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A088-A1EE-42CF-938C-577089097287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6B88-0876-4A37-BEA1-63EA28E3AA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1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A088-A1EE-42CF-938C-577089097287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6B88-0876-4A37-BEA1-63EA28E3AA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9187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A088-A1EE-42CF-938C-577089097287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6B88-0876-4A37-BEA1-63EA28E3AA6C}" type="slidenum">
              <a:rPr lang="fi-FI" smtClean="0"/>
              <a:t>‹#›</a:t>
            </a:fld>
            <a:endParaRPr lang="fi-FI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8305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A088-A1EE-42CF-938C-577089097287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6B88-0876-4A37-BEA1-63EA28E3AA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9188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A088-A1EE-42CF-938C-577089097287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6B88-0876-4A37-BEA1-63EA28E3AA6C}" type="slidenum">
              <a:rPr lang="fi-FI" smtClean="0"/>
              <a:t>‹#›</a:t>
            </a:fld>
            <a:endParaRPr lang="fi-FI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766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A088-A1EE-42CF-938C-577089097287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6B88-0876-4A37-BEA1-63EA28E3AA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8517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A088-A1EE-42CF-938C-577089097287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6B88-0876-4A37-BEA1-63EA28E3AA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80267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A088-A1EE-42CF-938C-577089097287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6B88-0876-4A37-BEA1-63EA28E3AA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586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A088-A1EE-42CF-938C-577089097287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6B88-0876-4A37-BEA1-63EA28E3AA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8145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A088-A1EE-42CF-938C-577089097287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6B88-0876-4A37-BEA1-63EA28E3AA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7059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A088-A1EE-42CF-938C-577089097287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6B88-0876-4A37-BEA1-63EA28E3AA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3761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A088-A1EE-42CF-938C-577089097287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6B88-0876-4A37-BEA1-63EA28E3AA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6865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A088-A1EE-42CF-938C-577089097287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6B88-0876-4A37-BEA1-63EA28E3AA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463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A088-A1EE-42CF-938C-577089097287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6B88-0876-4A37-BEA1-63EA28E3AA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2828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A088-A1EE-42CF-938C-577089097287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6B88-0876-4A37-BEA1-63EA28E3AA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9480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A088-A1EE-42CF-938C-577089097287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6B88-0876-4A37-BEA1-63EA28E3AA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0854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6A088-A1EE-42CF-938C-577089097287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E7A6B88-0876-4A37-BEA1-63EA28E3AA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261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DCFEB8C-7A38-4081-A880-6FEE5DC1A4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4404" y="475373"/>
            <a:ext cx="7766936" cy="1646302"/>
          </a:xfrm>
        </p:spPr>
        <p:txBody>
          <a:bodyPr/>
          <a:lstStyle/>
          <a:p>
            <a:pPr algn="ctr"/>
            <a:r>
              <a:rPr lang="fi-FI" dirty="0"/>
              <a:t>Valinnaisaineet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1F5A1E5-E8F6-46C9-BAD9-6B98D983FF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0411" y="2432345"/>
            <a:ext cx="7766936" cy="4160479"/>
          </a:xfrm>
        </p:spPr>
        <p:txBody>
          <a:bodyPr>
            <a:normAutofit/>
          </a:bodyPr>
          <a:lstStyle/>
          <a:p>
            <a:pPr algn="l"/>
            <a:r>
              <a:rPr lang="fi-FI" dirty="0"/>
              <a:t>5.-6. </a:t>
            </a:r>
            <a:r>
              <a:rPr lang="fi-FI" dirty="0" err="1"/>
              <a:t>lk</a:t>
            </a:r>
            <a:r>
              <a:rPr lang="fi-FI" dirty="0"/>
              <a:t> monialaiset valinnat yhteensä kolme eri lyhytvalintaa (1 </a:t>
            </a:r>
            <a:r>
              <a:rPr lang="fi-FI" dirty="0" err="1"/>
              <a:t>vvh</a:t>
            </a:r>
            <a:r>
              <a:rPr lang="fi-FI" dirty="0"/>
              <a:t>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i-FI" dirty="0"/>
              <a:t>Kaksi viidennellä luokalla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i-FI" dirty="0"/>
              <a:t>Yksi kuudennella</a:t>
            </a:r>
          </a:p>
          <a:p>
            <a:pPr algn="l"/>
            <a:r>
              <a:rPr lang="fi-FI" dirty="0"/>
              <a:t>8.-9. </a:t>
            </a:r>
            <a:r>
              <a:rPr lang="fi-FI" dirty="0" err="1"/>
              <a:t>lk</a:t>
            </a:r>
            <a:endParaRPr lang="fi-FI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i-FI" dirty="0"/>
              <a:t>Yksi pitkä (2 </a:t>
            </a:r>
            <a:r>
              <a:rPr lang="fi-FI" dirty="0" err="1"/>
              <a:t>vvh</a:t>
            </a:r>
            <a:r>
              <a:rPr lang="fi-FI" dirty="0"/>
              <a:t>) taito- ja taideaineen valinnainen s-alkuinen (8.-9.lk)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i-FI" dirty="0"/>
              <a:t>Yksi pitkä (2 </a:t>
            </a:r>
            <a:r>
              <a:rPr lang="fi-FI" dirty="0" err="1"/>
              <a:t>vvh</a:t>
            </a:r>
            <a:r>
              <a:rPr lang="fi-FI" dirty="0"/>
              <a:t>)muu valinnainen v-alkuinen (8.- ja 9.lk)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i-FI" dirty="0"/>
              <a:t>Yksi lyhyt (1 </a:t>
            </a:r>
            <a:r>
              <a:rPr lang="fi-FI" dirty="0" err="1"/>
              <a:t>vvh</a:t>
            </a:r>
            <a:r>
              <a:rPr lang="fi-FI" dirty="0"/>
              <a:t>) taito- ja taideaineen valinnainen 8. </a:t>
            </a:r>
            <a:r>
              <a:rPr lang="fi-FI" dirty="0" err="1"/>
              <a:t>lk</a:t>
            </a:r>
            <a:r>
              <a:rPr lang="fi-FI" dirty="0"/>
              <a:t> </a:t>
            </a:r>
            <a:r>
              <a:rPr lang="fi-FI" dirty="0" err="1"/>
              <a:t>sx</a:t>
            </a:r>
            <a:r>
              <a:rPr lang="fi-FI" dirty="0"/>
              <a:t>-alkuinen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i-FI" dirty="0"/>
              <a:t>Yksi lyhyt (1vvh) muu valinnainen 8. </a:t>
            </a:r>
            <a:r>
              <a:rPr lang="fi-FI" dirty="0" err="1"/>
              <a:t>lk</a:t>
            </a:r>
            <a:r>
              <a:rPr lang="fi-FI" dirty="0"/>
              <a:t> </a:t>
            </a:r>
            <a:r>
              <a:rPr lang="fi-FI" dirty="0" err="1"/>
              <a:t>vx</a:t>
            </a:r>
            <a:r>
              <a:rPr lang="fi-FI" dirty="0"/>
              <a:t>-alkuinen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i-FI" dirty="0"/>
              <a:t>Yksi lyhyt (1 </a:t>
            </a:r>
            <a:r>
              <a:rPr lang="fi-FI" dirty="0" err="1"/>
              <a:t>vvh</a:t>
            </a:r>
            <a:r>
              <a:rPr lang="fi-FI" dirty="0"/>
              <a:t>) muu valinnainen 9. </a:t>
            </a:r>
            <a:r>
              <a:rPr lang="fi-FI" dirty="0" err="1"/>
              <a:t>lk</a:t>
            </a:r>
            <a:r>
              <a:rPr lang="fi-FI" dirty="0"/>
              <a:t> </a:t>
            </a:r>
            <a:r>
              <a:rPr lang="fi-FI" dirty="0" err="1"/>
              <a:t>vx</a:t>
            </a:r>
            <a:r>
              <a:rPr lang="fi-FI" dirty="0"/>
              <a:t>-alkuinen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13141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53376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133042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24631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6597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5488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655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821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B2C544F-C44C-4B5D-89B8-A1949390D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3843375" cy="5175624"/>
          </a:xfrm>
        </p:spPr>
        <p:txBody>
          <a:bodyPr anchor="ctr">
            <a:normAutofit/>
          </a:bodyPr>
          <a:lstStyle/>
          <a:p>
            <a:r>
              <a:rPr lang="fi-FI">
                <a:solidFill>
                  <a:schemeClr val="tx1">
                    <a:lumMod val="85000"/>
                    <a:lumOff val="15000"/>
                  </a:schemeClr>
                </a:solidFill>
              </a:rPr>
              <a:t>5.-6. lk valinnaiset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82154" y="-8467"/>
            <a:ext cx="7109846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1B3F814-245D-474C-B978-E31E64105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6084" y="609601"/>
            <a:ext cx="5511296" cy="5175624"/>
          </a:xfrm>
        </p:spPr>
        <p:txBody>
          <a:bodyPr anchor="ctr"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fi-FI" sz="1700">
                <a:solidFill>
                  <a:srgbClr val="FFFFFF"/>
                </a:solidFill>
              </a:rPr>
              <a:t>Valitaan nelosella kaksi erilaista viidennelle luokalle</a:t>
            </a:r>
          </a:p>
          <a:p>
            <a:pPr>
              <a:lnSpc>
                <a:spcPct val="90000"/>
              </a:lnSpc>
            </a:pPr>
            <a:r>
              <a:rPr lang="fi-FI" sz="1700">
                <a:solidFill>
                  <a:srgbClr val="FFFFFF"/>
                </a:solidFill>
              </a:rPr>
              <a:t>Valitaan viitosella yksi erilainen kuudennelle luokalle</a:t>
            </a:r>
          </a:p>
          <a:p>
            <a:pPr>
              <a:lnSpc>
                <a:spcPct val="90000"/>
              </a:lnSpc>
            </a:pPr>
            <a:r>
              <a:rPr lang="fi-FI" sz="1700">
                <a:solidFill>
                  <a:srgbClr val="FFFFFF"/>
                </a:solidFill>
              </a:rPr>
              <a:t>Tehdään sekaryhmät eri luokista (5A,5B,6A,6B), neljä eri ryhmää</a:t>
            </a:r>
          </a:p>
          <a:p>
            <a:pPr>
              <a:lnSpc>
                <a:spcPct val="90000"/>
              </a:lnSpc>
            </a:pPr>
            <a:r>
              <a:rPr lang="fi-FI" sz="1700">
                <a:solidFill>
                  <a:srgbClr val="FFFFFF"/>
                </a:solidFill>
              </a:rPr>
              <a:t>Vaihtoehdot</a:t>
            </a:r>
          </a:p>
          <a:p>
            <a:pPr lvl="4">
              <a:lnSpc>
                <a:spcPct val="90000"/>
              </a:lnSpc>
            </a:pPr>
            <a:r>
              <a:rPr lang="fi-FI" sz="1700">
                <a:solidFill>
                  <a:srgbClr val="FFFFFF"/>
                </a:solidFill>
              </a:rPr>
              <a:t>L1 Rooli- ja lautapelit, pelataan ja kehitetään pelejä</a:t>
            </a:r>
          </a:p>
          <a:p>
            <a:pPr lvl="4">
              <a:lnSpc>
                <a:spcPct val="90000"/>
              </a:lnSpc>
            </a:pPr>
            <a:r>
              <a:rPr lang="fi-FI" sz="1700">
                <a:solidFill>
                  <a:srgbClr val="FFFFFF"/>
                </a:solidFill>
              </a:rPr>
              <a:t>L2 Teatteri-ilmaisu, voidaan suunnitella ja tehdä erilaisia esityksiä (teatteri, animaatio jne)</a:t>
            </a:r>
          </a:p>
          <a:p>
            <a:pPr lvl="4">
              <a:lnSpc>
                <a:spcPct val="90000"/>
              </a:lnSpc>
            </a:pPr>
            <a:r>
              <a:rPr lang="fi-FI" sz="1700">
                <a:solidFill>
                  <a:srgbClr val="FFFFFF"/>
                </a:solidFill>
              </a:rPr>
              <a:t>L3 Arjen taidot, erilaisia arjen juttuja</a:t>
            </a:r>
          </a:p>
          <a:p>
            <a:pPr lvl="4">
              <a:lnSpc>
                <a:spcPct val="90000"/>
              </a:lnSpc>
            </a:pPr>
            <a:r>
              <a:rPr lang="fi-FI" sz="1700">
                <a:solidFill>
                  <a:srgbClr val="FFFFFF"/>
                </a:solidFill>
              </a:rPr>
              <a:t>L4 Mediamonsterit, erilaista viestintää, vloggausta, blogeja yms</a:t>
            </a:r>
          </a:p>
          <a:p>
            <a:pPr lvl="4">
              <a:lnSpc>
                <a:spcPct val="90000"/>
              </a:lnSpc>
            </a:pPr>
            <a:r>
              <a:rPr lang="fi-FI" sz="1700">
                <a:solidFill>
                  <a:srgbClr val="FFFFFF"/>
                </a:solidFill>
              </a:rPr>
              <a:t>L5 TVT agentti, kehitetään TVT taitoja niin, että voidaan auttaa muitakin</a:t>
            </a:r>
          </a:p>
          <a:p>
            <a:pPr lvl="4">
              <a:lnSpc>
                <a:spcPct val="90000"/>
              </a:lnSpc>
            </a:pPr>
            <a:r>
              <a:rPr lang="fi-FI" sz="1700">
                <a:solidFill>
                  <a:srgbClr val="FFFFFF"/>
                </a:solidFill>
              </a:rPr>
              <a:t>L6 Pienyrittäminen, suunnitellaan ja toteutetaan yritysprojekteja</a:t>
            </a:r>
          </a:p>
          <a:p>
            <a:pPr lvl="4">
              <a:lnSpc>
                <a:spcPct val="90000"/>
              </a:lnSpc>
            </a:pPr>
            <a:r>
              <a:rPr lang="fi-FI" sz="1700">
                <a:solidFill>
                  <a:srgbClr val="FFFFFF"/>
                </a:solidFill>
              </a:rPr>
              <a:t>L7 Retkeily ja liikkuminen kestävän kehityksen mukaisesti</a:t>
            </a:r>
          </a:p>
        </p:txBody>
      </p:sp>
    </p:spTree>
    <p:extLst>
      <p:ext uri="{BB962C8B-B14F-4D97-AF65-F5344CB8AC3E}">
        <p14:creationId xmlns:p14="http://schemas.microsoft.com/office/powerpoint/2010/main" val="2708653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AED1BF8-4854-4964-9BC6-061CC7F5F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Valinnat 8.-9. </a:t>
            </a:r>
            <a:r>
              <a:rPr lang="fi-FI" dirty="0" err="1"/>
              <a:t>lk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D4B1C4B-2123-444B-8A2E-687298782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Kaksi ”koria”</a:t>
            </a:r>
          </a:p>
          <a:p>
            <a:endParaRPr lang="fi-FI" dirty="0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5889F399-8718-4968-BA62-146C638EDFEC}"/>
              </a:ext>
            </a:extLst>
          </p:cNvPr>
          <p:cNvSpPr txBox="1"/>
          <p:nvPr/>
        </p:nvSpPr>
        <p:spPr>
          <a:xfrm>
            <a:off x="1792224" y="2578232"/>
            <a:ext cx="2615184" cy="36933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b="1" dirty="0"/>
              <a:t>Taito- ja taideaineen valinnaiset</a:t>
            </a:r>
          </a:p>
          <a:p>
            <a:endParaRPr lang="fi-FI" dirty="0"/>
          </a:p>
          <a:p>
            <a:r>
              <a:rPr lang="fi-FI" dirty="0"/>
              <a:t>s-alkuiset esim. </a:t>
            </a:r>
            <a:r>
              <a:rPr lang="fi-FI" dirty="0" err="1"/>
              <a:t>sLI</a:t>
            </a:r>
            <a:endParaRPr lang="fi-FI" dirty="0"/>
          </a:p>
          <a:p>
            <a:endParaRPr lang="fi-FI" dirty="0"/>
          </a:p>
          <a:p>
            <a:r>
              <a:rPr lang="fi-FI" dirty="0" err="1"/>
              <a:t>sx</a:t>
            </a:r>
            <a:r>
              <a:rPr lang="fi-FI" dirty="0"/>
              <a:t>-alkuiset esim. </a:t>
            </a:r>
            <a:r>
              <a:rPr lang="fi-FI" dirty="0" err="1"/>
              <a:t>sxKU</a:t>
            </a:r>
            <a:endParaRPr lang="fi-FI" dirty="0"/>
          </a:p>
          <a:p>
            <a:endParaRPr lang="fi-FI" dirty="0"/>
          </a:p>
          <a:p>
            <a:r>
              <a:rPr lang="fi-FI" dirty="0"/>
              <a:t>Näistä ei erillistä numeroa, arviointi pakollisen yhteydessä. Päättöarviointi vasta kun valinnainen opiskeltu.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2260D1A2-9B67-4208-8EE2-250D85958E9A}"/>
              </a:ext>
            </a:extLst>
          </p:cNvPr>
          <p:cNvSpPr txBox="1"/>
          <p:nvPr/>
        </p:nvSpPr>
        <p:spPr>
          <a:xfrm>
            <a:off x="5533113" y="2578232"/>
            <a:ext cx="2615184" cy="286232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b="1" dirty="0"/>
              <a:t>Muut valinnaiset</a:t>
            </a:r>
          </a:p>
          <a:p>
            <a:endParaRPr lang="fi-FI" dirty="0"/>
          </a:p>
          <a:p>
            <a:r>
              <a:rPr lang="fi-FI" dirty="0"/>
              <a:t>v-alkuiset esim. </a:t>
            </a:r>
            <a:r>
              <a:rPr lang="fi-FI" dirty="0" err="1"/>
              <a:t>vLI</a:t>
            </a:r>
            <a:endParaRPr lang="fi-FI" dirty="0"/>
          </a:p>
          <a:p>
            <a:endParaRPr lang="fi-FI" dirty="0"/>
          </a:p>
          <a:p>
            <a:r>
              <a:rPr lang="fi-FI" dirty="0" err="1"/>
              <a:t>vx</a:t>
            </a:r>
            <a:r>
              <a:rPr lang="fi-FI" dirty="0"/>
              <a:t>-alkuiset esim. </a:t>
            </a:r>
            <a:r>
              <a:rPr lang="fi-FI" dirty="0" err="1"/>
              <a:t>vxKU</a:t>
            </a:r>
            <a:endParaRPr lang="fi-FI" dirty="0"/>
          </a:p>
          <a:p>
            <a:endParaRPr lang="fi-FI" dirty="0"/>
          </a:p>
          <a:p>
            <a:r>
              <a:rPr lang="fi-FI" dirty="0"/>
              <a:t>Näistä erillinen arviointi. </a:t>
            </a:r>
          </a:p>
          <a:p>
            <a:r>
              <a:rPr lang="fi-FI" dirty="0"/>
              <a:t>2 </a:t>
            </a:r>
            <a:r>
              <a:rPr lang="fi-FI" dirty="0" err="1"/>
              <a:t>vvh</a:t>
            </a:r>
            <a:r>
              <a:rPr lang="fi-FI" dirty="0"/>
              <a:t> numero (pitkä)</a:t>
            </a:r>
          </a:p>
          <a:p>
            <a:r>
              <a:rPr lang="fi-FI" dirty="0"/>
              <a:t>1 </a:t>
            </a:r>
            <a:r>
              <a:rPr lang="fi-FI" dirty="0" err="1"/>
              <a:t>vvh</a:t>
            </a:r>
            <a:r>
              <a:rPr lang="fi-FI" dirty="0"/>
              <a:t> sanallinen (lyhyt)</a:t>
            </a:r>
          </a:p>
        </p:txBody>
      </p:sp>
    </p:spTree>
    <p:extLst>
      <p:ext uri="{BB962C8B-B14F-4D97-AF65-F5344CB8AC3E}">
        <p14:creationId xmlns:p14="http://schemas.microsoft.com/office/powerpoint/2010/main" val="1510216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2556E08-3579-45B9-8A28-8FED81E4A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3067"/>
            <a:ext cx="6155266" cy="4351866"/>
          </a:xfrm>
        </p:spPr>
        <p:txBody>
          <a:bodyPr anchor="ctr"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fi-FI" sz="1700"/>
              <a:t>Valinnat mahdollisimman monipuolisesti</a:t>
            </a:r>
          </a:p>
          <a:p>
            <a:pPr>
              <a:lnSpc>
                <a:spcPct val="90000"/>
              </a:lnSpc>
            </a:pPr>
            <a:r>
              <a:rPr lang="fi-FI" sz="1700"/>
              <a:t>s- ja </a:t>
            </a:r>
            <a:r>
              <a:rPr lang="fi-FI" sz="1700" err="1"/>
              <a:t>sx</a:t>
            </a:r>
            <a:r>
              <a:rPr lang="fi-FI" sz="1700"/>
              <a:t>- alkuiset eri oppiainetta</a:t>
            </a:r>
          </a:p>
          <a:p>
            <a:pPr>
              <a:lnSpc>
                <a:spcPct val="90000"/>
              </a:lnSpc>
            </a:pPr>
            <a:r>
              <a:rPr lang="fi-FI" sz="1700"/>
              <a:t>v- ja </a:t>
            </a:r>
            <a:r>
              <a:rPr lang="fi-FI" sz="1700" err="1"/>
              <a:t>vx</a:t>
            </a:r>
            <a:r>
              <a:rPr lang="fi-FI" sz="1700"/>
              <a:t>-alkuiset eri oppiainetta</a:t>
            </a:r>
          </a:p>
          <a:p>
            <a:pPr>
              <a:lnSpc>
                <a:spcPct val="90000"/>
              </a:lnSpc>
            </a:pPr>
            <a:r>
              <a:rPr lang="fi-FI" sz="1700"/>
              <a:t>Lyhytvalinnat </a:t>
            </a:r>
            <a:r>
              <a:rPr lang="fi-FI" sz="1700" err="1"/>
              <a:t>palkitetaan</a:t>
            </a:r>
            <a:r>
              <a:rPr lang="fi-FI" sz="1700"/>
              <a:t> joko syksylle tai keväälle (2 tuntia syksy tai kevät)</a:t>
            </a:r>
          </a:p>
          <a:p>
            <a:pPr>
              <a:lnSpc>
                <a:spcPct val="90000"/>
              </a:lnSpc>
            </a:pPr>
            <a:endParaRPr lang="fi-FI" sz="1700"/>
          </a:p>
          <a:p>
            <a:pPr>
              <a:lnSpc>
                <a:spcPct val="90000"/>
              </a:lnSpc>
            </a:pPr>
            <a:r>
              <a:rPr lang="fi-FI" sz="1700"/>
              <a:t>s-alkuinen ja v-alkuinen voivat olla samaa oppiainetta </a:t>
            </a:r>
          </a:p>
          <a:p>
            <a:pPr lvl="2">
              <a:lnSpc>
                <a:spcPct val="90000"/>
              </a:lnSpc>
            </a:pPr>
            <a:r>
              <a:rPr lang="fi-FI" sz="1700" err="1"/>
              <a:t>sLI</a:t>
            </a:r>
            <a:r>
              <a:rPr lang="fi-FI" sz="1700"/>
              <a:t> liikunta</a:t>
            </a:r>
          </a:p>
          <a:p>
            <a:pPr lvl="2">
              <a:lnSpc>
                <a:spcPct val="90000"/>
              </a:lnSpc>
            </a:pPr>
            <a:r>
              <a:rPr lang="fi-FI" sz="1700" err="1"/>
              <a:t>vxLI</a:t>
            </a:r>
            <a:r>
              <a:rPr lang="fi-FI" sz="1700"/>
              <a:t> liikunta</a:t>
            </a:r>
          </a:p>
          <a:p>
            <a:pPr lvl="2">
              <a:lnSpc>
                <a:spcPct val="90000"/>
              </a:lnSpc>
            </a:pPr>
            <a:r>
              <a:rPr lang="fi-FI" sz="1700"/>
              <a:t>HUOM eroa siinä, miten arviointi näkyy todistuksessa</a:t>
            </a:r>
          </a:p>
          <a:p>
            <a:pPr>
              <a:lnSpc>
                <a:spcPct val="90000"/>
              </a:lnSpc>
            </a:pPr>
            <a:r>
              <a:rPr lang="fi-FI" sz="1700"/>
              <a:t>Taito- ja taideaineista liikuntaa pakollisena 9. </a:t>
            </a:r>
            <a:r>
              <a:rPr lang="fi-FI" sz="1700" err="1"/>
              <a:t>lk</a:t>
            </a:r>
            <a:r>
              <a:rPr lang="fi-FI" sz="1700"/>
              <a:t> saakka</a:t>
            </a:r>
          </a:p>
          <a:p>
            <a:pPr lvl="2">
              <a:lnSpc>
                <a:spcPct val="90000"/>
              </a:lnSpc>
            </a:pPr>
            <a:r>
              <a:rPr lang="fi-FI" sz="1700"/>
              <a:t>8. </a:t>
            </a:r>
            <a:r>
              <a:rPr lang="fi-FI" sz="1700" err="1"/>
              <a:t>lk</a:t>
            </a:r>
            <a:r>
              <a:rPr lang="fi-FI" sz="1700"/>
              <a:t> 3 </a:t>
            </a:r>
            <a:r>
              <a:rPr lang="fi-FI" sz="1700" err="1"/>
              <a:t>vvh</a:t>
            </a:r>
            <a:r>
              <a:rPr lang="fi-FI" sz="1700"/>
              <a:t> + valinnaiset</a:t>
            </a:r>
          </a:p>
          <a:p>
            <a:pPr lvl="2">
              <a:lnSpc>
                <a:spcPct val="90000"/>
              </a:lnSpc>
            </a:pPr>
            <a:r>
              <a:rPr lang="fi-FI" sz="1700"/>
              <a:t>9. </a:t>
            </a:r>
            <a:r>
              <a:rPr lang="fi-FI" sz="1700" err="1"/>
              <a:t>lk</a:t>
            </a:r>
            <a:r>
              <a:rPr lang="fi-FI" sz="1700"/>
              <a:t> 2 </a:t>
            </a:r>
            <a:r>
              <a:rPr lang="fi-FI" sz="1700" err="1"/>
              <a:t>vvh</a:t>
            </a:r>
            <a:r>
              <a:rPr lang="fi-FI" sz="1700"/>
              <a:t> + valinnaiset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1ABE2A7-4163-410A-AD89-8A7C45416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9658" y="1253067"/>
            <a:ext cx="3371742" cy="4351866"/>
          </a:xfrm>
        </p:spPr>
        <p:txBody>
          <a:bodyPr anchor="ctr">
            <a:normAutofit/>
          </a:bodyPr>
          <a:lstStyle/>
          <a:p>
            <a:r>
              <a:rPr lang="fi-FI">
                <a:solidFill>
                  <a:schemeClr val="bg1"/>
                </a:solidFill>
              </a:rPr>
              <a:t>”Ehtoja” valinnoille</a:t>
            </a:r>
          </a:p>
        </p:txBody>
      </p:sp>
    </p:spTree>
    <p:extLst>
      <p:ext uri="{BB962C8B-B14F-4D97-AF65-F5344CB8AC3E}">
        <p14:creationId xmlns:p14="http://schemas.microsoft.com/office/powerpoint/2010/main" val="4122429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C16C40-7C29-4ACC-B851-7E08E459B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DD733AE-DD5E-4C77-8BCD-72BF12A06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1DE90A4-932E-4370-BA07-30F43254C0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A19CA4A-B208-452A-8BE4-BC6940D33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B74F8D3E-E618-4DE3-A0CC-B4904BB5D5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299DA406-C54B-4E31-867D-FAF8DCE704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A1E16883-5140-47C4-A9AD-AD6598AC3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4CD848DC-8A2A-4093-9BDD-7AF4B6A278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4635A4D-E9CE-4B78-912A-479EA4512B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D663A5EE-5581-44F3-8F98-688755F63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B1E84E6A-F5AE-4F4D-98F2-82FE4FCC2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DDE7DDC9-17D4-4686-833D-48F8733B4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F647E7AD-9BF2-4A1E-8224-1415A6E4B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fi-FI"/>
              <a:t>Mitä siis todistukseen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042C4D1-E36C-4F4E-B7BB-5A56802E2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fi-FI"/>
              <a:t>Taito- ja taideaineen valinnainen</a:t>
            </a:r>
          </a:p>
          <a:p>
            <a:pPr lvl="4"/>
            <a:r>
              <a:rPr lang="fi-FI"/>
              <a:t>Kotitalous                                       8  (tässä mukana s-alkuiset valinnat)</a:t>
            </a:r>
          </a:p>
          <a:p>
            <a:pPr lvl="4"/>
            <a:r>
              <a:rPr lang="fi-FI"/>
              <a:t>Päättöarviointi vasta, kun valinnaiskurssit tehty, siis joko 7., 8. tai 9. lk lopussa</a:t>
            </a:r>
          </a:p>
          <a:p>
            <a:pPr lvl="4"/>
            <a:r>
              <a:rPr lang="fi-FI"/>
              <a:t>HUOM. Tästä syystä vaihtaminen kesken kaiken vaikuttaa päättöarvioinnin ajankohtaan</a:t>
            </a:r>
          </a:p>
          <a:p>
            <a:r>
              <a:rPr lang="fi-FI"/>
              <a:t>Muu valinnainen, pitkä</a:t>
            </a:r>
          </a:p>
          <a:p>
            <a:pPr lvl="4"/>
            <a:r>
              <a:rPr lang="fi-FI"/>
              <a:t>Liikunta                                       8</a:t>
            </a:r>
          </a:p>
          <a:p>
            <a:pPr lvl="4"/>
            <a:r>
              <a:rPr lang="fi-FI"/>
              <a:t>Liikunta, valinnainen 2 vvh           9</a:t>
            </a:r>
          </a:p>
          <a:p>
            <a:pPr lvl="4"/>
            <a:r>
              <a:rPr lang="fi-FI"/>
              <a:t>Yhteishaussa liikunta on molempien numeroiden keskiarvo</a:t>
            </a:r>
          </a:p>
          <a:p>
            <a:r>
              <a:rPr lang="fi-FI"/>
              <a:t>Muu valinnainen, lyhyt</a:t>
            </a:r>
          </a:p>
          <a:p>
            <a:pPr lvl="4"/>
            <a:r>
              <a:rPr lang="fi-FI"/>
              <a:t>Kuvataide	                                    8</a:t>
            </a:r>
          </a:p>
          <a:p>
            <a:pPr lvl="4"/>
            <a:r>
              <a:rPr lang="fi-FI"/>
              <a:t>Kuvataide, valinnainen 1 vvh        S</a:t>
            </a:r>
          </a:p>
          <a:p>
            <a:pPr lvl="4"/>
            <a:endParaRPr lang="fi-FI"/>
          </a:p>
          <a:p>
            <a:pPr lvl="4"/>
            <a:endParaRPr lang="fi-FI"/>
          </a:p>
          <a:p>
            <a:pPr marL="114300" indent="0">
              <a:buNone/>
            </a:pPr>
            <a:endParaRPr lang="fi-FI"/>
          </a:p>
          <a:p>
            <a:pPr marL="1828800" lvl="4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010301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7FBD443-B26A-4842-AD11-F24EC57C8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Miten valitsen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5F95095-A0C6-4D41-B96C-E54598792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Valitse aineita oman kiinnostuksen ei kavereiden mukaan</a:t>
            </a:r>
          </a:p>
          <a:p>
            <a:r>
              <a:rPr lang="fi-FI" dirty="0"/>
              <a:t>Vaihdot valinnaisaineissa vain perustellusta syystä</a:t>
            </a:r>
          </a:p>
          <a:p>
            <a:pPr lvl="2"/>
            <a:r>
              <a:rPr lang="fi-FI" dirty="0"/>
              <a:t>s-alkuinen vaikuttaa päättöarviointiin</a:t>
            </a:r>
          </a:p>
          <a:p>
            <a:pPr lvl="2"/>
            <a:r>
              <a:rPr lang="fi-FI" dirty="0"/>
              <a:t>Yhden aineen muutos todennäköisesti vaikuttaa muihinkin</a:t>
            </a:r>
          </a:p>
          <a:p>
            <a:pPr lvl="3"/>
            <a:r>
              <a:rPr lang="fi-FI" dirty="0"/>
              <a:t>”rajoitukset valinnoissa”</a:t>
            </a:r>
          </a:p>
          <a:p>
            <a:pPr lvl="3"/>
            <a:r>
              <a:rPr lang="fi-FI" dirty="0" err="1"/>
              <a:t>Palkitus</a:t>
            </a:r>
            <a:endParaRPr lang="fi-FI" dirty="0"/>
          </a:p>
          <a:p>
            <a:pPr lvl="2"/>
            <a:endParaRPr lang="fi-FI" dirty="0"/>
          </a:p>
          <a:p>
            <a:pPr lvl="2"/>
            <a:endParaRPr lang="fi-FI" dirty="0"/>
          </a:p>
          <a:p>
            <a:pPr lvl="2"/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Varavalinnat sillä ajatuksella, että se voi toteutua (jossain ryhmissä paikkamäärä)</a:t>
            </a:r>
          </a:p>
          <a:p>
            <a:pPr lvl="2"/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288F71FB-D5E8-4C1B-8682-9241D72912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9541" y="4062761"/>
            <a:ext cx="6099253" cy="1524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360319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Pin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Pin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444</Words>
  <Application>Microsoft Office PowerPoint</Application>
  <PresentationFormat>Laajakuva</PresentationFormat>
  <Paragraphs>79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Pinta</vt:lpstr>
      <vt:lpstr>Valinnaisaineet</vt:lpstr>
      <vt:lpstr>5.-6. lk valinnaiset</vt:lpstr>
      <vt:lpstr>Valinnat 8.-9. lk</vt:lpstr>
      <vt:lpstr>”Ehtoja” valinnoille</vt:lpstr>
      <vt:lpstr>Mitä siis todistukseen</vt:lpstr>
      <vt:lpstr>Miten valitsen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Valinnaisaineet</dc:title>
  <dc:creator>Karttunen Jari</dc:creator>
  <cp:lastModifiedBy>Karttunen Jari</cp:lastModifiedBy>
  <cp:revision>1</cp:revision>
  <dcterms:created xsi:type="dcterms:W3CDTF">2021-01-08T08:51:41Z</dcterms:created>
  <dcterms:modified xsi:type="dcterms:W3CDTF">2022-01-18T12:30:06Z</dcterms:modified>
</cp:coreProperties>
</file>