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76" r:id="rId9"/>
    <p:sldId id="262" r:id="rId10"/>
    <p:sldId id="266" r:id="rId11"/>
    <p:sldId id="265" r:id="rId12"/>
    <p:sldId id="264" r:id="rId13"/>
    <p:sldId id="277" r:id="rId14"/>
    <p:sldId id="279" r:id="rId15"/>
    <p:sldId id="280" r:id="rId16"/>
    <p:sldId id="282" r:id="rId17"/>
    <p:sldId id="283" r:id="rId18"/>
    <p:sldId id="284" r:id="rId19"/>
    <p:sldId id="281" r:id="rId20"/>
    <p:sldId id="294" r:id="rId21"/>
    <p:sldId id="285" r:id="rId22"/>
    <p:sldId id="271" r:id="rId23"/>
    <p:sldId id="274" r:id="rId24"/>
    <p:sldId id="286" r:id="rId25"/>
    <p:sldId id="290" r:id="rId26"/>
    <p:sldId id="292" r:id="rId27"/>
    <p:sldId id="293" r:id="rId2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C8252A-A77D-4A86-BFBC-65C5E17D8D50}" type="doc">
      <dgm:prSet loTypeId="urn:microsoft.com/office/officeart/2005/8/layout/cycle5" loCatId="cycle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35C792B-BB20-444B-A5FC-BF8133CA9895}">
      <dgm:prSet/>
      <dgm:spPr/>
      <dgm:t>
        <a:bodyPr/>
        <a:lstStyle/>
        <a:p>
          <a:r>
            <a:rPr lang="fi-FI"/>
            <a:t>Joskus pelko tai ahdistus voi laueta tilanteessa, johon ei liity vaaraa tai uhkaa</a:t>
          </a:r>
          <a:endParaRPr lang="en-US"/>
        </a:p>
      </dgm:t>
    </dgm:pt>
    <dgm:pt modelId="{901783D0-0B87-498E-BC35-99F83762D9C6}" type="parTrans" cxnId="{BDC21D3F-75F4-4762-959F-63351F2FB410}">
      <dgm:prSet/>
      <dgm:spPr/>
      <dgm:t>
        <a:bodyPr/>
        <a:lstStyle/>
        <a:p>
          <a:endParaRPr lang="en-US"/>
        </a:p>
      </dgm:t>
    </dgm:pt>
    <dgm:pt modelId="{93097C65-A9DE-4E64-9847-E0E30D59F24C}" type="sibTrans" cxnId="{BDC21D3F-75F4-4762-959F-63351F2FB410}">
      <dgm:prSet/>
      <dgm:spPr/>
      <dgm:t>
        <a:bodyPr/>
        <a:lstStyle/>
        <a:p>
          <a:endParaRPr lang="en-US"/>
        </a:p>
      </dgm:t>
    </dgm:pt>
    <dgm:pt modelId="{F0F2195F-FFB6-4AE4-811E-4480D05DB224}">
      <dgm:prSet/>
      <dgm:spPr/>
      <dgm:t>
        <a:bodyPr/>
        <a:lstStyle/>
        <a:p>
          <a:r>
            <a:rPr lang="fi-FI"/>
            <a:t>Voi johtaa liialliseen huolestumiseen ja jännittämiseen</a:t>
          </a:r>
          <a:endParaRPr lang="en-US"/>
        </a:p>
      </dgm:t>
    </dgm:pt>
    <dgm:pt modelId="{7EFFB207-AD77-439F-8A06-AFFF15291A12}" type="parTrans" cxnId="{406FF24A-96B5-4748-8670-6E1B8420149E}">
      <dgm:prSet/>
      <dgm:spPr/>
      <dgm:t>
        <a:bodyPr/>
        <a:lstStyle/>
        <a:p>
          <a:endParaRPr lang="en-US"/>
        </a:p>
      </dgm:t>
    </dgm:pt>
    <dgm:pt modelId="{CE081DD6-0BBB-4DA2-BAA0-DEA271AF520C}" type="sibTrans" cxnId="{406FF24A-96B5-4748-8670-6E1B8420149E}">
      <dgm:prSet/>
      <dgm:spPr/>
      <dgm:t>
        <a:bodyPr/>
        <a:lstStyle/>
        <a:p>
          <a:endParaRPr lang="en-US"/>
        </a:p>
      </dgm:t>
    </dgm:pt>
    <dgm:pt modelId="{521F29D1-03ED-4245-BD89-9471C9C2A2BE}">
      <dgm:prSet/>
      <dgm:spPr/>
      <dgm:t>
        <a:bodyPr/>
        <a:lstStyle/>
        <a:p>
          <a:r>
            <a:rPr lang="fi-FI"/>
            <a:t>Voi johtaa pelottavan tai ahdistavan tilanteen </a:t>
          </a:r>
          <a:r>
            <a:rPr lang="fi-FI" b="1"/>
            <a:t>välttämiseen</a:t>
          </a:r>
          <a:r>
            <a:rPr lang="fi-FI"/>
            <a:t> ja </a:t>
          </a:r>
          <a:r>
            <a:rPr lang="fi-FI" b="1"/>
            <a:t>elämän kapeutumiseen </a:t>
          </a:r>
          <a:endParaRPr lang="en-US"/>
        </a:p>
      </dgm:t>
    </dgm:pt>
    <dgm:pt modelId="{3AE537D4-9C7E-4939-B479-43B02C0AA0EF}" type="parTrans" cxnId="{271E1C1D-EE61-40F9-82AA-2CAE292A8AB6}">
      <dgm:prSet/>
      <dgm:spPr/>
      <dgm:t>
        <a:bodyPr/>
        <a:lstStyle/>
        <a:p>
          <a:endParaRPr lang="en-US"/>
        </a:p>
      </dgm:t>
    </dgm:pt>
    <dgm:pt modelId="{DE7F7989-CD92-4462-8770-98DE0609BD77}" type="sibTrans" cxnId="{271E1C1D-EE61-40F9-82AA-2CAE292A8AB6}">
      <dgm:prSet/>
      <dgm:spPr/>
      <dgm:t>
        <a:bodyPr/>
        <a:lstStyle/>
        <a:p>
          <a:endParaRPr lang="en-US"/>
        </a:p>
      </dgm:t>
    </dgm:pt>
    <dgm:pt modelId="{307FBA66-EF96-45A5-9767-F51C8F4C1149}" type="pres">
      <dgm:prSet presAssocID="{6CC8252A-A77D-4A86-BFBC-65C5E17D8D50}" presName="cycle" presStyleCnt="0">
        <dgm:presLayoutVars>
          <dgm:dir/>
          <dgm:resizeHandles val="exact"/>
        </dgm:presLayoutVars>
      </dgm:prSet>
      <dgm:spPr/>
    </dgm:pt>
    <dgm:pt modelId="{E9075DC5-B6C8-4A05-B428-1AB74135CFA3}" type="pres">
      <dgm:prSet presAssocID="{435C792B-BB20-444B-A5FC-BF8133CA9895}" presName="node" presStyleLbl="node1" presStyleIdx="0" presStyleCnt="3">
        <dgm:presLayoutVars>
          <dgm:bulletEnabled val="1"/>
        </dgm:presLayoutVars>
      </dgm:prSet>
      <dgm:spPr/>
    </dgm:pt>
    <dgm:pt modelId="{410BCF5F-65CE-4294-BB69-46E09E104E98}" type="pres">
      <dgm:prSet presAssocID="{435C792B-BB20-444B-A5FC-BF8133CA9895}" presName="spNode" presStyleCnt="0"/>
      <dgm:spPr/>
    </dgm:pt>
    <dgm:pt modelId="{9725065A-E866-4FE6-A60A-95D991E1AD6C}" type="pres">
      <dgm:prSet presAssocID="{93097C65-A9DE-4E64-9847-E0E30D59F24C}" presName="sibTrans" presStyleLbl="sibTrans1D1" presStyleIdx="0" presStyleCnt="3"/>
      <dgm:spPr/>
    </dgm:pt>
    <dgm:pt modelId="{60A7EB6D-C4C9-4DCC-A652-24E9CF0D80C5}" type="pres">
      <dgm:prSet presAssocID="{F0F2195F-FFB6-4AE4-811E-4480D05DB224}" presName="node" presStyleLbl="node1" presStyleIdx="1" presStyleCnt="3">
        <dgm:presLayoutVars>
          <dgm:bulletEnabled val="1"/>
        </dgm:presLayoutVars>
      </dgm:prSet>
      <dgm:spPr/>
    </dgm:pt>
    <dgm:pt modelId="{799DD899-9623-4511-8189-DF0E90BBDDB5}" type="pres">
      <dgm:prSet presAssocID="{F0F2195F-FFB6-4AE4-811E-4480D05DB224}" presName="spNode" presStyleCnt="0"/>
      <dgm:spPr/>
    </dgm:pt>
    <dgm:pt modelId="{8EAB1E62-AB1B-465E-B8E9-750872278F0D}" type="pres">
      <dgm:prSet presAssocID="{CE081DD6-0BBB-4DA2-BAA0-DEA271AF520C}" presName="sibTrans" presStyleLbl="sibTrans1D1" presStyleIdx="1" presStyleCnt="3"/>
      <dgm:spPr/>
    </dgm:pt>
    <dgm:pt modelId="{FA062569-B779-496D-9ECB-4F39C8DBB413}" type="pres">
      <dgm:prSet presAssocID="{521F29D1-03ED-4245-BD89-9471C9C2A2BE}" presName="node" presStyleLbl="node1" presStyleIdx="2" presStyleCnt="3">
        <dgm:presLayoutVars>
          <dgm:bulletEnabled val="1"/>
        </dgm:presLayoutVars>
      </dgm:prSet>
      <dgm:spPr/>
    </dgm:pt>
    <dgm:pt modelId="{5649C0C6-6CB8-4E3F-B929-F76BC2FA518B}" type="pres">
      <dgm:prSet presAssocID="{521F29D1-03ED-4245-BD89-9471C9C2A2BE}" presName="spNode" presStyleCnt="0"/>
      <dgm:spPr/>
    </dgm:pt>
    <dgm:pt modelId="{8C004326-67A2-4836-8896-26620FF8D8A3}" type="pres">
      <dgm:prSet presAssocID="{DE7F7989-CD92-4462-8770-98DE0609BD77}" presName="sibTrans" presStyleLbl="sibTrans1D1" presStyleIdx="2" presStyleCnt="3"/>
      <dgm:spPr/>
    </dgm:pt>
  </dgm:ptLst>
  <dgm:cxnLst>
    <dgm:cxn modelId="{6F84E910-9BA5-4DC1-B337-341CC1D8404D}" type="presOf" srcId="{CE081DD6-0BBB-4DA2-BAA0-DEA271AF520C}" destId="{8EAB1E62-AB1B-465E-B8E9-750872278F0D}" srcOrd="0" destOrd="0" presId="urn:microsoft.com/office/officeart/2005/8/layout/cycle5"/>
    <dgm:cxn modelId="{271E1C1D-EE61-40F9-82AA-2CAE292A8AB6}" srcId="{6CC8252A-A77D-4A86-BFBC-65C5E17D8D50}" destId="{521F29D1-03ED-4245-BD89-9471C9C2A2BE}" srcOrd="2" destOrd="0" parTransId="{3AE537D4-9C7E-4939-B479-43B02C0AA0EF}" sibTransId="{DE7F7989-CD92-4462-8770-98DE0609BD77}"/>
    <dgm:cxn modelId="{BDC21D3F-75F4-4762-959F-63351F2FB410}" srcId="{6CC8252A-A77D-4A86-BFBC-65C5E17D8D50}" destId="{435C792B-BB20-444B-A5FC-BF8133CA9895}" srcOrd="0" destOrd="0" parTransId="{901783D0-0B87-498E-BC35-99F83762D9C6}" sibTransId="{93097C65-A9DE-4E64-9847-E0E30D59F24C}"/>
    <dgm:cxn modelId="{79E94B49-9424-4B5B-AF10-E798EDAC0869}" type="presOf" srcId="{521F29D1-03ED-4245-BD89-9471C9C2A2BE}" destId="{FA062569-B779-496D-9ECB-4F39C8DBB413}" srcOrd="0" destOrd="0" presId="urn:microsoft.com/office/officeart/2005/8/layout/cycle5"/>
    <dgm:cxn modelId="{406FF24A-96B5-4748-8670-6E1B8420149E}" srcId="{6CC8252A-A77D-4A86-BFBC-65C5E17D8D50}" destId="{F0F2195F-FFB6-4AE4-811E-4480D05DB224}" srcOrd="1" destOrd="0" parTransId="{7EFFB207-AD77-439F-8A06-AFFF15291A12}" sibTransId="{CE081DD6-0BBB-4DA2-BAA0-DEA271AF520C}"/>
    <dgm:cxn modelId="{96FA5580-6E42-43F8-A83A-1020453E7289}" type="presOf" srcId="{DE7F7989-CD92-4462-8770-98DE0609BD77}" destId="{8C004326-67A2-4836-8896-26620FF8D8A3}" srcOrd="0" destOrd="0" presId="urn:microsoft.com/office/officeart/2005/8/layout/cycle5"/>
    <dgm:cxn modelId="{28446492-FCA3-4282-8CF5-6CB0080EF062}" type="presOf" srcId="{435C792B-BB20-444B-A5FC-BF8133CA9895}" destId="{E9075DC5-B6C8-4A05-B428-1AB74135CFA3}" srcOrd="0" destOrd="0" presId="urn:microsoft.com/office/officeart/2005/8/layout/cycle5"/>
    <dgm:cxn modelId="{441BE99B-4203-4375-A088-3EFDCEFDDDE1}" type="presOf" srcId="{F0F2195F-FFB6-4AE4-811E-4480D05DB224}" destId="{60A7EB6D-C4C9-4DCC-A652-24E9CF0D80C5}" srcOrd="0" destOrd="0" presId="urn:microsoft.com/office/officeart/2005/8/layout/cycle5"/>
    <dgm:cxn modelId="{B256CDD6-358E-4663-BCE7-67849D834CFD}" type="presOf" srcId="{6CC8252A-A77D-4A86-BFBC-65C5E17D8D50}" destId="{307FBA66-EF96-45A5-9767-F51C8F4C1149}" srcOrd="0" destOrd="0" presId="urn:microsoft.com/office/officeart/2005/8/layout/cycle5"/>
    <dgm:cxn modelId="{14E2DDE2-5684-4FA8-9230-3911D8B5AB75}" type="presOf" srcId="{93097C65-A9DE-4E64-9847-E0E30D59F24C}" destId="{9725065A-E866-4FE6-A60A-95D991E1AD6C}" srcOrd="0" destOrd="0" presId="urn:microsoft.com/office/officeart/2005/8/layout/cycle5"/>
    <dgm:cxn modelId="{4D916D6A-E328-454A-8EED-CC982791935B}" type="presParOf" srcId="{307FBA66-EF96-45A5-9767-F51C8F4C1149}" destId="{E9075DC5-B6C8-4A05-B428-1AB74135CFA3}" srcOrd="0" destOrd="0" presId="urn:microsoft.com/office/officeart/2005/8/layout/cycle5"/>
    <dgm:cxn modelId="{76181BD5-A448-4CE1-9C63-84D408FBDF00}" type="presParOf" srcId="{307FBA66-EF96-45A5-9767-F51C8F4C1149}" destId="{410BCF5F-65CE-4294-BB69-46E09E104E98}" srcOrd="1" destOrd="0" presId="urn:microsoft.com/office/officeart/2005/8/layout/cycle5"/>
    <dgm:cxn modelId="{842D6B15-112A-4898-8F9D-75D69B1E0B58}" type="presParOf" srcId="{307FBA66-EF96-45A5-9767-F51C8F4C1149}" destId="{9725065A-E866-4FE6-A60A-95D991E1AD6C}" srcOrd="2" destOrd="0" presId="urn:microsoft.com/office/officeart/2005/8/layout/cycle5"/>
    <dgm:cxn modelId="{497B115F-4BDD-4167-BE61-6D5EA3EA6A9B}" type="presParOf" srcId="{307FBA66-EF96-45A5-9767-F51C8F4C1149}" destId="{60A7EB6D-C4C9-4DCC-A652-24E9CF0D80C5}" srcOrd="3" destOrd="0" presId="urn:microsoft.com/office/officeart/2005/8/layout/cycle5"/>
    <dgm:cxn modelId="{477BC22E-E68A-4F5A-9764-DA913E573742}" type="presParOf" srcId="{307FBA66-EF96-45A5-9767-F51C8F4C1149}" destId="{799DD899-9623-4511-8189-DF0E90BBDDB5}" srcOrd="4" destOrd="0" presId="urn:microsoft.com/office/officeart/2005/8/layout/cycle5"/>
    <dgm:cxn modelId="{5F663B9B-9381-47F2-80C4-79EB20326AC3}" type="presParOf" srcId="{307FBA66-EF96-45A5-9767-F51C8F4C1149}" destId="{8EAB1E62-AB1B-465E-B8E9-750872278F0D}" srcOrd="5" destOrd="0" presId="urn:microsoft.com/office/officeart/2005/8/layout/cycle5"/>
    <dgm:cxn modelId="{841C2BEF-FF98-4F16-90AA-D2B9B22BD876}" type="presParOf" srcId="{307FBA66-EF96-45A5-9767-F51C8F4C1149}" destId="{FA062569-B779-496D-9ECB-4F39C8DBB413}" srcOrd="6" destOrd="0" presId="urn:microsoft.com/office/officeart/2005/8/layout/cycle5"/>
    <dgm:cxn modelId="{69702727-3095-4FB4-9133-56D4D592FF89}" type="presParOf" srcId="{307FBA66-EF96-45A5-9767-F51C8F4C1149}" destId="{5649C0C6-6CB8-4E3F-B929-F76BC2FA518B}" srcOrd="7" destOrd="0" presId="urn:microsoft.com/office/officeart/2005/8/layout/cycle5"/>
    <dgm:cxn modelId="{7D484347-BED8-452D-81F1-2661AD385F97}" type="presParOf" srcId="{307FBA66-EF96-45A5-9767-F51C8F4C1149}" destId="{8C004326-67A2-4836-8896-26620FF8D8A3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66289C-FAF3-4F38-B632-EA1B82825E01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71954FC-BC63-4B83-B8DC-A94C6C9AF049}">
      <dgm:prSet/>
      <dgm:spPr/>
      <dgm:t>
        <a:bodyPr/>
        <a:lstStyle/>
        <a:p>
          <a:r>
            <a:rPr lang="fi-FI"/>
            <a:t>Perinnöllisillä tekijöillä voi olla vaikutusta</a:t>
          </a:r>
          <a:endParaRPr lang="en-US"/>
        </a:p>
      </dgm:t>
    </dgm:pt>
    <dgm:pt modelId="{B08EBFC2-63B9-473B-BF08-D58E117784D8}" type="parTrans" cxnId="{8D60BBC4-23DB-4724-8337-5588409673D1}">
      <dgm:prSet/>
      <dgm:spPr/>
      <dgm:t>
        <a:bodyPr/>
        <a:lstStyle/>
        <a:p>
          <a:endParaRPr lang="en-US"/>
        </a:p>
      </dgm:t>
    </dgm:pt>
    <dgm:pt modelId="{418866B9-966C-4628-9372-5A68A30C0490}" type="sibTrans" cxnId="{8D60BBC4-23DB-4724-8337-5588409673D1}">
      <dgm:prSet/>
      <dgm:spPr/>
      <dgm:t>
        <a:bodyPr/>
        <a:lstStyle/>
        <a:p>
          <a:endParaRPr lang="en-US"/>
        </a:p>
      </dgm:t>
    </dgm:pt>
    <dgm:pt modelId="{9983C1E4-A7A4-4EDB-B2F5-43F384C70F5A}">
      <dgm:prSet/>
      <dgm:spPr/>
      <dgm:t>
        <a:bodyPr/>
        <a:lstStyle/>
        <a:p>
          <a:r>
            <a:rPr lang="fi-FI"/>
            <a:t>Temperamentti voi vaikuttaa</a:t>
          </a:r>
          <a:endParaRPr lang="en-US"/>
        </a:p>
      </dgm:t>
    </dgm:pt>
    <dgm:pt modelId="{7AB5EAC8-CC08-453C-98FE-20BC2BB3A12C}" type="parTrans" cxnId="{4726AAC3-DCF6-4ACC-AC88-3FC9D18DAA30}">
      <dgm:prSet/>
      <dgm:spPr/>
      <dgm:t>
        <a:bodyPr/>
        <a:lstStyle/>
        <a:p>
          <a:endParaRPr lang="en-US"/>
        </a:p>
      </dgm:t>
    </dgm:pt>
    <dgm:pt modelId="{700706DF-0372-461B-A0F0-5EF2A181BD38}" type="sibTrans" cxnId="{4726AAC3-DCF6-4ACC-AC88-3FC9D18DAA30}">
      <dgm:prSet/>
      <dgm:spPr/>
      <dgm:t>
        <a:bodyPr/>
        <a:lstStyle/>
        <a:p>
          <a:endParaRPr lang="en-US"/>
        </a:p>
      </dgm:t>
    </dgm:pt>
    <dgm:pt modelId="{F66B56C2-A731-4549-9181-6E2EE901F114}">
      <dgm:prSet/>
      <dgm:spPr/>
      <dgm:t>
        <a:bodyPr/>
        <a:lstStyle/>
        <a:p>
          <a:r>
            <a:rPr lang="fi-FI"/>
            <a:t>Kasvuympäristön vaikutus</a:t>
          </a:r>
          <a:endParaRPr lang="en-US"/>
        </a:p>
      </dgm:t>
    </dgm:pt>
    <dgm:pt modelId="{8A204689-2248-42FA-8A67-7B16A80C5A0A}" type="parTrans" cxnId="{E9171B07-12B6-45E6-9EE1-B1E29FFDC3B4}">
      <dgm:prSet/>
      <dgm:spPr/>
      <dgm:t>
        <a:bodyPr/>
        <a:lstStyle/>
        <a:p>
          <a:endParaRPr lang="en-US"/>
        </a:p>
      </dgm:t>
    </dgm:pt>
    <dgm:pt modelId="{438FAC33-DFA4-44FF-AC15-1CAE5F212799}" type="sibTrans" cxnId="{E9171B07-12B6-45E6-9EE1-B1E29FFDC3B4}">
      <dgm:prSet/>
      <dgm:spPr/>
      <dgm:t>
        <a:bodyPr/>
        <a:lstStyle/>
        <a:p>
          <a:endParaRPr lang="en-US"/>
        </a:p>
      </dgm:t>
    </dgm:pt>
    <dgm:pt modelId="{D8292968-68BE-4B03-989F-7A24AF1F063E}">
      <dgm:prSet/>
      <dgm:spPr/>
      <dgm:t>
        <a:bodyPr/>
        <a:lstStyle/>
        <a:p>
          <a:r>
            <a:rPr lang="fi-FI"/>
            <a:t>Elämän tapahtumat</a:t>
          </a:r>
          <a:endParaRPr lang="en-US"/>
        </a:p>
      </dgm:t>
    </dgm:pt>
    <dgm:pt modelId="{401CE7F7-F7A6-4685-B0B4-4C12696DBB69}" type="parTrans" cxnId="{64C2C0A7-F2F2-40A0-BF35-D5F3E92EC184}">
      <dgm:prSet/>
      <dgm:spPr/>
      <dgm:t>
        <a:bodyPr/>
        <a:lstStyle/>
        <a:p>
          <a:endParaRPr lang="en-US"/>
        </a:p>
      </dgm:t>
    </dgm:pt>
    <dgm:pt modelId="{1B9E4EB3-3348-41B7-940D-56C6D5736A26}" type="sibTrans" cxnId="{64C2C0A7-F2F2-40A0-BF35-D5F3E92EC184}">
      <dgm:prSet/>
      <dgm:spPr/>
      <dgm:t>
        <a:bodyPr/>
        <a:lstStyle/>
        <a:p>
          <a:endParaRPr lang="en-US"/>
        </a:p>
      </dgm:t>
    </dgm:pt>
    <dgm:pt modelId="{73107147-2AC9-434E-BE68-04E6A53599AF}" type="pres">
      <dgm:prSet presAssocID="{2366289C-FAF3-4F38-B632-EA1B82825E01}" presName="vert0" presStyleCnt="0">
        <dgm:presLayoutVars>
          <dgm:dir/>
          <dgm:animOne val="branch"/>
          <dgm:animLvl val="lvl"/>
        </dgm:presLayoutVars>
      </dgm:prSet>
      <dgm:spPr/>
    </dgm:pt>
    <dgm:pt modelId="{3EF66371-4CAE-4AB8-AA6A-B282CE1E95E4}" type="pres">
      <dgm:prSet presAssocID="{B71954FC-BC63-4B83-B8DC-A94C6C9AF049}" presName="thickLine" presStyleLbl="alignNode1" presStyleIdx="0" presStyleCnt="4"/>
      <dgm:spPr/>
    </dgm:pt>
    <dgm:pt modelId="{87F88760-FEE9-4E2B-9BD0-01CBEAC3C3EE}" type="pres">
      <dgm:prSet presAssocID="{B71954FC-BC63-4B83-B8DC-A94C6C9AF049}" presName="horz1" presStyleCnt="0"/>
      <dgm:spPr/>
    </dgm:pt>
    <dgm:pt modelId="{BF6A6D5A-D287-46DA-935E-D5101B99EEDA}" type="pres">
      <dgm:prSet presAssocID="{B71954FC-BC63-4B83-B8DC-A94C6C9AF049}" presName="tx1" presStyleLbl="revTx" presStyleIdx="0" presStyleCnt="4"/>
      <dgm:spPr/>
    </dgm:pt>
    <dgm:pt modelId="{A99082D5-7B28-4DCA-9AFE-F37D8321FC96}" type="pres">
      <dgm:prSet presAssocID="{B71954FC-BC63-4B83-B8DC-A94C6C9AF049}" presName="vert1" presStyleCnt="0"/>
      <dgm:spPr/>
    </dgm:pt>
    <dgm:pt modelId="{BA582D17-0ADD-4778-85B6-3A3723FB5071}" type="pres">
      <dgm:prSet presAssocID="{9983C1E4-A7A4-4EDB-B2F5-43F384C70F5A}" presName="thickLine" presStyleLbl="alignNode1" presStyleIdx="1" presStyleCnt="4"/>
      <dgm:spPr/>
    </dgm:pt>
    <dgm:pt modelId="{E0FAF21E-9AA9-4CA8-9D8B-A10538565296}" type="pres">
      <dgm:prSet presAssocID="{9983C1E4-A7A4-4EDB-B2F5-43F384C70F5A}" presName="horz1" presStyleCnt="0"/>
      <dgm:spPr/>
    </dgm:pt>
    <dgm:pt modelId="{772E6AD8-022B-41BB-AA94-4A64062037F8}" type="pres">
      <dgm:prSet presAssocID="{9983C1E4-A7A4-4EDB-B2F5-43F384C70F5A}" presName="tx1" presStyleLbl="revTx" presStyleIdx="1" presStyleCnt="4"/>
      <dgm:spPr/>
    </dgm:pt>
    <dgm:pt modelId="{602AEB41-5601-4D78-A991-EECFBAE82D78}" type="pres">
      <dgm:prSet presAssocID="{9983C1E4-A7A4-4EDB-B2F5-43F384C70F5A}" presName="vert1" presStyleCnt="0"/>
      <dgm:spPr/>
    </dgm:pt>
    <dgm:pt modelId="{1C4BAF21-9EB5-4E6E-BBA3-814E62A54512}" type="pres">
      <dgm:prSet presAssocID="{F66B56C2-A731-4549-9181-6E2EE901F114}" presName="thickLine" presStyleLbl="alignNode1" presStyleIdx="2" presStyleCnt="4"/>
      <dgm:spPr/>
    </dgm:pt>
    <dgm:pt modelId="{974B73C0-F9E7-4B97-B77E-2740AAC35964}" type="pres">
      <dgm:prSet presAssocID="{F66B56C2-A731-4549-9181-6E2EE901F114}" presName="horz1" presStyleCnt="0"/>
      <dgm:spPr/>
    </dgm:pt>
    <dgm:pt modelId="{FD1F876B-7E61-4FAB-BA31-129EEBDA1CB9}" type="pres">
      <dgm:prSet presAssocID="{F66B56C2-A731-4549-9181-6E2EE901F114}" presName="tx1" presStyleLbl="revTx" presStyleIdx="2" presStyleCnt="4"/>
      <dgm:spPr/>
    </dgm:pt>
    <dgm:pt modelId="{2364F02A-A2CD-45CB-8E1F-C75D03BBE8DA}" type="pres">
      <dgm:prSet presAssocID="{F66B56C2-A731-4549-9181-6E2EE901F114}" presName="vert1" presStyleCnt="0"/>
      <dgm:spPr/>
    </dgm:pt>
    <dgm:pt modelId="{0FA8AADD-6535-48F7-8A7A-CDEE18E0BE1C}" type="pres">
      <dgm:prSet presAssocID="{D8292968-68BE-4B03-989F-7A24AF1F063E}" presName="thickLine" presStyleLbl="alignNode1" presStyleIdx="3" presStyleCnt="4"/>
      <dgm:spPr/>
    </dgm:pt>
    <dgm:pt modelId="{53FC4DDE-7579-4D02-A06D-0604C4EFE24F}" type="pres">
      <dgm:prSet presAssocID="{D8292968-68BE-4B03-989F-7A24AF1F063E}" presName="horz1" presStyleCnt="0"/>
      <dgm:spPr/>
    </dgm:pt>
    <dgm:pt modelId="{B5AE3581-3C01-4386-953B-E432E79E030B}" type="pres">
      <dgm:prSet presAssocID="{D8292968-68BE-4B03-989F-7A24AF1F063E}" presName="tx1" presStyleLbl="revTx" presStyleIdx="3" presStyleCnt="4"/>
      <dgm:spPr/>
    </dgm:pt>
    <dgm:pt modelId="{719CF9EE-5FAC-41E6-B9A8-8C9827115C50}" type="pres">
      <dgm:prSet presAssocID="{D8292968-68BE-4B03-989F-7A24AF1F063E}" presName="vert1" presStyleCnt="0"/>
      <dgm:spPr/>
    </dgm:pt>
  </dgm:ptLst>
  <dgm:cxnLst>
    <dgm:cxn modelId="{E9171B07-12B6-45E6-9EE1-B1E29FFDC3B4}" srcId="{2366289C-FAF3-4F38-B632-EA1B82825E01}" destId="{F66B56C2-A731-4549-9181-6E2EE901F114}" srcOrd="2" destOrd="0" parTransId="{8A204689-2248-42FA-8A67-7B16A80C5A0A}" sibTransId="{438FAC33-DFA4-44FF-AC15-1CAE5F212799}"/>
    <dgm:cxn modelId="{2471700F-6108-4823-914A-367C487E5CCB}" type="presOf" srcId="{2366289C-FAF3-4F38-B632-EA1B82825E01}" destId="{73107147-2AC9-434E-BE68-04E6A53599AF}" srcOrd="0" destOrd="0" presId="urn:microsoft.com/office/officeart/2008/layout/LinedList"/>
    <dgm:cxn modelId="{18772B4B-2EB4-4A45-80EB-4A154263FB4B}" type="presOf" srcId="{9983C1E4-A7A4-4EDB-B2F5-43F384C70F5A}" destId="{772E6AD8-022B-41BB-AA94-4A64062037F8}" srcOrd="0" destOrd="0" presId="urn:microsoft.com/office/officeart/2008/layout/LinedList"/>
    <dgm:cxn modelId="{F501AE96-8F99-4BC9-8610-317490BED115}" type="presOf" srcId="{B71954FC-BC63-4B83-B8DC-A94C6C9AF049}" destId="{BF6A6D5A-D287-46DA-935E-D5101B99EEDA}" srcOrd="0" destOrd="0" presId="urn:microsoft.com/office/officeart/2008/layout/LinedList"/>
    <dgm:cxn modelId="{C17ACCA2-F66A-4DDC-8042-2D4B5B140A8C}" type="presOf" srcId="{F66B56C2-A731-4549-9181-6E2EE901F114}" destId="{FD1F876B-7E61-4FAB-BA31-129EEBDA1CB9}" srcOrd="0" destOrd="0" presId="urn:microsoft.com/office/officeart/2008/layout/LinedList"/>
    <dgm:cxn modelId="{64C2C0A7-F2F2-40A0-BF35-D5F3E92EC184}" srcId="{2366289C-FAF3-4F38-B632-EA1B82825E01}" destId="{D8292968-68BE-4B03-989F-7A24AF1F063E}" srcOrd="3" destOrd="0" parTransId="{401CE7F7-F7A6-4685-B0B4-4C12696DBB69}" sibTransId="{1B9E4EB3-3348-41B7-940D-56C6D5736A26}"/>
    <dgm:cxn modelId="{C30DB4B3-F1B8-4179-B7BE-5A0115D80C02}" type="presOf" srcId="{D8292968-68BE-4B03-989F-7A24AF1F063E}" destId="{B5AE3581-3C01-4386-953B-E432E79E030B}" srcOrd="0" destOrd="0" presId="urn:microsoft.com/office/officeart/2008/layout/LinedList"/>
    <dgm:cxn modelId="{4726AAC3-DCF6-4ACC-AC88-3FC9D18DAA30}" srcId="{2366289C-FAF3-4F38-B632-EA1B82825E01}" destId="{9983C1E4-A7A4-4EDB-B2F5-43F384C70F5A}" srcOrd="1" destOrd="0" parTransId="{7AB5EAC8-CC08-453C-98FE-20BC2BB3A12C}" sibTransId="{700706DF-0372-461B-A0F0-5EF2A181BD38}"/>
    <dgm:cxn modelId="{8D60BBC4-23DB-4724-8337-5588409673D1}" srcId="{2366289C-FAF3-4F38-B632-EA1B82825E01}" destId="{B71954FC-BC63-4B83-B8DC-A94C6C9AF049}" srcOrd="0" destOrd="0" parTransId="{B08EBFC2-63B9-473B-BF08-D58E117784D8}" sibTransId="{418866B9-966C-4628-9372-5A68A30C0490}"/>
    <dgm:cxn modelId="{941C02DD-8458-452C-9B43-6CEF8C90C27C}" type="presParOf" srcId="{73107147-2AC9-434E-BE68-04E6A53599AF}" destId="{3EF66371-4CAE-4AB8-AA6A-B282CE1E95E4}" srcOrd="0" destOrd="0" presId="urn:microsoft.com/office/officeart/2008/layout/LinedList"/>
    <dgm:cxn modelId="{E33B9BCF-7983-4E63-BD4A-25FD91A8317B}" type="presParOf" srcId="{73107147-2AC9-434E-BE68-04E6A53599AF}" destId="{87F88760-FEE9-4E2B-9BD0-01CBEAC3C3EE}" srcOrd="1" destOrd="0" presId="urn:microsoft.com/office/officeart/2008/layout/LinedList"/>
    <dgm:cxn modelId="{A9E6D261-1331-4327-8F84-D08AACE7E722}" type="presParOf" srcId="{87F88760-FEE9-4E2B-9BD0-01CBEAC3C3EE}" destId="{BF6A6D5A-D287-46DA-935E-D5101B99EEDA}" srcOrd="0" destOrd="0" presId="urn:microsoft.com/office/officeart/2008/layout/LinedList"/>
    <dgm:cxn modelId="{CF2E3A9A-5B47-4CE9-B4A3-9EEB25E105DB}" type="presParOf" srcId="{87F88760-FEE9-4E2B-9BD0-01CBEAC3C3EE}" destId="{A99082D5-7B28-4DCA-9AFE-F37D8321FC96}" srcOrd="1" destOrd="0" presId="urn:microsoft.com/office/officeart/2008/layout/LinedList"/>
    <dgm:cxn modelId="{8B80331B-2E44-4F65-A67D-85908C1FE68A}" type="presParOf" srcId="{73107147-2AC9-434E-BE68-04E6A53599AF}" destId="{BA582D17-0ADD-4778-85B6-3A3723FB5071}" srcOrd="2" destOrd="0" presId="urn:microsoft.com/office/officeart/2008/layout/LinedList"/>
    <dgm:cxn modelId="{1CBA3BC9-F057-4ACA-B715-E09CB07C7BA8}" type="presParOf" srcId="{73107147-2AC9-434E-BE68-04E6A53599AF}" destId="{E0FAF21E-9AA9-4CA8-9D8B-A10538565296}" srcOrd="3" destOrd="0" presId="urn:microsoft.com/office/officeart/2008/layout/LinedList"/>
    <dgm:cxn modelId="{C62AC620-A0AE-4665-A6C8-0F5B4BBEB5F3}" type="presParOf" srcId="{E0FAF21E-9AA9-4CA8-9D8B-A10538565296}" destId="{772E6AD8-022B-41BB-AA94-4A64062037F8}" srcOrd="0" destOrd="0" presId="urn:microsoft.com/office/officeart/2008/layout/LinedList"/>
    <dgm:cxn modelId="{C1F7EBC8-357D-42A6-8FF4-1D2E04B1F041}" type="presParOf" srcId="{E0FAF21E-9AA9-4CA8-9D8B-A10538565296}" destId="{602AEB41-5601-4D78-A991-EECFBAE82D78}" srcOrd="1" destOrd="0" presId="urn:microsoft.com/office/officeart/2008/layout/LinedList"/>
    <dgm:cxn modelId="{FA578285-E47B-429D-B9BF-E1B3FCCD6128}" type="presParOf" srcId="{73107147-2AC9-434E-BE68-04E6A53599AF}" destId="{1C4BAF21-9EB5-4E6E-BBA3-814E62A54512}" srcOrd="4" destOrd="0" presId="urn:microsoft.com/office/officeart/2008/layout/LinedList"/>
    <dgm:cxn modelId="{3D9E3474-7951-4052-8171-C2274CE04F2D}" type="presParOf" srcId="{73107147-2AC9-434E-BE68-04E6A53599AF}" destId="{974B73C0-F9E7-4B97-B77E-2740AAC35964}" srcOrd="5" destOrd="0" presId="urn:microsoft.com/office/officeart/2008/layout/LinedList"/>
    <dgm:cxn modelId="{EB2ED5D8-340F-432D-8DD1-E6B9972A8204}" type="presParOf" srcId="{974B73C0-F9E7-4B97-B77E-2740AAC35964}" destId="{FD1F876B-7E61-4FAB-BA31-129EEBDA1CB9}" srcOrd="0" destOrd="0" presId="urn:microsoft.com/office/officeart/2008/layout/LinedList"/>
    <dgm:cxn modelId="{65E338B3-0261-407C-B0B6-D89771484F36}" type="presParOf" srcId="{974B73C0-F9E7-4B97-B77E-2740AAC35964}" destId="{2364F02A-A2CD-45CB-8E1F-C75D03BBE8DA}" srcOrd="1" destOrd="0" presId="urn:microsoft.com/office/officeart/2008/layout/LinedList"/>
    <dgm:cxn modelId="{B874E1D2-B5E3-483A-890F-EAF0E689FD7D}" type="presParOf" srcId="{73107147-2AC9-434E-BE68-04E6A53599AF}" destId="{0FA8AADD-6535-48F7-8A7A-CDEE18E0BE1C}" srcOrd="6" destOrd="0" presId="urn:microsoft.com/office/officeart/2008/layout/LinedList"/>
    <dgm:cxn modelId="{6D9BE4F9-045B-4220-8642-668DF7650A42}" type="presParOf" srcId="{73107147-2AC9-434E-BE68-04E6A53599AF}" destId="{53FC4DDE-7579-4D02-A06D-0604C4EFE24F}" srcOrd="7" destOrd="0" presId="urn:microsoft.com/office/officeart/2008/layout/LinedList"/>
    <dgm:cxn modelId="{46A5A29C-2BF5-410C-BBA9-6E7B9BAFC53A}" type="presParOf" srcId="{53FC4DDE-7579-4D02-A06D-0604C4EFE24F}" destId="{B5AE3581-3C01-4386-953B-E432E79E030B}" srcOrd="0" destOrd="0" presId="urn:microsoft.com/office/officeart/2008/layout/LinedList"/>
    <dgm:cxn modelId="{9ADA440F-5121-442E-91B0-1789399B262B}" type="presParOf" srcId="{53FC4DDE-7579-4D02-A06D-0604C4EFE24F}" destId="{719CF9EE-5FAC-41E6-B9A8-8C9827115C5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92B995-8569-4016-8384-BBCB7F099D45}" type="doc">
      <dgm:prSet loTypeId="urn:microsoft.com/office/officeart/2008/layout/LinedList" loCatId="list" qsTypeId="urn:microsoft.com/office/officeart/2005/8/quickstyle/simple4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1F80FFFA-6F1D-44A0-9055-4B78517DF901}">
      <dgm:prSet/>
      <dgm:spPr/>
      <dgm:t>
        <a:bodyPr/>
        <a:lstStyle/>
        <a:p>
          <a:r>
            <a:rPr lang="fi-FI"/>
            <a:t>Arjen perusasiat: ruokarytmi, riittävä uni, liikunta ja yhteinen rento arki luovat turvallisuuden tunnetta</a:t>
          </a:r>
          <a:endParaRPr lang="en-US"/>
        </a:p>
      </dgm:t>
    </dgm:pt>
    <dgm:pt modelId="{61778CC7-66B6-446B-BB1C-A5CB89E45E54}" type="parTrans" cxnId="{C103CB20-F729-4C83-BA3F-328B9D9BCD58}">
      <dgm:prSet/>
      <dgm:spPr/>
      <dgm:t>
        <a:bodyPr/>
        <a:lstStyle/>
        <a:p>
          <a:endParaRPr lang="en-US"/>
        </a:p>
      </dgm:t>
    </dgm:pt>
    <dgm:pt modelId="{278B09E9-9142-4F61-A775-452D6418A1E8}" type="sibTrans" cxnId="{C103CB20-F729-4C83-BA3F-328B9D9BCD58}">
      <dgm:prSet/>
      <dgm:spPr/>
      <dgm:t>
        <a:bodyPr/>
        <a:lstStyle/>
        <a:p>
          <a:endParaRPr lang="en-US"/>
        </a:p>
      </dgm:t>
    </dgm:pt>
    <dgm:pt modelId="{CF944413-D741-40C0-8BF7-9BFE72D99F52}">
      <dgm:prSet/>
      <dgm:spPr/>
      <dgm:t>
        <a:bodyPr/>
        <a:lstStyle/>
        <a:p>
          <a:r>
            <a:rPr lang="fi-FI"/>
            <a:t>Järjestä aikaa leikkiin ja luovaan toimintaan – ovat lasten keinoja käsitellä hankalia tunteita</a:t>
          </a:r>
          <a:endParaRPr lang="en-US"/>
        </a:p>
      </dgm:t>
    </dgm:pt>
    <dgm:pt modelId="{949BB2D7-B9EF-4C94-82FB-C80E2CE11309}" type="parTrans" cxnId="{A8B312F0-1DF0-4FAD-A41C-4A3A4314FBE9}">
      <dgm:prSet/>
      <dgm:spPr/>
      <dgm:t>
        <a:bodyPr/>
        <a:lstStyle/>
        <a:p>
          <a:endParaRPr lang="en-US"/>
        </a:p>
      </dgm:t>
    </dgm:pt>
    <dgm:pt modelId="{D3A38DB1-2F6C-48A6-A06B-57EF268C9D72}" type="sibTrans" cxnId="{A8B312F0-1DF0-4FAD-A41C-4A3A4314FBE9}">
      <dgm:prSet/>
      <dgm:spPr/>
      <dgm:t>
        <a:bodyPr/>
        <a:lstStyle/>
        <a:p>
          <a:endParaRPr lang="en-US"/>
        </a:p>
      </dgm:t>
    </dgm:pt>
    <dgm:pt modelId="{4743B234-5855-46DF-907F-43E8F8883B36}">
      <dgm:prSet/>
      <dgm:spPr/>
      <dgm:t>
        <a:bodyPr/>
        <a:lstStyle/>
        <a:p>
          <a:r>
            <a:rPr lang="fi-FI"/>
            <a:t>Ole kiinnostunut lapsesta ja hänen ajatuksista</a:t>
          </a:r>
          <a:endParaRPr lang="en-US"/>
        </a:p>
      </dgm:t>
    </dgm:pt>
    <dgm:pt modelId="{58C523FD-74A9-406E-919E-FD7C8C016566}" type="parTrans" cxnId="{A027F707-3841-4267-9B7A-CEACAA03F9DD}">
      <dgm:prSet/>
      <dgm:spPr/>
      <dgm:t>
        <a:bodyPr/>
        <a:lstStyle/>
        <a:p>
          <a:endParaRPr lang="en-US"/>
        </a:p>
      </dgm:t>
    </dgm:pt>
    <dgm:pt modelId="{B6CC2E12-4596-4036-ABCB-C1E271A5C060}" type="sibTrans" cxnId="{A027F707-3841-4267-9B7A-CEACAA03F9DD}">
      <dgm:prSet/>
      <dgm:spPr/>
      <dgm:t>
        <a:bodyPr/>
        <a:lstStyle/>
        <a:p>
          <a:endParaRPr lang="en-US"/>
        </a:p>
      </dgm:t>
    </dgm:pt>
    <dgm:pt modelId="{7722C686-DD07-42AB-B69B-D62C73C044F6}">
      <dgm:prSet/>
      <dgm:spPr/>
      <dgm:t>
        <a:bodyPr/>
        <a:lstStyle/>
        <a:p>
          <a:r>
            <a:rPr lang="fi-FI"/>
            <a:t>Lapsen ahdistus ja huoli tarttuvat helposti – huolehdi omasta jaksamisesta ja hyvinvoinnista, että jaksat tukea lasta</a:t>
          </a:r>
          <a:endParaRPr lang="en-US"/>
        </a:p>
      </dgm:t>
    </dgm:pt>
    <dgm:pt modelId="{8F541AC0-A741-493F-8BFA-9CCD567EC033}" type="parTrans" cxnId="{8E692035-8BC7-4CA8-88BB-811A897F7F98}">
      <dgm:prSet/>
      <dgm:spPr/>
      <dgm:t>
        <a:bodyPr/>
        <a:lstStyle/>
        <a:p>
          <a:endParaRPr lang="en-US"/>
        </a:p>
      </dgm:t>
    </dgm:pt>
    <dgm:pt modelId="{F5A45220-BED0-419B-945F-7B4E5727EF1F}" type="sibTrans" cxnId="{8E692035-8BC7-4CA8-88BB-811A897F7F98}">
      <dgm:prSet/>
      <dgm:spPr/>
      <dgm:t>
        <a:bodyPr/>
        <a:lstStyle/>
        <a:p>
          <a:endParaRPr lang="en-US"/>
        </a:p>
      </dgm:t>
    </dgm:pt>
    <dgm:pt modelId="{2C796712-E6DF-4B7E-BEF6-27BFF6BC4BA3}">
      <dgm:prSet/>
      <dgm:spPr/>
      <dgm:t>
        <a:bodyPr/>
        <a:lstStyle/>
        <a:p>
          <a:r>
            <a:rPr lang="fi-FI"/>
            <a:t>Tue lasta ikätasoiseen tekemiseen ja toimi itse esimerkkinä</a:t>
          </a:r>
          <a:endParaRPr lang="en-US"/>
        </a:p>
      </dgm:t>
    </dgm:pt>
    <dgm:pt modelId="{E102776E-06F2-46DB-8A51-3F0872168EA8}" type="parTrans" cxnId="{F690F423-9D6F-455E-AFD2-0DCBF2F077E9}">
      <dgm:prSet/>
      <dgm:spPr/>
      <dgm:t>
        <a:bodyPr/>
        <a:lstStyle/>
        <a:p>
          <a:endParaRPr lang="en-US"/>
        </a:p>
      </dgm:t>
    </dgm:pt>
    <dgm:pt modelId="{3D6C43D6-FAB4-41DC-838D-01FE8D46F675}" type="sibTrans" cxnId="{F690F423-9D6F-455E-AFD2-0DCBF2F077E9}">
      <dgm:prSet/>
      <dgm:spPr/>
      <dgm:t>
        <a:bodyPr/>
        <a:lstStyle/>
        <a:p>
          <a:endParaRPr lang="en-US"/>
        </a:p>
      </dgm:t>
    </dgm:pt>
    <dgm:pt modelId="{6A2CA019-DB14-4FD8-824C-963B2F130C10}" type="pres">
      <dgm:prSet presAssocID="{2792B995-8569-4016-8384-BBCB7F099D45}" presName="vert0" presStyleCnt="0">
        <dgm:presLayoutVars>
          <dgm:dir/>
          <dgm:animOne val="branch"/>
          <dgm:animLvl val="lvl"/>
        </dgm:presLayoutVars>
      </dgm:prSet>
      <dgm:spPr/>
    </dgm:pt>
    <dgm:pt modelId="{EDC2D75C-B532-4B12-A1E7-C298CC3A6A54}" type="pres">
      <dgm:prSet presAssocID="{1F80FFFA-6F1D-44A0-9055-4B78517DF901}" presName="thickLine" presStyleLbl="alignNode1" presStyleIdx="0" presStyleCnt="5"/>
      <dgm:spPr/>
    </dgm:pt>
    <dgm:pt modelId="{5262D1E9-A22B-41B8-91F3-A945204BDA55}" type="pres">
      <dgm:prSet presAssocID="{1F80FFFA-6F1D-44A0-9055-4B78517DF901}" presName="horz1" presStyleCnt="0"/>
      <dgm:spPr/>
    </dgm:pt>
    <dgm:pt modelId="{2F0957FF-1760-4660-97EE-238E65A6F5D9}" type="pres">
      <dgm:prSet presAssocID="{1F80FFFA-6F1D-44A0-9055-4B78517DF901}" presName="tx1" presStyleLbl="revTx" presStyleIdx="0" presStyleCnt="5"/>
      <dgm:spPr/>
    </dgm:pt>
    <dgm:pt modelId="{2B2EFA9D-451C-4B4F-8F03-241F8709D4D1}" type="pres">
      <dgm:prSet presAssocID="{1F80FFFA-6F1D-44A0-9055-4B78517DF901}" presName="vert1" presStyleCnt="0"/>
      <dgm:spPr/>
    </dgm:pt>
    <dgm:pt modelId="{62F5961E-282A-4308-9518-F186ACC9488A}" type="pres">
      <dgm:prSet presAssocID="{CF944413-D741-40C0-8BF7-9BFE72D99F52}" presName="thickLine" presStyleLbl="alignNode1" presStyleIdx="1" presStyleCnt="5"/>
      <dgm:spPr/>
    </dgm:pt>
    <dgm:pt modelId="{6EAD0A7A-D222-4CB9-A289-D4692217C2DA}" type="pres">
      <dgm:prSet presAssocID="{CF944413-D741-40C0-8BF7-9BFE72D99F52}" presName="horz1" presStyleCnt="0"/>
      <dgm:spPr/>
    </dgm:pt>
    <dgm:pt modelId="{1ECF6716-5060-481A-86F7-3EE2C856242C}" type="pres">
      <dgm:prSet presAssocID="{CF944413-D741-40C0-8BF7-9BFE72D99F52}" presName="tx1" presStyleLbl="revTx" presStyleIdx="1" presStyleCnt="5"/>
      <dgm:spPr/>
    </dgm:pt>
    <dgm:pt modelId="{E1C99BCC-5B96-499D-90D8-CB08ED86A24A}" type="pres">
      <dgm:prSet presAssocID="{CF944413-D741-40C0-8BF7-9BFE72D99F52}" presName="vert1" presStyleCnt="0"/>
      <dgm:spPr/>
    </dgm:pt>
    <dgm:pt modelId="{8C2FAEAB-3A58-4FA9-9648-B8CBE41E654E}" type="pres">
      <dgm:prSet presAssocID="{4743B234-5855-46DF-907F-43E8F8883B36}" presName="thickLine" presStyleLbl="alignNode1" presStyleIdx="2" presStyleCnt="5"/>
      <dgm:spPr/>
    </dgm:pt>
    <dgm:pt modelId="{CADF3624-5857-451D-B2FC-20C245D0D2F2}" type="pres">
      <dgm:prSet presAssocID="{4743B234-5855-46DF-907F-43E8F8883B36}" presName="horz1" presStyleCnt="0"/>
      <dgm:spPr/>
    </dgm:pt>
    <dgm:pt modelId="{EA6FFFC3-3C76-47FC-8A89-FCA4C903EAE6}" type="pres">
      <dgm:prSet presAssocID="{4743B234-5855-46DF-907F-43E8F8883B36}" presName="tx1" presStyleLbl="revTx" presStyleIdx="2" presStyleCnt="5"/>
      <dgm:spPr/>
    </dgm:pt>
    <dgm:pt modelId="{63E0FDA9-7556-45B6-A6C1-FA6180C44BF7}" type="pres">
      <dgm:prSet presAssocID="{4743B234-5855-46DF-907F-43E8F8883B36}" presName="vert1" presStyleCnt="0"/>
      <dgm:spPr/>
    </dgm:pt>
    <dgm:pt modelId="{3C1A6CAD-ADF7-4AD7-BD0C-CFF442D7986D}" type="pres">
      <dgm:prSet presAssocID="{7722C686-DD07-42AB-B69B-D62C73C044F6}" presName="thickLine" presStyleLbl="alignNode1" presStyleIdx="3" presStyleCnt="5"/>
      <dgm:spPr/>
    </dgm:pt>
    <dgm:pt modelId="{998D8CDD-2C4E-4041-B83E-BCA102F80039}" type="pres">
      <dgm:prSet presAssocID="{7722C686-DD07-42AB-B69B-D62C73C044F6}" presName="horz1" presStyleCnt="0"/>
      <dgm:spPr/>
    </dgm:pt>
    <dgm:pt modelId="{8F7A001E-C8A4-43D4-BC27-340AB621BB02}" type="pres">
      <dgm:prSet presAssocID="{7722C686-DD07-42AB-B69B-D62C73C044F6}" presName="tx1" presStyleLbl="revTx" presStyleIdx="3" presStyleCnt="5"/>
      <dgm:spPr/>
    </dgm:pt>
    <dgm:pt modelId="{D19FC821-D7F5-4992-9B81-5D1AA181D97A}" type="pres">
      <dgm:prSet presAssocID="{7722C686-DD07-42AB-B69B-D62C73C044F6}" presName="vert1" presStyleCnt="0"/>
      <dgm:spPr/>
    </dgm:pt>
    <dgm:pt modelId="{56632FB2-D1EB-4284-A4BD-2510BDED1BC9}" type="pres">
      <dgm:prSet presAssocID="{2C796712-E6DF-4B7E-BEF6-27BFF6BC4BA3}" presName="thickLine" presStyleLbl="alignNode1" presStyleIdx="4" presStyleCnt="5"/>
      <dgm:spPr/>
    </dgm:pt>
    <dgm:pt modelId="{2F1E3C86-D6CE-4DC4-9A3F-D22D0964A6EB}" type="pres">
      <dgm:prSet presAssocID="{2C796712-E6DF-4B7E-BEF6-27BFF6BC4BA3}" presName="horz1" presStyleCnt="0"/>
      <dgm:spPr/>
    </dgm:pt>
    <dgm:pt modelId="{2D93194C-DE1E-470D-BE7C-73B6BF775546}" type="pres">
      <dgm:prSet presAssocID="{2C796712-E6DF-4B7E-BEF6-27BFF6BC4BA3}" presName="tx1" presStyleLbl="revTx" presStyleIdx="4" presStyleCnt="5"/>
      <dgm:spPr/>
    </dgm:pt>
    <dgm:pt modelId="{4E9D2DCD-C444-414B-B704-5CA6B03D31C0}" type="pres">
      <dgm:prSet presAssocID="{2C796712-E6DF-4B7E-BEF6-27BFF6BC4BA3}" presName="vert1" presStyleCnt="0"/>
      <dgm:spPr/>
    </dgm:pt>
  </dgm:ptLst>
  <dgm:cxnLst>
    <dgm:cxn modelId="{A027F707-3841-4267-9B7A-CEACAA03F9DD}" srcId="{2792B995-8569-4016-8384-BBCB7F099D45}" destId="{4743B234-5855-46DF-907F-43E8F8883B36}" srcOrd="2" destOrd="0" parTransId="{58C523FD-74A9-406E-919E-FD7C8C016566}" sibTransId="{B6CC2E12-4596-4036-ABCB-C1E271A5C060}"/>
    <dgm:cxn modelId="{C103CB20-F729-4C83-BA3F-328B9D9BCD58}" srcId="{2792B995-8569-4016-8384-BBCB7F099D45}" destId="{1F80FFFA-6F1D-44A0-9055-4B78517DF901}" srcOrd="0" destOrd="0" parTransId="{61778CC7-66B6-446B-BB1C-A5CB89E45E54}" sibTransId="{278B09E9-9142-4F61-A775-452D6418A1E8}"/>
    <dgm:cxn modelId="{F690F423-9D6F-455E-AFD2-0DCBF2F077E9}" srcId="{2792B995-8569-4016-8384-BBCB7F099D45}" destId="{2C796712-E6DF-4B7E-BEF6-27BFF6BC4BA3}" srcOrd="4" destOrd="0" parTransId="{E102776E-06F2-46DB-8A51-3F0872168EA8}" sibTransId="{3D6C43D6-FAB4-41DC-838D-01FE8D46F675}"/>
    <dgm:cxn modelId="{8E692035-8BC7-4CA8-88BB-811A897F7F98}" srcId="{2792B995-8569-4016-8384-BBCB7F099D45}" destId="{7722C686-DD07-42AB-B69B-D62C73C044F6}" srcOrd="3" destOrd="0" parTransId="{8F541AC0-A741-493F-8BFA-9CCD567EC033}" sibTransId="{F5A45220-BED0-419B-945F-7B4E5727EF1F}"/>
    <dgm:cxn modelId="{8D1E4970-87FA-41C7-9A03-0CA7A44A5BE6}" type="presOf" srcId="{7722C686-DD07-42AB-B69B-D62C73C044F6}" destId="{8F7A001E-C8A4-43D4-BC27-340AB621BB02}" srcOrd="0" destOrd="0" presId="urn:microsoft.com/office/officeart/2008/layout/LinedList"/>
    <dgm:cxn modelId="{BBAA8F74-D0E6-4332-B64D-4B5B82FA6426}" type="presOf" srcId="{2C796712-E6DF-4B7E-BEF6-27BFF6BC4BA3}" destId="{2D93194C-DE1E-470D-BE7C-73B6BF775546}" srcOrd="0" destOrd="0" presId="urn:microsoft.com/office/officeart/2008/layout/LinedList"/>
    <dgm:cxn modelId="{F7BBD159-EC5D-4CE3-A019-2D0FA3741C56}" type="presOf" srcId="{1F80FFFA-6F1D-44A0-9055-4B78517DF901}" destId="{2F0957FF-1760-4660-97EE-238E65A6F5D9}" srcOrd="0" destOrd="0" presId="urn:microsoft.com/office/officeart/2008/layout/LinedList"/>
    <dgm:cxn modelId="{D762108C-F232-472C-AE51-AC9B6DD221EA}" type="presOf" srcId="{2792B995-8569-4016-8384-BBCB7F099D45}" destId="{6A2CA019-DB14-4FD8-824C-963B2F130C10}" srcOrd="0" destOrd="0" presId="urn:microsoft.com/office/officeart/2008/layout/LinedList"/>
    <dgm:cxn modelId="{C105B8C4-A4BE-4DA4-9DCE-7FD682BC8633}" type="presOf" srcId="{CF944413-D741-40C0-8BF7-9BFE72D99F52}" destId="{1ECF6716-5060-481A-86F7-3EE2C856242C}" srcOrd="0" destOrd="0" presId="urn:microsoft.com/office/officeart/2008/layout/LinedList"/>
    <dgm:cxn modelId="{FEC180CD-5D0E-4760-BA52-849BB23C7C51}" type="presOf" srcId="{4743B234-5855-46DF-907F-43E8F8883B36}" destId="{EA6FFFC3-3C76-47FC-8A89-FCA4C903EAE6}" srcOrd="0" destOrd="0" presId="urn:microsoft.com/office/officeart/2008/layout/LinedList"/>
    <dgm:cxn modelId="{A8B312F0-1DF0-4FAD-A41C-4A3A4314FBE9}" srcId="{2792B995-8569-4016-8384-BBCB7F099D45}" destId="{CF944413-D741-40C0-8BF7-9BFE72D99F52}" srcOrd="1" destOrd="0" parTransId="{949BB2D7-B9EF-4C94-82FB-C80E2CE11309}" sibTransId="{D3A38DB1-2F6C-48A6-A06B-57EF268C9D72}"/>
    <dgm:cxn modelId="{3763B106-E601-4162-B2FA-6C263876F847}" type="presParOf" srcId="{6A2CA019-DB14-4FD8-824C-963B2F130C10}" destId="{EDC2D75C-B532-4B12-A1E7-C298CC3A6A54}" srcOrd="0" destOrd="0" presId="urn:microsoft.com/office/officeart/2008/layout/LinedList"/>
    <dgm:cxn modelId="{E24C0370-1E3C-4D95-997D-70EB7054DB1A}" type="presParOf" srcId="{6A2CA019-DB14-4FD8-824C-963B2F130C10}" destId="{5262D1E9-A22B-41B8-91F3-A945204BDA55}" srcOrd="1" destOrd="0" presId="urn:microsoft.com/office/officeart/2008/layout/LinedList"/>
    <dgm:cxn modelId="{6AF7AD5D-1149-4337-AE9C-40AB7005356F}" type="presParOf" srcId="{5262D1E9-A22B-41B8-91F3-A945204BDA55}" destId="{2F0957FF-1760-4660-97EE-238E65A6F5D9}" srcOrd="0" destOrd="0" presId="urn:microsoft.com/office/officeart/2008/layout/LinedList"/>
    <dgm:cxn modelId="{414BA579-8365-4656-8299-33339A98CEF0}" type="presParOf" srcId="{5262D1E9-A22B-41B8-91F3-A945204BDA55}" destId="{2B2EFA9D-451C-4B4F-8F03-241F8709D4D1}" srcOrd="1" destOrd="0" presId="urn:microsoft.com/office/officeart/2008/layout/LinedList"/>
    <dgm:cxn modelId="{AFA212AB-6D3C-4616-A717-D84B4E4FE420}" type="presParOf" srcId="{6A2CA019-DB14-4FD8-824C-963B2F130C10}" destId="{62F5961E-282A-4308-9518-F186ACC9488A}" srcOrd="2" destOrd="0" presId="urn:microsoft.com/office/officeart/2008/layout/LinedList"/>
    <dgm:cxn modelId="{A9D083C8-4BAD-45C5-A122-3E41935ABEF8}" type="presParOf" srcId="{6A2CA019-DB14-4FD8-824C-963B2F130C10}" destId="{6EAD0A7A-D222-4CB9-A289-D4692217C2DA}" srcOrd="3" destOrd="0" presId="urn:microsoft.com/office/officeart/2008/layout/LinedList"/>
    <dgm:cxn modelId="{D7E3C778-6839-4667-89F0-0E2EB022B810}" type="presParOf" srcId="{6EAD0A7A-D222-4CB9-A289-D4692217C2DA}" destId="{1ECF6716-5060-481A-86F7-3EE2C856242C}" srcOrd="0" destOrd="0" presId="urn:microsoft.com/office/officeart/2008/layout/LinedList"/>
    <dgm:cxn modelId="{040B7405-68D3-4901-9549-C74FE2E9D5A2}" type="presParOf" srcId="{6EAD0A7A-D222-4CB9-A289-D4692217C2DA}" destId="{E1C99BCC-5B96-499D-90D8-CB08ED86A24A}" srcOrd="1" destOrd="0" presId="urn:microsoft.com/office/officeart/2008/layout/LinedList"/>
    <dgm:cxn modelId="{9EC48E01-6B22-4948-A4F6-A50D55A5F3D7}" type="presParOf" srcId="{6A2CA019-DB14-4FD8-824C-963B2F130C10}" destId="{8C2FAEAB-3A58-4FA9-9648-B8CBE41E654E}" srcOrd="4" destOrd="0" presId="urn:microsoft.com/office/officeart/2008/layout/LinedList"/>
    <dgm:cxn modelId="{D75F4D45-9065-4D89-9CB9-CF5F3B8643CB}" type="presParOf" srcId="{6A2CA019-DB14-4FD8-824C-963B2F130C10}" destId="{CADF3624-5857-451D-B2FC-20C245D0D2F2}" srcOrd="5" destOrd="0" presId="urn:microsoft.com/office/officeart/2008/layout/LinedList"/>
    <dgm:cxn modelId="{ADEE8004-9598-4640-B646-863EA0AD36F7}" type="presParOf" srcId="{CADF3624-5857-451D-B2FC-20C245D0D2F2}" destId="{EA6FFFC3-3C76-47FC-8A89-FCA4C903EAE6}" srcOrd="0" destOrd="0" presId="urn:microsoft.com/office/officeart/2008/layout/LinedList"/>
    <dgm:cxn modelId="{9CFC0D02-382C-43A8-9945-264C7ADD74FA}" type="presParOf" srcId="{CADF3624-5857-451D-B2FC-20C245D0D2F2}" destId="{63E0FDA9-7556-45B6-A6C1-FA6180C44BF7}" srcOrd="1" destOrd="0" presId="urn:microsoft.com/office/officeart/2008/layout/LinedList"/>
    <dgm:cxn modelId="{F1817674-6149-4834-8F6A-CB56D8E773EF}" type="presParOf" srcId="{6A2CA019-DB14-4FD8-824C-963B2F130C10}" destId="{3C1A6CAD-ADF7-4AD7-BD0C-CFF442D7986D}" srcOrd="6" destOrd="0" presId="urn:microsoft.com/office/officeart/2008/layout/LinedList"/>
    <dgm:cxn modelId="{99BF1907-439A-4583-A7CC-09A50811A016}" type="presParOf" srcId="{6A2CA019-DB14-4FD8-824C-963B2F130C10}" destId="{998D8CDD-2C4E-4041-B83E-BCA102F80039}" srcOrd="7" destOrd="0" presId="urn:microsoft.com/office/officeart/2008/layout/LinedList"/>
    <dgm:cxn modelId="{67FF68D1-74F4-43DB-BC2D-FAFBC9A0684E}" type="presParOf" srcId="{998D8CDD-2C4E-4041-B83E-BCA102F80039}" destId="{8F7A001E-C8A4-43D4-BC27-340AB621BB02}" srcOrd="0" destOrd="0" presId="urn:microsoft.com/office/officeart/2008/layout/LinedList"/>
    <dgm:cxn modelId="{AA6F2401-7376-438D-B08C-AB3A615C3700}" type="presParOf" srcId="{998D8CDD-2C4E-4041-B83E-BCA102F80039}" destId="{D19FC821-D7F5-4992-9B81-5D1AA181D97A}" srcOrd="1" destOrd="0" presId="urn:microsoft.com/office/officeart/2008/layout/LinedList"/>
    <dgm:cxn modelId="{56CAFFE3-AF5D-46BF-8661-EFF278C56A69}" type="presParOf" srcId="{6A2CA019-DB14-4FD8-824C-963B2F130C10}" destId="{56632FB2-D1EB-4284-A4BD-2510BDED1BC9}" srcOrd="8" destOrd="0" presId="urn:microsoft.com/office/officeart/2008/layout/LinedList"/>
    <dgm:cxn modelId="{F14C0281-EE9B-4D73-8675-9C73AE5B57C7}" type="presParOf" srcId="{6A2CA019-DB14-4FD8-824C-963B2F130C10}" destId="{2F1E3C86-D6CE-4DC4-9A3F-D22D0964A6EB}" srcOrd="9" destOrd="0" presId="urn:microsoft.com/office/officeart/2008/layout/LinedList"/>
    <dgm:cxn modelId="{C9181770-E00D-4974-951E-E9501191D227}" type="presParOf" srcId="{2F1E3C86-D6CE-4DC4-9A3F-D22D0964A6EB}" destId="{2D93194C-DE1E-470D-BE7C-73B6BF775546}" srcOrd="0" destOrd="0" presId="urn:microsoft.com/office/officeart/2008/layout/LinedList"/>
    <dgm:cxn modelId="{F6690F4D-3625-4315-BF9D-F0C8756AACFF}" type="presParOf" srcId="{2F1E3C86-D6CE-4DC4-9A3F-D22D0964A6EB}" destId="{4E9D2DCD-C444-414B-B704-5CA6B03D31C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75DC5-B6C8-4A05-B428-1AB74135CFA3}">
      <dsp:nvSpPr>
        <dsp:cNvPr id="0" name=""/>
        <dsp:cNvSpPr/>
      </dsp:nvSpPr>
      <dsp:spPr>
        <a:xfrm>
          <a:off x="4259126" y="943"/>
          <a:ext cx="1997347" cy="129827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Joskus pelko tai ahdistus voi laueta tilanteessa, johon ei liity vaaraa tai uhkaa</a:t>
          </a:r>
          <a:endParaRPr lang="en-US" sz="1400" kern="1200"/>
        </a:p>
      </dsp:txBody>
      <dsp:txXfrm>
        <a:off x="4322503" y="64320"/>
        <a:ext cx="1870593" cy="1171522"/>
      </dsp:txXfrm>
    </dsp:sp>
    <dsp:sp modelId="{9725065A-E866-4FE6-A60A-95D991E1AD6C}">
      <dsp:nvSpPr>
        <dsp:cNvPr id="0" name=""/>
        <dsp:cNvSpPr/>
      </dsp:nvSpPr>
      <dsp:spPr>
        <a:xfrm>
          <a:off x="3527484" y="650081"/>
          <a:ext cx="3460630" cy="3460630"/>
        </a:xfrm>
        <a:custGeom>
          <a:avLst/>
          <a:gdLst/>
          <a:ahLst/>
          <a:cxnLst/>
          <a:rect l="0" t="0" r="0" b="0"/>
          <a:pathLst>
            <a:path>
              <a:moveTo>
                <a:pt x="2996640" y="551158"/>
              </a:moveTo>
              <a:arcTo wR="1730315" hR="1730315" stAng="19022485" swAng="2300410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A7EB6D-C4C9-4DCC-A652-24E9CF0D80C5}">
      <dsp:nvSpPr>
        <dsp:cNvPr id="0" name=""/>
        <dsp:cNvSpPr/>
      </dsp:nvSpPr>
      <dsp:spPr>
        <a:xfrm>
          <a:off x="5757623" y="2596416"/>
          <a:ext cx="1997347" cy="129827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Voi johtaa liialliseen huolestumiseen ja jännittämiseen</a:t>
          </a:r>
          <a:endParaRPr lang="en-US" sz="1400" kern="1200"/>
        </a:p>
      </dsp:txBody>
      <dsp:txXfrm>
        <a:off x="5821000" y="2659793"/>
        <a:ext cx="1870593" cy="1171522"/>
      </dsp:txXfrm>
    </dsp:sp>
    <dsp:sp modelId="{8EAB1E62-AB1B-465E-B8E9-750872278F0D}">
      <dsp:nvSpPr>
        <dsp:cNvPr id="0" name=""/>
        <dsp:cNvSpPr/>
      </dsp:nvSpPr>
      <dsp:spPr>
        <a:xfrm>
          <a:off x="3527484" y="650081"/>
          <a:ext cx="3460630" cy="3460630"/>
        </a:xfrm>
        <a:custGeom>
          <a:avLst/>
          <a:gdLst/>
          <a:ahLst/>
          <a:cxnLst/>
          <a:rect l="0" t="0" r="0" b="0"/>
          <a:pathLst>
            <a:path>
              <a:moveTo>
                <a:pt x="2260637" y="3377357"/>
              </a:moveTo>
              <a:arcTo wR="1730315" hR="1730315" stAng="4329135" swAng="2141729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062569-B779-496D-9ECB-4F39C8DBB413}">
      <dsp:nvSpPr>
        <dsp:cNvPr id="0" name=""/>
        <dsp:cNvSpPr/>
      </dsp:nvSpPr>
      <dsp:spPr>
        <a:xfrm>
          <a:off x="2760629" y="2596416"/>
          <a:ext cx="1997347" cy="129827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Voi johtaa pelottavan tai ahdistavan tilanteen </a:t>
          </a:r>
          <a:r>
            <a:rPr lang="fi-FI" sz="1400" b="1" kern="1200"/>
            <a:t>välttämiseen</a:t>
          </a:r>
          <a:r>
            <a:rPr lang="fi-FI" sz="1400" kern="1200"/>
            <a:t> ja </a:t>
          </a:r>
          <a:r>
            <a:rPr lang="fi-FI" sz="1400" b="1" kern="1200"/>
            <a:t>elämän kapeutumiseen </a:t>
          </a:r>
          <a:endParaRPr lang="en-US" sz="1400" kern="1200"/>
        </a:p>
      </dsp:txBody>
      <dsp:txXfrm>
        <a:off x="2824006" y="2659793"/>
        <a:ext cx="1870593" cy="1171522"/>
      </dsp:txXfrm>
    </dsp:sp>
    <dsp:sp modelId="{8C004326-67A2-4836-8896-26620FF8D8A3}">
      <dsp:nvSpPr>
        <dsp:cNvPr id="0" name=""/>
        <dsp:cNvSpPr/>
      </dsp:nvSpPr>
      <dsp:spPr>
        <a:xfrm>
          <a:off x="3527484" y="650081"/>
          <a:ext cx="3460630" cy="3460630"/>
        </a:xfrm>
        <a:custGeom>
          <a:avLst/>
          <a:gdLst/>
          <a:ahLst/>
          <a:cxnLst/>
          <a:rect l="0" t="0" r="0" b="0"/>
          <a:pathLst>
            <a:path>
              <a:moveTo>
                <a:pt x="5618" y="1590991"/>
              </a:moveTo>
              <a:arcTo wR="1730315" hR="1730315" stAng="11077105" swAng="2300410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F66371-4CAE-4AB8-AA6A-B282CE1E95E4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6A6D5A-D287-46DA-935E-D5101B99EEDA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800" kern="1200"/>
            <a:t>Perinnöllisillä tekijöillä voi olla vaikutusta</a:t>
          </a:r>
          <a:endParaRPr lang="en-US" sz="3800" kern="1200"/>
        </a:p>
      </dsp:txBody>
      <dsp:txXfrm>
        <a:off x="0" y="0"/>
        <a:ext cx="6900512" cy="1384035"/>
      </dsp:txXfrm>
    </dsp:sp>
    <dsp:sp modelId="{BA582D17-0ADD-4778-85B6-3A3723FB5071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2E6AD8-022B-41BB-AA94-4A64062037F8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800" kern="1200"/>
            <a:t>Temperamentti voi vaikuttaa</a:t>
          </a:r>
          <a:endParaRPr lang="en-US" sz="3800" kern="1200"/>
        </a:p>
      </dsp:txBody>
      <dsp:txXfrm>
        <a:off x="0" y="1384035"/>
        <a:ext cx="6900512" cy="1384035"/>
      </dsp:txXfrm>
    </dsp:sp>
    <dsp:sp modelId="{1C4BAF21-9EB5-4E6E-BBA3-814E62A54512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1F876B-7E61-4FAB-BA31-129EEBDA1CB9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800" kern="1200"/>
            <a:t>Kasvuympäristön vaikutus</a:t>
          </a:r>
          <a:endParaRPr lang="en-US" sz="3800" kern="1200"/>
        </a:p>
      </dsp:txBody>
      <dsp:txXfrm>
        <a:off x="0" y="2768070"/>
        <a:ext cx="6900512" cy="1384035"/>
      </dsp:txXfrm>
    </dsp:sp>
    <dsp:sp modelId="{0FA8AADD-6535-48F7-8A7A-CDEE18E0BE1C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AE3581-3C01-4386-953B-E432E79E030B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800" kern="1200"/>
            <a:t>Elämän tapahtumat</a:t>
          </a:r>
          <a:endParaRPr lang="en-US" sz="3800" kern="1200"/>
        </a:p>
      </dsp:txBody>
      <dsp:txXfrm>
        <a:off x="0" y="4152105"/>
        <a:ext cx="6900512" cy="13840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2D75C-B532-4B12-A1E7-C298CC3A6A54}">
      <dsp:nvSpPr>
        <dsp:cNvPr id="0" name=""/>
        <dsp:cNvSpPr/>
      </dsp:nvSpPr>
      <dsp:spPr>
        <a:xfrm>
          <a:off x="0" y="425"/>
          <a:ext cx="625111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0957FF-1760-4660-97EE-238E65A6F5D9}">
      <dsp:nvSpPr>
        <dsp:cNvPr id="0" name=""/>
        <dsp:cNvSpPr/>
      </dsp:nvSpPr>
      <dsp:spPr>
        <a:xfrm>
          <a:off x="0" y="425"/>
          <a:ext cx="6251110" cy="69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Arjen perusasiat: ruokarytmi, riittävä uni, liikunta ja yhteinen rento arki luovat turvallisuuden tunnetta</a:t>
          </a:r>
          <a:endParaRPr lang="en-US" sz="1900" kern="1200"/>
        </a:p>
      </dsp:txBody>
      <dsp:txXfrm>
        <a:off x="0" y="425"/>
        <a:ext cx="6251110" cy="696602"/>
      </dsp:txXfrm>
    </dsp:sp>
    <dsp:sp modelId="{62F5961E-282A-4308-9518-F186ACC9488A}">
      <dsp:nvSpPr>
        <dsp:cNvPr id="0" name=""/>
        <dsp:cNvSpPr/>
      </dsp:nvSpPr>
      <dsp:spPr>
        <a:xfrm>
          <a:off x="0" y="697027"/>
          <a:ext cx="625111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CF6716-5060-481A-86F7-3EE2C856242C}">
      <dsp:nvSpPr>
        <dsp:cNvPr id="0" name=""/>
        <dsp:cNvSpPr/>
      </dsp:nvSpPr>
      <dsp:spPr>
        <a:xfrm>
          <a:off x="0" y="697027"/>
          <a:ext cx="6251110" cy="69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Järjestä aikaa leikkiin ja luovaan toimintaan – ovat lasten keinoja käsitellä hankalia tunteita</a:t>
          </a:r>
          <a:endParaRPr lang="en-US" sz="1900" kern="1200"/>
        </a:p>
      </dsp:txBody>
      <dsp:txXfrm>
        <a:off x="0" y="697027"/>
        <a:ext cx="6251110" cy="696602"/>
      </dsp:txXfrm>
    </dsp:sp>
    <dsp:sp modelId="{8C2FAEAB-3A58-4FA9-9648-B8CBE41E654E}">
      <dsp:nvSpPr>
        <dsp:cNvPr id="0" name=""/>
        <dsp:cNvSpPr/>
      </dsp:nvSpPr>
      <dsp:spPr>
        <a:xfrm>
          <a:off x="0" y="1393630"/>
          <a:ext cx="625111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6FFFC3-3C76-47FC-8A89-FCA4C903EAE6}">
      <dsp:nvSpPr>
        <dsp:cNvPr id="0" name=""/>
        <dsp:cNvSpPr/>
      </dsp:nvSpPr>
      <dsp:spPr>
        <a:xfrm>
          <a:off x="0" y="1393630"/>
          <a:ext cx="6251110" cy="69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Ole kiinnostunut lapsesta ja hänen ajatuksista</a:t>
          </a:r>
          <a:endParaRPr lang="en-US" sz="1900" kern="1200"/>
        </a:p>
      </dsp:txBody>
      <dsp:txXfrm>
        <a:off x="0" y="1393630"/>
        <a:ext cx="6251110" cy="696602"/>
      </dsp:txXfrm>
    </dsp:sp>
    <dsp:sp modelId="{3C1A6CAD-ADF7-4AD7-BD0C-CFF442D7986D}">
      <dsp:nvSpPr>
        <dsp:cNvPr id="0" name=""/>
        <dsp:cNvSpPr/>
      </dsp:nvSpPr>
      <dsp:spPr>
        <a:xfrm>
          <a:off x="0" y="2090233"/>
          <a:ext cx="625111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7A001E-C8A4-43D4-BC27-340AB621BB02}">
      <dsp:nvSpPr>
        <dsp:cNvPr id="0" name=""/>
        <dsp:cNvSpPr/>
      </dsp:nvSpPr>
      <dsp:spPr>
        <a:xfrm>
          <a:off x="0" y="2090233"/>
          <a:ext cx="6251110" cy="69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Lapsen ahdistus ja huoli tarttuvat helposti – huolehdi omasta jaksamisesta ja hyvinvoinnista, että jaksat tukea lasta</a:t>
          </a:r>
          <a:endParaRPr lang="en-US" sz="1900" kern="1200"/>
        </a:p>
      </dsp:txBody>
      <dsp:txXfrm>
        <a:off x="0" y="2090233"/>
        <a:ext cx="6251110" cy="696602"/>
      </dsp:txXfrm>
    </dsp:sp>
    <dsp:sp modelId="{56632FB2-D1EB-4284-A4BD-2510BDED1BC9}">
      <dsp:nvSpPr>
        <dsp:cNvPr id="0" name=""/>
        <dsp:cNvSpPr/>
      </dsp:nvSpPr>
      <dsp:spPr>
        <a:xfrm>
          <a:off x="0" y="2786836"/>
          <a:ext cx="625111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93194C-DE1E-470D-BE7C-73B6BF775546}">
      <dsp:nvSpPr>
        <dsp:cNvPr id="0" name=""/>
        <dsp:cNvSpPr/>
      </dsp:nvSpPr>
      <dsp:spPr>
        <a:xfrm>
          <a:off x="0" y="2786836"/>
          <a:ext cx="6251110" cy="69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Tue lasta ikätasoiseen tekemiseen ja toimi itse esimerkkinä</a:t>
          </a:r>
          <a:endParaRPr lang="en-US" sz="1900" kern="1200"/>
        </a:p>
      </dsp:txBody>
      <dsp:txXfrm>
        <a:off x="0" y="2786836"/>
        <a:ext cx="6251110" cy="696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1B962-D1FA-1FCF-9BDF-D470C2410F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57B67D1-6AD8-9492-6668-72CEF4ADBA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C0874B7-C2CA-8472-98AF-CE7336112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F6D6-B910-4069-B55E-90C0C771A569}" type="datetimeFigureOut">
              <a:rPr lang="fi-FI" smtClean="0"/>
              <a:t>5.9.2023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37F6739-E7A2-2C69-BE9A-456C6A9B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7BE146B-50F0-9A7D-28AD-11458BF5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AAE5-AA9D-469D-A8EA-98DD09F7E6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5623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2A3106-E15E-7E11-676E-68A7E2EDE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D79D3CF-76B4-DFF8-6EA5-A9C5DCA84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BA882F7-ACD4-6952-B784-13C7BFE42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F6D6-B910-4069-B55E-90C0C771A569}" type="datetimeFigureOut">
              <a:rPr lang="fi-FI" smtClean="0"/>
              <a:t>5.9.2023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2E30576-7537-5B1F-43B5-2B8BFEEB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2935790-1121-51EC-67F1-709125CD8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AAE5-AA9D-469D-A8EA-98DD09F7E6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3652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E0690CBC-9888-841C-0B1F-4B53F7E6B0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6FF616C-B937-96A2-C07A-6C0518C67E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102D7C3-8DFC-6FFB-BA7E-63A201BA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F6D6-B910-4069-B55E-90C0C771A569}" type="datetimeFigureOut">
              <a:rPr lang="fi-FI" smtClean="0"/>
              <a:t>5.9.2023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EF1A0B7-B18E-A040-C90A-2CD3B94FC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FF2CEF8-9440-F8DF-EC4A-222953E2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AAE5-AA9D-469D-A8EA-98DD09F7E6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3731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C34463-F7C9-6299-65B8-9618DB997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8B17930-2C49-8447-0254-171862662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B48B6BC-B5C6-FEAC-3996-65871D6A3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F6D6-B910-4069-B55E-90C0C771A569}" type="datetimeFigureOut">
              <a:rPr lang="fi-FI" smtClean="0"/>
              <a:t>5.9.2023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D1BDEAE-39DF-94F0-1638-5C39018C0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B936397-C7AE-D716-95E7-830E4197D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AAE5-AA9D-469D-A8EA-98DD09F7E6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546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3FDC2E-6375-6819-8916-D5BC717ED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7CD6933-DA19-E4BD-D2A5-A0DEE4A64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FB3D8C5-5381-73ED-2169-4F49E72E4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F6D6-B910-4069-B55E-90C0C771A569}" type="datetimeFigureOut">
              <a:rPr lang="fi-FI" smtClean="0"/>
              <a:t>5.9.2023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9943338-A4D1-46BA-A59C-546E1051A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98E532E-14D4-7374-DC16-2D0820B08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AAE5-AA9D-469D-A8EA-98DD09F7E6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8036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289B58-E0D7-85CA-BAB7-95752735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A8528A7-9554-797B-54FF-D28A14DF51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23FF9B7-3242-2C47-8BBA-16EB16AE8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BFFF456-C12A-5C95-1DD1-A377F6F3D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F6D6-B910-4069-B55E-90C0C771A569}" type="datetimeFigureOut">
              <a:rPr lang="fi-FI" smtClean="0"/>
              <a:t>5.9.2023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19F870B-F2D9-79A3-0102-D0B8BCE54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6B57CC3-0FDB-F8F7-E0FE-1F87DC63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AAE5-AA9D-469D-A8EA-98DD09F7E6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7860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830BF0-3279-B953-1F00-D4593BC5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0C29183-5FCD-B610-3273-D7A0DFA5D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96CDE2E-3403-20A9-5EF5-80B497865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F04FEF8-7F44-CCBD-7A16-B801329D9F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CA21124-0D4B-5449-6531-51D0929FD2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76392E3-A640-01EA-9555-A29EE8CD3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F6D6-B910-4069-B55E-90C0C771A569}" type="datetimeFigureOut">
              <a:rPr lang="fi-FI" smtClean="0"/>
              <a:t>5.9.2023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D1C099D5-97A7-05C8-297F-5C98277AF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FA7B02B-A209-1E3E-02A6-AD5DEF72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AAE5-AA9D-469D-A8EA-98DD09F7E6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268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75DAAB-F601-811C-8802-41A21495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A71C7E6-4B89-9089-0742-113C9A7B1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F6D6-B910-4069-B55E-90C0C771A569}" type="datetimeFigureOut">
              <a:rPr lang="fi-FI" smtClean="0"/>
              <a:t>5.9.2023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8E6105E-447D-1B3E-68FD-9BD049EBC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2B21E4D-9E08-7BD7-C23B-2F214179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AAE5-AA9D-469D-A8EA-98DD09F7E6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4918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943FBAE-4CD0-F5EE-9E2D-A20CF3FCA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F6D6-B910-4069-B55E-90C0C771A569}" type="datetimeFigureOut">
              <a:rPr lang="fi-FI" smtClean="0"/>
              <a:t>5.9.2023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57BB275-E723-E78C-2C20-61AFE3F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CED9036-5D05-3CB8-C71C-2EEC042B4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AAE5-AA9D-469D-A8EA-98DD09F7E6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8121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F5EA41-291D-EDBC-5495-A4FE7F42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8AF61B4-C412-7F8E-2375-10AFD929E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7EF7316-15A1-12C1-3513-C5361DEA0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2F1C692-CA98-24A9-7BDB-54AE3703E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F6D6-B910-4069-B55E-90C0C771A569}" type="datetimeFigureOut">
              <a:rPr lang="fi-FI" smtClean="0"/>
              <a:t>5.9.2023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3FF9B0A-5253-9C59-DB3E-D2835AB5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07C6223-4FBA-FF36-B4B2-100E75F13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AAE5-AA9D-469D-A8EA-98DD09F7E6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9819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73DD95-A316-15F1-AF91-5B877CDA0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D7069710-3CD7-A52C-4975-9723497ED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BE2059E-0CB7-5674-4969-F4FBE8C34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C0E0C07-A079-6549-6442-95B237264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F6D6-B910-4069-B55E-90C0C771A569}" type="datetimeFigureOut">
              <a:rPr lang="fi-FI" smtClean="0"/>
              <a:t>5.9.2023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3390B0E-5FBE-48CE-F226-F065A2C46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F341A0F-F716-B1EA-13F7-CCDAEFB0E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3AAE5-AA9D-469D-A8EA-98DD09F7E6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129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48A1DE4-D592-EFB0-4146-8422D0A91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F9A2CFC-64E9-2B95-0B38-EEAF04B47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6D4A6AD-A92A-1F10-DF38-CD2C64A051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7F6D6-B910-4069-B55E-90C0C771A569}" type="datetimeFigureOut">
              <a:rPr lang="fi-FI" smtClean="0"/>
              <a:t>5.9.2023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F0EBA06-CDFF-66F0-7529-4D24C398C0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CA1DDA0-4CB3-A87D-D0C5-BB1C46271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3AAE5-AA9D-469D-A8EA-98DD09F7E6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366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elenterveystalo.fi/fi/omahoito/lasten-ahdistuksen-omahoito-ohjelma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elenterveystalo.fi/fi/omahoito/lasten-ahdistuksen-omahoito-ohjelma/mika-yllapitaa-ahdistusta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AB50C8F-7CC2-E19F-44D0-B5C3C545E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1787" y="1741337"/>
            <a:ext cx="5448730" cy="2387918"/>
          </a:xfrm>
        </p:spPr>
        <p:txBody>
          <a:bodyPr anchor="b">
            <a:normAutofit/>
          </a:bodyPr>
          <a:lstStyle/>
          <a:p>
            <a:r>
              <a:rPr lang="fi-FI" sz="5200" dirty="0">
                <a:solidFill>
                  <a:schemeClr val="tx2"/>
                </a:solidFill>
              </a:rPr>
              <a:t>Lapsen ahdistus ja masennus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787A7F4-23A5-2230-EB9B-739E8D508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449982" cy="1047753"/>
          </a:xfrm>
        </p:spPr>
        <p:txBody>
          <a:bodyPr>
            <a:normAutofit/>
          </a:bodyPr>
          <a:lstStyle/>
          <a:p>
            <a:r>
              <a:rPr lang="fi-FI" sz="1400" dirty="0">
                <a:solidFill>
                  <a:schemeClr val="tx2"/>
                </a:solidFill>
              </a:rPr>
              <a:t>Virpi Vauhkonen</a:t>
            </a:r>
          </a:p>
          <a:p>
            <a:r>
              <a:rPr lang="fi-FI" sz="1400" dirty="0">
                <a:solidFill>
                  <a:schemeClr val="tx2"/>
                </a:solidFill>
              </a:rPr>
              <a:t>Lastenpsykiatrian ja –neurologian erikoislääkäri</a:t>
            </a:r>
          </a:p>
          <a:p>
            <a:r>
              <a:rPr lang="fi-FI" sz="1400" dirty="0">
                <a:solidFill>
                  <a:schemeClr val="tx2"/>
                </a:solidFill>
              </a:rPr>
              <a:t>KYS, lastenpsykiatrian klinikka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21575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61C65C7-BFA1-5213-93B4-7C645B116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fi-FI" sz="5000"/>
              <a:t>Miten auttaa ahdistunutta lasta?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C0E534-2950-DD86-EB44-3C6D5A69D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fi-FI" sz="2200" dirty="0">
                <a:hlinkClick r:id="rId2"/>
              </a:rPr>
              <a:t>Tervetuloa lasten ahdistuksen omahoito-ohjelmaan! | Mielenterveystalo.fi</a:t>
            </a:r>
            <a:endParaRPr lang="fi-FI" sz="2200" dirty="0"/>
          </a:p>
          <a:p>
            <a:r>
              <a:rPr lang="fi-FI" sz="2200" b="0" i="0" dirty="0">
                <a:effectLst/>
                <a:latin typeface="Inter" panose="02000503000000020004" pitchFamily="2" charset="0"/>
              </a:rPr>
              <a:t>Ohjelma on tarkoitettu</a:t>
            </a:r>
          </a:p>
          <a:p>
            <a:pPr lvl="1"/>
            <a:r>
              <a:rPr lang="fi-FI" sz="2200" b="0" i="0" dirty="0">
                <a:effectLst/>
                <a:latin typeface="Inter" panose="02000503000000020004" pitchFamily="2" charset="0"/>
              </a:rPr>
              <a:t>tueksi vanhemmille, joiden kouluikäinen lapsi kärsii ahdistuksesta tai peloista</a:t>
            </a:r>
          </a:p>
          <a:p>
            <a:pPr lvl="1"/>
            <a:r>
              <a:rPr lang="fi-FI" sz="2200" b="0" i="0" dirty="0">
                <a:effectLst/>
                <a:latin typeface="Inter" panose="02000503000000020004" pitchFamily="2" charset="0"/>
              </a:rPr>
              <a:t>lieviä ja keskivaikeita oireita varten</a:t>
            </a:r>
          </a:p>
          <a:p>
            <a:r>
              <a:rPr lang="fi-FI" sz="2200" b="0" i="0" dirty="0">
                <a:effectLst/>
                <a:latin typeface="Inter" panose="02000503000000020004" pitchFamily="2" charset="0"/>
              </a:rPr>
              <a:t>Ohjelma sisältää tietoa ja harjoituksia</a:t>
            </a:r>
          </a:p>
          <a:p>
            <a:pPr lvl="1"/>
            <a:r>
              <a:rPr lang="fi-FI" sz="2200" b="0" i="0" dirty="0">
                <a:effectLst/>
                <a:latin typeface="Inter" panose="02000503000000020004" pitchFamily="2" charset="0"/>
              </a:rPr>
              <a:t>Joiden avulla ymmärrät lapsesi ahdistusta paremmin</a:t>
            </a:r>
          </a:p>
          <a:p>
            <a:pPr lvl="1"/>
            <a:r>
              <a:rPr lang="fi-FI" sz="2200" dirty="0">
                <a:latin typeface="Inter" panose="02000503000000020004" pitchFamily="2" charset="0"/>
              </a:rPr>
              <a:t>L</a:t>
            </a:r>
            <a:r>
              <a:rPr lang="fi-FI" sz="2200" b="0" i="0" dirty="0">
                <a:effectLst/>
                <a:latin typeface="Inter" panose="02000503000000020004" pitchFamily="2" charset="0"/>
              </a:rPr>
              <a:t>öydät myös keinoja tukea lasta kohti ahdistuksesta vapaampaa arkea </a:t>
            </a:r>
          </a:p>
          <a:p>
            <a:pPr lvl="1"/>
            <a:r>
              <a:rPr lang="fi-FI" sz="2200" b="0" i="0" dirty="0">
                <a:effectLst/>
                <a:latin typeface="Inter" panose="02000503000000020004" pitchFamily="2" charset="0"/>
              </a:rPr>
              <a:t>Ohjelmaa voi käyttää itsenäisesti tai muun hoidon tukena </a:t>
            </a:r>
          </a:p>
          <a:p>
            <a:pPr lvl="1"/>
            <a:r>
              <a:rPr lang="fi-FI" sz="2200" b="0" i="0" dirty="0">
                <a:effectLst/>
                <a:latin typeface="Inter" panose="02000503000000020004" pitchFamily="2" charset="0"/>
              </a:rPr>
              <a:t>Lapsella ei tarvitse olla diagnoosi</a:t>
            </a:r>
          </a:p>
          <a:p>
            <a:endParaRPr lang="fi-FI" sz="2200" dirty="0"/>
          </a:p>
        </p:txBody>
      </p:sp>
    </p:spTree>
    <p:extLst>
      <p:ext uri="{BB962C8B-B14F-4D97-AF65-F5344CB8AC3E}">
        <p14:creationId xmlns:p14="http://schemas.microsoft.com/office/powerpoint/2010/main" val="2473745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C1BCC8C-9E98-5AEC-1A6F-460353DC6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5400"/>
              <a:t>Ahdistuksen omahoito-ohjelma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4FCA79-D008-44CB-2562-4FFD66773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fi-FI" sz="2000"/>
              <a:t>Tietoa ahdistuksesta</a:t>
            </a:r>
          </a:p>
          <a:p>
            <a:r>
              <a:rPr lang="fi-FI" sz="2000"/>
              <a:t>Tunne mittari</a:t>
            </a:r>
          </a:p>
          <a:p>
            <a:r>
              <a:rPr lang="fi-FI" sz="2000"/>
              <a:t>Kehoon vaikuttaminen</a:t>
            </a:r>
          </a:p>
          <a:p>
            <a:pPr lvl="1"/>
            <a:r>
              <a:rPr lang="fi-FI" sz="2000"/>
              <a:t>Kehon rentoutuminen</a:t>
            </a:r>
          </a:p>
          <a:p>
            <a:pPr lvl="1"/>
            <a:r>
              <a:rPr lang="fi-FI" sz="2000"/>
              <a:t>Hengitysharjoitukset</a:t>
            </a:r>
          </a:p>
          <a:p>
            <a:r>
              <a:rPr lang="fi-FI" sz="2000"/>
              <a:t>Ajatuksiin vaikuttaminen</a:t>
            </a:r>
          </a:p>
          <a:p>
            <a:pPr lvl="1"/>
            <a:r>
              <a:rPr lang="fi-FI" sz="2000"/>
              <a:t>Huoliajatusten tunnistaminen ja muokkaaminen</a:t>
            </a:r>
          </a:p>
          <a:p>
            <a:r>
              <a:rPr lang="fi-FI" sz="2000"/>
              <a:t>Toimintaan vaikuttaminen</a:t>
            </a:r>
          </a:p>
          <a:p>
            <a:pPr lvl="1"/>
            <a:r>
              <a:rPr lang="fi-FI" sz="2000"/>
              <a:t>Pelkojen kohtaaminen</a:t>
            </a:r>
          </a:p>
          <a:p>
            <a:pPr lvl="1"/>
            <a:r>
              <a:rPr lang="fi-FI" sz="2000"/>
              <a:t>Ongelmanratkaisu</a:t>
            </a:r>
          </a:p>
          <a:p>
            <a:pPr lvl="1"/>
            <a:r>
              <a:rPr lang="fi-FI" sz="2000"/>
              <a:t>Vahvista rohkeaa käytöstä</a:t>
            </a:r>
          </a:p>
        </p:txBody>
      </p:sp>
    </p:spTree>
    <p:extLst>
      <p:ext uri="{BB962C8B-B14F-4D97-AF65-F5344CB8AC3E}">
        <p14:creationId xmlns:p14="http://schemas.microsoft.com/office/powerpoint/2010/main" val="1325829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A104821-67C3-9337-69FD-080FC21EA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/>
              <a:t>Mistä apua?</a:t>
            </a:r>
            <a:endParaRPr lang="fi-FI" dirty="0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55DE72A-F451-EAAC-4EAE-70AD2B407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fi-FI"/>
              <a:t>Tärkeää puuttua ahdistukseen riittävän ajoissa, ettei se johda esim. itsensä satuttamiseen tai välttämiskäyttäytymiseen ja arjen hankaloitumiseen</a:t>
            </a:r>
          </a:p>
          <a:p>
            <a:endParaRPr lang="fi-FI"/>
          </a:p>
          <a:p>
            <a:r>
              <a:rPr lang="fi-FI"/>
              <a:t>Apua voi saada</a:t>
            </a:r>
          </a:p>
          <a:p>
            <a:pPr lvl="1"/>
            <a:r>
              <a:rPr lang="fi-FI" b="0" i="0">
                <a:effectLst/>
                <a:latin typeface="Inter" panose="02000503000000020004" pitchFamily="2" charset="0"/>
              </a:rPr>
              <a:t>kouluterveydenhuollosta</a:t>
            </a:r>
          </a:p>
          <a:p>
            <a:pPr lvl="1"/>
            <a:r>
              <a:rPr lang="fi-FI" b="0" i="0">
                <a:effectLst/>
                <a:latin typeface="Inter" panose="02000503000000020004" pitchFamily="2" charset="0"/>
              </a:rPr>
              <a:t>terveyskeskuksesta</a:t>
            </a:r>
          </a:p>
          <a:p>
            <a:pPr lvl="1"/>
            <a:r>
              <a:rPr lang="fi-FI" b="0" i="0">
                <a:effectLst/>
                <a:latin typeface="Inter" panose="02000503000000020004" pitchFamily="2" charset="0"/>
              </a:rPr>
              <a:t>perheneuvolasta</a:t>
            </a:r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18222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47820DF-EAB8-0462-FDC3-085A6389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5400"/>
              <a:t>Masennus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7E843B-3610-5780-07F3-2266248BE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fi-FI" sz="2200" b="0" i="0">
                <a:effectLst/>
                <a:latin typeface="Inter" panose="02000503000000020004" pitchFamily="2" charset="0"/>
              </a:rPr>
              <a:t>Lapsilla masennus on kohtalaisen harvinainen sairaus</a:t>
            </a:r>
          </a:p>
          <a:p>
            <a:endParaRPr lang="fi-FI" sz="2200" b="0" i="0">
              <a:effectLst/>
              <a:latin typeface="Inter" panose="02000503000000020004" pitchFamily="2" charset="0"/>
            </a:endParaRPr>
          </a:p>
          <a:p>
            <a:r>
              <a:rPr lang="fi-FI" sz="2200" b="0" i="0">
                <a:effectLst/>
                <a:latin typeface="Inter" panose="02000503000000020004" pitchFamily="2" charset="0"/>
              </a:rPr>
              <a:t>Masennusta esiintyy </a:t>
            </a:r>
          </a:p>
          <a:p>
            <a:pPr lvl="1"/>
            <a:r>
              <a:rPr lang="fi-FI" sz="2200" b="0" i="0">
                <a:effectLst/>
                <a:latin typeface="Inter" panose="02000503000000020004" pitchFamily="2" charset="0"/>
              </a:rPr>
              <a:t>alle kouluikäisillä on 0,5% </a:t>
            </a:r>
          </a:p>
          <a:p>
            <a:pPr lvl="1"/>
            <a:r>
              <a:rPr lang="fi-FI" sz="2200" b="0" i="0">
                <a:effectLst/>
                <a:latin typeface="Inter" panose="02000503000000020004" pitchFamily="2" charset="0"/>
              </a:rPr>
              <a:t>alakouluikäisillä n. 2% </a:t>
            </a:r>
          </a:p>
          <a:p>
            <a:pPr lvl="1"/>
            <a:r>
              <a:rPr lang="fi-FI" sz="2200" b="0" i="0">
                <a:effectLst/>
                <a:latin typeface="Inter" panose="02000503000000020004" pitchFamily="2" charset="0"/>
              </a:rPr>
              <a:t>alle 13-vuotiailla lapsilla noin 3 %</a:t>
            </a:r>
          </a:p>
          <a:p>
            <a:pPr lvl="1"/>
            <a:r>
              <a:rPr lang="fi-FI" sz="2200">
                <a:latin typeface="Inter" panose="02000503000000020004" pitchFamily="2" charset="0"/>
              </a:rPr>
              <a:t>Lapsuudessa yhtä paljon tytöillä ja pojilla</a:t>
            </a:r>
          </a:p>
          <a:p>
            <a:pPr lvl="1"/>
            <a:r>
              <a:rPr lang="fi-FI" sz="2200">
                <a:latin typeface="Inter" panose="02000503000000020004" pitchFamily="2" charset="0"/>
              </a:rPr>
              <a:t>Nuoruudessa enemmän tytöillä</a:t>
            </a:r>
          </a:p>
        </p:txBody>
      </p:sp>
    </p:spTree>
    <p:extLst>
      <p:ext uri="{BB962C8B-B14F-4D97-AF65-F5344CB8AC3E}">
        <p14:creationId xmlns:p14="http://schemas.microsoft.com/office/powerpoint/2010/main" val="175174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EF34566-EB55-61B4-FD96-1F699EAD6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5400"/>
              <a:t>Masennuksen taustatekijät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E6BD654-128A-67D6-0E9D-6F33E2715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fi-FI" sz="2200" dirty="0"/>
              <a:t>Yksilöllisen stressin sietokyvyn ylitys tai pitkään jatkunut kuormitus voi johtaa masennukseen</a:t>
            </a:r>
          </a:p>
          <a:p>
            <a:pPr lvl="1"/>
            <a:r>
              <a:rPr lang="fi-FI" sz="2200" dirty="0"/>
              <a:t>Oppimisen haasteet</a:t>
            </a:r>
          </a:p>
          <a:p>
            <a:pPr lvl="1"/>
            <a:r>
              <a:rPr lang="fi-FI" sz="2200" dirty="0"/>
              <a:t>Huonossa hoitotasapainossa oleva ADHD…</a:t>
            </a:r>
          </a:p>
          <a:p>
            <a:r>
              <a:rPr lang="fi-FI" sz="2200" dirty="0"/>
              <a:t>Ihmissuhteisiin liittyvät menetykset</a:t>
            </a:r>
          </a:p>
          <a:p>
            <a:r>
              <a:rPr lang="fi-FI" sz="2200" dirty="0"/>
              <a:t>Kielteiset elämän kokemukset</a:t>
            </a:r>
          </a:p>
          <a:p>
            <a:pPr lvl="1"/>
            <a:r>
              <a:rPr lang="fi-FI" sz="2200" dirty="0"/>
              <a:t>Kiusatuksi joutuminen</a:t>
            </a:r>
          </a:p>
          <a:p>
            <a:pPr lvl="1"/>
            <a:r>
              <a:rPr lang="fi-FI" sz="2200" dirty="0"/>
              <a:t>Aikuisen tuen puute</a:t>
            </a:r>
          </a:p>
          <a:p>
            <a:pPr lvl="1"/>
            <a:r>
              <a:rPr lang="fi-FI" sz="2200" dirty="0"/>
              <a:t>Kasvuympäristön kuormitustekijät</a:t>
            </a:r>
          </a:p>
          <a:p>
            <a:r>
              <a:rPr lang="fi-FI" sz="2200" dirty="0"/>
              <a:t>Perimän ja ympäristötekijöiden yhteisvaikutus on merkittävä</a:t>
            </a:r>
          </a:p>
        </p:txBody>
      </p:sp>
    </p:spTree>
    <p:extLst>
      <p:ext uri="{BB962C8B-B14F-4D97-AF65-F5344CB8AC3E}">
        <p14:creationId xmlns:p14="http://schemas.microsoft.com/office/powerpoint/2010/main" val="1952973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henkilö, Ihmisen kasvot, vaate, ikkuna&#10;&#10;Kuvaus luotu automaattisesti">
            <a:extLst>
              <a:ext uri="{FF2B5EF4-FFF2-40B4-BE49-F238E27FC236}">
                <a16:creationId xmlns:a16="http://schemas.microsoft.com/office/drawing/2014/main" id="{0E147B2F-97F4-F494-CCE7-72ED601835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50718D8-2AF0-AB8C-25DA-C654934A5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4000"/>
              <a:t>Masennuksen oireet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A319EB2-1B95-38D7-606D-4EB01D19D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fi-FI" sz="1700"/>
              <a:t>Mielialan lasku</a:t>
            </a:r>
          </a:p>
          <a:p>
            <a:pPr lvl="1"/>
            <a:r>
              <a:rPr lang="fi-FI" sz="1700"/>
              <a:t>Itkuisuus, surullisuus, vakavuus</a:t>
            </a:r>
          </a:p>
          <a:p>
            <a:pPr lvl="1"/>
            <a:r>
              <a:rPr lang="fi-FI" sz="1700"/>
              <a:t>Ärtyisyys, kireys, vihaisuus</a:t>
            </a:r>
          </a:p>
          <a:p>
            <a:r>
              <a:rPr lang="fi-FI" sz="1700"/>
              <a:t>Mielihyvän kokemisen menettäminen</a:t>
            </a:r>
          </a:p>
          <a:p>
            <a:pPr lvl="1"/>
            <a:r>
              <a:rPr lang="fi-FI" sz="1700"/>
              <a:t>Leikkiminen loppuu, harrastukset jäävät</a:t>
            </a:r>
          </a:p>
          <a:p>
            <a:r>
              <a:rPr lang="fi-FI" sz="1700"/>
              <a:t>Uupumus</a:t>
            </a:r>
          </a:p>
          <a:p>
            <a:r>
              <a:rPr lang="fi-FI" sz="1700"/>
              <a:t>Riittämättömyyden kokemus</a:t>
            </a:r>
          </a:p>
          <a:p>
            <a:r>
              <a:rPr lang="fi-FI" sz="1700"/>
              <a:t>Vaikeus aloittaa tekeminen</a:t>
            </a:r>
          </a:p>
          <a:p>
            <a:r>
              <a:rPr lang="fi-FI" sz="1700"/>
              <a:t>Mielenkiinnon menettäminen</a:t>
            </a:r>
          </a:p>
          <a:p>
            <a:r>
              <a:rPr lang="fi-FI" sz="1700"/>
              <a:t>Levottomuus, keskittymisen vaikeus</a:t>
            </a:r>
          </a:p>
          <a:p>
            <a:endParaRPr lang="fi-FI" sz="1700"/>
          </a:p>
        </p:txBody>
      </p:sp>
    </p:spTree>
    <p:extLst>
      <p:ext uri="{BB962C8B-B14F-4D97-AF65-F5344CB8AC3E}">
        <p14:creationId xmlns:p14="http://schemas.microsoft.com/office/powerpoint/2010/main" val="3587212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50718D8-2AF0-AB8C-25DA-C654934A5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5400"/>
              <a:t>Masennuksen oireet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A319EB2-1B95-38D7-606D-4EB01D19D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fi-FI" sz="1700"/>
              <a:t>Syömisen pulmat – ruokahalun menettäminen / liiallinen syöminen</a:t>
            </a:r>
          </a:p>
          <a:p>
            <a:r>
              <a:rPr lang="fi-FI" sz="1700"/>
              <a:t>Uniongelmat: liian vähän / paljon unta</a:t>
            </a:r>
          </a:p>
          <a:p>
            <a:r>
              <a:rPr lang="fi-FI" sz="1700"/>
              <a:t>Fyysiset kivut</a:t>
            </a:r>
          </a:p>
          <a:p>
            <a:r>
              <a:rPr lang="fi-FI" sz="1700"/>
              <a:t>Itsetuhoiset ajatukset ja/tai käytös</a:t>
            </a:r>
          </a:p>
          <a:p>
            <a:pPr lvl="1"/>
            <a:r>
              <a:rPr lang="fi-FI" sz="1700"/>
              <a:t>Kuoleman toiveet</a:t>
            </a:r>
          </a:p>
          <a:p>
            <a:pPr lvl="1"/>
            <a:r>
              <a:rPr lang="fi-FI" sz="1700"/>
              <a:t>Itsetuhoiset puheet</a:t>
            </a:r>
          </a:p>
          <a:p>
            <a:pPr lvl="1"/>
            <a:r>
              <a:rPr lang="fi-FI" sz="1700"/>
              <a:t>Itsensä satuttaminen</a:t>
            </a:r>
          </a:p>
          <a:p>
            <a:pPr lvl="1"/>
            <a:r>
              <a:rPr lang="fi-FI" sz="1700"/>
              <a:t>Kyvyttömyys huolehtia omasta turvallisuudesta ja terveydestä</a:t>
            </a:r>
          </a:p>
          <a:p>
            <a:endParaRPr lang="fi-FI" sz="1700"/>
          </a:p>
        </p:txBody>
      </p:sp>
      <p:pic>
        <p:nvPicPr>
          <p:cNvPr id="5" name="Kuva 4" descr="Kuva, joka sisältää kohteen henkilö, vaate, Ihmisen kasvot, Näyttely&#10;&#10;Kuvaus luotu automaattisesti">
            <a:extLst>
              <a:ext uri="{FF2B5EF4-FFF2-40B4-BE49-F238E27FC236}">
                <a16:creationId xmlns:a16="http://schemas.microsoft.com/office/drawing/2014/main" id="{71AA4EC6-53F2-7868-4C6A-BA41551C0A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2" r="3853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8470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aksi lasta tekemässä lumienkeleitä">
            <a:extLst>
              <a:ext uri="{FF2B5EF4-FFF2-40B4-BE49-F238E27FC236}">
                <a16:creationId xmlns:a16="http://schemas.microsoft.com/office/drawing/2014/main" id="{6F39BE90-78EE-EB6D-ADAF-3976C018FA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2116057-4C3A-DEE3-6715-EC25E5591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4000"/>
              <a:t>Miten voin auttaa lasta?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8781AA-0150-0EAF-D5E9-CFD619234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fi-FI" sz="1700" dirty="0"/>
              <a:t>Huolehdi lapsen perustarpeista: säännöllinen </a:t>
            </a:r>
            <a:r>
              <a:rPr lang="fi-FI" sz="1700" b="1" dirty="0"/>
              <a:t>ruokailu</a:t>
            </a:r>
            <a:r>
              <a:rPr lang="fi-FI" sz="1700" dirty="0"/>
              <a:t>, riittävä </a:t>
            </a:r>
            <a:r>
              <a:rPr lang="fi-FI" sz="1700" b="1" dirty="0"/>
              <a:t>uni</a:t>
            </a:r>
            <a:r>
              <a:rPr lang="fi-FI" sz="1700" dirty="0"/>
              <a:t>, </a:t>
            </a:r>
            <a:r>
              <a:rPr lang="fi-FI" sz="1700" b="1" dirty="0"/>
              <a:t>yhdessäolo</a:t>
            </a:r>
            <a:r>
              <a:rPr lang="fi-FI" sz="1700" dirty="0"/>
              <a:t> ja </a:t>
            </a:r>
            <a:r>
              <a:rPr lang="fi-FI" sz="1700" b="1" dirty="0"/>
              <a:t>liikunta</a:t>
            </a:r>
          </a:p>
          <a:p>
            <a:r>
              <a:rPr lang="fi-FI" sz="1700" dirty="0"/>
              <a:t>Pyri </a:t>
            </a:r>
            <a:r>
              <a:rPr lang="fi-FI" sz="1700" b="1" dirty="0"/>
              <a:t>vähentämään</a:t>
            </a:r>
            <a:r>
              <a:rPr lang="fi-FI" sz="1700" dirty="0"/>
              <a:t> lasta </a:t>
            </a:r>
            <a:r>
              <a:rPr lang="fi-FI" sz="1700" b="1" dirty="0"/>
              <a:t>kuormittavia asioita</a:t>
            </a:r>
            <a:r>
              <a:rPr lang="fi-FI" sz="1700" dirty="0"/>
              <a:t> – aikaa levolle ja rentoutumiselle</a:t>
            </a:r>
          </a:p>
          <a:p>
            <a:r>
              <a:rPr lang="fi-FI" sz="1700" dirty="0"/>
              <a:t>Järjestä aikaa leikkiin ja yhdessäoloon</a:t>
            </a:r>
          </a:p>
          <a:p>
            <a:r>
              <a:rPr lang="fi-FI" sz="1700" dirty="0"/>
              <a:t>Varmista, että lapsi tekee arjessa </a:t>
            </a:r>
            <a:r>
              <a:rPr lang="fi-FI" sz="1700" b="1" dirty="0"/>
              <a:t>asioita jotka tuottavat hänelle iloa ja hyvää mieltä</a:t>
            </a:r>
            <a:r>
              <a:rPr lang="fi-FI" sz="1700" dirty="0"/>
              <a:t>. Masentunut mieli kiinnittyy asioihin, jotka ovat huonosti</a:t>
            </a:r>
          </a:p>
          <a:p>
            <a:r>
              <a:rPr lang="fi-FI" sz="1700" dirty="0"/>
              <a:t>Ole kiinnostunut lapsesta sekä hänen tunteista ja ajatuksista</a:t>
            </a:r>
          </a:p>
        </p:txBody>
      </p:sp>
    </p:spTree>
    <p:extLst>
      <p:ext uri="{BB962C8B-B14F-4D97-AF65-F5344CB8AC3E}">
        <p14:creationId xmlns:p14="http://schemas.microsoft.com/office/powerpoint/2010/main" val="2629714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A104821-67C3-9337-69FD-080FC21EA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sz="5400"/>
              <a:t>Mistä apua?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55DE72A-F451-EAAC-4EAE-70AD2B407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fi-FI" sz="2200" dirty="0"/>
              <a:t>Lapsen masennukseen kannattaa puuttua mahdollisimman pian</a:t>
            </a:r>
          </a:p>
          <a:p>
            <a:r>
              <a:rPr lang="fi-FI" sz="2200" dirty="0"/>
              <a:t>Vanhemmilla on tärkeä rooli lapsen auttamisesta</a:t>
            </a:r>
          </a:p>
          <a:p>
            <a:endParaRPr lang="fi-FI" sz="2200" dirty="0"/>
          </a:p>
          <a:p>
            <a:r>
              <a:rPr lang="fi-FI" sz="2200" dirty="0"/>
              <a:t>Apua voi saada</a:t>
            </a:r>
          </a:p>
          <a:p>
            <a:pPr lvl="1"/>
            <a:r>
              <a:rPr lang="fi-FI" sz="2200" b="0" i="0" dirty="0">
                <a:effectLst/>
                <a:latin typeface="Inter" panose="02000503000000020004" pitchFamily="2" charset="0"/>
              </a:rPr>
              <a:t>kouluterveydenhuollosta</a:t>
            </a:r>
          </a:p>
          <a:p>
            <a:pPr lvl="1"/>
            <a:r>
              <a:rPr lang="fi-FI" sz="2200" b="0" i="0" dirty="0">
                <a:effectLst/>
                <a:latin typeface="Inter" panose="02000503000000020004" pitchFamily="2" charset="0"/>
              </a:rPr>
              <a:t>terveyskeskuksesta</a:t>
            </a:r>
          </a:p>
          <a:p>
            <a:pPr lvl="1"/>
            <a:r>
              <a:rPr lang="fi-FI" sz="2200" b="0" i="0" dirty="0">
                <a:effectLst/>
                <a:latin typeface="Inter" panose="02000503000000020004" pitchFamily="2" charset="0"/>
              </a:rPr>
              <a:t>perheneuvolasta</a:t>
            </a:r>
          </a:p>
          <a:p>
            <a:pPr lvl="1"/>
            <a:endParaRPr lang="fi-FI" sz="2200" dirty="0"/>
          </a:p>
          <a:p>
            <a:pPr lvl="1"/>
            <a:r>
              <a:rPr lang="fi-FI" sz="2200" dirty="0"/>
              <a:t>Tarvittaessa lähete erikoissairaanhoitoon</a:t>
            </a:r>
          </a:p>
        </p:txBody>
      </p:sp>
    </p:spTree>
    <p:extLst>
      <p:ext uri="{BB962C8B-B14F-4D97-AF65-F5344CB8AC3E}">
        <p14:creationId xmlns:p14="http://schemas.microsoft.com/office/powerpoint/2010/main" val="1453883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DE5F86F-2A5F-0380-CE27-F199EAC0F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dirty="0"/>
              <a:t>Masennuksen hoito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E609D69-3238-B808-9C40-E3730F088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fi-FI" dirty="0"/>
              <a:t>Hoito kannattaa – valtaosa vakavastikin masentuneista lapsista ja nuorista toipuu</a:t>
            </a:r>
          </a:p>
          <a:p>
            <a:r>
              <a:rPr lang="fi-FI" dirty="0"/>
              <a:t>Masennus voi uusiutua – tärkeä ehkäistä uusiutumista</a:t>
            </a:r>
          </a:p>
          <a:p>
            <a:r>
              <a:rPr lang="fi-FI" dirty="0"/>
              <a:t>Hoitomuotoina erilaiset psykoterapiat (myös perheterapia)</a:t>
            </a:r>
          </a:p>
          <a:p>
            <a:r>
              <a:rPr lang="fi-FI" dirty="0"/>
              <a:t>Lääkehoidon teho ennen murrosikää on vaatimatonta</a:t>
            </a:r>
          </a:p>
          <a:p>
            <a:r>
              <a:rPr lang="fi-FI" dirty="0"/>
              <a:t>Vanhempien osallistuminen hoitoon on tärkeää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30955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D597049-83F8-3700-1AEB-775E5E065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5400" dirty="0"/>
              <a:t>Pelko ja ahdistus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EF7C6A4-F87A-9D7D-C255-5B8364A26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fi-FI" sz="2000"/>
              <a:t>Kuuluvat ihmisen elämään ja kaikki kokevat niitä ajoittain</a:t>
            </a:r>
          </a:p>
          <a:p>
            <a:r>
              <a:rPr lang="fi-FI" sz="2000" b="0" i="0">
                <a:effectLst/>
              </a:rPr>
              <a:t>Ovat kehittyneet suojaamaan sekä auttamaan tulevaisuuteen varautumisessa</a:t>
            </a:r>
          </a:p>
          <a:p>
            <a:r>
              <a:rPr lang="fi-FI" sz="2000"/>
              <a:t>Turvattomissa ja pelottavissa tilanteissa ne ovat adekvaatteja tunteita, jotka auttavat meitä poistumaan uhkaavasta tilanteesta</a:t>
            </a:r>
          </a:p>
        </p:txBody>
      </p:sp>
      <p:pic>
        <p:nvPicPr>
          <p:cNvPr id="5" name="Kuva 4" descr="Haukka laskeutumassa">
            <a:extLst>
              <a:ext uri="{FF2B5EF4-FFF2-40B4-BE49-F238E27FC236}">
                <a16:creationId xmlns:a16="http://schemas.microsoft.com/office/drawing/2014/main" id="{FAA0A4DE-E9C8-0E64-88EC-924D39F55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" r="2636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64700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0AA8AC9-B578-2490-4972-2C1DA51B5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4200" dirty="0"/>
              <a:t>Muutama sana mielenterveydestä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91988A6-22CF-9DAA-E1BC-668FB813C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fi-FI" sz="2000" dirty="0"/>
              <a:t>Mielenterveys on voimavara, joka auttaa selviämään iänmukaisista haasteista, olemaan oma itsemme sekä olemaan myönteisessä vuorovaikutuksessa muiden kanssa</a:t>
            </a:r>
          </a:p>
          <a:p>
            <a:endParaRPr lang="fi-FI" sz="2000" dirty="0"/>
          </a:p>
          <a:p>
            <a:r>
              <a:rPr lang="fi-FI" sz="2000" dirty="0"/>
              <a:t>Lasten mielenterveys kehittyy </a:t>
            </a:r>
            <a:r>
              <a:rPr lang="fi-FI" sz="2000" b="1" dirty="0"/>
              <a:t>vuorovaikutuksessa ympäristön kanssa</a:t>
            </a:r>
          </a:p>
        </p:txBody>
      </p:sp>
      <p:pic>
        <p:nvPicPr>
          <p:cNvPr id="5" name="Kuva 4" descr="Neulojen ympäröimä langa syksyn väreissä">
            <a:extLst>
              <a:ext uri="{FF2B5EF4-FFF2-40B4-BE49-F238E27FC236}">
                <a16:creationId xmlns:a16="http://schemas.microsoft.com/office/drawing/2014/main" id="{D8471CCD-4FDE-3C65-6546-2B9C641D47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5" r="2118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0561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ielentervetys voimaksi, 2014 Humak video4 - YouTube">
            <a:extLst>
              <a:ext uri="{FF2B5EF4-FFF2-40B4-BE49-F238E27FC236}">
                <a16:creationId xmlns:a16="http://schemas.microsoft.com/office/drawing/2014/main" id="{F3D6DD99-FD48-27B0-A174-425511342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07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C7F55EAC-550A-4BDD-9099-3F20B8FA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Freeform: Shape 3082">
            <a:extLst>
              <a:ext uri="{FF2B5EF4-FFF2-40B4-BE49-F238E27FC236}">
                <a16:creationId xmlns:a16="http://schemas.microsoft.com/office/drawing/2014/main" id="{DC4F5A5F-493F-49AE-89B6-D5AF5EBC8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724001 w 12192000"/>
              <a:gd name="connsiteY0" fmla="*/ 434021 h 6858000"/>
              <a:gd name="connsiteX1" fmla="*/ 6471155 w 12192000"/>
              <a:gd name="connsiteY1" fmla="*/ 434599 h 6858000"/>
              <a:gd name="connsiteX2" fmla="*/ 5384913 w 12192000"/>
              <a:gd name="connsiteY2" fmla="*/ 497971 h 6858000"/>
              <a:gd name="connsiteX3" fmla="*/ 4818280 w 12192000"/>
              <a:gd name="connsiteY3" fmla="*/ 541802 h 6858000"/>
              <a:gd name="connsiteX4" fmla="*/ 3965428 w 12192000"/>
              <a:gd name="connsiteY4" fmla="*/ 675942 h 6858000"/>
              <a:gd name="connsiteX5" fmla="*/ 3699528 w 12192000"/>
              <a:gd name="connsiteY5" fmla="*/ 770472 h 6858000"/>
              <a:gd name="connsiteX6" fmla="*/ 3438854 w 12192000"/>
              <a:gd name="connsiteY6" fmla="*/ 834899 h 6858000"/>
              <a:gd name="connsiteX7" fmla="*/ 3367443 w 12192000"/>
              <a:gd name="connsiteY7" fmla="*/ 893518 h 6858000"/>
              <a:gd name="connsiteX8" fmla="*/ 3467301 w 12192000"/>
              <a:gd name="connsiteY8" fmla="*/ 953722 h 6858000"/>
              <a:gd name="connsiteX9" fmla="*/ 3889955 w 12192000"/>
              <a:gd name="connsiteY9" fmla="*/ 977486 h 6858000"/>
              <a:gd name="connsiteX10" fmla="*/ 3502135 w 12192000"/>
              <a:gd name="connsiteY10" fmla="*/ 1054062 h 6858000"/>
              <a:gd name="connsiteX11" fmla="*/ 4072832 w 12192000"/>
              <a:gd name="connsiteY11" fmla="*/ 1017622 h 6858000"/>
              <a:gd name="connsiteX12" fmla="*/ 4244099 w 12192000"/>
              <a:gd name="connsiteY12" fmla="*/ 1030825 h 6858000"/>
              <a:gd name="connsiteX13" fmla="*/ 4095475 w 12192000"/>
              <a:gd name="connsiteY13" fmla="*/ 1092084 h 6858000"/>
              <a:gd name="connsiteX14" fmla="*/ 3327386 w 12192000"/>
              <a:gd name="connsiteY14" fmla="*/ 1215660 h 6858000"/>
              <a:gd name="connsiteX15" fmla="*/ 3254813 w 12192000"/>
              <a:gd name="connsiteY15" fmla="*/ 1226749 h 6858000"/>
              <a:gd name="connsiteX16" fmla="*/ 2776427 w 12192000"/>
              <a:gd name="connsiteY16" fmla="*/ 1401552 h 6858000"/>
              <a:gd name="connsiteX17" fmla="*/ 3063226 w 12192000"/>
              <a:gd name="connsiteY17" fmla="*/ 1384124 h 6858000"/>
              <a:gd name="connsiteX18" fmla="*/ 2754945 w 12192000"/>
              <a:gd name="connsiteY18" fmla="*/ 1495025 h 6858000"/>
              <a:gd name="connsiteX19" fmla="*/ 2381061 w 12192000"/>
              <a:gd name="connsiteY19" fmla="*/ 1619658 h 6858000"/>
              <a:gd name="connsiteX20" fmla="*/ 2008336 w 12192000"/>
              <a:gd name="connsiteY20" fmla="*/ 1814527 h 6858000"/>
              <a:gd name="connsiteX21" fmla="*/ 1740695 w 12192000"/>
              <a:gd name="connsiteY21" fmla="*/ 1914337 h 6858000"/>
              <a:gd name="connsiteX22" fmla="*/ 1787720 w 12192000"/>
              <a:gd name="connsiteY22" fmla="*/ 1991970 h 6858000"/>
              <a:gd name="connsiteX23" fmla="*/ 1754048 w 12192000"/>
              <a:gd name="connsiteY23" fmla="*/ 2078049 h 6858000"/>
              <a:gd name="connsiteX24" fmla="*/ 2228951 w 12192000"/>
              <a:gd name="connsiteY24" fmla="*/ 1996721 h 6858000"/>
              <a:gd name="connsiteX25" fmla="*/ 2054781 w 12192000"/>
              <a:gd name="connsiteY25" fmla="*/ 2053228 h 6858000"/>
              <a:gd name="connsiteX26" fmla="*/ 1985693 w 12192000"/>
              <a:gd name="connsiteY26" fmla="*/ 2109207 h 6858000"/>
              <a:gd name="connsiteX27" fmla="*/ 2061168 w 12192000"/>
              <a:gd name="connsiteY27" fmla="*/ 2130859 h 6858000"/>
              <a:gd name="connsiteX28" fmla="*/ 2388026 w 12192000"/>
              <a:gd name="connsiteY28" fmla="*/ 2184726 h 6858000"/>
              <a:gd name="connsiteX29" fmla="*/ 1560719 w 12192000"/>
              <a:gd name="connsiteY29" fmla="*/ 2384876 h 6858000"/>
              <a:gd name="connsiteX30" fmla="*/ 1679734 w 12192000"/>
              <a:gd name="connsiteY30" fmla="*/ 2400191 h 6858000"/>
              <a:gd name="connsiteX31" fmla="*/ 2882089 w 12192000"/>
              <a:gd name="connsiteY31" fmla="*/ 2383292 h 6858000"/>
              <a:gd name="connsiteX32" fmla="*/ 3116638 w 12192000"/>
              <a:gd name="connsiteY32" fmla="*/ 2359528 h 6858000"/>
              <a:gd name="connsiteX33" fmla="*/ 2897765 w 12192000"/>
              <a:gd name="connsiteY33" fmla="*/ 2758243 h 6858000"/>
              <a:gd name="connsiteX34" fmla="*/ 2981367 w 12192000"/>
              <a:gd name="connsiteY34" fmla="*/ 2829008 h 6858000"/>
              <a:gd name="connsiteX35" fmla="*/ 2682955 w 12192000"/>
              <a:gd name="connsiteY35" fmla="*/ 2846436 h 6858000"/>
              <a:gd name="connsiteX36" fmla="*/ 2099485 w 12192000"/>
              <a:gd name="connsiteY36" fmla="*/ 3066653 h 6858000"/>
              <a:gd name="connsiteX37" fmla="*/ 1807460 w 12192000"/>
              <a:gd name="connsiteY37" fmla="*/ 3454808 h 6858000"/>
              <a:gd name="connsiteX38" fmla="*/ 1921251 w 12192000"/>
              <a:gd name="connsiteY38" fmla="*/ 3540889 h 6858000"/>
              <a:gd name="connsiteX39" fmla="*/ 1453313 w 12192000"/>
              <a:gd name="connsiteY39" fmla="*/ 3637002 h 6858000"/>
              <a:gd name="connsiteX40" fmla="*/ 1686122 w 12192000"/>
              <a:gd name="connsiteY40" fmla="*/ 3667634 h 6858000"/>
              <a:gd name="connsiteX41" fmla="*/ 1513692 w 12192000"/>
              <a:gd name="connsiteY41" fmla="*/ 3725196 h 6858000"/>
              <a:gd name="connsiteX42" fmla="*/ 1369711 w 12192000"/>
              <a:gd name="connsiteY42" fmla="*/ 3826063 h 6858000"/>
              <a:gd name="connsiteX43" fmla="*/ 2051298 w 12192000"/>
              <a:gd name="connsiteY43" fmla="*/ 3754242 h 6858000"/>
              <a:gd name="connsiteX44" fmla="*/ 2245207 w 12192000"/>
              <a:gd name="connsiteY44" fmla="*/ 3797018 h 6858000"/>
              <a:gd name="connsiteX45" fmla="*/ 2353192 w 12192000"/>
              <a:gd name="connsiteY45" fmla="*/ 3796489 h 6858000"/>
              <a:gd name="connsiteX46" fmla="*/ 2490207 w 12192000"/>
              <a:gd name="connsiteY46" fmla="*/ 3801242 h 6858000"/>
              <a:gd name="connsiteX47" fmla="*/ 2375835 w 12192000"/>
              <a:gd name="connsiteY47" fmla="*/ 3839794 h 6858000"/>
              <a:gd name="connsiteX48" fmla="*/ 2522138 w 12192000"/>
              <a:gd name="connsiteY48" fmla="*/ 4009841 h 6858000"/>
              <a:gd name="connsiteX49" fmla="*/ 1998466 w 12192000"/>
              <a:gd name="connsiteY49" fmla="*/ 4130778 h 6858000"/>
              <a:gd name="connsiteX50" fmla="*/ 2114580 w 12192000"/>
              <a:gd name="connsiteY50" fmla="*/ 4154543 h 6858000"/>
              <a:gd name="connsiteX51" fmla="*/ 2177862 w 12192000"/>
              <a:gd name="connsiteY51" fmla="*/ 4189925 h 6858000"/>
              <a:gd name="connsiteX52" fmla="*/ 1868419 w 12192000"/>
              <a:gd name="connsiteY52" fmla="*/ 4382153 h 6858000"/>
              <a:gd name="connsiteX53" fmla="*/ 2279460 w 12192000"/>
              <a:gd name="connsiteY53" fmla="*/ 4356805 h 6858000"/>
              <a:gd name="connsiteX54" fmla="*/ 2029817 w 12192000"/>
              <a:gd name="connsiteY54" fmla="*/ 4468235 h 6858000"/>
              <a:gd name="connsiteX55" fmla="*/ 1560137 w 12192000"/>
              <a:gd name="connsiteY55" fmla="*/ 4730172 h 6858000"/>
              <a:gd name="connsiteX56" fmla="*/ 1956664 w 12192000"/>
              <a:gd name="connsiteY56" fmla="*/ 4820477 h 6858000"/>
              <a:gd name="connsiteX57" fmla="*/ 3268168 w 12192000"/>
              <a:gd name="connsiteY57" fmla="*/ 4852692 h 6858000"/>
              <a:gd name="connsiteX58" fmla="*/ 2807197 w 12192000"/>
              <a:gd name="connsiteY58" fmla="*/ 4939300 h 6858000"/>
              <a:gd name="connsiteX59" fmla="*/ 2721272 w 12192000"/>
              <a:gd name="connsiteY59" fmla="*/ 4970458 h 6858000"/>
              <a:gd name="connsiteX60" fmla="*/ 2802552 w 12192000"/>
              <a:gd name="connsiteY60" fmla="*/ 5014291 h 6858000"/>
              <a:gd name="connsiteX61" fmla="*/ 2537812 w 12192000"/>
              <a:gd name="connsiteY61" fmla="*/ 5053898 h 6858000"/>
              <a:gd name="connsiteX62" fmla="*/ 2569744 w 12192000"/>
              <a:gd name="connsiteY62" fmla="*/ 5153182 h 6858000"/>
              <a:gd name="connsiteX63" fmla="*/ 1987436 w 12192000"/>
              <a:gd name="connsiteY63" fmla="*/ 5334320 h 6858000"/>
              <a:gd name="connsiteX64" fmla="*/ 1972921 w 12192000"/>
              <a:gd name="connsiteY64" fmla="*/ 5382376 h 6858000"/>
              <a:gd name="connsiteX65" fmla="*/ 2341001 w 12192000"/>
              <a:gd name="connsiteY65" fmla="*/ 5360725 h 6858000"/>
              <a:gd name="connsiteX66" fmla="*/ 2710822 w 12192000"/>
              <a:gd name="connsiteY66" fmla="*/ 5418816 h 6858000"/>
              <a:gd name="connsiteX67" fmla="*/ 2833903 w 12192000"/>
              <a:gd name="connsiteY67" fmla="*/ 5413007 h 6858000"/>
              <a:gd name="connsiteX68" fmla="*/ 3011556 w 12192000"/>
              <a:gd name="connsiteY68" fmla="*/ 5399276 h 6858000"/>
              <a:gd name="connsiteX69" fmla="*/ 3254233 w 12192000"/>
              <a:gd name="connsiteY69" fmla="*/ 5439412 h 6858000"/>
              <a:gd name="connsiteX70" fmla="*/ 2792101 w 12192000"/>
              <a:gd name="connsiteY70" fmla="*/ 5471625 h 6858000"/>
              <a:gd name="connsiteX71" fmla="*/ 2977303 w 12192000"/>
              <a:gd name="connsiteY71" fmla="*/ 5539751 h 6858000"/>
              <a:gd name="connsiteX72" fmla="*/ 3656566 w 12192000"/>
              <a:gd name="connsiteY72" fmla="*/ 5678642 h 6858000"/>
              <a:gd name="connsiteX73" fmla="*/ 4858340 w 12192000"/>
              <a:gd name="connsiteY73" fmla="*/ 5969625 h 6858000"/>
              <a:gd name="connsiteX74" fmla="*/ 5296668 w 12192000"/>
              <a:gd name="connsiteY74" fmla="*/ 6043559 h 6858000"/>
              <a:gd name="connsiteX75" fmla="*/ 5456323 w 12192000"/>
              <a:gd name="connsiteY75" fmla="*/ 6042502 h 6858000"/>
              <a:gd name="connsiteX76" fmla="*/ 5267058 w 12192000"/>
              <a:gd name="connsiteY76" fmla="*/ 6100066 h 6858000"/>
              <a:gd name="connsiteX77" fmla="*/ 7095266 w 12192000"/>
              <a:gd name="connsiteY77" fmla="*/ 6287541 h 6858000"/>
              <a:gd name="connsiteX78" fmla="*/ 9707235 w 12192000"/>
              <a:gd name="connsiteY78" fmla="*/ 5994446 h 6858000"/>
              <a:gd name="connsiteX79" fmla="*/ 10083442 w 12192000"/>
              <a:gd name="connsiteY79" fmla="*/ 5678642 h 6858000"/>
              <a:gd name="connsiteX80" fmla="*/ 10338892 w 12192000"/>
              <a:gd name="connsiteY80" fmla="*/ 4650957 h 6858000"/>
              <a:gd name="connsiteX81" fmla="*/ 10628013 w 12192000"/>
              <a:gd name="connsiteY81" fmla="*/ 4411198 h 6858000"/>
              <a:gd name="connsiteX82" fmla="*/ 10802766 w 12192000"/>
              <a:gd name="connsiteY82" fmla="*/ 4258050 h 6858000"/>
              <a:gd name="connsiteX83" fmla="*/ 10614662 w 12192000"/>
              <a:gd name="connsiteY83" fmla="*/ 4150318 h 6858000"/>
              <a:gd name="connsiteX84" fmla="*/ 10681427 w 12192000"/>
              <a:gd name="connsiteY84" fmla="*/ 4054203 h 6858000"/>
              <a:gd name="connsiteX85" fmla="*/ 10520029 w 12192000"/>
              <a:gd name="connsiteY85" fmla="*/ 3804411 h 6858000"/>
              <a:gd name="connsiteX86" fmla="*/ 10568798 w 12192000"/>
              <a:gd name="connsiteY86" fmla="*/ 3466426 h 6858000"/>
              <a:gd name="connsiteX87" fmla="*/ 10499709 w 12192000"/>
              <a:gd name="connsiteY87" fmla="*/ 3166465 h 6858000"/>
              <a:gd name="connsiteX88" fmla="*/ 10489840 w 12192000"/>
              <a:gd name="connsiteY88" fmla="*/ 2546475 h 6858000"/>
              <a:gd name="connsiteX89" fmla="*/ 10584471 w 12192000"/>
              <a:gd name="connsiteY89" fmla="*/ 2512148 h 6858000"/>
              <a:gd name="connsiteX90" fmla="*/ 10695942 w 12192000"/>
              <a:gd name="connsiteY90" fmla="*/ 2358471 h 6858000"/>
              <a:gd name="connsiteX91" fmla="*/ 10732516 w 12192000"/>
              <a:gd name="connsiteY91" fmla="*/ 2287706 h 6858000"/>
              <a:gd name="connsiteX92" fmla="*/ 10731357 w 12192000"/>
              <a:gd name="connsiteY92" fmla="*/ 2137725 h 6858000"/>
              <a:gd name="connsiteX93" fmla="*/ 10678525 w 12192000"/>
              <a:gd name="connsiteY93" fmla="*/ 2070656 h 6858000"/>
              <a:gd name="connsiteX94" fmla="*/ 10735999 w 12192000"/>
              <a:gd name="connsiteY94" fmla="*/ 1956587 h 6858000"/>
              <a:gd name="connsiteX95" fmla="*/ 10824246 w 12192000"/>
              <a:gd name="connsiteY95" fmla="*/ 1862584 h 6858000"/>
              <a:gd name="connsiteX96" fmla="*/ 10773156 w 12192000"/>
              <a:gd name="connsiteY96" fmla="*/ 1768054 h 6858000"/>
              <a:gd name="connsiteX97" fmla="*/ 10716261 w 12192000"/>
              <a:gd name="connsiteY97" fmla="*/ 1678278 h 6858000"/>
              <a:gd name="connsiteX98" fmla="*/ 10554864 w 12192000"/>
              <a:gd name="connsiteY98" fmla="*/ 1477599 h 6858000"/>
              <a:gd name="connsiteX99" fmla="*/ 10267483 w 12192000"/>
              <a:gd name="connsiteY99" fmla="*/ 1324977 h 6858000"/>
              <a:gd name="connsiteX100" fmla="*/ 9913337 w 12192000"/>
              <a:gd name="connsiteY100" fmla="*/ 1202458 h 6858000"/>
              <a:gd name="connsiteX101" fmla="*/ 10024805 w 12192000"/>
              <a:gd name="connsiteY101" fmla="*/ 1124827 h 6858000"/>
              <a:gd name="connsiteX102" fmla="*/ 9411726 w 12192000"/>
              <a:gd name="connsiteY102" fmla="*/ 980655 h 6858000"/>
              <a:gd name="connsiteX103" fmla="*/ 9930753 w 12192000"/>
              <a:gd name="connsiteY103" fmla="*/ 901968 h 6858000"/>
              <a:gd name="connsiteX104" fmla="*/ 9894178 w 12192000"/>
              <a:gd name="connsiteY104" fmla="*/ 871339 h 6858000"/>
              <a:gd name="connsiteX105" fmla="*/ 9858182 w 12192000"/>
              <a:gd name="connsiteY105" fmla="*/ 839125 h 6858000"/>
              <a:gd name="connsiteX106" fmla="*/ 10131050 w 12192000"/>
              <a:gd name="connsiteY106" fmla="*/ 792652 h 6858000"/>
              <a:gd name="connsiteX107" fmla="*/ 10006808 w 12192000"/>
              <a:gd name="connsiteY107" fmla="*/ 731920 h 6858000"/>
              <a:gd name="connsiteX108" fmla="*/ 10233809 w 12192000"/>
              <a:gd name="connsiteY108" fmla="*/ 710268 h 6858000"/>
              <a:gd name="connsiteX109" fmla="*/ 10267483 w 12192000"/>
              <a:gd name="connsiteY109" fmla="*/ 628940 h 6858000"/>
              <a:gd name="connsiteX110" fmla="*/ 10136275 w 12192000"/>
              <a:gd name="connsiteY110" fmla="*/ 589333 h 6858000"/>
              <a:gd name="connsiteX111" fmla="*/ 9131312 w 12192000"/>
              <a:gd name="connsiteY111" fmla="*/ 480544 h 6858000"/>
              <a:gd name="connsiteX112" fmla="*/ 7479600 w 12192000"/>
              <a:gd name="connsiteY112" fmla="*/ 454667 h 6858000"/>
              <a:gd name="connsiteX113" fmla="*/ 6724001 w 12192000"/>
              <a:gd name="connsiteY113" fmla="*/ 434021 h 6858000"/>
              <a:gd name="connsiteX114" fmla="*/ 0 w 12192000"/>
              <a:gd name="connsiteY114" fmla="*/ 0 h 6858000"/>
              <a:gd name="connsiteX115" fmla="*/ 12192000 w 12192000"/>
              <a:gd name="connsiteY115" fmla="*/ 0 h 6858000"/>
              <a:gd name="connsiteX116" fmla="*/ 12192000 w 12192000"/>
              <a:gd name="connsiteY116" fmla="*/ 6858000 h 6858000"/>
              <a:gd name="connsiteX117" fmla="*/ 0 w 12192000"/>
              <a:gd name="connsiteY1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192000" h="6858000">
                <a:moveTo>
                  <a:pt x="6724001" y="434021"/>
                </a:moveTo>
                <a:cubicBezTo>
                  <a:pt x="6639882" y="433113"/>
                  <a:pt x="6555627" y="433147"/>
                  <a:pt x="6471155" y="434599"/>
                </a:cubicBezTo>
                <a:cubicBezTo>
                  <a:pt x="6109461" y="440937"/>
                  <a:pt x="5748349" y="439351"/>
                  <a:pt x="5384913" y="497971"/>
                </a:cubicBezTo>
                <a:cubicBezTo>
                  <a:pt x="5199132" y="528072"/>
                  <a:pt x="5005803" y="518038"/>
                  <a:pt x="4818280" y="541802"/>
                </a:cubicBezTo>
                <a:cubicBezTo>
                  <a:pt x="4532641" y="578242"/>
                  <a:pt x="4247003" y="621019"/>
                  <a:pt x="3965428" y="675942"/>
                </a:cubicBezTo>
                <a:cubicBezTo>
                  <a:pt x="3877181" y="693369"/>
                  <a:pt x="3768034" y="703930"/>
                  <a:pt x="3699528" y="770472"/>
                </a:cubicBezTo>
                <a:cubicBezTo>
                  <a:pt x="3590961" y="728224"/>
                  <a:pt x="3523617" y="807966"/>
                  <a:pt x="3438854" y="834899"/>
                </a:cubicBezTo>
                <a:cubicBezTo>
                  <a:pt x="3405761" y="845462"/>
                  <a:pt x="3362218" y="860248"/>
                  <a:pt x="3367443" y="893518"/>
                </a:cubicBezTo>
                <a:cubicBezTo>
                  <a:pt x="3372089" y="935238"/>
                  <a:pt x="3420855" y="962172"/>
                  <a:pt x="3467301" y="953722"/>
                </a:cubicBezTo>
                <a:cubicBezTo>
                  <a:pt x="3611863" y="927317"/>
                  <a:pt x="3741328" y="986464"/>
                  <a:pt x="3889955" y="977486"/>
                </a:cubicBezTo>
                <a:cubicBezTo>
                  <a:pt x="3760488" y="1002836"/>
                  <a:pt x="3631601" y="1028713"/>
                  <a:pt x="3502135" y="1054062"/>
                </a:cubicBezTo>
                <a:cubicBezTo>
                  <a:pt x="3694303" y="1074129"/>
                  <a:pt x="3883568" y="1038218"/>
                  <a:pt x="4072832" y="1017622"/>
                </a:cubicBezTo>
                <a:cubicBezTo>
                  <a:pt x="4133792" y="1011285"/>
                  <a:pt x="4228424" y="962699"/>
                  <a:pt x="4244099" y="1030825"/>
                </a:cubicBezTo>
                <a:cubicBezTo>
                  <a:pt x="4254550" y="1076242"/>
                  <a:pt x="4152951" y="1079410"/>
                  <a:pt x="4095475" y="1092084"/>
                </a:cubicBezTo>
                <a:cubicBezTo>
                  <a:pt x="3841766" y="1146479"/>
                  <a:pt x="3583994" y="1178165"/>
                  <a:pt x="3327386" y="1215660"/>
                </a:cubicBezTo>
                <a:cubicBezTo>
                  <a:pt x="3303001" y="1219357"/>
                  <a:pt x="3271070" y="1216188"/>
                  <a:pt x="3254813" y="1226749"/>
                </a:cubicBezTo>
                <a:cubicBezTo>
                  <a:pt x="3123605" y="1311774"/>
                  <a:pt x="2957563" y="1339765"/>
                  <a:pt x="2776427" y="1401552"/>
                </a:cubicBezTo>
                <a:cubicBezTo>
                  <a:pt x="2890798" y="1430598"/>
                  <a:pt x="2968012" y="1370921"/>
                  <a:pt x="3063226" y="1384124"/>
                </a:cubicBezTo>
                <a:cubicBezTo>
                  <a:pt x="2966272" y="1448024"/>
                  <a:pt x="2853641" y="1460171"/>
                  <a:pt x="2754945" y="1495025"/>
                </a:cubicBezTo>
                <a:cubicBezTo>
                  <a:pt x="2684117" y="1519846"/>
                  <a:pt x="2421119" y="1597477"/>
                  <a:pt x="2381061" y="1619658"/>
                </a:cubicBezTo>
                <a:cubicBezTo>
                  <a:pt x="2260302" y="1688311"/>
                  <a:pt x="2107033" y="1720525"/>
                  <a:pt x="2008336" y="1814527"/>
                </a:cubicBezTo>
                <a:cubicBezTo>
                  <a:pt x="1938668" y="1880540"/>
                  <a:pt x="1822554" y="1868393"/>
                  <a:pt x="1740695" y="1914337"/>
                </a:cubicBezTo>
                <a:cubicBezTo>
                  <a:pt x="1711667" y="1957642"/>
                  <a:pt x="1767982" y="1968733"/>
                  <a:pt x="1787720" y="1991970"/>
                </a:cubicBezTo>
                <a:cubicBezTo>
                  <a:pt x="1813846" y="2023126"/>
                  <a:pt x="1767401" y="2040555"/>
                  <a:pt x="1754048" y="2078049"/>
                </a:cubicBezTo>
                <a:cubicBezTo>
                  <a:pt x="1907898" y="2035802"/>
                  <a:pt x="2054781" y="2010981"/>
                  <a:pt x="2228951" y="1996721"/>
                </a:cubicBezTo>
                <a:cubicBezTo>
                  <a:pt x="2171475" y="2057452"/>
                  <a:pt x="2101807" y="2031048"/>
                  <a:pt x="2054781" y="2053228"/>
                </a:cubicBezTo>
                <a:cubicBezTo>
                  <a:pt x="2024011" y="2067487"/>
                  <a:pt x="1976984" y="2073824"/>
                  <a:pt x="1985693" y="2109207"/>
                </a:cubicBezTo>
                <a:cubicBezTo>
                  <a:pt x="1992660" y="2137196"/>
                  <a:pt x="2032140" y="2133500"/>
                  <a:pt x="2061168" y="2130859"/>
                </a:cubicBezTo>
                <a:cubicBezTo>
                  <a:pt x="2172636" y="2120825"/>
                  <a:pt x="2281202" y="2117656"/>
                  <a:pt x="2388026" y="2184726"/>
                </a:cubicBezTo>
                <a:cubicBezTo>
                  <a:pt x="2116321" y="2282425"/>
                  <a:pt x="1803977" y="2241233"/>
                  <a:pt x="1560719" y="2384876"/>
                </a:cubicBezTo>
                <a:cubicBezTo>
                  <a:pt x="1594973" y="2429237"/>
                  <a:pt x="1643739" y="2405472"/>
                  <a:pt x="1679734" y="2400191"/>
                </a:cubicBezTo>
                <a:cubicBezTo>
                  <a:pt x="1916026" y="2364279"/>
                  <a:pt x="2760170" y="2428180"/>
                  <a:pt x="2882089" y="2383292"/>
                </a:cubicBezTo>
                <a:cubicBezTo>
                  <a:pt x="2956983" y="2355830"/>
                  <a:pt x="3035941" y="2342628"/>
                  <a:pt x="3116638" y="2359528"/>
                </a:cubicBezTo>
                <a:cubicBezTo>
                  <a:pt x="3194434" y="2375898"/>
                  <a:pt x="3174696" y="2605622"/>
                  <a:pt x="2897765" y="2758243"/>
                </a:cubicBezTo>
                <a:cubicBezTo>
                  <a:pt x="2858286" y="2779895"/>
                  <a:pt x="3034779" y="2811053"/>
                  <a:pt x="2981367" y="2829008"/>
                </a:cubicBezTo>
                <a:cubicBezTo>
                  <a:pt x="2939566" y="2843267"/>
                  <a:pt x="2734626" y="2835346"/>
                  <a:pt x="2682955" y="2846436"/>
                </a:cubicBezTo>
                <a:cubicBezTo>
                  <a:pt x="2662635" y="2851188"/>
                  <a:pt x="2040267" y="3029159"/>
                  <a:pt x="2099485" y="3066653"/>
                </a:cubicBezTo>
                <a:cubicBezTo>
                  <a:pt x="2276558" y="3179139"/>
                  <a:pt x="2869897" y="3385098"/>
                  <a:pt x="1807460" y="3454808"/>
                </a:cubicBezTo>
                <a:cubicBezTo>
                  <a:pt x="1841132" y="3495472"/>
                  <a:pt x="1934024" y="3469596"/>
                  <a:pt x="1921251" y="3540889"/>
                </a:cubicBezTo>
                <a:cubicBezTo>
                  <a:pt x="1780173" y="3579440"/>
                  <a:pt x="1617035" y="3577328"/>
                  <a:pt x="1453313" y="3637002"/>
                </a:cubicBezTo>
                <a:cubicBezTo>
                  <a:pt x="1527047" y="3680307"/>
                  <a:pt x="1611808" y="3653902"/>
                  <a:pt x="1686122" y="3667634"/>
                </a:cubicBezTo>
                <a:cubicBezTo>
                  <a:pt x="1644320" y="3722027"/>
                  <a:pt x="1572330" y="3713578"/>
                  <a:pt x="1513692" y="3725196"/>
                </a:cubicBezTo>
                <a:cubicBezTo>
                  <a:pt x="1459700" y="3736286"/>
                  <a:pt x="1345329" y="3830816"/>
                  <a:pt x="1369711" y="3826063"/>
                </a:cubicBezTo>
                <a:cubicBezTo>
                  <a:pt x="1595553" y="3783815"/>
                  <a:pt x="1824877" y="3795434"/>
                  <a:pt x="2051298" y="3754242"/>
                </a:cubicBezTo>
                <a:cubicBezTo>
                  <a:pt x="2126192" y="3740511"/>
                  <a:pt x="2210955" y="3714106"/>
                  <a:pt x="2245207" y="3797018"/>
                </a:cubicBezTo>
                <a:cubicBezTo>
                  <a:pt x="2255659" y="3821310"/>
                  <a:pt x="2248109" y="3829232"/>
                  <a:pt x="2353192" y="3796489"/>
                </a:cubicBezTo>
                <a:cubicBezTo>
                  <a:pt x="2394414" y="3783815"/>
                  <a:pt x="2448988" y="3770085"/>
                  <a:pt x="2490207" y="3801242"/>
                </a:cubicBezTo>
                <a:cubicBezTo>
                  <a:pt x="2464082" y="3840321"/>
                  <a:pt x="2413572" y="3828703"/>
                  <a:pt x="2375835" y="3839794"/>
                </a:cubicBezTo>
                <a:cubicBezTo>
                  <a:pt x="2275978" y="3868311"/>
                  <a:pt x="2619094" y="3977100"/>
                  <a:pt x="2522138" y="4009841"/>
                </a:cubicBezTo>
                <a:cubicBezTo>
                  <a:pt x="2323584" y="4076912"/>
                  <a:pt x="2199343" y="4057372"/>
                  <a:pt x="1998466" y="4130778"/>
                </a:cubicBezTo>
                <a:cubicBezTo>
                  <a:pt x="2066973" y="4129192"/>
                  <a:pt x="2046072" y="4154543"/>
                  <a:pt x="2114580" y="4154543"/>
                </a:cubicBezTo>
                <a:cubicBezTo>
                  <a:pt x="2145350" y="4154543"/>
                  <a:pt x="2177862" y="4160878"/>
                  <a:pt x="2177862" y="4189925"/>
                </a:cubicBezTo>
                <a:cubicBezTo>
                  <a:pt x="2177862" y="4217385"/>
                  <a:pt x="1817330" y="4367895"/>
                  <a:pt x="1868419" y="4382153"/>
                </a:cubicBezTo>
                <a:cubicBezTo>
                  <a:pt x="2007755" y="4420704"/>
                  <a:pt x="2365385" y="4302410"/>
                  <a:pt x="2279460" y="4356805"/>
                </a:cubicBezTo>
                <a:cubicBezTo>
                  <a:pt x="2148834" y="4439716"/>
                  <a:pt x="2129094" y="4456088"/>
                  <a:pt x="2029817" y="4468235"/>
                </a:cubicBezTo>
                <a:cubicBezTo>
                  <a:pt x="1944474" y="4478796"/>
                  <a:pt x="1644320" y="4710633"/>
                  <a:pt x="1560137" y="4730172"/>
                </a:cubicBezTo>
                <a:cubicBezTo>
                  <a:pt x="1485825" y="4747072"/>
                  <a:pt x="1774947" y="4800410"/>
                  <a:pt x="1956664" y="4820477"/>
                </a:cubicBezTo>
                <a:cubicBezTo>
                  <a:pt x="2130256" y="4840017"/>
                  <a:pt x="3101544" y="4789319"/>
                  <a:pt x="3268168" y="4852692"/>
                </a:cubicBezTo>
                <a:cubicBezTo>
                  <a:pt x="3111993" y="4878041"/>
                  <a:pt x="2970336" y="4953030"/>
                  <a:pt x="2807197" y="4939300"/>
                </a:cubicBezTo>
                <a:cubicBezTo>
                  <a:pt x="2773524" y="4936660"/>
                  <a:pt x="2724756" y="4930323"/>
                  <a:pt x="2721272" y="4970458"/>
                </a:cubicBezTo>
                <a:cubicBezTo>
                  <a:pt x="2718369" y="5005313"/>
                  <a:pt x="2788038" y="4981548"/>
                  <a:pt x="2802552" y="5014291"/>
                </a:cubicBezTo>
                <a:cubicBezTo>
                  <a:pt x="2719531" y="5060235"/>
                  <a:pt x="2621415" y="5018515"/>
                  <a:pt x="2537812" y="5053898"/>
                </a:cubicBezTo>
                <a:cubicBezTo>
                  <a:pt x="2491948" y="5099314"/>
                  <a:pt x="2589483" y="5107236"/>
                  <a:pt x="2569744" y="5153182"/>
                </a:cubicBezTo>
                <a:cubicBezTo>
                  <a:pt x="2301522" y="5193845"/>
                  <a:pt x="2252174" y="5268836"/>
                  <a:pt x="1987436" y="5334320"/>
                </a:cubicBezTo>
                <a:cubicBezTo>
                  <a:pt x="1971179" y="5338545"/>
                  <a:pt x="1958407" y="5352274"/>
                  <a:pt x="1972921" y="5382376"/>
                </a:cubicBezTo>
                <a:cubicBezTo>
                  <a:pt x="2087874" y="5396107"/>
                  <a:pt x="2215599" y="5373399"/>
                  <a:pt x="2341001" y="5360725"/>
                </a:cubicBezTo>
                <a:cubicBezTo>
                  <a:pt x="2537812" y="5340129"/>
                  <a:pt x="2533748" y="5339072"/>
                  <a:pt x="2710822" y="5418816"/>
                </a:cubicBezTo>
                <a:cubicBezTo>
                  <a:pt x="2743914" y="5433602"/>
                  <a:pt x="2801390" y="5438355"/>
                  <a:pt x="2833903" y="5413007"/>
                </a:cubicBezTo>
                <a:cubicBezTo>
                  <a:pt x="2896604" y="5364422"/>
                  <a:pt x="2950016" y="5368646"/>
                  <a:pt x="3011556" y="5399276"/>
                </a:cubicBezTo>
                <a:cubicBezTo>
                  <a:pt x="3077160" y="5432547"/>
                  <a:pt x="3171793" y="5391882"/>
                  <a:pt x="3254233" y="5439412"/>
                </a:cubicBezTo>
                <a:cubicBezTo>
                  <a:pt x="3099802" y="5473739"/>
                  <a:pt x="2957563" y="5473739"/>
                  <a:pt x="2792101" y="5471625"/>
                </a:cubicBezTo>
                <a:cubicBezTo>
                  <a:pt x="2846095" y="5537639"/>
                  <a:pt x="2914601" y="5536582"/>
                  <a:pt x="2977303" y="5539751"/>
                </a:cubicBezTo>
                <a:cubicBezTo>
                  <a:pt x="3214174" y="5551898"/>
                  <a:pt x="3601411" y="5660686"/>
                  <a:pt x="3656566" y="5678642"/>
                </a:cubicBezTo>
                <a:cubicBezTo>
                  <a:pt x="4280675" y="5879847"/>
                  <a:pt x="4178497" y="5898332"/>
                  <a:pt x="4858340" y="5969625"/>
                </a:cubicBezTo>
                <a:cubicBezTo>
                  <a:pt x="5261253" y="6011873"/>
                  <a:pt x="4887368" y="6032469"/>
                  <a:pt x="5296668" y="6043559"/>
                </a:cubicBezTo>
                <a:cubicBezTo>
                  <a:pt x="5349500" y="6045143"/>
                  <a:pt x="5402911" y="6044087"/>
                  <a:pt x="5456323" y="6042502"/>
                </a:cubicBezTo>
                <a:cubicBezTo>
                  <a:pt x="5368077" y="6073134"/>
                  <a:pt x="5267058" y="6100066"/>
                  <a:pt x="5267058" y="6100066"/>
                </a:cubicBezTo>
                <a:cubicBezTo>
                  <a:pt x="5267058" y="6100066"/>
                  <a:pt x="5318728" y="6208854"/>
                  <a:pt x="7095266" y="6287541"/>
                </a:cubicBezTo>
                <a:cubicBezTo>
                  <a:pt x="7422124" y="6302329"/>
                  <a:pt x="9563254" y="6024548"/>
                  <a:pt x="9707235" y="5994446"/>
                </a:cubicBezTo>
                <a:cubicBezTo>
                  <a:pt x="9844249" y="5966984"/>
                  <a:pt x="10002164" y="5671247"/>
                  <a:pt x="10083442" y="5678642"/>
                </a:cubicBezTo>
                <a:cubicBezTo>
                  <a:pt x="10103183" y="5653293"/>
                  <a:pt x="10283158" y="5139979"/>
                  <a:pt x="10338892" y="4650957"/>
                </a:cubicBezTo>
                <a:cubicBezTo>
                  <a:pt x="10448618" y="4580718"/>
                  <a:pt x="10551960" y="4503088"/>
                  <a:pt x="10628013" y="4411198"/>
                </a:cubicBezTo>
                <a:cubicBezTo>
                  <a:pt x="10675040" y="4354692"/>
                  <a:pt x="10718003" y="4298185"/>
                  <a:pt x="10802766" y="4258050"/>
                </a:cubicBezTo>
                <a:cubicBezTo>
                  <a:pt x="10755739" y="4203128"/>
                  <a:pt x="10675040" y="4190453"/>
                  <a:pt x="10614662" y="4150318"/>
                </a:cubicBezTo>
                <a:cubicBezTo>
                  <a:pt x="10610017" y="4117046"/>
                  <a:pt x="10705811" y="4127081"/>
                  <a:pt x="10681427" y="4054203"/>
                </a:cubicBezTo>
                <a:cubicBezTo>
                  <a:pt x="10648335" y="3957032"/>
                  <a:pt x="10684328" y="3846131"/>
                  <a:pt x="10520029" y="3804411"/>
                </a:cubicBezTo>
                <a:cubicBezTo>
                  <a:pt x="10476485" y="3709881"/>
                  <a:pt x="10464294" y="3558845"/>
                  <a:pt x="10568798" y="3466426"/>
                </a:cubicBezTo>
                <a:cubicBezTo>
                  <a:pt x="10724388" y="3328592"/>
                  <a:pt x="10699424" y="3240927"/>
                  <a:pt x="10499709" y="3166465"/>
                </a:cubicBezTo>
                <a:cubicBezTo>
                  <a:pt x="10474164" y="3156958"/>
                  <a:pt x="10501452" y="2570768"/>
                  <a:pt x="10489840" y="2546475"/>
                </a:cubicBezTo>
                <a:cubicBezTo>
                  <a:pt x="10508418" y="2513205"/>
                  <a:pt x="10551960" y="2521126"/>
                  <a:pt x="10584471" y="2512148"/>
                </a:cubicBezTo>
                <a:cubicBezTo>
                  <a:pt x="10726711" y="2474125"/>
                  <a:pt x="10731357" y="2474125"/>
                  <a:pt x="10695942" y="2358471"/>
                </a:cubicBezTo>
                <a:cubicBezTo>
                  <a:pt x="10685490" y="2323616"/>
                  <a:pt x="10709874" y="2309357"/>
                  <a:pt x="10732516" y="2287706"/>
                </a:cubicBezTo>
                <a:cubicBezTo>
                  <a:pt x="10817280" y="2206905"/>
                  <a:pt x="10817860" y="2205850"/>
                  <a:pt x="10731357" y="2137725"/>
                </a:cubicBezTo>
                <a:cubicBezTo>
                  <a:pt x="10706391" y="2118185"/>
                  <a:pt x="10689555" y="2097061"/>
                  <a:pt x="10678525" y="2070656"/>
                </a:cubicBezTo>
                <a:cubicBezTo>
                  <a:pt x="10658203" y="2022599"/>
                  <a:pt x="10658784" y="1982463"/>
                  <a:pt x="10735999" y="1956587"/>
                </a:cubicBezTo>
                <a:cubicBezTo>
                  <a:pt x="10789993" y="1938104"/>
                  <a:pt x="10820762" y="1916978"/>
                  <a:pt x="10824246" y="1862584"/>
                </a:cubicBezTo>
                <a:cubicBezTo>
                  <a:pt x="10826570" y="1817166"/>
                  <a:pt x="10832955" y="1787594"/>
                  <a:pt x="10773156" y="1768054"/>
                </a:cubicBezTo>
                <a:cubicBezTo>
                  <a:pt x="10724969" y="1752211"/>
                  <a:pt x="10711036" y="1718412"/>
                  <a:pt x="10716261" y="1678278"/>
                </a:cubicBezTo>
                <a:cubicBezTo>
                  <a:pt x="10728452" y="1580050"/>
                  <a:pt x="10662849" y="1522487"/>
                  <a:pt x="10554864" y="1477599"/>
                </a:cubicBezTo>
                <a:cubicBezTo>
                  <a:pt x="10452101" y="1434822"/>
                  <a:pt x="10362116" y="1377259"/>
                  <a:pt x="10267483" y="1324977"/>
                </a:cubicBezTo>
                <a:cubicBezTo>
                  <a:pt x="10162399" y="1266887"/>
                  <a:pt x="10040481" y="1232031"/>
                  <a:pt x="9913337" y="1202458"/>
                </a:cubicBezTo>
                <a:cubicBezTo>
                  <a:pt x="9936561" y="1160210"/>
                  <a:pt x="10016678" y="1183974"/>
                  <a:pt x="10024805" y="1124827"/>
                </a:cubicBezTo>
                <a:cubicBezTo>
                  <a:pt x="9826251" y="1074658"/>
                  <a:pt x="9636408" y="999139"/>
                  <a:pt x="9411726" y="980655"/>
                </a:cubicBezTo>
                <a:cubicBezTo>
                  <a:pt x="9593444" y="990161"/>
                  <a:pt x="9758326" y="922036"/>
                  <a:pt x="9930753" y="901968"/>
                </a:cubicBezTo>
                <a:cubicBezTo>
                  <a:pt x="9947008" y="868698"/>
                  <a:pt x="9909273" y="877147"/>
                  <a:pt x="9894178" y="871339"/>
                </a:cubicBezTo>
                <a:cubicBezTo>
                  <a:pt x="9879083" y="865001"/>
                  <a:pt x="9860506" y="862889"/>
                  <a:pt x="9858182" y="839125"/>
                </a:cubicBezTo>
                <a:cubicBezTo>
                  <a:pt x="9941205" y="804798"/>
                  <a:pt x="10045126" y="827506"/>
                  <a:pt x="10131050" y="792652"/>
                </a:cubicBezTo>
                <a:cubicBezTo>
                  <a:pt x="10111891" y="741954"/>
                  <a:pt x="10037578" y="772583"/>
                  <a:pt x="10006808" y="731920"/>
                </a:cubicBezTo>
                <a:cubicBezTo>
                  <a:pt x="10086927" y="724526"/>
                  <a:pt x="10161239" y="721357"/>
                  <a:pt x="10233809" y="710268"/>
                </a:cubicBezTo>
                <a:cubicBezTo>
                  <a:pt x="10290705" y="701818"/>
                  <a:pt x="10306380" y="658513"/>
                  <a:pt x="10267483" y="628940"/>
                </a:cubicBezTo>
                <a:cubicBezTo>
                  <a:pt x="10232648" y="602536"/>
                  <a:pt x="10181559" y="600422"/>
                  <a:pt x="10136275" y="589333"/>
                </a:cubicBezTo>
                <a:cubicBezTo>
                  <a:pt x="9813479" y="512230"/>
                  <a:pt x="9474428" y="487409"/>
                  <a:pt x="9131312" y="480544"/>
                </a:cubicBezTo>
                <a:cubicBezTo>
                  <a:pt x="8580936" y="469453"/>
                  <a:pt x="8028817" y="469982"/>
                  <a:pt x="7479600" y="454667"/>
                </a:cubicBezTo>
                <a:cubicBezTo>
                  <a:pt x="7227489" y="447934"/>
                  <a:pt x="6976357" y="436744"/>
                  <a:pt x="6724001" y="434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6" name="Picture 4" descr="miksi uni on tärkeää lapsille">
            <a:extLst>
              <a:ext uri="{FF2B5EF4-FFF2-40B4-BE49-F238E27FC236}">
                <a16:creationId xmlns:a16="http://schemas.microsoft.com/office/drawing/2014/main" id="{E7685016-9C58-3DD7-0505-AED828885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2122" y="388951"/>
            <a:ext cx="4281511" cy="605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7E37A6C7-6170-E863-4A2E-8D20E0630C6E}"/>
              </a:ext>
            </a:extLst>
          </p:cNvPr>
          <p:cNvSpPr txBox="1"/>
          <p:nvPr/>
        </p:nvSpPr>
        <p:spPr>
          <a:xfrm>
            <a:off x="9696450" y="6562725"/>
            <a:ext cx="902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sydän.fi</a:t>
            </a:r>
          </a:p>
        </p:txBody>
      </p:sp>
    </p:spTree>
    <p:extLst>
      <p:ext uri="{BB962C8B-B14F-4D97-AF65-F5344CB8AC3E}">
        <p14:creationId xmlns:p14="http://schemas.microsoft.com/office/powerpoint/2010/main" val="3661215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0D30992-6125-93F9-0264-3EAE33A75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fi-FI" sz="5400"/>
              <a:t>Unettomuuden vaikutus aivoihin</a:t>
            </a:r>
          </a:p>
        </p:txBody>
      </p:sp>
      <p:pic>
        <p:nvPicPr>
          <p:cNvPr id="5" name="Kuva 4" descr="Keskittynyt peruskouluoppilas kirjoittamassa pöydän ääressä luokkahuoneessa">
            <a:extLst>
              <a:ext uri="{FF2B5EF4-FFF2-40B4-BE49-F238E27FC236}">
                <a16:creationId xmlns:a16="http://schemas.microsoft.com/office/drawing/2014/main" id="{737E2E3E-8046-30E7-DD19-E79A538A35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7" r="18362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0417E2-1BE1-B10E-E079-0C1828AD8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fi-FI" sz="1700"/>
              <a:t>Oppiminen vaikeutuu</a:t>
            </a:r>
          </a:p>
          <a:p>
            <a:r>
              <a:rPr lang="fi-FI" sz="1700"/>
              <a:t>Keskittymiskyky heikkenee ja levottomuus lisääntyy</a:t>
            </a:r>
          </a:p>
          <a:p>
            <a:r>
              <a:rPr lang="fi-FI" sz="1700"/>
              <a:t>Muistaminen on vaikeutuu</a:t>
            </a:r>
          </a:p>
          <a:p>
            <a:r>
              <a:rPr lang="fi-FI" sz="1700"/>
              <a:t>Lapsilla esiintyy ärtyisyyttä</a:t>
            </a:r>
          </a:p>
          <a:p>
            <a:r>
              <a:rPr lang="fi-FI" sz="1700"/>
              <a:t>Yhteys mm. matala asteisen tulehdustilan kehittymiseen</a:t>
            </a:r>
          </a:p>
          <a:p>
            <a:r>
              <a:rPr lang="fi-FI" sz="1700"/>
              <a:t>Yhden yön valvomisesta seuraa promillen humalatilaa vastaava tila</a:t>
            </a:r>
          </a:p>
          <a:p>
            <a:r>
              <a:rPr lang="fi-FI" sz="1700"/>
              <a:t>Samoja huonoja vaikutuksia saa aikaan myös vähitellen kertyvä univaje</a:t>
            </a:r>
          </a:p>
          <a:p>
            <a:r>
              <a:rPr lang="fi-FI" sz="1700"/>
              <a:t>Lapsen aivoille riittävä uni on vielä tärkeämpää kuin aikuiselle</a:t>
            </a:r>
          </a:p>
        </p:txBody>
      </p:sp>
    </p:spTree>
    <p:extLst>
      <p:ext uri="{BB962C8B-B14F-4D97-AF65-F5344CB8AC3E}">
        <p14:creationId xmlns:p14="http://schemas.microsoft.com/office/powerpoint/2010/main" val="2159488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Mielentervetys voimaksi, 2014 Humak video4 - YouTube">
            <a:extLst>
              <a:ext uri="{FF2B5EF4-FFF2-40B4-BE49-F238E27FC236}">
                <a16:creationId xmlns:a16="http://schemas.microsoft.com/office/drawing/2014/main" id="{F3D6DD99-FD48-27B0-A174-4255113423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449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6" descr="Nainen suutelemassa lasta päähän">
            <a:extLst>
              <a:ext uri="{FF2B5EF4-FFF2-40B4-BE49-F238E27FC236}">
                <a16:creationId xmlns:a16="http://schemas.microsoft.com/office/drawing/2014/main" id="{D832C00F-1717-2478-2A1C-E5FDE86D86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AFB0F00-1082-60EC-9788-4DC026EF2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4000"/>
              <a:t>Muutama sana ruuduista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BEABE3E-BBD4-9B45-05D6-E95E59D18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fi-FI" sz="1700" dirty="0"/>
              <a:t>Tutkimusten mukaan kännykkä on </a:t>
            </a:r>
            <a:r>
              <a:rPr lang="fi-FI" sz="1700" b="1" dirty="0"/>
              <a:t>yksi syy lisääntyneisiin lasten ja nuorten mielenterveyden pulmiin </a:t>
            </a:r>
            <a:r>
              <a:rPr lang="fi-FI" sz="1700" dirty="0"/>
              <a:t>sekä levottomaan käytökseen oppitunneilla</a:t>
            </a:r>
          </a:p>
          <a:p>
            <a:r>
              <a:rPr lang="fi-FI" sz="1700" dirty="0"/>
              <a:t>Lasten ja nuorten aivot ”</a:t>
            </a:r>
            <a:r>
              <a:rPr lang="fi-FI" sz="1700" dirty="0" err="1"/>
              <a:t>koukuttuvat</a:t>
            </a:r>
            <a:r>
              <a:rPr lang="fi-FI" sz="1700" dirty="0"/>
              <a:t>” digilaitteisiin vahvemmin ja nopeammin kuin aikuisten</a:t>
            </a:r>
          </a:p>
          <a:p>
            <a:r>
              <a:rPr lang="fi-FI" sz="1700" dirty="0"/>
              <a:t>Puhelimella vietetty aika vie aikaa ikätasoisten sosiaalisten taitojen harjoittelulta tavanomaisessa vuorovaikutuksessa</a:t>
            </a:r>
          </a:p>
          <a:p>
            <a:r>
              <a:rPr lang="fi-FI" sz="1700" dirty="0"/>
              <a:t>Lasten ja nuorten ovat kyvyt eivät riitä laitteiden käytön hallintaan</a:t>
            </a:r>
          </a:p>
        </p:txBody>
      </p:sp>
    </p:spTree>
    <p:extLst>
      <p:ext uri="{BB962C8B-B14F-4D97-AF65-F5344CB8AC3E}">
        <p14:creationId xmlns:p14="http://schemas.microsoft.com/office/powerpoint/2010/main" val="3913883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AFB0F00-1082-60EC-9788-4DC026EF2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5400" dirty="0"/>
              <a:t>Muutama sana ruuduista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BEABE3E-BBD4-9B45-05D6-E95E59D18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fi-FI" sz="1600" dirty="0"/>
              <a:t>Lastenlääkärit, lastenpsykiatrit ja nuorisopsykiatrit ovat huolissaan lasten ja nuorten </a:t>
            </a:r>
            <a:r>
              <a:rPr lang="fi-FI" sz="1600" b="1" dirty="0"/>
              <a:t>aivojen kuormituksen lisääntymisestä</a:t>
            </a:r>
            <a:r>
              <a:rPr lang="fi-FI" sz="1600" dirty="0"/>
              <a:t>, jota jatkuva digilaitteiden käyttö lisää</a:t>
            </a:r>
          </a:p>
          <a:p>
            <a:endParaRPr lang="fi-FI" sz="1500" dirty="0"/>
          </a:p>
          <a:p>
            <a:r>
              <a:rPr lang="fi-FI" sz="1600" dirty="0"/>
              <a:t>Lastenlääkärit, lastenpsykiatrit ja nuorisopsykiatrit ovat esittäneet suosituksen siitä, että lapsille taattaisiin koulupäivän </a:t>
            </a:r>
            <a:r>
              <a:rPr lang="fi-FI" sz="1600" b="1" dirty="0"/>
              <a:t>aikana oikeus oppimiseen, normaaliin vuorovaikutukseen sekä turvalliseen kasvuun ja kehitykseen ilman liiallista digilaitteiden käyttöä</a:t>
            </a:r>
          </a:p>
        </p:txBody>
      </p:sp>
      <p:pic>
        <p:nvPicPr>
          <p:cNvPr id="7" name="Kuva 6" descr="Moniluonnollisia tyttöja halaamassa">
            <a:extLst>
              <a:ext uri="{FF2B5EF4-FFF2-40B4-BE49-F238E27FC236}">
                <a16:creationId xmlns:a16="http://schemas.microsoft.com/office/drawing/2014/main" id="{09665014-AD16-101B-01C2-2A4BDEB3D2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r="551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2906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F085D2-CFAA-A67D-FA8D-7F601EAF2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Lähteet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CFB1E77-0E99-F189-804F-6704A5BA3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Eirich</a:t>
            </a:r>
            <a:r>
              <a:rPr lang="fi-FI" dirty="0"/>
              <a:t> R, </a:t>
            </a:r>
            <a:r>
              <a:rPr lang="fi-FI" dirty="0" err="1"/>
              <a:t>McArthur</a:t>
            </a:r>
            <a:r>
              <a:rPr lang="fi-FI" dirty="0"/>
              <a:t> BA, </a:t>
            </a:r>
            <a:r>
              <a:rPr lang="fi-FI" dirty="0" err="1"/>
              <a:t>Anhorn</a:t>
            </a:r>
            <a:r>
              <a:rPr lang="fi-FI" dirty="0"/>
              <a:t> C et al. Association of </a:t>
            </a:r>
            <a:r>
              <a:rPr lang="fi-FI" dirty="0" err="1"/>
              <a:t>Screen</a:t>
            </a:r>
            <a:r>
              <a:rPr lang="fi-FI" dirty="0"/>
              <a:t> Time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Internalizing</a:t>
            </a:r>
            <a:r>
              <a:rPr lang="fi-FI" dirty="0"/>
              <a:t> and </a:t>
            </a:r>
            <a:r>
              <a:rPr lang="fi-FI" dirty="0" err="1"/>
              <a:t>Externalizing</a:t>
            </a:r>
            <a:r>
              <a:rPr lang="fi-FI" dirty="0"/>
              <a:t> </a:t>
            </a:r>
            <a:r>
              <a:rPr lang="fi-FI" dirty="0" err="1"/>
              <a:t>Behavior</a:t>
            </a:r>
            <a:r>
              <a:rPr lang="fi-FI" dirty="0"/>
              <a:t> </a:t>
            </a:r>
            <a:r>
              <a:rPr lang="fi-FI" dirty="0" err="1"/>
              <a:t>Problems</a:t>
            </a:r>
            <a:r>
              <a:rPr lang="fi-FI" dirty="0"/>
              <a:t> in </a:t>
            </a:r>
            <a:r>
              <a:rPr lang="fi-FI" dirty="0" err="1"/>
              <a:t>Children</a:t>
            </a:r>
            <a:r>
              <a:rPr lang="fi-FI" dirty="0"/>
              <a:t> 12 </a:t>
            </a:r>
            <a:r>
              <a:rPr lang="fi-FI" dirty="0" err="1"/>
              <a:t>Years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Youger</a:t>
            </a:r>
            <a:r>
              <a:rPr lang="fi-FI" dirty="0"/>
              <a:t>: A </a:t>
            </a:r>
            <a:r>
              <a:rPr lang="fi-FI" dirty="0" err="1"/>
              <a:t>Systematic</a:t>
            </a:r>
            <a:r>
              <a:rPr lang="fi-FI" dirty="0"/>
              <a:t> </a:t>
            </a:r>
            <a:r>
              <a:rPr lang="fi-FI" dirty="0" err="1"/>
              <a:t>Review</a:t>
            </a:r>
            <a:r>
              <a:rPr lang="fi-FI" dirty="0"/>
              <a:t> and Meta-</a:t>
            </a:r>
            <a:r>
              <a:rPr lang="fi-FI" dirty="0" err="1"/>
              <a:t>analysis</a:t>
            </a:r>
            <a:r>
              <a:rPr lang="fi-FI" dirty="0"/>
              <a:t>. </a:t>
            </a:r>
            <a:r>
              <a:rPr lang="fi-FI" dirty="0" err="1"/>
              <a:t>Jama</a:t>
            </a:r>
            <a:r>
              <a:rPr lang="fi-FI" dirty="0"/>
              <a:t> </a:t>
            </a:r>
            <a:r>
              <a:rPr lang="fi-FI" dirty="0" err="1"/>
              <a:t>Psychiatry</a:t>
            </a:r>
            <a:r>
              <a:rPr lang="fi-FI" dirty="0"/>
              <a:t>. 2022;79(5):393-4005.</a:t>
            </a:r>
          </a:p>
          <a:p>
            <a:r>
              <a:rPr lang="fi-FI" dirty="0"/>
              <a:t>Mieli.fi</a:t>
            </a:r>
          </a:p>
          <a:p>
            <a:r>
              <a:rPr lang="fi-FI" dirty="0"/>
              <a:t>Mielenterveystalo.fi</a:t>
            </a:r>
          </a:p>
          <a:p>
            <a:r>
              <a:rPr lang="fi-FI" dirty="0"/>
              <a:t>Lasten ja nuorisopsykiatria Duodecim</a:t>
            </a:r>
          </a:p>
        </p:txBody>
      </p:sp>
    </p:spTree>
    <p:extLst>
      <p:ext uri="{BB962C8B-B14F-4D97-AF65-F5344CB8AC3E}">
        <p14:creationId xmlns:p14="http://schemas.microsoft.com/office/powerpoint/2010/main" val="4078051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4B66E55-DA5C-F3A1-2465-BD991D9DA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fi-FI" sz="5400"/>
              <a:t>Ikävaiheisiin liittyvät pelot</a:t>
            </a:r>
          </a:p>
        </p:txBody>
      </p:sp>
      <p:pic>
        <p:nvPicPr>
          <p:cNvPr id="5" name="Kuva 4" descr="Lapsi ja alavasen hymyilevä">
            <a:extLst>
              <a:ext uri="{FF2B5EF4-FFF2-40B4-BE49-F238E27FC236}">
                <a16:creationId xmlns:a16="http://schemas.microsoft.com/office/drawing/2014/main" id="{5C6DA0DD-2CD7-AB08-BE6A-6D3DAC0ACF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r="36083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4D1D65F-A997-043A-4791-6403644FF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200" b="0" i="0">
                <a:effectLst/>
                <a:latin typeface="Inter" panose="02000503000000020004" pitchFamily="2" charset="0"/>
              </a:rPr>
              <a:t>Kehitykseen kuuluu vaiheita, jolloin esiintyy iälle tyypillisiä pelkoja: </a:t>
            </a:r>
          </a:p>
          <a:p>
            <a:pPr lvl="1"/>
            <a:r>
              <a:rPr lang="fi-FI" sz="2200" b="0" i="0">
                <a:effectLst/>
                <a:latin typeface="Inter" panose="02000503000000020004" pitchFamily="2" charset="0"/>
              </a:rPr>
              <a:t>taaperoiässä eroahdistus</a:t>
            </a:r>
          </a:p>
          <a:p>
            <a:pPr lvl="1"/>
            <a:r>
              <a:rPr lang="fi-FI" sz="2200" b="0" i="0">
                <a:effectLst/>
                <a:latin typeface="Inter" panose="02000503000000020004" pitchFamily="2" charset="0"/>
              </a:rPr>
              <a:t>leikki-iässä luonnonilmiöihin ja eläimiin liittyvät pelot</a:t>
            </a:r>
          </a:p>
          <a:p>
            <a:pPr lvl="1"/>
            <a:r>
              <a:rPr lang="fi-FI" sz="2200" b="0" i="0">
                <a:effectLst/>
                <a:latin typeface="Inter" panose="02000503000000020004" pitchFamily="2" charset="0"/>
              </a:rPr>
              <a:t>kouluikää lähestyttäessä vahingoittumiseen ja kuolemaan sekä mielikuvitusolentoihin ja pimeään liittyvät pelot</a:t>
            </a:r>
          </a:p>
          <a:p>
            <a:pPr lvl="1"/>
            <a:r>
              <a:rPr lang="fi-FI" sz="2200" b="0" i="0">
                <a:effectLst/>
                <a:latin typeface="Inter" panose="02000503000000020004" pitchFamily="2" charset="0"/>
              </a:rPr>
              <a:t>nuoruusiässä sosiaalisiin suhteisiin liittyvät pelot</a:t>
            </a:r>
          </a:p>
          <a:p>
            <a:endParaRPr lang="fi-FI" sz="2200"/>
          </a:p>
        </p:txBody>
      </p:sp>
    </p:spTree>
    <p:extLst>
      <p:ext uri="{BB962C8B-B14F-4D97-AF65-F5344CB8AC3E}">
        <p14:creationId xmlns:p14="http://schemas.microsoft.com/office/powerpoint/2010/main" val="3856296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1D1969-7B44-2D85-CD29-DF46064786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27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88145F7-D15B-A8A5-9A45-71457675F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dirty="0"/>
              <a:t>Liiallinen pelko ja ahdistus</a:t>
            </a:r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35D5AD24-584F-EE29-7BBD-C892DA2816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272098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67181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774BACA-525E-F5E3-42BF-4A25E2A7D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i-FI" dirty="0"/>
              <a:t>Ahdistuneisuushäiriöt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3B74117-79C2-49BD-3667-1687DDBF7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fi-FI" dirty="0"/>
              <a:t>Ovat lasten ja nuorten yleisimpiä mielenterveyshäiriötä</a:t>
            </a:r>
          </a:p>
          <a:p>
            <a:r>
              <a:rPr lang="fi-FI" dirty="0"/>
              <a:t>3-9% lapsista ja 10-15% nuorista</a:t>
            </a:r>
          </a:p>
          <a:p>
            <a:r>
              <a:rPr lang="fi-FI" dirty="0"/>
              <a:t>Ahdistuneisuushäiriöitä ovat mm.</a:t>
            </a:r>
          </a:p>
          <a:p>
            <a:pPr lvl="1"/>
            <a:r>
              <a:rPr lang="fi-FI" dirty="0"/>
              <a:t>Sosiaalinen ahdistuneisuus</a:t>
            </a:r>
          </a:p>
          <a:p>
            <a:pPr lvl="1"/>
            <a:r>
              <a:rPr lang="fi-FI" dirty="0"/>
              <a:t>Yleinen ahdistuneisuus</a:t>
            </a:r>
          </a:p>
          <a:p>
            <a:pPr lvl="1"/>
            <a:r>
              <a:rPr lang="fi-FI" dirty="0"/>
              <a:t>Pakko-oireinen häiriö</a:t>
            </a:r>
          </a:p>
          <a:p>
            <a:pPr lvl="1"/>
            <a:r>
              <a:rPr lang="fi-FI" dirty="0"/>
              <a:t>Pelko-oireiset ahdistuneisuushäiriöt</a:t>
            </a:r>
          </a:p>
        </p:txBody>
      </p:sp>
    </p:spTree>
    <p:extLst>
      <p:ext uri="{BB962C8B-B14F-4D97-AF65-F5344CB8AC3E}">
        <p14:creationId xmlns:p14="http://schemas.microsoft.com/office/powerpoint/2010/main" val="1328706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E9EC261-15DC-1A47-DE58-9332D26C6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i-FI" sz="4200"/>
              <a:t>Mistä ahdistuneisuus johtuu?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2D9FE93E-41DA-690E-4F78-8B5C6711DF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4171357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7316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1C563A6-1C4B-B377-9A08-FAE02D267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fi-FI" sz="5400"/>
              <a:t>Miten tunnistaa lapsen ahdistuneisuus?</a:t>
            </a:r>
          </a:p>
        </p:txBody>
      </p:sp>
      <p:pic>
        <p:nvPicPr>
          <p:cNvPr id="13" name="Kuva 12" descr="Kottikärryt täynnä hedelmää, pinottuna leikattujen haarojen päälle">
            <a:extLst>
              <a:ext uri="{FF2B5EF4-FFF2-40B4-BE49-F238E27FC236}">
                <a16:creationId xmlns:a16="http://schemas.microsoft.com/office/drawing/2014/main" id="{FF887AB4-6633-F809-4B53-46708A4E23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0" r="16395" b="-1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0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B59C32-EEF9-1333-39B7-95D2D4AEA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>
            <a:normAutofit/>
          </a:bodyPr>
          <a:lstStyle/>
          <a:p>
            <a:r>
              <a:rPr lang="fi-FI" sz="1400"/>
              <a:t>Lapsella voi olla huolipuhetta tai varmistelua</a:t>
            </a:r>
          </a:p>
          <a:p>
            <a:r>
              <a:rPr lang="fi-FI" sz="1400"/>
              <a:t>Irtaantuminen vanhemmista voi vaikeutua</a:t>
            </a:r>
          </a:p>
          <a:p>
            <a:r>
              <a:rPr lang="fi-FI" sz="1400"/>
              <a:t>Nukahtaminen voi vaikeuta / ei pysty nukkumaan yksin</a:t>
            </a:r>
          </a:p>
          <a:p>
            <a:r>
              <a:rPr lang="fi-FI" sz="1400"/>
              <a:t>Keskittyminen voi vaikeutua</a:t>
            </a:r>
          </a:p>
          <a:p>
            <a:r>
              <a:rPr lang="fi-FI" sz="1400"/>
              <a:t>Lapsi voi alkaa välttää esim. kouluun tai kauppaan menemistä</a:t>
            </a:r>
          </a:p>
          <a:p>
            <a:r>
              <a:rPr lang="fi-FI" sz="1400"/>
              <a:t>Syöminen voi vaikeuta / välttää syömistä</a:t>
            </a:r>
          </a:p>
          <a:p>
            <a:r>
              <a:rPr lang="fi-FI" sz="1400"/>
              <a:t>Erilaisten kehollisten oireiden lisääntyminen</a:t>
            </a:r>
          </a:p>
          <a:p>
            <a:pPr lvl="1"/>
            <a:r>
              <a:rPr lang="fi-FI" sz="1400"/>
              <a:t>kivut kuten päänsärky tai vatsakipu</a:t>
            </a:r>
          </a:p>
          <a:p>
            <a:pPr lvl="1"/>
            <a:r>
              <a:rPr lang="fi-FI" sz="1400"/>
              <a:t>Sykkeen nousu, hikoilu, vapina, hengittämisen vaikeutuminen</a:t>
            </a:r>
          </a:p>
          <a:p>
            <a:r>
              <a:rPr lang="fi-FI" sz="1400"/>
              <a:t>Ärtyneisyyden lisääntyminen</a:t>
            </a:r>
          </a:p>
          <a:p>
            <a:r>
              <a:rPr lang="fi-FI" sz="1400"/>
              <a:t>Itsensä satuttaminen esim. viiltelemällä</a:t>
            </a:r>
          </a:p>
        </p:txBody>
      </p:sp>
    </p:spTree>
    <p:extLst>
      <p:ext uri="{BB962C8B-B14F-4D97-AF65-F5344CB8AC3E}">
        <p14:creationId xmlns:p14="http://schemas.microsoft.com/office/powerpoint/2010/main" val="2400693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i 7">
            <a:extLst>
              <a:ext uri="{FF2B5EF4-FFF2-40B4-BE49-F238E27FC236}">
                <a16:creationId xmlns:a16="http://schemas.microsoft.com/office/drawing/2014/main" id="{41C4E191-843D-7051-45BC-045493E0352C}"/>
              </a:ext>
            </a:extLst>
          </p:cNvPr>
          <p:cNvSpPr/>
          <p:nvPr/>
        </p:nvSpPr>
        <p:spPr>
          <a:xfrm>
            <a:off x="4625414" y="542928"/>
            <a:ext cx="1927786" cy="19268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TUNNE</a:t>
            </a:r>
          </a:p>
          <a:p>
            <a:pPr algn="ctr"/>
            <a:r>
              <a:rPr lang="fi-FI" dirty="0"/>
              <a:t>Ahdistus</a:t>
            </a: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F2AF3640-B63C-7E4E-5E2D-DEA1192D3CC1}"/>
              </a:ext>
            </a:extLst>
          </p:cNvPr>
          <p:cNvSpPr/>
          <p:nvPr/>
        </p:nvSpPr>
        <p:spPr>
          <a:xfrm>
            <a:off x="7525724" y="2554664"/>
            <a:ext cx="1737676" cy="17910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KEHO</a:t>
            </a:r>
          </a:p>
          <a:p>
            <a:pPr algn="ctr"/>
            <a:r>
              <a:rPr lang="fi-FI" dirty="0"/>
              <a:t>Taistele </a:t>
            </a:r>
          </a:p>
          <a:p>
            <a:pPr algn="ctr"/>
            <a:r>
              <a:rPr lang="fi-FI" dirty="0"/>
              <a:t>Tai </a:t>
            </a:r>
          </a:p>
          <a:p>
            <a:pPr algn="ctr"/>
            <a:r>
              <a:rPr lang="fi-FI" dirty="0"/>
              <a:t>pakene</a:t>
            </a: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97AE3A30-CD94-A8C4-7CF9-26F6A8D4BC28}"/>
              </a:ext>
            </a:extLst>
          </p:cNvPr>
          <p:cNvSpPr/>
          <p:nvPr/>
        </p:nvSpPr>
        <p:spPr>
          <a:xfrm>
            <a:off x="1225485" y="2328422"/>
            <a:ext cx="1904214" cy="17251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Kehon reaktiot vahvistuvat ja ahdistus lisääntyy</a:t>
            </a: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0B65068B-F5B2-4379-C368-00DF1FD08A26}"/>
              </a:ext>
            </a:extLst>
          </p:cNvPr>
          <p:cNvSpPr/>
          <p:nvPr/>
        </p:nvSpPr>
        <p:spPr>
          <a:xfrm>
            <a:off x="2846894" y="5033913"/>
            <a:ext cx="1605704" cy="153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AJATUS</a:t>
            </a:r>
          </a:p>
          <a:p>
            <a:pPr algn="ctr"/>
            <a:r>
              <a:rPr lang="fi-FI" dirty="0"/>
              <a:t>Vaara uhkaa</a:t>
            </a: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68E76AFC-58A4-1709-D49B-C261E5184067}"/>
              </a:ext>
            </a:extLst>
          </p:cNvPr>
          <p:cNvSpPr/>
          <p:nvPr/>
        </p:nvSpPr>
        <p:spPr>
          <a:xfrm>
            <a:off x="6231117" y="5156462"/>
            <a:ext cx="1605704" cy="1536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Kehon reaktiot – merkki vaarasta</a:t>
            </a:r>
          </a:p>
        </p:txBody>
      </p:sp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71BB5325-295C-F202-EA5E-9002F2B57814}"/>
              </a:ext>
            </a:extLst>
          </p:cNvPr>
          <p:cNvCxnSpPr>
            <a:cxnSpLocks/>
          </p:cNvCxnSpPr>
          <p:nvPr/>
        </p:nvCxnSpPr>
        <p:spPr>
          <a:xfrm>
            <a:off x="6322238" y="1824087"/>
            <a:ext cx="1417168" cy="871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70AAEADA-636D-B793-F122-80ACEA3C60C5}"/>
              </a:ext>
            </a:extLst>
          </p:cNvPr>
          <p:cNvCxnSpPr>
            <a:cxnSpLocks/>
          </p:cNvCxnSpPr>
          <p:nvPr/>
        </p:nvCxnSpPr>
        <p:spPr>
          <a:xfrm flipH="1">
            <a:off x="7324627" y="4345755"/>
            <a:ext cx="678730" cy="810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44B51D8F-9494-B415-2E1D-F5B268E50C61}"/>
              </a:ext>
            </a:extLst>
          </p:cNvPr>
          <p:cNvCxnSpPr>
            <a:cxnSpLocks/>
          </p:cNvCxnSpPr>
          <p:nvPr/>
        </p:nvCxnSpPr>
        <p:spPr>
          <a:xfrm flipH="1">
            <a:off x="4534293" y="5924747"/>
            <a:ext cx="15617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nuoliyhdysviiva 23">
            <a:extLst>
              <a:ext uri="{FF2B5EF4-FFF2-40B4-BE49-F238E27FC236}">
                <a16:creationId xmlns:a16="http://schemas.microsoft.com/office/drawing/2014/main" id="{E14BE528-5FC1-88D1-E6EB-6C67430A7543}"/>
              </a:ext>
            </a:extLst>
          </p:cNvPr>
          <p:cNvCxnSpPr>
            <a:cxnSpLocks/>
          </p:cNvCxnSpPr>
          <p:nvPr/>
        </p:nvCxnSpPr>
        <p:spPr>
          <a:xfrm flipH="1" flipV="1">
            <a:off x="2422688" y="4053525"/>
            <a:ext cx="707011" cy="1102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5BDA5763-A032-D6C0-2CBD-3080A1226906}"/>
              </a:ext>
            </a:extLst>
          </p:cNvPr>
          <p:cNvCxnSpPr>
            <a:cxnSpLocks/>
          </p:cNvCxnSpPr>
          <p:nvPr/>
        </p:nvCxnSpPr>
        <p:spPr>
          <a:xfrm flipV="1">
            <a:off x="3035431" y="1824087"/>
            <a:ext cx="1498862" cy="730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kstiruutu 33">
            <a:extLst>
              <a:ext uri="{FF2B5EF4-FFF2-40B4-BE49-F238E27FC236}">
                <a16:creationId xmlns:a16="http://schemas.microsoft.com/office/drawing/2014/main" id="{0E2CCBB9-3333-B8C7-8408-7406D644D20C}"/>
              </a:ext>
            </a:extLst>
          </p:cNvPr>
          <p:cNvSpPr txBox="1"/>
          <p:nvPr/>
        </p:nvSpPr>
        <p:spPr>
          <a:xfrm>
            <a:off x="7525724" y="6436819"/>
            <a:ext cx="4693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hlinkClick r:id="rId2"/>
              </a:rPr>
              <a:t>Mikä ylläpitää ahdistusta? | Mielenterveystalo.fi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85383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067E5C6-9072-8AE7-545B-F5EF002C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fi-FI" sz="5400"/>
              <a:t>Miten auttaa ahdistunutta lasta?</a:t>
            </a:r>
          </a:p>
        </p:txBody>
      </p:sp>
      <p:pic>
        <p:nvPicPr>
          <p:cNvPr id="4" name="Kuva 3" descr="Vanhemmat peli ja alikohteet">
            <a:extLst>
              <a:ext uri="{FF2B5EF4-FFF2-40B4-BE49-F238E27FC236}">
                <a16:creationId xmlns:a16="http://schemas.microsoft.com/office/drawing/2014/main" id="{81D37749-61C4-5CC9-30B4-94E2801F5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9" r="31340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88DEB172-FC52-12D0-FAFC-31C39E1549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3312375"/>
              </p:ext>
            </p:extLst>
          </p:nvPr>
        </p:nvGraphicFramePr>
        <p:xfrm>
          <a:off x="5297762" y="2706624"/>
          <a:ext cx="6251110" cy="348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68319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943</Words>
  <Application>Microsoft Office PowerPoint</Application>
  <PresentationFormat>Laajakuva</PresentationFormat>
  <Paragraphs>178</Paragraphs>
  <Slides>27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Inter</vt:lpstr>
      <vt:lpstr>Office-teema</vt:lpstr>
      <vt:lpstr>Lapsen ahdistus ja masennus</vt:lpstr>
      <vt:lpstr>Pelko ja ahdistus</vt:lpstr>
      <vt:lpstr>Ikävaiheisiin liittyvät pelot</vt:lpstr>
      <vt:lpstr>Liiallinen pelko ja ahdistus</vt:lpstr>
      <vt:lpstr>Ahdistuneisuushäiriöt</vt:lpstr>
      <vt:lpstr>Mistä ahdistuneisuus johtuu?</vt:lpstr>
      <vt:lpstr>Miten tunnistaa lapsen ahdistuneisuus?</vt:lpstr>
      <vt:lpstr>PowerPoint-esitys</vt:lpstr>
      <vt:lpstr>Miten auttaa ahdistunutta lasta?</vt:lpstr>
      <vt:lpstr>Miten auttaa ahdistunutta lasta?</vt:lpstr>
      <vt:lpstr>Ahdistuksen omahoito-ohjelma</vt:lpstr>
      <vt:lpstr>Mistä apua?</vt:lpstr>
      <vt:lpstr>Masennus</vt:lpstr>
      <vt:lpstr>Masennuksen taustatekijät</vt:lpstr>
      <vt:lpstr>Masennuksen oireet</vt:lpstr>
      <vt:lpstr>Masennuksen oireet</vt:lpstr>
      <vt:lpstr>Miten voin auttaa lasta?</vt:lpstr>
      <vt:lpstr>Mistä apua?</vt:lpstr>
      <vt:lpstr>Masennuksen hoito</vt:lpstr>
      <vt:lpstr>Muutama sana mielenterveydestä</vt:lpstr>
      <vt:lpstr>PowerPoint-esitys</vt:lpstr>
      <vt:lpstr>PowerPoint-esitys</vt:lpstr>
      <vt:lpstr>Unettomuuden vaikutus aivoihin</vt:lpstr>
      <vt:lpstr>PowerPoint-esitys</vt:lpstr>
      <vt:lpstr>Muutama sana ruuduista</vt:lpstr>
      <vt:lpstr>Muutama sana ruuduista</vt:lpstr>
      <vt:lpstr>Lähteet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Lapsen ahdistus ja masennus</dc:title>
  <dc:creator>Tegelman Tuuli Elina</dc:creator>
  <cp:lastModifiedBy>Tegelman Tuuli Elina</cp:lastModifiedBy>
  <cp:revision>1</cp:revision>
  <dcterms:modified xsi:type="dcterms:W3CDTF">2023-09-05T16:19:54Z</dcterms:modified>
</cp:coreProperties>
</file>