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9" r:id="rId3"/>
    <p:sldId id="257" r:id="rId4"/>
    <p:sldId id="258" r:id="rId5"/>
    <p:sldId id="260" r:id="rId6"/>
    <p:sldId id="261" r:id="rId7"/>
    <p:sldId id="262"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58" y="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557DF-4B55-410A-BA2D-4FAF176B595A}" type="datetimeFigureOut">
              <a:rPr lang="fi-FI" smtClean="0"/>
              <a:t>8.5.2015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4BE4C-9317-42AE-BCB3-173309CA4556}" type="slidenum">
              <a:rPr lang="fi-FI" smtClean="0"/>
              <a:t>‹#›</a:t>
            </a:fld>
            <a:endParaRPr lang="fi-FI"/>
          </a:p>
        </p:txBody>
      </p:sp>
    </p:spTree>
    <p:extLst>
      <p:ext uri="{BB962C8B-B14F-4D97-AF65-F5344CB8AC3E}">
        <p14:creationId xmlns:p14="http://schemas.microsoft.com/office/powerpoint/2010/main" val="408280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1C4BE4C-9317-42AE-BCB3-173309CA4556}" type="slidenum">
              <a:rPr lang="fi-FI" smtClean="0"/>
              <a:t>1</a:t>
            </a:fld>
            <a:endParaRPr lang="fi-FI"/>
          </a:p>
        </p:txBody>
      </p:sp>
    </p:spTree>
    <p:extLst>
      <p:ext uri="{BB962C8B-B14F-4D97-AF65-F5344CB8AC3E}">
        <p14:creationId xmlns:p14="http://schemas.microsoft.com/office/powerpoint/2010/main" val="127542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i-FI" smtClean="0"/>
              <a:t>Muokkaa perustyyl. napsautt.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256680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33858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smtClean="0"/>
              <a:t>Muokkaa perustyyl. napsautt.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157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286014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smtClean="0"/>
              <a:t>Muokkaa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18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i-FI" smtClean="0"/>
              <a:t>Muokkaa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395741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1306747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i-FI" smtClean="0"/>
              <a:t>Muokkaa perustyyl. napsautt.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360609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395936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816A3E6C-EC31-4220-9635-03CC850086C2}" type="datetimeFigureOut">
              <a:rPr lang="fi-FI" smtClean="0"/>
              <a:t>8.5.2015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422354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816A3E6C-EC31-4220-9635-03CC850086C2}" type="datetimeFigureOut">
              <a:rPr lang="fi-FI" smtClean="0"/>
              <a:t>8.5.2015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387379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816A3E6C-EC31-4220-9635-03CC850086C2}" type="datetimeFigureOut">
              <a:rPr lang="fi-FI" smtClean="0"/>
              <a:t>8.5.2015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36616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816A3E6C-EC31-4220-9635-03CC850086C2}" type="datetimeFigureOut">
              <a:rPr lang="fi-FI" smtClean="0"/>
              <a:t>8.5.2015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186892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A3E6C-EC31-4220-9635-03CC850086C2}" type="datetimeFigureOut">
              <a:rPr lang="fi-FI" smtClean="0"/>
              <a:t>8.5.2015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232838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i-FI" smtClean="0"/>
              <a:t>Muokkaa perustyyl. napsautt.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816A3E6C-EC31-4220-9635-03CC850086C2}" type="datetimeFigureOut">
              <a:rPr lang="fi-FI" smtClean="0"/>
              <a:t>8.5.2015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195626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816A3E6C-EC31-4220-9635-03CC850086C2}" type="datetimeFigureOut">
              <a:rPr lang="fi-FI" smtClean="0"/>
              <a:t>8.5.2015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D5B3F3A-6CC8-459C-9681-156514B15DF5}" type="slidenum">
              <a:rPr lang="fi-FI" smtClean="0"/>
              <a:t>‹#›</a:t>
            </a:fld>
            <a:endParaRPr lang="fi-FI"/>
          </a:p>
        </p:txBody>
      </p:sp>
    </p:spTree>
    <p:extLst>
      <p:ext uri="{BB962C8B-B14F-4D97-AF65-F5344CB8AC3E}">
        <p14:creationId xmlns:p14="http://schemas.microsoft.com/office/powerpoint/2010/main" val="163980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6A3E6C-EC31-4220-9635-03CC850086C2}" type="datetimeFigureOut">
              <a:rPr lang="fi-FI" smtClean="0"/>
              <a:t>8.5.2015</a:t>
            </a:fld>
            <a:endParaRPr lang="fi-F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5B3F3A-6CC8-459C-9681-156514B15DF5}" type="slidenum">
              <a:rPr lang="fi-FI" smtClean="0"/>
              <a:t>‹#›</a:t>
            </a:fld>
            <a:endParaRPr lang="fi-FI"/>
          </a:p>
        </p:txBody>
      </p:sp>
    </p:spTree>
    <p:extLst>
      <p:ext uri="{BB962C8B-B14F-4D97-AF65-F5344CB8AC3E}">
        <p14:creationId xmlns:p14="http://schemas.microsoft.com/office/powerpoint/2010/main" val="3116659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peda.net/kuopio/p/marttiahtisaari/painotukset/tulevaisuuden-koulu/viikkohaaste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da.net/kuopio/p/marttiahtisaari/painotukset/tulevaisuuden-koulu/toiminta-ajatukse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eda.net/kuopio/p/marttiahtisaari/painotukset/tulevaisuuden-koulu/ov2:file/download/15d39511aee3fb5e3c22c443acca97d57284f134/Martti%20Ahtisaaren%20koulu%20Osallisuuden%20vuosikello%20valmis.pptx"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iikkuvakoulu.fi/"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eda.net/kuopio/p/marttiahtisaari/painotukset/tulevaisuuden-koulu/voimavarojen-talo"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peda.net/kuopio/p/marttiahtisaari/painotukset/tulevaisuuden-koulu/j"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486" y="4738792"/>
            <a:ext cx="5899160" cy="1213435"/>
          </a:xfrm>
          <a:prstGeom prst="rect">
            <a:avLst/>
          </a:prstGeom>
        </p:spPr>
      </p:pic>
      <p:sp>
        <p:nvSpPr>
          <p:cNvPr id="2" name="Otsikko 1"/>
          <p:cNvSpPr>
            <a:spLocks noGrp="1"/>
          </p:cNvSpPr>
          <p:nvPr>
            <p:ph type="ctrTitle"/>
          </p:nvPr>
        </p:nvSpPr>
        <p:spPr/>
        <p:txBody>
          <a:bodyPr/>
          <a:lstStyle/>
          <a:p>
            <a:r>
              <a:rPr lang="fi-FI" dirty="0" smtClean="0"/>
              <a:t>Tulevaisuuden peruskoulu</a:t>
            </a:r>
            <a:endParaRPr lang="fi-FI" dirty="0"/>
          </a:p>
        </p:txBody>
      </p:sp>
    </p:spTree>
    <p:extLst>
      <p:ext uri="{BB962C8B-B14F-4D97-AF65-F5344CB8AC3E}">
        <p14:creationId xmlns:p14="http://schemas.microsoft.com/office/powerpoint/2010/main" val="352191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Toimintakulttuurin uudistaminen</a:t>
            </a:r>
            <a:endParaRPr lang="fi-FI" dirty="0"/>
          </a:p>
        </p:txBody>
      </p:sp>
      <p:sp>
        <p:nvSpPr>
          <p:cNvPr id="3" name="Sisällön paikkamerkki 2"/>
          <p:cNvSpPr>
            <a:spLocks noGrp="1"/>
          </p:cNvSpPr>
          <p:nvPr>
            <p:ph idx="1"/>
          </p:nvPr>
        </p:nvSpPr>
        <p:spPr>
          <a:xfrm>
            <a:off x="677334" y="1661825"/>
            <a:ext cx="8596668" cy="3880773"/>
          </a:xfrm>
        </p:spPr>
        <p:txBody>
          <a:bodyPr>
            <a:normAutofit lnSpcReduction="10000"/>
          </a:bodyPr>
          <a:lstStyle/>
          <a:p>
            <a:r>
              <a:rPr lang="fi-FI" sz="2400" b="1" dirty="0" smtClean="0"/>
              <a:t>1. Oppiva yhteisö</a:t>
            </a:r>
          </a:p>
          <a:p>
            <a:endParaRPr lang="fi-FI" dirty="0"/>
          </a:p>
          <a:p>
            <a:r>
              <a:rPr lang="fi-FI" dirty="0" smtClean="0"/>
              <a:t>Lukuvuoden aikana kartoitettiin opettajien atk- ja </a:t>
            </a:r>
            <a:r>
              <a:rPr lang="fi-FI" dirty="0" err="1" smtClean="0"/>
              <a:t>tvt</a:t>
            </a:r>
            <a:r>
              <a:rPr lang="fi-FI" dirty="0" smtClean="0"/>
              <a:t>-tuen tarve.</a:t>
            </a:r>
          </a:p>
          <a:p>
            <a:r>
              <a:rPr lang="fi-FI" dirty="0" smtClean="0"/>
              <a:t>Tuen tarvetta lisäsi lukukaudella myös Kuopion perusopetuksen uusien oppimisympäristöjen </a:t>
            </a:r>
            <a:r>
              <a:rPr lang="fi-FI" dirty="0" err="1" smtClean="0"/>
              <a:t>Peda.netin</a:t>
            </a:r>
            <a:r>
              <a:rPr lang="fi-FI" dirty="0" smtClean="0"/>
              <a:t> ja Office365:n käyttöönottaminen.</a:t>
            </a:r>
          </a:p>
          <a:p>
            <a:r>
              <a:rPr lang="fi-FI" dirty="0" smtClean="0"/>
              <a:t>Koulussa on järjestetty sisäistä </a:t>
            </a:r>
            <a:r>
              <a:rPr lang="fi-FI" dirty="0" err="1" smtClean="0"/>
              <a:t>tvt</a:t>
            </a:r>
            <a:r>
              <a:rPr lang="fi-FI" dirty="0" smtClean="0"/>
              <a:t>-koulutusta kevätlukukaudella sekä vierikoulutuksena yksittäisten opettajien kanssa että pienryhmissä. Koulutukset jatkuvat toukokuun loppuun asti. Noin puolet opettajista ja osa ohjaajista ovat olleet koulutuksissa tähän mennessä.</a:t>
            </a:r>
          </a:p>
          <a:p>
            <a:r>
              <a:rPr lang="fi-FI" dirty="0" smtClean="0"/>
              <a:t>Tällä pyritään vastaamaan tieto- ja viestintätekniikan opettajataitojen lisäämiseen ja sähköisten oppimisympäristöjen ja oppimateriaalien käytön lisäämiseen hallitusti koulussamme.</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41362"/>
            <a:ext cx="2859921" cy="588275"/>
          </a:xfrm>
          <a:prstGeom prst="rect">
            <a:avLst/>
          </a:prstGeom>
        </p:spPr>
      </p:pic>
    </p:spTree>
    <p:extLst>
      <p:ext uri="{BB962C8B-B14F-4D97-AF65-F5344CB8AC3E}">
        <p14:creationId xmlns:p14="http://schemas.microsoft.com/office/powerpoint/2010/main" val="1831635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Toimintakulttuurin uudistaminen	</a:t>
            </a:r>
            <a:endParaRPr lang="fi-FI" dirty="0"/>
          </a:p>
        </p:txBody>
      </p:sp>
      <p:sp>
        <p:nvSpPr>
          <p:cNvPr id="3" name="Sisällön paikkamerkki 2"/>
          <p:cNvSpPr>
            <a:spLocks noGrp="1"/>
          </p:cNvSpPr>
          <p:nvPr>
            <p:ph idx="1"/>
          </p:nvPr>
        </p:nvSpPr>
        <p:spPr/>
        <p:txBody>
          <a:bodyPr/>
          <a:lstStyle/>
          <a:p>
            <a:r>
              <a:rPr lang="fi-FI" sz="2400" dirty="0" smtClean="0"/>
              <a:t>2. Opetusmenetelmien, opettajuuden kehittäminen</a:t>
            </a:r>
          </a:p>
          <a:p>
            <a:r>
              <a:rPr lang="fi-FI" dirty="0" err="1" smtClean="0"/>
              <a:t>Toiminnallisuutta</a:t>
            </a:r>
            <a:r>
              <a:rPr lang="fi-FI" dirty="0" smtClean="0"/>
              <a:t> luokissa on lisätty. Lisää liikunnallisuutta.</a:t>
            </a:r>
          </a:p>
          <a:p>
            <a:pPr lvl="1"/>
            <a:r>
              <a:rPr lang="fi-FI" dirty="0" smtClean="0"/>
              <a:t>Hankittu myös jumppapatjoja yms. välineitä luokkiin</a:t>
            </a:r>
          </a:p>
          <a:p>
            <a:r>
              <a:rPr lang="fi-FI" dirty="0" smtClean="0"/>
              <a:t>Tavoitteena yksi muuttunut käytänne lukuvuoden aikana</a:t>
            </a:r>
          </a:p>
          <a:p>
            <a:r>
              <a:rPr lang="fi-FI" dirty="0" smtClean="0">
                <a:hlinkClick r:id="rId2"/>
              </a:rPr>
              <a:t>Viikkohaasteet!</a:t>
            </a:r>
            <a:endParaRPr lang="fi-FI" dirty="0" smtClean="0"/>
          </a:p>
          <a:p>
            <a:r>
              <a:rPr lang="fi-FI" dirty="0" smtClean="0"/>
              <a:t>Kokeilumyönteisyyttä!</a:t>
            </a:r>
          </a:p>
          <a:p>
            <a:r>
              <a:rPr lang="fi-FI" dirty="0" smtClean="0"/>
              <a:t>OPS2016 -lukupiirit</a:t>
            </a:r>
            <a:endParaRPr lang="fi-FI" dirty="0"/>
          </a:p>
          <a:p>
            <a:pPr marL="457200" lvl="1" indent="0">
              <a:buNone/>
            </a:pPr>
            <a:endParaRPr lang="fi-FI"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6041362"/>
            <a:ext cx="2859921" cy="588275"/>
          </a:xfrm>
          <a:prstGeom prst="rect">
            <a:avLst/>
          </a:prstGeom>
        </p:spPr>
      </p:pic>
    </p:spTree>
    <p:extLst>
      <p:ext uri="{BB962C8B-B14F-4D97-AF65-F5344CB8AC3E}">
        <p14:creationId xmlns:p14="http://schemas.microsoft.com/office/powerpoint/2010/main" val="2644495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Toimintakulttuurin uudistaminen</a:t>
            </a:r>
            <a:endParaRPr lang="fi-FI" dirty="0"/>
          </a:p>
        </p:txBody>
      </p:sp>
      <p:sp>
        <p:nvSpPr>
          <p:cNvPr id="3" name="Sisällön paikkamerkki 2"/>
          <p:cNvSpPr>
            <a:spLocks noGrp="1"/>
          </p:cNvSpPr>
          <p:nvPr>
            <p:ph idx="1"/>
          </p:nvPr>
        </p:nvSpPr>
        <p:spPr/>
        <p:txBody>
          <a:bodyPr>
            <a:normAutofit fontScale="55000" lnSpcReduction="20000"/>
          </a:bodyPr>
          <a:lstStyle/>
          <a:p>
            <a:r>
              <a:rPr lang="fi-FI" sz="2400" dirty="0" smtClean="0"/>
              <a:t>3. Toiminta-ajatuksen jalkauttaminen</a:t>
            </a:r>
          </a:p>
          <a:p>
            <a:r>
              <a:rPr lang="fi-FI" sz="2400" dirty="0"/>
              <a:t>"Toiminta-ajatuksen jalkauttaminen"</a:t>
            </a:r>
          </a:p>
          <a:p>
            <a:r>
              <a:rPr lang="fi-FI" sz="2400" dirty="0"/>
              <a:t>1. 6a-luokka etsi Martti Ahtisaaren koulun nettisivuilta koulun toiminta-ajatuksen.</a:t>
            </a:r>
          </a:p>
          <a:p>
            <a:r>
              <a:rPr lang="fi-FI" sz="2400" dirty="0"/>
              <a:t>Luimme yhdessä tekstiä ja keskustelimme, kuinka oppilaat ymmärtävät toiminta-ajatuksen ja ovatko asiat tuttuja.</a:t>
            </a:r>
          </a:p>
          <a:p>
            <a:r>
              <a:rPr lang="fi-FI" sz="2400" dirty="0"/>
              <a:t>2. Oppilaat kopioivat tekstin ja siirsivät sen </a:t>
            </a:r>
            <a:r>
              <a:rPr lang="fi-FI" sz="2400" dirty="0" err="1"/>
              <a:t>word</a:t>
            </a:r>
            <a:r>
              <a:rPr lang="fi-FI" sz="2400" dirty="0"/>
              <a:t>-tiedostoksi. Oppilaat muokkasivat tekstiä; ei sisältöä, vaan ulkomuotoa; suurensivat fontteja, järjestelivät rivejä yms. </a:t>
            </a:r>
          </a:p>
          <a:p>
            <a:r>
              <a:rPr lang="fi-FI" sz="2400" dirty="0"/>
              <a:t>- Oppilaat tulostivat tekstin.</a:t>
            </a:r>
          </a:p>
          <a:p>
            <a:r>
              <a:rPr lang="fi-FI" sz="2400" dirty="0"/>
              <a:t>3. Kuvataidetunneilla oppilaat muodostivat ryhmiä ja miettivät yhdessä, kenen tulostamia tekstejä käytettäisiin.</a:t>
            </a:r>
          </a:p>
          <a:p>
            <a:r>
              <a:rPr lang="fi-FI" sz="2400" dirty="0"/>
              <a:t>- seuraavaksi oppilaat suunnittelivat kuvituksen </a:t>
            </a:r>
          </a:p>
          <a:p>
            <a:r>
              <a:rPr lang="fi-FI" sz="2400" dirty="0"/>
              <a:t>- yhteisen ryhmätyön lomassa oppilaat keskustelivat, kuinka he toiminta-ajatuksen ymmärtävät.</a:t>
            </a:r>
          </a:p>
          <a:p>
            <a:r>
              <a:rPr lang="fi-FI" sz="2400" dirty="0"/>
              <a:t>4. "Toiminta-ajatus"-ryhmätöitä laitettiin esille ruokalaan ja käytäville.</a:t>
            </a:r>
          </a:p>
          <a:p>
            <a:r>
              <a:rPr lang="fi-FI" sz="2400" dirty="0"/>
              <a:t>5. Anna Salmi esitteli "Toiminta-ajatuksen jalkauttamisen" opettajainkokouksessa ke 22.4 2015, jotta muutkin luokat tekisivät tutuksi koulumme toiminta-ajatusta.</a:t>
            </a:r>
          </a:p>
          <a:p>
            <a:endParaRPr lang="fi-FI" sz="2400" dirty="0" smtClean="0"/>
          </a:p>
          <a:p>
            <a:endParaRPr lang="fi-FI" sz="24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41362"/>
            <a:ext cx="2859921" cy="588275"/>
          </a:xfrm>
          <a:prstGeom prst="rect">
            <a:avLst/>
          </a:prstGeom>
        </p:spPr>
      </p:pic>
      <p:sp>
        <p:nvSpPr>
          <p:cNvPr id="5" name="Tekstiruutu 4"/>
          <p:cNvSpPr txBox="1"/>
          <p:nvPr/>
        </p:nvSpPr>
        <p:spPr>
          <a:xfrm rot="704436">
            <a:off x="8406255" y="1306831"/>
            <a:ext cx="1735494" cy="1477328"/>
          </a:xfrm>
          <a:prstGeom prst="rect">
            <a:avLst/>
          </a:prstGeom>
          <a:noFill/>
          <a:ln>
            <a:solidFill>
              <a:schemeClr val="accent1"/>
            </a:solidFill>
          </a:ln>
          <a:effectLst>
            <a:outerShdw blurRad="76200" dist="12700" dir="8100000" sy="-23000" kx="800400" algn="br" rotWithShape="0">
              <a:prstClr val="black">
                <a:alpha val="20000"/>
              </a:prstClr>
            </a:outerShdw>
          </a:effectLst>
        </p:spPr>
        <p:txBody>
          <a:bodyPr wrap="square" rtlCol="0">
            <a:spAutoFit/>
          </a:bodyPr>
          <a:lstStyle/>
          <a:p>
            <a:r>
              <a:rPr lang="fi-FI" b="1" i="1" dirty="0"/>
              <a:t>Reilusti kaverina </a:t>
            </a:r>
            <a:endParaRPr lang="fi-FI" dirty="0"/>
          </a:p>
          <a:p>
            <a:r>
              <a:rPr lang="fi-FI" b="1" i="1" dirty="0"/>
              <a:t>erilaisuutta suvaiten</a:t>
            </a:r>
            <a:endParaRPr lang="fi-FI" dirty="0"/>
          </a:p>
          <a:p>
            <a:endParaRPr lang="fi-FI" dirty="0"/>
          </a:p>
        </p:txBody>
      </p:sp>
      <p:sp>
        <p:nvSpPr>
          <p:cNvPr id="7" name="Tekstiruutu 6"/>
          <p:cNvSpPr txBox="1"/>
          <p:nvPr/>
        </p:nvSpPr>
        <p:spPr>
          <a:xfrm>
            <a:off x="9862183" y="1744947"/>
            <a:ext cx="1101012" cy="1200329"/>
          </a:xfrm>
          <a:prstGeom prst="rect">
            <a:avLst/>
          </a:prstGeom>
          <a:noFill/>
          <a:ln>
            <a:solidFill>
              <a:schemeClr val="accent1"/>
            </a:solidFill>
          </a:ln>
        </p:spPr>
        <p:txBody>
          <a:bodyPr wrap="square" rtlCol="0">
            <a:spAutoFit/>
          </a:bodyPr>
          <a:lstStyle/>
          <a:p>
            <a:r>
              <a:rPr lang="fi-FI" b="1" i="1" dirty="0"/>
              <a:t>Yksilöllisyyttä </a:t>
            </a:r>
            <a:br>
              <a:rPr lang="fi-FI" b="1" i="1" dirty="0"/>
            </a:br>
            <a:r>
              <a:rPr lang="fi-FI" b="1" i="1" dirty="0"/>
              <a:t>yhdessä</a:t>
            </a:r>
            <a:endParaRPr lang="fi-FI" dirty="0"/>
          </a:p>
          <a:p>
            <a:endParaRPr lang="fi-FI" dirty="0"/>
          </a:p>
        </p:txBody>
      </p:sp>
      <p:sp>
        <p:nvSpPr>
          <p:cNvPr id="8" name="Tekstiruutu 7"/>
          <p:cNvSpPr txBox="1"/>
          <p:nvPr/>
        </p:nvSpPr>
        <p:spPr>
          <a:xfrm rot="20797784">
            <a:off x="8886959" y="3151748"/>
            <a:ext cx="1362269" cy="1200329"/>
          </a:xfrm>
          <a:prstGeom prst="rect">
            <a:avLst/>
          </a:prstGeom>
          <a:noFill/>
          <a:ln>
            <a:solidFill>
              <a:schemeClr val="accent1"/>
            </a:solidFill>
          </a:ln>
        </p:spPr>
        <p:txBody>
          <a:bodyPr wrap="square" rtlCol="0">
            <a:spAutoFit/>
          </a:bodyPr>
          <a:lstStyle/>
          <a:p>
            <a:r>
              <a:rPr lang="fi-FI" b="1" i="1" dirty="0"/>
              <a:t>Tulevaisuuteen </a:t>
            </a:r>
            <a:br>
              <a:rPr lang="fi-FI" b="1" i="1" dirty="0"/>
            </a:br>
            <a:r>
              <a:rPr lang="fi-FI" b="1" i="1" dirty="0"/>
              <a:t>luottaen</a:t>
            </a:r>
            <a:endParaRPr lang="fi-FI" dirty="0"/>
          </a:p>
          <a:p>
            <a:endParaRPr lang="fi-FI" dirty="0"/>
          </a:p>
        </p:txBody>
      </p:sp>
      <p:sp>
        <p:nvSpPr>
          <p:cNvPr id="6" name="Tekstiruutu 5"/>
          <p:cNvSpPr txBox="1"/>
          <p:nvPr/>
        </p:nvSpPr>
        <p:spPr>
          <a:xfrm>
            <a:off x="5978105" y="1572314"/>
            <a:ext cx="1397480" cy="369332"/>
          </a:xfrm>
          <a:prstGeom prst="rect">
            <a:avLst/>
          </a:prstGeom>
          <a:noFill/>
        </p:spPr>
        <p:txBody>
          <a:bodyPr wrap="square" rtlCol="0">
            <a:spAutoFit/>
          </a:bodyPr>
          <a:lstStyle/>
          <a:p>
            <a:r>
              <a:rPr lang="fi-FI" dirty="0" smtClean="0">
                <a:hlinkClick r:id="rId3"/>
              </a:rPr>
              <a:t>Linkki</a:t>
            </a:r>
            <a:endParaRPr lang="fi-FI" dirty="0"/>
          </a:p>
        </p:txBody>
      </p:sp>
    </p:spTree>
    <p:extLst>
      <p:ext uri="{BB962C8B-B14F-4D97-AF65-F5344CB8AC3E}">
        <p14:creationId xmlns:p14="http://schemas.microsoft.com/office/powerpoint/2010/main" val="2773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Osallisuuden ja yhteisöllisyyden tukeminen, yhteistoiminnallisuus, yhdessä tekeminen</a:t>
            </a:r>
          </a:p>
        </p:txBody>
      </p:sp>
      <p:sp>
        <p:nvSpPr>
          <p:cNvPr id="3" name="Sisällön paikkamerkki 2"/>
          <p:cNvSpPr>
            <a:spLocks noGrp="1"/>
          </p:cNvSpPr>
          <p:nvPr>
            <p:ph idx="1"/>
          </p:nvPr>
        </p:nvSpPr>
        <p:spPr/>
        <p:txBody>
          <a:bodyPr/>
          <a:lstStyle/>
          <a:p>
            <a:r>
              <a:rPr lang="fi-FI" dirty="0" smtClean="0"/>
              <a:t>1</a:t>
            </a:r>
            <a:r>
              <a:rPr lang="fi-FI" sz="2400" dirty="0" smtClean="0"/>
              <a:t>. Osallisuuden</a:t>
            </a:r>
          </a:p>
          <a:p>
            <a:pPr marL="0" indent="0">
              <a:buNone/>
            </a:pPr>
            <a:r>
              <a:rPr lang="fi-FI" sz="2400" dirty="0" smtClean="0"/>
              <a:t> lisääminen koulussamme</a:t>
            </a:r>
          </a:p>
          <a:p>
            <a:endParaRPr lang="fi-FI" sz="2400" dirty="0" smtClean="0"/>
          </a:p>
          <a:p>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41362"/>
            <a:ext cx="2859921" cy="588275"/>
          </a:xfrm>
          <a:prstGeom prst="rect">
            <a:avLst/>
          </a:prstGeom>
        </p:spPr>
      </p:pic>
      <p:sp>
        <p:nvSpPr>
          <p:cNvPr id="5" name="Tekstiruutu 4"/>
          <p:cNvSpPr txBox="1"/>
          <p:nvPr/>
        </p:nvSpPr>
        <p:spPr>
          <a:xfrm>
            <a:off x="762615" y="3546978"/>
            <a:ext cx="2689357" cy="369332"/>
          </a:xfrm>
          <a:prstGeom prst="rect">
            <a:avLst/>
          </a:prstGeom>
          <a:noFill/>
        </p:spPr>
        <p:txBody>
          <a:bodyPr wrap="square" rtlCol="0">
            <a:spAutoFit/>
          </a:bodyPr>
          <a:lstStyle/>
          <a:p>
            <a:r>
              <a:rPr lang="fi-FI" dirty="0" smtClean="0">
                <a:hlinkClick r:id="rId3"/>
              </a:rPr>
              <a:t>Osallisuuden vuosikello</a:t>
            </a:r>
            <a:endParaRPr lang="fi-FI" dirty="0"/>
          </a:p>
        </p:txBody>
      </p:sp>
      <p:sp>
        <p:nvSpPr>
          <p:cNvPr id="6" name="Tekstiruutu 5"/>
          <p:cNvSpPr txBox="1"/>
          <p:nvPr/>
        </p:nvSpPr>
        <p:spPr>
          <a:xfrm>
            <a:off x="4572000" y="1812175"/>
            <a:ext cx="4339244" cy="4524315"/>
          </a:xfrm>
          <a:prstGeom prst="rect">
            <a:avLst/>
          </a:prstGeom>
          <a:noFill/>
        </p:spPr>
        <p:txBody>
          <a:bodyPr wrap="square" rtlCol="0">
            <a:spAutoFit/>
          </a:bodyPr>
          <a:lstStyle/>
          <a:p>
            <a:r>
              <a:rPr lang="fi-FI" dirty="0"/>
              <a:t>Tarkoituksena on kuvata koulumme osallisuuden muodot oppilas/henkilökunta ja huoltajatasolla. </a:t>
            </a:r>
            <a:r>
              <a:rPr lang="fi-FI" dirty="0" err="1"/>
              <a:t>Kaaviioihin</a:t>
            </a:r>
            <a:r>
              <a:rPr lang="fi-FI" dirty="0"/>
              <a:t> kootaan ja jäsennetään vuosikelloa työkaluna käyttäen kuukausittain tehtävät ym. mainituille toimijoille. Pohjana oppilaskunnan hallituksen toiminnat, koulun toiminnan suunnittelu ja toteutus henkilökunnan tasolla ja vanhempainyhdistyksen hallituksen yhdistystoiminta. Näitä syvennetään kaikkia osallistavaan toimintaan ja kirjataan ne suunnitelman muotoon. Vuosikelloa on esitelty henkilökunnan kokouksissa ja vanhempainyhdistyksen kokouksessa.</a:t>
            </a:r>
          </a:p>
        </p:txBody>
      </p:sp>
    </p:spTree>
    <p:extLst>
      <p:ext uri="{BB962C8B-B14F-4D97-AF65-F5344CB8AC3E}">
        <p14:creationId xmlns:p14="http://schemas.microsoft.com/office/powerpoint/2010/main" val="373508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90C226"/>
                </a:solidFill>
              </a:rPr>
              <a:t>Osallisuuden ja yhteisöllisyyden tukeminen, yhteistoiminnallisuus, yhdessä tekeminen</a:t>
            </a:r>
            <a:endParaRPr lang="fi-FI" dirty="0"/>
          </a:p>
        </p:txBody>
      </p:sp>
      <p:sp>
        <p:nvSpPr>
          <p:cNvPr id="3" name="Sisällön paikkamerkki 2"/>
          <p:cNvSpPr>
            <a:spLocks noGrp="1"/>
          </p:cNvSpPr>
          <p:nvPr>
            <p:ph idx="1"/>
          </p:nvPr>
        </p:nvSpPr>
        <p:spPr/>
        <p:txBody>
          <a:bodyPr>
            <a:normAutofit/>
          </a:bodyPr>
          <a:lstStyle/>
          <a:p>
            <a:r>
              <a:rPr lang="fi-FI" sz="2400" dirty="0" smtClean="0"/>
              <a:t>2. Oppilaiden keskinäisen toiminnan lisääminen</a:t>
            </a:r>
          </a:p>
          <a:p>
            <a:r>
              <a:rPr lang="fi-FI" dirty="0" smtClean="0"/>
              <a:t>Välkkäriohjaajat</a:t>
            </a:r>
          </a:p>
          <a:p>
            <a:r>
              <a:rPr lang="fi-FI" dirty="0" smtClean="0"/>
              <a:t>Liikuntavälinelainaamo</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41362"/>
            <a:ext cx="2859921" cy="588275"/>
          </a:xfrm>
          <a:prstGeom prst="rect">
            <a:avLst/>
          </a:prstGeom>
        </p:spPr>
      </p:pic>
      <p:pic>
        <p:nvPicPr>
          <p:cNvPr id="5" name="Kuva 4">
            <a:hlinkClick r:id="rId3"/>
          </p:cNvPr>
          <p:cNvPicPr>
            <a:picLocks noChangeAspect="1"/>
          </p:cNvPicPr>
          <p:nvPr/>
        </p:nvPicPr>
        <p:blipFill>
          <a:blip r:embed="rId4"/>
          <a:stretch>
            <a:fillRect/>
          </a:stretch>
        </p:blipFill>
        <p:spPr>
          <a:xfrm rot="744019">
            <a:off x="8058422" y="2145032"/>
            <a:ext cx="1543050" cy="1438275"/>
          </a:xfrm>
          <a:prstGeom prst="rect">
            <a:avLst/>
          </a:prstGeom>
        </p:spPr>
      </p:pic>
      <p:pic>
        <p:nvPicPr>
          <p:cNvPr id="6" name="Kuv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34" y="3732207"/>
            <a:ext cx="3479557" cy="2078966"/>
          </a:xfrm>
          <a:prstGeom prst="rect">
            <a:avLst/>
          </a:prstGeom>
        </p:spPr>
      </p:pic>
      <p:pic>
        <p:nvPicPr>
          <p:cNvPr id="7" name="Kuv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3849" y="3329212"/>
            <a:ext cx="1739427" cy="2567420"/>
          </a:xfrm>
          <a:prstGeom prst="rect">
            <a:avLst/>
          </a:prstGeom>
        </p:spPr>
      </p:pic>
    </p:spTree>
    <p:extLst>
      <p:ext uri="{BB962C8B-B14F-4D97-AF65-F5344CB8AC3E}">
        <p14:creationId xmlns:p14="http://schemas.microsoft.com/office/powerpoint/2010/main" val="3030265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Osallisuuden ja yhteisöllisyyden tukeminen, yhteistoiminnallisuus, yhdessä tekeminen</a:t>
            </a:r>
            <a:endParaRPr lang="fi-FI" dirty="0"/>
          </a:p>
        </p:txBody>
      </p:sp>
      <p:pic>
        <p:nvPicPr>
          <p:cNvPr id="5" name="Sisällön paikkamerkki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8253"/>
          <a:stretch/>
        </p:blipFill>
        <p:spPr>
          <a:xfrm>
            <a:off x="7334453" y="2159925"/>
            <a:ext cx="2524441" cy="3881437"/>
          </a:xfrm>
        </p:spPr>
      </p:pic>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6041362"/>
            <a:ext cx="2859921" cy="588275"/>
          </a:xfrm>
          <a:prstGeom prst="rect">
            <a:avLst/>
          </a:prstGeom>
        </p:spPr>
      </p:pic>
      <p:sp>
        <p:nvSpPr>
          <p:cNvPr id="7" name="Tekstiruutu 6"/>
          <p:cNvSpPr txBox="1"/>
          <p:nvPr/>
        </p:nvSpPr>
        <p:spPr>
          <a:xfrm>
            <a:off x="1828799" y="2463552"/>
            <a:ext cx="1546168" cy="369332"/>
          </a:xfrm>
          <a:prstGeom prst="rect">
            <a:avLst/>
          </a:prstGeom>
          <a:noFill/>
        </p:spPr>
        <p:txBody>
          <a:bodyPr wrap="square" rtlCol="0">
            <a:spAutoFit/>
          </a:bodyPr>
          <a:lstStyle/>
          <a:p>
            <a:r>
              <a:rPr lang="fi-FI" dirty="0" smtClean="0"/>
              <a:t>Pingiskisa</a:t>
            </a:r>
            <a:endParaRPr lang="fi-FI" dirty="0"/>
          </a:p>
        </p:txBody>
      </p:sp>
      <p:sp>
        <p:nvSpPr>
          <p:cNvPr id="8" name="Tekstiruutu 7"/>
          <p:cNvSpPr txBox="1"/>
          <p:nvPr/>
        </p:nvSpPr>
        <p:spPr>
          <a:xfrm>
            <a:off x="2855440" y="4736950"/>
            <a:ext cx="1878676" cy="923330"/>
          </a:xfrm>
          <a:prstGeom prst="rect">
            <a:avLst/>
          </a:prstGeom>
          <a:noFill/>
        </p:spPr>
        <p:txBody>
          <a:bodyPr wrap="square" rtlCol="0">
            <a:spAutoFit/>
          </a:bodyPr>
          <a:lstStyle/>
          <a:p>
            <a:r>
              <a:rPr lang="fi-FI" dirty="0" err="1" smtClean="0"/>
              <a:t>Ryhmäydytään</a:t>
            </a:r>
            <a:r>
              <a:rPr lang="fi-FI" dirty="0" smtClean="0"/>
              <a:t> draaman keinoin</a:t>
            </a:r>
            <a:endParaRPr lang="fi-FI" dirty="0"/>
          </a:p>
        </p:txBody>
      </p:sp>
      <p:sp>
        <p:nvSpPr>
          <p:cNvPr id="9" name="Tekstiruutu 8"/>
          <p:cNvSpPr txBox="1"/>
          <p:nvPr/>
        </p:nvSpPr>
        <p:spPr>
          <a:xfrm>
            <a:off x="4213711" y="2832884"/>
            <a:ext cx="2281997" cy="923330"/>
          </a:xfrm>
          <a:prstGeom prst="rect">
            <a:avLst/>
          </a:prstGeom>
          <a:noFill/>
        </p:spPr>
        <p:txBody>
          <a:bodyPr wrap="square" rtlCol="0">
            <a:spAutoFit/>
          </a:bodyPr>
          <a:lstStyle/>
          <a:p>
            <a:r>
              <a:rPr lang="fi-FI" dirty="0" smtClean="0"/>
              <a:t>Hlökunnan kokoukset ja virkistystilaisuudet</a:t>
            </a:r>
            <a:endParaRPr lang="fi-FI" dirty="0"/>
          </a:p>
        </p:txBody>
      </p:sp>
      <p:pic>
        <p:nvPicPr>
          <p:cNvPr id="1026" name="Picture 2" descr="https://peda.net/kuopio/p/marttiahtisaari/painotukset/tulevaisuuden-koulu/j:file/photo/479159c1afd9917bf77acd943343ef3ff89f0658/juliste_p%C3%B6yt%C3%A4tennis.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6023" y="1812913"/>
            <a:ext cx="1951719" cy="254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5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nta">
  <a:themeElements>
    <a:clrScheme name="Pin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in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TotalTime>
  <Words>300</Words>
  <Application>Microsoft Office PowerPoint</Application>
  <PresentationFormat>Laajakuva</PresentationFormat>
  <Paragraphs>47</Paragraphs>
  <Slides>7</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Calibri</vt:lpstr>
      <vt:lpstr>Trebuchet MS</vt:lpstr>
      <vt:lpstr>Wingdings 3</vt:lpstr>
      <vt:lpstr>Pinta</vt:lpstr>
      <vt:lpstr>Tulevaisuuden peruskoulu</vt:lpstr>
      <vt:lpstr>Toimintakulttuurin uudistaminen</vt:lpstr>
      <vt:lpstr>Toimintakulttuurin uudistaminen </vt:lpstr>
      <vt:lpstr>Toimintakulttuurin uudistaminen</vt:lpstr>
      <vt:lpstr>Osallisuuden ja yhteisöllisyyden tukeminen, yhteistoiminnallisuus, yhdessä tekeminen</vt:lpstr>
      <vt:lpstr>Osallisuuden ja yhteisöllisyyden tukeminen, yhteistoiminnallisuus, yhdessä tekeminen</vt:lpstr>
      <vt:lpstr>Osallisuuden ja yhteisöllisyyden tukeminen, yhteistoiminnallisuus, yhdessä tekeminen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Tulevaisuuden peruskoulu</dc:title>
  <dc:creator>Markus Jauhiainen</dc:creator>
  <cp:lastModifiedBy>Markus Jauhiainen</cp:lastModifiedBy>
  <cp:revision>18</cp:revision>
  <dcterms:created xsi:type="dcterms:W3CDTF">2015-04-26T14:49:39Z</dcterms:created>
  <dcterms:modified xsi:type="dcterms:W3CDTF">2015-05-08T12:15:57Z</dcterms:modified>
</cp:coreProperties>
</file>