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7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FE5B8-2091-4C9C-AD68-EA92D847CF71}" type="datetimeFigureOut">
              <a:rPr lang="fi-FI"/>
              <a:t>1.12.2015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70C5D-0685-4E45-9FAD-945E3235D457}" type="slidenum">
              <a:rPr lang="fi-FI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4867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70C5D-0685-4E45-9FAD-945E3235D457}" type="slidenum">
              <a:rPr lang="fi-FI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4931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70C5D-0685-4E45-9FAD-945E3235D457}" type="slidenum">
              <a:rPr lang="fi-FI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7070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70C5D-0685-4E45-9FAD-945E3235D457}" type="slidenum">
              <a:rPr lang="fi-FI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734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70C5D-0685-4E45-9FAD-945E3235D457}" type="slidenum">
              <a:rPr lang="fi-FI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4616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70C5D-0685-4E45-9FAD-945E3235D457}" type="slidenum">
              <a:rPr lang="fi-FI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1455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70C5D-0685-4E45-9FAD-945E3235D457}" type="slidenum">
              <a:rPr lang="fi-FI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0336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70C5D-0685-4E45-9FAD-945E3235D457}" type="slidenum">
              <a:rPr lang="fi-FI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2110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70C5D-0685-4E45-9FAD-945E3235D457}" type="slidenum">
              <a:rPr lang="fi-FI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8942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70C5D-0685-4E45-9FAD-945E3235D457}" type="slidenum">
              <a:rPr lang="fi-FI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505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4429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8894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3115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dirty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1.12.2015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8741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dirty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1.12.2015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9476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dirty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1.12.2015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1930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3980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6399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4043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5601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1.12.2015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82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1.12.2015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4776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1.12.2015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9218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1.12.2015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0897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1.12.2015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0603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dirty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1.12.2015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2991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2980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18" r:id="rId1"/>
    <p:sldLayoutId id="2147484219" r:id="rId2"/>
    <p:sldLayoutId id="2147484220" r:id="rId3"/>
    <p:sldLayoutId id="2147484221" r:id="rId4"/>
    <p:sldLayoutId id="2147484222" r:id="rId5"/>
    <p:sldLayoutId id="2147484223" r:id="rId6"/>
    <p:sldLayoutId id="2147484224" r:id="rId7"/>
    <p:sldLayoutId id="2147484225" r:id="rId8"/>
    <p:sldLayoutId id="2147484226" r:id="rId9"/>
    <p:sldLayoutId id="2147484227" r:id="rId10"/>
    <p:sldLayoutId id="2147484228" r:id="rId11"/>
    <p:sldLayoutId id="2147484229" r:id="rId12"/>
    <p:sldLayoutId id="2147484230" r:id="rId13"/>
    <p:sldLayoutId id="2147484231" r:id="rId14"/>
    <p:sldLayoutId id="2147484232" r:id="rId15"/>
    <p:sldLayoutId id="2147484233" r:id="rId16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rveystalo.com/fi/Palvelut/Klinikat/AllergiaKlinikka1/AllergiaKlinikka1/Siedatyshoito/Mita-allergia-on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rveyskirjasto.fi/terveyskirjasto/tk.koti?p_artikkeli=suo00033&amp;p_haku=astm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521282"/>
          </a:xfrm>
        </p:spPr>
        <p:txBody>
          <a:bodyPr/>
          <a:lstStyle/>
          <a:p>
            <a:r>
              <a:rPr lang="fi-FI"/>
              <a:t>Allergia &amp; Astma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astma on?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2000">
                <a:latin typeface="Calibri"/>
              </a:rPr>
              <a:t>Astma on keuhkoputkien limakalvojen tulehdussairaus (inflammaatio) </a:t>
            </a:r>
            <a:endParaRPr lang="fi-FI" sz="2000" dirty="0">
              <a:latin typeface="Calibri"/>
            </a:endParaRPr>
          </a:p>
          <a:p>
            <a:r>
              <a:rPr lang="fi-FI" sz="2000">
                <a:latin typeface="Calibri"/>
              </a:rPr>
              <a:t>Limakalvon reagoinnin taustalla on tavallisesti allergeenien tai mikrobien aiheuttama tulehdusreaktio.</a:t>
            </a:r>
            <a:endParaRPr lang="fi-FI" sz="2000" dirty="0">
              <a:latin typeface="Calibri"/>
            </a:endParaRPr>
          </a:p>
          <a:p>
            <a:r>
              <a:rPr lang="fi-FI" sz="2000" dirty="0">
                <a:solidFill>
                  <a:srgbClr val="FFFFFF"/>
                </a:solidFill>
                <a:latin typeface="Calibri"/>
              </a:rPr>
              <a:t>Pitkään kestänyt ja toistuva astmatulehdus aiheuttaa keuhkojen toiminnan häiriöitä ja erityisesti keuhkoputkien ahtautumista.</a:t>
            </a:r>
          </a:p>
          <a:p>
            <a:pPr marL="0" indent="0">
              <a:buNone/>
            </a:pPr>
            <a:r>
              <a:rPr lang="fi-FI" dirty="0">
                <a:solidFill>
                  <a:srgbClr val="333333"/>
                </a:solidFill>
                <a:latin typeface="Arial" charset="0"/>
              </a:rPr>
              <a:t> </a:t>
            </a:r>
          </a:p>
          <a:p>
            <a:endParaRPr lang="fi-FI" dirty="0">
              <a:solidFill>
                <a:srgbClr val="333333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697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 Astman oireet ja aiheuttajat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2000">
                <a:latin typeface="Calibri"/>
              </a:rPr>
              <a:t>Pitkäaikainen yskä, varsinkin yöaikaan, on usein astman ensioire.</a:t>
            </a:r>
            <a:endParaRPr lang="fi-FI" sz="2000" dirty="0">
              <a:latin typeface="Calibri"/>
            </a:endParaRPr>
          </a:p>
          <a:p>
            <a:r>
              <a:rPr lang="fi-FI" sz="2000">
                <a:latin typeface="Calibri"/>
              </a:rPr>
              <a:t>Oireita aiheuttaa monet hengitettävät pölyt, kuten siite- ja eläinpölyt.</a:t>
            </a:r>
            <a:endParaRPr lang="fi-FI" sz="2000" dirty="0">
              <a:latin typeface="Calibri"/>
            </a:endParaRPr>
          </a:p>
          <a:p>
            <a:r>
              <a:rPr lang="fi-FI" sz="2000">
                <a:latin typeface="Calibri"/>
              </a:rPr>
              <a:t>Tupakansavu vaurioittaa hengitysteiden limakalvoja.</a:t>
            </a:r>
            <a:endParaRPr lang="fi-FI" sz="2000" dirty="0">
              <a:latin typeface="Calibri"/>
            </a:endParaRPr>
          </a:p>
          <a:p>
            <a:r>
              <a:rPr lang="fi-FI" sz="2000">
                <a:latin typeface="Calibri"/>
              </a:rPr>
              <a:t>Tupakansavu, hajuveden tuoksu, kuiva pakkasilma tai fyysinen rasitus voivat laukaista astmakohtauksen.</a:t>
            </a:r>
            <a:endParaRPr lang="fi-FI" sz="20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0863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Astman hoito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2000">
                <a:latin typeface="Calibri"/>
              </a:rPr>
              <a:t>Astman hoitoon käytetään yleisimmin hengitettäviä lääkkeitä.</a:t>
            </a:r>
            <a:endParaRPr lang="fi-FI" sz="2000" dirty="0">
              <a:latin typeface="Calibri"/>
            </a:endParaRPr>
          </a:p>
          <a:p>
            <a:r>
              <a:rPr lang="fi-FI" sz="2000">
                <a:latin typeface="Calibri"/>
              </a:rPr>
              <a:t>Astmaa voi hoitaa myös tablettimuodossa.</a:t>
            </a:r>
            <a:endParaRPr lang="fi-FI" sz="2000" dirty="0">
              <a:latin typeface="Calibri"/>
            </a:endParaRPr>
          </a:p>
          <a:p>
            <a:r>
              <a:rPr lang="fi-FI" sz="2000">
                <a:latin typeface="Calibri"/>
              </a:rPr>
              <a:t>Puhdas ilma ja reipas liikunta auttavat pitämään keuhkot kunnossa.</a:t>
            </a:r>
            <a:endParaRPr lang="fi-FI" sz="2000" dirty="0">
              <a:latin typeface="Calibri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4324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allergia on?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2000">
                <a:latin typeface="Calibri"/>
              </a:rPr>
              <a:t>Allergia on elimistön epätarkoituksenmukainen torjuntareaktio ympäristön aineita vastaan.</a:t>
            </a:r>
            <a:endParaRPr lang="fi-FI" sz="2000" dirty="0">
              <a:latin typeface="Calibri"/>
            </a:endParaRPr>
          </a:p>
          <a:p>
            <a:r>
              <a:rPr lang="fi-FI" sz="2000">
                <a:latin typeface="Calibri"/>
              </a:rPr>
              <a:t>Välitöntä allergiaa kutsutaan myös atooppiseksi allergiaksi.</a:t>
            </a:r>
            <a:endParaRPr lang="fi-FI" sz="2000" dirty="0">
              <a:latin typeface="Calibri"/>
            </a:endParaRPr>
          </a:p>
          <a:p>
            <a:r>
              <a:rPr lang="fi-FI" sz="2000">
                <a:latin typeface="Calibri"/>
              </a:rPr>
              <a:t>Allergisen ihmisen immuunivaste ei toimi toivotulla tavalla.</a:t>
            </a:r>
            <a:endParaRPr lang="fi-FI" sz="2000" dirty="0">
              <a:latin typeface="Calibri"/>
            </a:endParaRPr>
          </a:p>
          <a:p>
            <a:r>
              <a:rPr lang="fi-FI" sz="2000">
                <a:latin typeface="Calibri"/>
              </a:rPr>
              <a:t>Keho tuottaa vasta- aineita eri aineita vastaan.</a:t>
            </a:r>
            <a:endParaRPr lang="fi-FI" sz="20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5913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Tavallisimmat allergiat ja niiden oireet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2000">
                <a:latin typeface="Calibri"/>
              </a:rPr>
              <a:t>Tavallisimmat allergiat kohdistuvat tavallisiin ympäristössä esiintyviin allergeeneihin.</a:t>
            </a:r>
            <a:endParaRPr lang="fi-FI" sz="2000" dirty="0">
              <a:latin typeface="Calibri"/>
            </a:endParaRPr>
          </a:p>
          <a:p>
            <a:r>
              <a:rPr lang="fi-FI" sz="2000">
                <a:latin typeface="Calibri"/>
              </a:rPr>
              <a:t>Käytännössä nämä ovat erilaisia siitepölyjä ja eläinten pintasolukkoja.</a:t>
            </a:r>
            <a:endParaRPr lang="fi-FI" sz="2000" dirty="0">
              <a:latin typeface="Calibri"/>
            </a:endParaRPr>
          </a:p>
          <a:p>
            <a:r>
              <a:rPr lang="fi-FI" sz="2000">
                <a:latin typeface="Calibri"/>
              </a:rPr>
              <a:t>Tavallisin allergia Suomessa on koivun siitepölyallergia.</a:t>
            </a:r>
            <a:endParaRPr lang="fi-FI" sz="2000" dirty="0">
              <a:latin typeface="Calibri"/>
            </a:endParaRPr>
          </a:p>
          <a:p>
            <a:r>
              <a:rPr lang="fi-FI" sz="2000">
                <a:latin typeface="Calibri"/>
              </a:rPr>
              <a:t>Myös eläinallergiat ovat varsin tavallisia.</a:t>
            </a:r>
            <a:endParaRPr lang="fi-FI" sz="20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5447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/>
              <a:t>Allergian hoito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2000">
                <a:latin typeface="Calibri"/>
              </a:rPr>
              <a:t>Allergian perushoito on allergeenin välttäminen.</a:t>
            </a:r>
            <a:endParaRPr lang="fi-FI" sz="2000" dirty="0">
              <a:latin typeface="Calibri"/>
            </a:endParaRPr>
          </a:p>
          <a:p>
            <a:r>
              <a:rPr lang="fi-FI" sz="2000">
                <a:latin typeface="Calibri"/>
              </a:rPr>
              <a:t>Allergiaa hoidetaan allergia lääkkeillä ja silmätipoilla.</a:t>
            </a:r>
            <a:endParaRPr lang="fi-FI" sz="2000" dirty="0">
              <a:latin typeface="Calibri"/>
            </a:endParaRPr>
          </a:p>
          <a:p>
            <a:r>
              <a:rPr lang="fi-FI" sz="2000">
                <a:latin typeface="Calibri"/>
              </a:rPr>
              <a:t>Iho- oireisiin käytetään myös voidemaista lääkettä.</a:t>
            </a:r>
            <a:endParaRPr lang="fi-FI" sz="2000" dirty="0">
              <a:latin typeface="Calibri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86516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Allergian siedätyshoitoa   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2000">
                <a:latin typeface="Calibri"/>
              </a:rPr>
              <a:t>Siedätyshoito on tullut suosituksi yksittäisten allergioiden hoitoon.</a:t>
            </a:r>
            <a:endParaRPr lang="fi-FI" sz="2000" dirty="0">
              <a:latin typeface="Calibri"/>
            </a:endParaRPr>
          </a:p>
          <a:p>
            <a:r>
              <a:rPr lang="fi-FI" sz="2000">
                <a:latin typeface="Calibri"/>
              </a:rPr>
              <a:t>Hoidossa annetaan säännöllisesti 2- 3 vuoden ajan allergeeniä ihon sisään.</a:t>
            </a:r>
            <a:endParaRPr lang="fi-FI" sz="2000" dirty="0">
              <a:latin typeface="Calibri"/>
            </a:endParaRPr>
          </a:p>
          <a:p>
            <a:r>
              <a:rPr lang="fi-FI" sz="2000">
                <a:latin typeface="Calibri"/>
              </a:rPr>
              <a:t>Hoidon avulla elimistö siedättyy kyseiselle aineelle ja oireet vähenevät.</a:t>
            </a:r>
            <a:endParaRPr lang="fi-FI" sz="2000" dirty="0">
              <a:latin typeface="Calibri"/>
            </a:endParaRPr>
          </a:p>
          <a:p>
            <a:r>
              <a:rPr lang="fi-FI" sz="2000">
                <a:latin typeface="Calibri"/>
              </a:rPr>
              <a:t>Siedätyshoito on toistaiseksi ainoa hoitomuoto, jolla voidaan vaikuttaa allergiaan.</a:t>
            </a:r>
            <a:endParaRPr lang="fi-FI" sz="20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0291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Lähteitä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2000">
                <a:latin typeface="Calibri"/>
              </a:rPr>
              <a:t>Terveystalo </a:t>
            </a:r>
            <a:endParaRPr lang="fi-FI" sz="2000" dirty="0">
              <a:latin typeface="Calibri"/>
            </a:endParaRPr>
          </a:p>
          <a:p>
            <a:pPr marL="0" indent="0">
              <a:buNone/>
            </a:pPr>
            <a:r>
              <a:rPr lang="fi-FI" sz="2000" dirty="0">
                <a:latin typeface="Calibri" charset="0"/>
              </a:rPr>
              <a:t>  </a:t>
            </a:r>
            <a:r>
              <a:rPr lang="fi-FI" sz="2000" dirty="0">
                <a:latin typeface="Calibri" charset="0"/>
                <a:hlinkClick r:id="rId3"/>
              </a:rPr>
              <a:t>https://www.terveystalo.com/fi/Palvelut/Klinikat/AllergiaKlinikka1/AllergiaKlinikka1/Siedatyshoito/Mita-allergia-on/</a:t>
            </a:r>
            <a:endParaRPr lang="fi-FI" sz="2000" dirty="0">
              <a:latin typeface="Calibri" charset="0"/>
            </a:endParaRPr>
          </a:p>
          <a:p>
            <a:r>
              <a:rPr lang="fi-FI" sz="2000" dirty="0">
                <a:latin typeface="Calibri" charset="0"/>
              </a:rPr>
              <a:t>Terveyskirjasto </a:t>
            </a:r>
          </a:p>
          <a:p>
            <a:pPr marL="0" indent="0">
              <a:buNone/>
            </a:pPr>
            <a:r>
              <a:rPr lang="fi-FI" sz="2000" dirty="0">
                <a:latin typeface="Calibri" charset="0"/>
              </a:rPr>
              <a:t>  </a:t>
            </a:r>
            <a:r>
              <a:rPr lang="fi-FI" sz="2000" dirty="0">
                <a:latin typeface="Calibri" charset="0"/>
                <a:hlinkClick r:id="rId4"/>
              </a:rPr>
              <a:t>http://www.terveyskirjasto.fi/terveyskirjasto/tk.koti?p_artikkeli=suo00033&amp;p_haku=astma</a:t>
            </a:r>
            <a:endParaRPr lang="fi-FI" sz="2000" dirty="0">
              <a:latin typeface="Calibri" charset="0"/>
            </a:endParaRPr>
          </a:p>
          <a:p>
            <a:pPr marL="0" indent="0">
              <a:buNone/>
            </a:pPr>
            <a:r>
              <a:rPr lang="fi-FI" sz="2000" dirty="0">
                <a:latin typeface="Calibri" charset="0"/>
              </a:rPr>
              <a:t> </a:t>
            </a:r>
          </a:p>
          <a:p>
            <a:r>
              <a:rPr lang="fi-FI" sz="2000" dirty="0">
                <a:latin typeface="Calibri" charset="0"/>
              </a:rPr>
              <a:t>Oppikirja ja omat kokemukset </a:t>
            </a:r>
          </a:p>
        </p:txBody>
      </p:sp>
    </p:spTree>
    <p:extLst>
      <p:ext uri="{BB962C8B-B14F-4D97-AF65-F5344CB8AC3E}">
        <p14:creationId xmlns:p14="http://schemas.microsoft.com/office/powerpoint/2010/main" val="3740639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uiskaus">
  <a:themeElements>
    <a:clrScheme name="Kuiskaus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Kuiskau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uiskau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0</Words>
  <Application>Microsoft Office PowerPoint</Application>
  <PresentationFormat>Laajakuva</PresentationFormat>
  <Paragraphs>0</Paragraphs>
  <Slides>9</Slides>
  <Notes>9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Kuiskaus</vt:lpstr>
      <vt:lpstr>Allergia &amp; Astma</vt:lpstr>
      <vt:lpstr>Mitä astma on?</vt:lpstr>
      <vt:lpstr> Astman oireet ja aiheuttajat</vt:lpstr>
      <vt:lpstr>Astman hoito</vt:lpstr>
      <vt:lpstr>Mitä allergia on?</vt:lpstr>
      <vt:lpstr>Tavallisimmat allergiat ja niiden oireet</vt:lpstr>
      <vt:lpstr>Allergian hoito  </vt:lpstr>
      <vt:lpstr>Allergian siedätyshoitoa    </vt:lpstr>
      <vt:lpstr>Lähteitä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Allergia &amp; Astma</dc:title>
  <dc:creator/>
  <cp:lastModifiedBy/>
  <cp:revision>5</cp:revision>
  <dcterms:created xsi:type="dcterms:W3CDTF">2012-08-08T08:08:12Z</dcterms:created>
  <dcterms:modified xsi:type="dcterms:W3CDTF">2015-12-01T07:16:19Z</dcterms:modified>
</cp:coreProperties>
</file>