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BF4E-331B-4DB5-A83E-5733E9E3AC2D}" type="datetimeFigureOut">
              <a:rPr lang="fi-FI" smtClean="0"/>
              <a:t>11.2.2010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3848C-5B87-4011-B3CF-7260292BEC87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static.wsoyoppimateriaalit.fi/tehtavat/dl/ruotsi/skoj1/index.htm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Kuva 6" descr="happy-kids-holding-hand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0"/>
            <a:ext cx="37147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370D3FC-6B92-4FCD-AA7A-B55182934F06}" type="datetime1">
              <a:rPr lang="fi-FI" smtClean="0"/>
              <a:pPr/>
              <a:t>11.2.2010</a:t>
            </a:fld>
            <a:endParaRPr lang="fi-FI" smtClean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Eveliina Bovellan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4430CD-1A7C-427A-93C4-849A040604AB}" type="slidenum">
              <a:rPr lang="fi-FI" smtClean="0"/>
              <a:pPr/>
              <a:t>1</a:t>
            </a:fld>
            <a:endParaRPr lang="fi-FI" smtClean="0"/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625" y="2928938"/>
            <a:ext cx="5929313" cy="1143000"/>
          </a:xfrm>
        </p:spPr>
        <p:txBody>
          <a:bodyPr/>
          <a:lstStyle/>
          <a:p>
            <a:pPr eaLnBrk="1" hangingPunct="1"/>
            <a:r>
              <a:rPr lang="fi-FI" smtClean="0"/>
              <a:t>A2-KIELEN VALINTA</a:t>
            </a:r>
          </a:p>
        </p:txBody>
      </p:sp>
      <p:sp>
        <p:nvSpPr>
          <p:cNvPr id="1434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29125"/>
            <a:ext cx="6400800" cy="1209675"/>
          </a:xfrm>
        </p:spPr>
        <p:txBody>
          <a:bodyPr/>
          <a:lstStyle/>
          <a:p>
            <a:pPr eaLnBrk="1" hangingPunct="1"/>
            <a:r>
              <a:rPr lang="fi-FI" smtClean="0"/>
              <a:t>Mahdollisuus monipuoliseen kielitaitoon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3611985-FC26-45B1-B313-F01EFEE52670}" type="datetime1">
              <a:rPr lang="fi-FI" smtClean="0"/>
              <a:pPr/>
              <a:t>11.2.2010</a:t>
            </a:fld>
            <a:endParaRPr lang="fi-FI" smtClean="0"/>
          </a:p>
        </p:txBody>
      </p:sp>
      <p:sp>
        <p:nvSpPr>
          <p:cNvPr id="3379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Eveliina Bovellan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4C3349-02BD-428D-8BE7-5BD71F651F9E}" type="slidenum">
              <a:rPr lang="fi-FI" smtClean="0"/>
              <a:pPr/>
              <a:t>10</a:t>
            </a:fld>
            <a:endParaRPr lang="fi-FI" smtClean="0"/>
          </a:p>
        </p:txBody>
      </p:sp>
      <p:sp>
        <p:nvSpPr>
          <p:cNvPr id="33796" name="Otsikk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i-FI" smtClean="0"/>
              <a:t>MIKSI VENÄJÄ?</a:t>
            </a:r>
          </a:p>
        </p:txBody>
      </p:sp>
      <p:sp>
        <p:nvSpPr>
          <p:cNvPr id="33797" name="Sisällön paikkamerkki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fi-FI" smtClean="0"/>
              <a:t>Venäjää puhuu n. 275 milj. ihmistä, joista äidinkielenään n. 165 milj.</a:t>
            </a:r>
          </a:p>
          <a:p>
            <a:pPr eaLnBrk="1" hangingPunct="1"/>
            <a:r>
              <a:rPr lang="fi-FI" smtClean="0"/>
              <a:t>Venäläiset Suomen suurin vähemmistö ruotsinkielisten jälkeen (yli 35 000 ihmistä)</a:t>
            </a:r>
          </a:p>
          <a:p>
            <a:pPr eaLnBrk="1" hangingPunct="1"/>
            <a:r>
              <a:rPr lang="fi-FI" smtClean="0"/>
              <a:t>Venäjä tärkeä kauppakumppani Suomelle </a:t>
            </a:r>
            <a:r>
              <a:rPr lang="fi-FI" smtClean="0">
                <a:sym typeface="Wingdings" pitchFamily="2" charset="2"/>
              </a:rPr>
              <a:t> kielen hallinta välttämätöntä kaupankäynnissä</a:t>
            </a:r>
          </a:p>
          <a:p>
            <a:pPr eaLnBrk="1" hangingPunct="1"/>
            <a:r>
              <a:rPr lang="fi-FI" smtClean="0">
                <a:sym typeface="Wingdings" pitchFamily="2" charset="2"/>
              </a:rPr>
              <a:t>Kirjallisuuden, taiteen ja musiikin kieli</a:t>
            </a:r>
          </a:p>
          <a:p>
            <a:pPr eaLnBrk="1" hangingPunct="1"/>
            <a:r>
              <a:rPr lang="fi-FI" smtClean="0">
                <a:sym typeface="Wingdings" pitchFamily="2" charset="2"/>
              </a:rPr>
              <a:t>Persoonallinen, trendikäs kieli</a:t>
            </a:r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KET_NIKKO_AU\Local Settings\Temporary Internet Files\Content.IE5\834361M9\MMj01782840000[1]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0"/>
            <a:ext cx="1524004" cy="1524004"/>
          </a:xfrm>
          <a:prstGeom prst="rect">
            <a:avLst/>
          </a:prstGeom>
          <a:noFill/>
        </p:spPr>
      </p:pic>
      <p:sp>
        <p:nvSpPr>
          <p:cNvPr id="5" name="Suorakulmio 4"/>
          <p:cNvSpPr/>
          <p:nvPr/>
        </p:nvSpPr>
        <p:spPr>
          <a:xfrm>
            <a:off x="3286116" y="214290"/>
            <a:ext cx="1952779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Ruotsi</a:t>
            </a:r>
            <a:endParaRPr lang="fi-FI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0" y="1928802"/>
            <a:ext cx="9144000" cy="4524315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</a:bodyPr>
          <a:lstStyle/>
          <a:p>
            <a:pPr>
              <a:buFont typeface="Arial" charset="0"/>
              <a:buChar char="•"/>
            </a:pPr>
            <a:r>
              <a:rPr lang="fi-FI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Helpoin vieras kieli suomalaiselle:</a:t>
            </a:r>
          </a:p>
          <a:p>
            <a:pPr lvl="1"/>
            <a:r>
              <a:rPr lang="fi-FI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ääntäminen ja kirjoittaminen lähellä toisiaan</a:t>
            </a:r>
          </a:p>
          <a:p>
            <a:pPr lvl="1">
              <a:buFontTx/>
              <a:buChar char="-"/>
            </a:pPr>
            <a:r>
              <a:rPr lang="fi-FI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kielioppi melko yksinkertaista</a:t>
            </a:r>
          </a:p>
          <a:p>
            <a:pPr lvl="1">
              <a:buFontTx/>
              <a:buChar char="-"/>
            </a:pPr>
            <a:r>
              <a:rPr lang="fi-FI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sanasto helposti omaksuttavissa</a:t>
            </a:r>
          </a:p>
          <a:p>
            <a:pPr>
              <a:buFont typeface="Arial" charset="0"/>
              <a:buChar char="•"/>
            </a:pPr>
            <a:r>
              <a:rPr lang="fi-FI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Suomen toinen virallinen kieli</a:t>
            </a:r>
          </a:p>
          <a:p>
            <a:pPr lvl="1">
              <a:buFontTx/>
              <a:buChar char="-"/>
            </a:pPr>
            <a:r>
              <a:rPr lang="fi-FI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ruotsin osaaminen tarpeen varsinkin</a:t>
            </a:r>
          </a:p>
          <a:p>
            <a:pPr lvl="1"/>
            <a:r>
              <a:rPr lang="fi-FI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rannikkoseudulla ja Etelä-Suomessa</a:t>
            </a:r>
          </a:p>
          <a:p>
            <a:pPr lvl="1">
              <a:buFontTx/>
              <a:buChar char="-"/>
            </a:pPr>
            <a:r>
              <a:rPr lang="fi-FI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ruotsin perusosaamista vaaditaan edelleen</a:t>
            </a:r>
          </a:p>
          <a:p>
            <a:pPr lvl="1"/>
            <a:r>
              <a:rPr lang="fi-FI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i-FI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tiettyihin tehtäviin ja virkoihin haettaessa (virkamiesruotsi)</a:t>
            </a:r>
            <a:r>
              <a:rPr lang="fi-FI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fi-FI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i-FI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Tärkeä p</a:t>
            </a:r>
            <a:r>
              <a:rPr lang="fi-FI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ohjoismaisessa kanssakäymisessä </a:t>
            </a:r>
          </a:p>
          <a:p>
            <a:pPr>
              <a:buFont typeface="Arial" charset="0"/>
              <a:buChar char="•"/>
            </a:pPr>
            <a:r>
              <a:rPr lang="fi-FI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Auttaa</a:t>
            </a:r>
            <a:r>
              <a:rPr lang="fi-FI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ymmärtämään muita pohjoismaisia kieliä</a:t>
            </a:r>
          </a:p>
          <a:p>
            <a:endParaRPr lang="fi-FI" sz="2400" b="0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D509D-D611-4876-AEB1-260976EE7BD7}" type="datetime1">
              <a:rPr lang="fi-FI" smtClean="0"/>
              <a:pPr>
                <a:defRPr/>
              </a:pPr>
              <a:t>11.2.2010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Eveliina Bovellan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D8C5D-529B-4E12-A430-7E0214EB44E8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753600" cy="68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BB1A334-C57F-4B28-AFE8-64DF3388FB0C}" type="datetime1">
              <a:rPr lang="fi-FI" smtClean="0"/>
              <a:pPr/>
              <a:t>11.2.2010</a:t>
            </a:fld>
            <a:endParaRPr lang="fi-FI" smtClean="0"/>
          </a:p>
        </p:txBody>
      </p:sp>
      <p:sp>
        <p:nvSpPr>
          <p:cNvPr id="21506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Eveliina Bovellan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3E364-3929-4ADD-9CC8-81A24712A443}" type="slidenum">
              <a:rPr lang="fi-FI" smtClean="0"/>
              <a:pPr/>
              <a:t>2</a:t>
            </a:fld>
            <a:endParaRPr lang="fi-FI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4000" smtClean="0"/>
              <a:t>MITÄ ON A2-KIELEN OPISKELU?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sz="2800" smtClean="0"/>
              <a:t>Keskitytään aluksi suulliseen kielitaitoon ja puheen ymmärtämiseen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smtClean="0"/>
              <a:t>Parikeskustelut, kuuntelu ja toisto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smtClean="0"/>
              <a:t>Toiminnalliset harjoitukset: pelit, leikit, laulut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smtClean="0"/>
              <a:t>Tehdään kielestä elävää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smtClean="0"/>
              <a:t>Oppilaan CD: kappaleiden kuuntelu ja ääneen luku kotona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smtClean="0"/>
              <a:t>Lapsesi on iässä, jolloin uuden kielen oppiminen on vielä helppoa!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smtClean="0"/>
              <a:t>Nykyaikaisin menetelmin kielen opiskelu on hauskaa!</a:t>
            </a:r>
          </a:p>
          <a:p>
            <a:pPr eaLnBrk="1" hangingPunct="1">
              <a:lnSpc>
                <a:spcPct val="80000"/>
              </a:lnSpc>
            </a:pPr>
            <a:endParaRPr lang="fi-FI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5B9733B-7743-462E-8344-972A1EF044A2}" type="datetime1">
              <a:rPr lang="fi-FI" smtClean="0"/>
              <a:pPr/>
              <a:t>11.2.2010</a:t>
            </a:fld>
            <a:endParaRPr lang="fi-FI" smtClean="0"/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Eveliina Bovellan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30A02-14A1-4C63-B4CF-F5A8B7B197E1}" type="slidenum">
              <a:rPr lang="fi-FI" smtClean="0"/>
              <a:pPr/>
              <a:t>3</a:t>
            </a:fld>
            <a:endParaRPr lang="fi-FI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i-FI" sz="4000" smtClean="0"/>
              <a:t>KUINKA TUKEA LAPSEN KIELEN OPISKELUA?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Kodin tuki ja kannustus</a:t>
            </a:r>
          </a:p>
          <a:p>
            <a:pPr eaLnBrk="1" hangingPunct="1"/>
            <a:r>
              <a:rPr lang="fi-FI" smtClean="0"/>
              <a:t>Kiinnostus lapsen oppimiseen</a:t>
            </a:r>
          </a:p>
          <a:p>
            <a:pPr eaLnBrk="1" hangingPunct="1"/>
            <a:r>
              <a:rPr lang="fi-FI" smtClean="0"/>
              <a:t>Edellyttää pitkäjänteistä työtä</a:t>
            </a:r>
          </a:p>
          <a:p>
            <a:pPr eaLnBrk="1" hangingPunct="1"/>
            <a:r>
              <a:rPr lang="fi-FI" smtClean="0"/>
              <a:t>Innosta lasta säännölliseen työntekoon </a:t>
            </a:r>
            <a:r>
              <a:rPr lang="fi-FI" smtClean="0">
                <a:sym typeface="Wingdings" pitchFamily="2" charset="2"/>
              </a:rPr>
              <a:t> kysy, mitä lapsi oppi tänään ja pyydä häntä opettamaan sinua!</a:t>
            </a:r>
          </a:p>
          <a:p>
            <a:pPr eaLnBrk="1" hangingPunct="1"/>
            <a:r>
              <a:rPr lang="fi-FI" smtClean="0">
                <a:sym typeface="Wingdings" pitchFamily="2" charset="2"/>
              </a:rPr>
              <a:t>Vieraan kielen oppii harjoittelemalla, läksyt tekemällä ja kertaamalla</a:t>
            </a:r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CE3768C-440C-4482-9B76-8BC6E51E7E32}" type="datetime1">
              <a:rPr lang="fi-FI" smtClean="0"/>
              <a:pPr/>
              <a:t>11.2.2010</a:t>
            </a:fld>
            <a:endParaRPr lang="fi-FI" smtClean="0"/>
          </a:p>
        </p:txBody>
      </p:sp>
      <p:sp>
        <p:nvSpPr>
          <p:cNvPr id="2355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Eveliina Bovellan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C2DA57-F605-42C5-91AE-C747EA3DF6E5}" type="slidenum">
              <a:rPr lang="fi-FI" smtClean="0"/>
              <a:pPr/>
              <a:t>4</a:t>
            </a:fld>
            <a:endParaRPr lang="fi-FI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sz="2800" smtClean="0"/>
              <a:t>Kaikki aistit käyttöön, jotta kielen oppii monipuolisesti ja tehokkaasti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smtClean="0"/>
              <a:t>Katselkaa kotona kohdekielisiä tv-ohjelmia ja kuunnelkaa kohdekielistä musiikkia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smtClean="0"/>
              <a:t>Toimi kannustavana yleisönä, kun lapsi harjoittelee ääneen lukua kotona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smtClean="0"/>
              <a:t>Suvaitsevaisuus virheitä kohtaan </a:t>
            </a:r>
            <a:r>
              <a:rPr lang="fi-FI" sz="2800" smtClean="0">
                <a:sym typeface="Wingdings" pitchFamily="2" charset="2"/>
              </a:rPr>
              <a:t> positiivinen palaute!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smtClean="0">
                <a:sym typeface="Wingdings" pitchFamily="2" charset="2"/>
              </a:rPr>
              <a:t>Kerro lapselle tilanteista, joissa sinulle on ollut hyötyä kielitaidosta</a:t>
            </a:r>
          </a:p>
          <a:p>
            <a:pPr eaLnBrk="1" hangingPunct="1">
              <a:lnSpc>
                <a:spcPct val="80000"/>
              </a:lnSpc>
            </a:pPr>
            <a:r>
              <a:rPr lang="fi-FI" sz="2800" smtClean="0"/>
              <a:t>Kodin ja koulun yhteistyö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25DE61A-DEE3-4CD7-AC42-E8FD003D1359}" type="datetime1">
              <a:rPr lang="fi-FI" smtClean="0"/>
              <a:pPr/>
              <a:t>11.2.2010</a:t>
            </a:fld>
            <a:endParaRPr lang="fi-FI" smtClean="0"/>
          </a:p>
        </p:txBody>
      </p:sp>
      <p:sp>
        <p:nvSpPr>
          <p:cNvPr id="26626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Eveliina Bovellan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0D6BE-D490-40FD-BEF1-34DD84A97D5F}" type="slidenum">
              <a:rPr lang="fi-FI" smtClean="0"/>
              <a:pPr/>
              <a:t>5</a:t>
            </a:fld>
            <a:endParaRPr lang="fi-FI" smtClean="0"/>
          </a:p>
        </p:txBody>
      </p:sp>
      <p:pic>
        <p:nvPicPr>
          <p:cNvPr id="26628" name="Kuva 1" descr="1-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385763"/>
            <a:ext cx="86201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FFB60BD-5D39-4874-AE32-E584A90C8312}" type="datetime1">
              <a:rPr lang="fi-FI" smtClean="0"/>
              <a:pPr/>
              <a:t>11.2.2010</a:t>
            </a:fld>
            <a:endParaRPr lang="fi-FI" smtClean="0"/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Eveliina Bovellan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9FABD9-6144-451E-AD42-6BFA3192FF60}" type="slidenum">
              <a:rPr lang="fi-FI" smtClean="0"/>
              <a:pPr/>
              <a:t>6</a:t>
            </a:fld>
            <a:endParaRPr lang="fi-FI" smtClean="0"/>
          </a:p>
        </p:txBody>
      </p:sp>
      <p:sp>
        <p:nvSpPr>
          <p:cNvPr id="27652" name="Otsikk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i-FI" smtClean="0"/>
              <a:t>MIKSI SAKSA?</a:t>
            </a:r>
          </a:p>
        </p:txBody>
      </p:sp>
      <p:sp>
        <p:nvSpPr>
          <p:cNvPr id="27653" name="Sisällön paikkamerkki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eaLnBrk="1" hangingPunct="1"/>
            <a:r>
              <a:rPr lang="fi-FI" sz="2800" smtClean="0"/>
              <a:t>Euroopan puhutuin kieli </a:t>
            </a:r>
            <a:r>
              <a:rPr lang="fi-FI" sz="2800" smtClean="0">
                <a:sym typeface="Wingdings" pitchFamily="2" charset="2"/>
              </a:rPr>
              <a:t> yli 100 milj. ihmisen äidinkieli</a:t>
            </a:r>
            <a:endParaRPr lang="fi-FI" sz="2800" smtClean="0"/>
          </a:p>
          <a:p>
            <a:pPr eaLnBrk="1" hangingPunct="1"/>
            <a:r>
              <a:rPr lang="fi-FI" sz="2800" smtClean="0"/>
              <a:t>Saksa on yksi suurimmista talousmahdeista </a:t>
            </a:r>
            <a:r>
              <a:rPr lang="fi-FI" sz="2800" smtClean="0">
                <a:sym typeface="Wingdings" pitchFamily="2" charset="2"/>
              </a:rPr>
              <a:t> ulkomaankaupassa saksan kielen taito on välttämätön</a:t>
            </a:r>
          </a:p>
          <a:p>
            <a:pPr eaLnBrk="1" hangingPunct="1"/>
            <a:r>
              <a:rPr lang="fi-FI" sz="2800" smtClean="0"/>
              <a:t>Keskeinen kieli EU-alueen hallinnossa, taloudessa ja kaupassa</a:t>
            </a:r>
          </a:p>
          <a:p>
            <a:pPr eaLnBrk="1" hangingPunct="1"/>
            <a:r>
              <a:rPr lang="fi-FI" sz="2800" smtClean="0"/>
              <a:t>Toiseksi opiskelluin vieras kieli Suomessa englannin jälkeen</a:t>
            </a:r>
          </a:p>
          <a:p>
            <a:pPr eaLnBrk="1" hangingPunct="1"/>
            <a:r>
              <a:rPr lang="fi-FI" sz="2800" smtClean="0"/>
              <a:t>Loogisesti rakentuva kieli, jonka ääntäminen on suomalaiselle helppoa</a:t>
            </a:r>
          </a:p>
          <a:p>
            <a:pPr eaLnBrk="1" hangingPunct="1"/>
            <a:r>
              <a:rPr lang="fi-FI" sz="2800" smtClean="0"/>
              <a:t>Saksan kielen taito on iso etu työmarkkinoilla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168AAC-FA03-4EC3-ABFC-01980F32C0FE}" type="datetime1">
              <a:rPr lang="fi-FI" smtClean="0"/>
              <a:pPr/>
              <a:t>11.2.2010</a:t>
            </a:fld>
            <a:endParaRPr lang="fi-FI" smtClean="0"/>
          </a:p>
        </p:txBody>
      </p:sp>
      <p:sp>
        <p:nvSpPr>
          <p:cNvPr id="2969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Eveliina Bovellan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2E9C4F-0CAA-4531-8DA0-6B78CEF63F9B}" type="slidenum">
              <a:rPr lang="fi-FI" smtClean="0"/>
              <a:pPr/>
              <a:t>7</a:t>
            </a:fld>
            <a:endParaRPr lang="fi-FI" smtClean="0"/>
          </a:p>
        </p:txBody>
      </p:sp>
      <p:pic>
        <p:nvPicPr>
          <p:cNvPr id="29700" name="Kuva 1" descr="1-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13" y="385763"/>
            <a:ext cx="856297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4DBE55-F639-425C-B8BE-2407A04C035F}" type="datetime1">
              <a:rPr lang="fi-FI" smtClean="0"/>
              <a:pPr/>
              <a:t>11.2.2010</a:t>
            </a:fld>
            <a:endParaRPr lang="fi-FI" smtClean="0"/>
          </a:p>
        </p:txBody>
      </p:sp>
      <p:sp>
        <p:nvSpPr>
          <p:cNvPr id="30722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Eveliina Bovellan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813A4-7755-4553-ADFD-BA3F4111B559}" type="slidenum">
              <a:rPr lang="fi-FI" smtClean="0"/>
              <a:pPr/>
              <a:t>8</a:t>
            </a:fld>
            <a:endParaRPr lang="fi-FI" smtClean="0"/>
          </a:p>
        </p:txBody>
      </p:sp>
      <p:sp>
        <p:nvSpPr>
          <p:cNvPr id="30724" name="Otsikk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i-FI" smtClean="0"/>
              <a:t>MIKSI RANSKA?</a:t>
            </a:r>
          </a:p>
        </p:txBody>
      </p:sp>
      <p:sp>
        <p:nvSpPr>
          <p:cNvPr id="30725" name="Sisällön paikkamerkki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fi-FI" sz="3000" smtClean="0"/>
              <a:t>Äidinkielenä n. 109 milj. ihmisellä</a:t>
            </a:r>
          </a:p>
          <a:p>
            <a:pPr eaLnBrk="1" hangingPunct="1"/>
            <a:r>
              <a:rPr lang="fi-FI" sz="3000" smtClean="0"/>
              <a:t>Ranska, Kanada, Belgia, Sveitsi, Afrikka…</a:t>
            </a:r>
          </a:p>
          <a:p>
            <a:pPr eaLnBrk="1" hangingPunct="1"/>
            <a:r>
              <a:rPr lang="fi-FI" sz="3000" smtClean="0"/>
              <a:t>Yksi EU:n, YK:n, UNESCO:n virallisista kielistä</a:t>
            </a:r>
          </a:p>
          <a:p>
            <a:pPr eaLnBrk="1" hangingPunct="1"/>
            <a:r>
              <a:rPr lang="fi-FI" sz="3000" smtClean="0"/>
              <a:t>Englannin jälkeen maailman opetetuin vieras kieli</a:t>
            </a:r>
          </a:p>
          <a:p>
            <a:pPr eaLnBrk="1" hangingPunct="1"/>
            <a:r>
              <a:rPr lang="fi-FI" sz="3000" smtClean="0"/>
              <a:t>Diplomatian, muodin, gastronomian kieli</a:t>
            </a:r>
          </a:p>
          <a:p>
            <a:pPr eaLnBrk="1" hangingPunct="1"/>
            <a:r>
              <a:rPr lang="fi-FI" sz="3000" smtClean="0"/>
              <a:t>Ranskan ja englannin yhteinen sanasto tukee opiskelua</a:t>
            </a:r>
          </a:p>
          <a:p>
            <a:pPr eaLnBrk="1" hangingPunct="1"/>
            <a:r>
              <a:rPr lang="fi-FI" sz="3000" smtClean="0"/>
              <a:t>Ranskan kielen taito on valtti työmarkkinoilla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D08599-F2DA-4490-8942-70247B430296}" type="datetime1">
              <a:rPr lang="fi-FI" smtClean="0"/>
              <a:pPr/>
              <a:t>11.2.2010</a:t>
            </a:fld>
            <a:endParaRPr lang="fi-FI" smtClean="0"/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Eveliina Bovellan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6EBFB7-8E6F-44EF-A9D6-3D57265596DE}" type="slidenum">
              <a:rPr lang="fi-FI" smtClean="0"/>
              <a:pPr/>
              <a:t>9</a:t>
            </a:fld>
            <a:endParaRPr lang="fi-FI" smtClean="0"/>
          </a:p>
        </p:txBody>
      </p:sp>
      <p:pic>
        <p:nvPicPr>
          <p:cNvPr id="32772" name="Kuva 1" descr="1-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371475"/>
            <a:ext cx="8601075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414</Words>
  <Application>Microsoft Office PowerPoint</Application>
  <PresentationFormat>Näytössä katseltava diaesitys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Office-teema</vt:lpstr>
      <vt:lpstr>A2-KIELEN VALINTA</vt:lpstr>
      <vt:lpstr>MITÄ ON A2-KIELEN OPISKELU?</vt:lpstr>
      <vt:lpstr>KUINKA TUKEA LAPSEN KIELEN OPISKELUA?</vt:lpstr>
      <vt:lpstr>Dia 4</vt:lpstr>
      <vt:lpstr>Dia 5</vt:lpstr>
      <vt:lpstr>MIKSI SAKSA?</vt:lpstr>
      <vt:lpstr>Dia 7</vt:lpstr>
      <vt:lpstr>MIKSI RANSKA?</vt:lpstr>
      <vt:lpstr>Dia 9</vt:lpstr>
      <vt:lpstr>MIKSI VENÄJÄ?</vt:lpstr>
      <vt:lpstr>Dia 11</vt:lpstr>
      <vt:lpstr>Dia 12</vt:lpstr>
      <vt:lpstr>Dia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A2-KIELEN VALINTA</dc:title>
  <dc:creator>Koti</dc:creator>
  <cp:lastModifiedBy>Koti</cp:lastModifiedBy>
  <cp:revision>1</cp:revision>
  <dcterms:created xsi:type="dcterms:W3CDTF">2010-02-11T07:24:25Z</dcterms:created>
  <dcterms:modified xsi:type="dcterms:W3CDTF">2010-02-11T07:29:12Z</dcterms:modified>
</cp:coreProperties>
</file>