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16"/>
  </p:notesMasterIdLst>
  <p:sldIdLst>
    <p:sldId id="257" r:id="rId6"/>
    <p:sldId id="258" r:id="rId7"/>
    <p:sldId id="256" r:id="rId8"/>
    <p:sldId id="260" r:id="rId9"/>
    <p:sldId id="263" r:id="rId10"/>
    <p:sldId id="272" r:id="rId11"/>
    <p:sldId id="270" r:id="rId12"/>
    <p:sldId id="274" r:id="rId13"/>
    <p:sldId id="273" r:id="rId14"/>
    <p:sldId id="269" r:id="rId1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646"/>
    <a:srgbClr val="FFEE6D"/>
    <a:srgbClr val="EB9F00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59D8D-8660-4B10-9BF3-048A51FE94AF}" v="99" dt="2022-01-17T10:57:08.483"/>
    <p1510:client id="{441A5A43-D528-F794-C1B6-48B398E8643D}" v="3" dt="2023-01-09T13:03:24.373"/>
    <p1510:client id="{62ADC72C-BB66-E8A6-213E-6FA1632E0836}" v="3" dt="2022-01-20T14:51:33.815"/>
    <p1510:client id="{C48DB091-804A-CB25-5292-4FF326146CDB}" v="176" dt="2022-01-20T14:48:17.577"/>
    <p1510:client id="{DB0241E7-47A6-0DAB-8A50-95603EF11210}" v="54" dt="2022-01-17T10:50:01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C276A33-ED84-4CE7-922C-55D5514027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F9C8A3-6615-4B1A-8399-8701C3D264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A5360A9-D25E-4431-9AAD-FB94D6C74392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4" name="Dian kuvan paikkamerkki 3">
            <a:extLst>
              <a:ext uri="{FF2B5EF4-FFF2-40B4-BE49-F238E27FC236}">
                <a16:creationId xmlns:a16="http://schemas.microsoft.com/office/drawing/2014/main" id="{65651FD7-3677-4AA5-A499-5A9BE3CFCD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>
            <a:extLst>
              <a:ext uri="{FF2B5EF4-FFF2-40B4-BE49-F238E27FC236}">
                <a16:creationId xmlns:a16="http://schemas.microsoft.com/office/drawing/2014/main" id="{3D6294B4-BA1B-4C6B-94EF-C280C43A8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3D85BF3-3241-4DBE-853F-970A06DB98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B374145-68E7-4661-BB90-1F0D7C8F87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160B8-499D-4CAD-8B3C-AB3D750B627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n kuvan paikkamerkki 1">
            <a:extLst>
              <a:ext uri="{FF2B5EF4-FFF2-40B4-BE49-F238E27FC236}">
                <a16:creationId xmlns:a16="http://schemas.microsoft.com/office/drawing/2014/main" id="{E5CD7314-C9C4-427C-B9AF-93C1414154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F906E132-56FD-4406-94E5-F864DAD7CF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-128"/>
              </a:rPr>
              <a:t>TERVEHDYKSET VALINTAILLAN KIELELLÄ,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ＭＳ Ｐゴシック" charset="-128"/>
              </a:rPr>
              <a:t>VANHEMMAT HARJOITTELEVAT</a:t>
            </a:r>
          </a:p>
          <a:p>
            <a:pPr eaLnBrk="1" hangingPunct="1">
              <a:spcBef>
                <a:spcPct val="0"/>
              </a:spcBef>
              <a:defRPr/>
            </a:pPr>
            <a:endParaRPr lang="fi-FI">
              <a:ea typeface="ＭＳ Ｐゴシック" charset="-128"/>
            </a:endParaRPr>
          </a:p>
        </p:txBody>
      </p:sp>
      <p:sp>
        <p:nvSpPr>
          <p:cNvPr id="16388" name="Dian numeron paikkamerkki 3">
            <a:extLst>
              <a:ext uri="{FF2B5EF4-FFF2-40B4-BE49-F238E27FC236}">
                <a16:creationId xmlns:a16="http://schemas.microsoft.com/office/drawing/2014/main" id="{46682327-2654-4741-AF61-08A5B2E848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4B48994-0B70-4FB5-83E2-EE2B96299DBF}" type="slidenum">
              <a:rPr lang="fi-FI" altLang="fi-FI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n kuvan paikkamerkki 1">
            <a:extLst>
              <a:ext uri="{FF2B5EF4-FFF2-40B4-BE49-F238E27FC236}">
                <a16:creationId xmlns:a16="http://schemas.microsoft.com/office/drawing/2014/main" id="{F20CEDF2-46CD-4FB5-9CBB-A36A5F7079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1C150F1E-A46A-41A9-8BD7-EBB70755DB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fi-FI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charset="-128"/>
              </a:rPr>
              <a:t>Vanhemmat esittäytyvät naapurilleen kohdekielellä /kohdekielillä</a:t>
            </a:r>
          </a:p>
          <a:p>
            <a:pPr eaLnBrk="1" hangingPunct="1">
              <a:spcBef>
                <a:spcPct val="0"/>
              </a:spcBef>
              <a:defRPr/>
            </a:pPr>
            <a:endParaRPr lang="fi-FI">
              <a:ea typeface="ＭＳ Ｐゴシック" charset="-128"/>
            </a:endParaRPr>
          </a:p>
        </p:txBody>
      </p:sp>
      <p:sp>
        <p:nvSpPr>
          <p:cNvPr id="17412" name="Dian numeron paikkamerkki 3">
            <a:extLst>
              <a:ext uri="{FF2B5EF4-FFF2-40B4-BE49-F238E27FC236}">
                <a16:creationId xmlns:a16="http://schemas.microsoft.com/office/drawing/2014/main" id="{2646CD5E-E54B-43A2-AD29-1CBC8632A2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8BBE5E-68B8-4655-A255-81E4CA972221}" type="slidenum">
              <a:rPr lang="fi-FI" altLang="fi-FI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9B16F7C6-F312-48C5-8E68-E1FB2839D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BD0E99-FDA9-486F-BF6D-8970A73BB192}" type="slidenum">
              <a:rPr lang="fi-FI" altLang="fi-FI">
                <a:solidFill>
                  <a:srgbClr val="000000"/>
                </a:solidFill>
              </a:rPr>
              <a:pPr eaLnBrk="1" hangingPunct="1"/>
              <a:t>6</a:t>
            </a:fld>
            <a:endParaRPr lang="fi-FI" altLang="fi-FI">
              <a:solidFill>
                <a:srgbClr val="000000"/>
              </a:solidFill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ED9724B5-FAD1-4969-9CA2-0D8EC0505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57C498C-A926-410C-8F3A-8BEC1C3CF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i-FI" altLang="fi-FI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n kuvan paikkamerkki 1">
            <a:extLst>
              <a:ext uri="{FF2B5EF4-FFF2-40B4-BE49-F238E27FC236}">
                <a16:creationId xmlns:a16="http://schemas.microsoft.com/office/drawing/2014/main" id="{4DF8E059-E4D9-46E0-B241-2CFF671C90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Huomautusten paikkamerkki 2">
            <a:extLst>
              <a:ext uri="{FF2B5EF4-FFF2-40B4-BE49-F238E27FC236}">
                <a16:creationId xmlns:a16="http://schemas.microsoft.com/office/drawing/2014/main" id="{6969BD57-46E1-46E8-B917-2BC209B16B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altLang="fi-FI">
                <a:ea typeface="ＭＳ Ｐゴシック" panose="020B0600070205080204" pitchFamily="34" charset="-128"/>
              </a:rPr>
              <a:t>Vapaaehtoinen A-kieli on valinnaisaine, jonka valinta on tehty jo alakoulussa.</a:t>
            </a:r>
          </a:p>
        </p:txBody>
      </p:sp>
      <p:sp>
        <p:nvSpPr>
          <p:cNvPr id="19460" name="Dian numeron paikkamerkki 3">
            <a:extLst>
              <a:ext uri="{FF2B5EF4-FFF2-40B4-BE49-F238E27FC236}">
                <a16:creationId xmlns:a16="http://schemas.microsoft.com/office/drawing/2014/main" id="{5D2B0776-CAC3-4B14-9211-5A4E66B9E7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2D138E2-9AE5-415D-86B5-4B034869E58D}" type="slidenum">
              <a:rPr lang="fi-FI" altLang="fi-FI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fi-FI" altLang="fi-FI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A84218-F4AF-44D9-B50A-40746F6C4D2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30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6D7095-362B-43DD-85F6-DF2DB1EF6E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864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188913"/>
            <a:ext cx="2057400" cy="576103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19800" cy="576103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3E9CD6-48F0-4386-9C6C-AFB43E308B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09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5A7BCA67-725C-4B10-A3A4-0015199DB6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56CC4765-618F-4869-BCE0-F807CD37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0D28-3545-4908-B28A-0538FFD39E71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83B078CC-C288-4ACB-8B64-565181E7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803FE96-CC80-4A0C-B8C2-DFF2E645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F6051-BAC5-4710-A611-43F5A285292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27850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9DCC34-5B12-43F2-981D-C7B6D44C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C59D-9B82-44E1-9557-EAE748904E1C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36399E-A113-4433-B8C4-3B17894D8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1787AD-8D7C-4255-912C-A370283D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5B51-7478-4ADF-8954-73B7BE502C7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4717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CE115A-0BE5-4A44-8CA8-BAD30FDB0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D3100-04B9-421A-B9C3-ED39287561E7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EC0001-8D32-4FA8-A2EE-875B45A8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CBEB66-3A3E-49AB-AAE8-0B5056E2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BE24D-8946-4F54-A344-B4C929E48D4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1790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85B8094D-DD38-4C71-A5DC-7D5CC0ED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7E97-E9E4-411C-B52A-84BB7334EBB9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991BBE44-31D6-4F98-93AE-54C8BD49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BED899D-A9E1-4534-B8D5-37C6D09D2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E6801-4652-43D7-B2F1-D9E46BA7D14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39824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5735AD97-BB4A-465A-9E50-4A4BF35DD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9246-B597-4424-9F25-923A8573D8A2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E74EFF34-9D73-4D32-ABFF-4B391070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608A7AC8-F8E9-4BED-83F2-6DF3B97BD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C89E0-34FD-43AC-B38D-D0858F2638F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38678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48164249-5479-4AC2-8122-B2E41E9B2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31453-1FE8-4200-9F48-47C1CA89F6AC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9B5D1F57-905F-42CA-8EE7-3CE8E40F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8052A855-FA74-42DC-AA14-F6F594B0F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EA6D8-3736-494A-8189-8FBAD90EB27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690744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1FEDF0FC-945A-443A-8203-3280649D7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2CA5C-23F0-4441-A6A9-D50E7F9A60F3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6747F317-AD13-4032-B4BC-D313F0B0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89197092-1BA1-4BAC-A601-2AFBCD70D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906E7-833C-46A4-A8F1-E52B122B920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6431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3975060C-F5D4-4FEA-9282-9FE74FA16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97FE-CD9B-47A3-97AB-21EC3F0A9A7D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50ACDD95-EAFB-4547-9494-3F645E2FC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72D1436A-65CF-45E0-A62B-0CEB014A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C0059-1D0F-4DC9-9E09-4C15E01C6DE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1314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752129-A596-4E8B-9947-80A5697077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207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05D6819C-ACB9-4261-80FF-5E794B82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39A1D-032B-4677-8CCC-CAB5E6023937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23DF2A01-0BE4-4173-8691-43CFB5016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C70144A7-FDE0-427C-BC27-BA570F32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EB613-67BB-4DBB-A98E-EF7150BF158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47513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167BD3-E4A3-45C1-9DAE-0C5F7BA21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CBBE-24EC-419A-B58A-62CA86873F02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269D81-D8CF-42DC-BEB6-2C4198CB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34AA9A-D263-4537-ADD6-8C36F1EB5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A8766-D4EF-4374-8980-FA0696CA34D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22259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3E51CB-9695-491D-A127-41942C69D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2BD0-AA37-40E9-BF27-8AA011D4A70C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5487723-6724-4040-A56C-E30B85B2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93525F-8149-468C-8AA1-D5E514E8C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B9877-A5B7-489F-BF9E-375B1F35CB4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0273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EBF1F9-180C-4A25-9C80-7910C4BBDB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76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FAFDDD-2A95-4C3E-B816-D4BDFAC62E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64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646F2D5-EC3D-4386-B989-CB4498E155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98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9DADCE-B491-44CF-9BAD-21A27E0682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18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0A36358-FBD5-46C5-A049-9CD0D3C525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722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CBC667-14C3-420F-8CFB-2E0F59FE8D7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8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ED676-B10F-4C64-8F57-B7C2FE432A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94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AFC26C3-4D03-429F-8E87-3390E9EF5C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2E7FC3-2DAE-4162-84E1-55B1BD163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9BCED9B-1B9C-4E57-97A6-7C9EC39DE8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37288"/>
            <a:ext cx="33845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" name="Line 9">
            <a:extLst>
              <a:ext uri="{FF2B5EF4-FFF2-40B4-BE49-F238E27FC236}">
                <a16:creationId xmlns:a16="http://schemas.microsoft.com/office/drawing/2014/main" id="{3E9FC34A-D5F4-461B-81D2-CF319A11B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fi-FI">
              <a:ea typeface="ＭＳ Ｐゴシック" charset="-128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99463FAC-BAB3-4B2B-B2A0-D505D378777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229225"/>
            <a:ext cx="9144000" cy="1628775"/>
          </a:xfrm>
          <a:prstGeom prst="rect">
            <a:avLst/>
          </a:prstGeom>
          <a:solidFill>
            <a:srgbClr val="C3D69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fi-FI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1" name="Kuva 8" descr="logo-valkeatausta.png">
            <a:extLst>
              <a:ext uri="{FF2B5EF4-FFF2-40B4-BE49-F238E27FC236}">
                <a16:creationId xmlns:a16="http://schemas.microsoft.com/office/drawing/2014/main" id="{3310D7D3-3835-44A4-9968-B1F632F3082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5300663"/>
            <a:ext cx="1457325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46464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5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C00986BB-C515-44B0-973F-A7BABF31F9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perustyylejä naps.</a:t>
            </a:r>
          </a:p>
        </p:txBody>
      </p:sp>
      <p:sp>
        <p:nvSpPr>
          <p:cNvPr id="2051" name="Tekstin paikkamerkki 2">
            <a:extLst>
              <a:ext uri="{FF2B5EF4-FFF2-40B4-BE49-F238E27FC236}">
                <a16:creationId xmlns:a16="http://schemas.microsoft.com/office/drawing/2014/main" id="{ED195D56-EDF6-4695-A64E-50D0155E54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524B3A-44A3-4603-B396-3AE9442F9F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F651ABC7-AF84-4EAC-BC26-EAE9C9E10068}" type="datetimeFigureOut">
              <a:rPr lang="fi-FI"/>
              <a:pPr>
                <a:defRPr/>
              </a:pPr>
              <a:t>1.2.2024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6291114-91FD-4DBC-80A7-16934310F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7ABCC4-8AAA-49B2-8467-86D967B40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C76DBAA-E526-4DE6-80B5-C579F494B1B5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F17299-6972-4246-9784-8C880382F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95413" y="765175"/>
            <a:ext cx="7772400" cy="4752975"/>
          </a:xfrm>
        </p:spPr>
        <p:txBody>
          <a:bodyPr/>
          <a:lstStyle/>
          <a:p>
            <a:pPr eaLnBrk="1" hangingPunct="1"/>
            <a:r>
              <a:rPr lang="fi-FI" altLang="fi-FI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4099" name="WordArt 5">
            <a:extLst>
              <a:ext uri="{FF2B5EF4-FFF2-40B4-BE49-F238E27FC236}">
                <a16:creationId xmlns:a16="http://schemas.microsoft.com/office/drawing/2014/main" id="{0D2E773A-D2AE-44DF-BAB6-0053D0347A0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47813" y="1196975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i-FI" sz="48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EE6D"/>
                </a:solidFill>
                <a:effectLst>
                  <a:outerShdw blurRad="41275" dist="20320" dir="1799969" algn="tl" rotWithShape="0">
                    <a:srgbClr val="808080">
                      <a:alpha val="39998"/>
                    </a:srgbClr>
                  </a:outerShdw>
                </a:effectLst>
                <a:latin typeface="Impact" panose="020B0806030902050204" pitchFamily="34" charset="0"/>
              </a:rPr>
              <a:t>           </a:t>
            </a:r>
          </a:p>
        </p:txBody>
      </p:sp>
      <p:pic>
        <p:nvPicPr>
          <p:cNvPr id="4100" name="Kuva 10" descr="logo-valkeatausta.png">
            <a:extLst>
              <a:ext uri="{FF2B5EF4-FFF2-40B4-BE49-F238E27FC236}">
                <a16:creationId xmlns:a16="http://schemas.microsoft.com/office/drawing/2014/main" id="{CDB71EB0-7BDB-4EBC-A284-971CD9B5A9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33375"/>
            <a:ext cx="5976938" cy="544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Kuvatekstisoikio 1">
            <a:extLst>
              <a:ext uri="{FF2B5EF4-FFF2-40B4-BE49-F238E27FC236}">
                <a16:creationId xmlns:a16="http://schemas.microsoft.com/office/drawing/2014/main" id="{4DAAE03A-D077-480A-BD21-05DA9DA4BA17}"/>
              </a:ext>
            </a:extLst>
          </p:cNvPr>
          <p:cNvSpPr/>
          <p:nvPr/>
        </p:nvSpPr>
        <p:spPr>
          <a:xfrm>
            <a:off x="395536" y="4941168"/>
            <a:ext cx="2483768" cy="1440160"/>
          </a:xfrm>
          <a:prstGeom prst="wedgeEllipseCallout">
            <a:avLst>
              <a:gd name="adj1" fmla="val 56399"/>
              <a:gd name="adj2" fmla="val -7775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Bonjour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, madame/ monsieur…</a:t>
            </a:r>
            <a:r>
              <a:rPr lang="fi-FI" sz="200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5" name="Kuvatekstisoikio 4">
            <a:extLst>
              <a:ext uri="{FF2B5EF4-FFF2-40B4-BE49-F238E27FC236}">
                <a16:creationId xmlns:a16="http://schemas.microsoft.com/office/drawing/2014/main" id="{36E3CEF1-68C0-4F4B-96E5-541B9C8ED3EF}"/>
              </a:ext>
            </a:extLst>
          </p:cNvPr>
          <p:cNvSpPr/>
          <p:nvPr/>
        </p:nvSpPr>
        <p:spPr>
          <a:xfrm>
            <a:off x="6591796" y="116632"/>
            <a:ext cx="2520280" cy="1764776"/>
          </a:xfrm>
          <a:prstGeom prst="wedgeEllipseCallout">
            <a:avLst>
              <a:gd name="adj1" fmla="val -54340"/>
              <a:gd name="adj2" fmla="val 6626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Guten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Tag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fi-FI" sz="2000" err="1">
                <a:solidFill>
                  <a:srgbClr val="000000"/>
                </a:solidFill>
                <a:latin typeface="Comic Sans MS" pitchFamily="66" charset="0"/>
              </a:rPr>
              <a:t>Herr/Frau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 ...</a:t>
            </a:r>
            <a:r>
              <a:rPr lang="fi-FI" sz="200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4107" name="Tekstiruutu 5">
            <a:extLst>
              <a:ext uri="{FF2B5EF4-FFF2-40B4-BE49-F238E27FC236}">
                <a16:creationId xmlns:a16="http://schemas.microsoft.com/office/drawing/2014/main" id="{239D8302-224C-46AF-858D-71B3FEF3F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11303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>
              <a:latin typeface="Arial" panose="020B0604020202020204" pitchFamily="34" charset="0"/>
            </a:endParaRPr>
          </a:p>
        </p:txBody>
      </p:sp>
      <p:sp>
        <p:nvSpPr>
          <p:cNvPr id="8" name="Kuvatekstisoikio 7">
            <a:extLst>
              <a:ext uri="{FF2B5EF4-FFF2-40B4-BE49-F238E27FC236}">
                <a16:creationId xmlns:a16="http://schemas.microsoft.com/office/drawing/2014/main" id="{696605DC-386A-46AE-AA3D-79571615AC86}"/>
              </a:ext>
            </a:extLst>
          </p:cNvPr>
          <p:cNvSpPr/>
          <p:nvPr/>
        </p:nvSpPr>
        <p:spPr>
          <a:xfrm>
            <a:off x="6516216" y="3212976"/>
            <a:ext cx="2625824" cy="1620760"/>
          </a:xfrm>
          <a:prstGeom prst="wedgeEllipseCallout">
            <a:avLst>
              <a:gd name="adj1" fmla="val -109103"/>
              <a:gd name="adj2" fmla="val 1499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Buenos </a:t>
            </a: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días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fi-FI" sz="2000" err="1">
                <a:solidFill>
                  <a:srgbClr val="000000"/>
                </a:solidFill>
                <a:latin typeface="Comic Sans MS" pitchFamily="66" charset="0"/>
              </a:rPr>
              <a:t>señor/señora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…</a:t>
            </a:r>
            <a:r>
              <a:rPr lang="fi-FI" sz="200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9" name="Kuvatekstisoikio 8">
            <a:extLst>
              <a:ext uri="{FF2B5EF4-FFF2-40B4-BE49-F238E27FC236}">
                <a16:creationId xmlns:a16="http://schemas.microsoft.com/office/drawing/2014/main" id="{9E5EADE3-E42A-4428-8FE1-F974F77A7796}"/>
              </a:ext>
            </a:extLst>
          </p:cNvPr>
          <p:cNvSpPr/>
          <p:nvPr/>
        </p:nvSpPr>
        <p:spPr>
          <a:xfrm>
            <a:off x="251520" y="23788"/>
            <a:ext cx="2520280" cy="1764776"/>
          </a:xfrm>
          <a:prstGeom prst="wedgeEllipseCallout">
            <a:avLst>
              <a:gd name="adj1" fmla="val 59040"/>
              <a:gd name="adj2" fmla="val 7921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God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fi-FI" sz="2000" b="1" err="1">
                <a:solidFill>
                  <a:srgbClr val="000000"/>
                </a:solidFill>
                <a:latin typeface="Comic Sans MS" pitchFamily="66" charset="0"/>
              </a:rPr>
              <a:t>dag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, </a:t>
            </a:r>
            <a:r>
              <a:rPr lang="fi-FI" sz="2000" err="1">
                <a:solidFill>
                  <a:srgbClr val="000000"/>
                </a:solidFill>
                <a:latin typeface="Comic Sans MS" pitchFamily="66" charset="0"/>
              </a:rPr>
              <a:t>herr/fru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 …</a:t>
            </a:r>
            <a:r>
              <a:rPr lang="fi-FI" sz="2000">
                <a:solidFill>
                  <a:srgbClr val="000000"/>
                </a:solidFill>
              </a:rPr>
              <a:t>!</a:t>
            </a:r>
          </a:p>
        </p:txBody>
      </p:sp>
      <p:sp>
        <p:nvSpPr>
          <p:cNvPr id="10" name="Kuvatekstisoikio 9">
            <a:extLst>
              <a:ext uri="{FF2B5EF4-FFF2-40B4-BE49-F238E27FC236}">
                <a16:creationId xmlns:a16="http://schemas.microsoft.com/office/drawing/2014/main" id="{42421B4F-3CEE-44DB-8A32-5138AA664CD9}"/>
              </a:ext>
            </a:extLst>
          </p:cNvPr>
          <p:cNvSpPr/>
          <p:nvPr/>
        </p:nvSpPr>
        <p:spPr>
          <a:xfrm>
            <a:off x="5148064" y="5229200"/>
            <a:ext cx="3744416" cy="1512168"/>
          </a:xfrm>
          <a:prstGeom prst="wedgeEllipseCallout">
            <a:avLst>
              <a:gd name="adj1" fmla="val -85079"/>
              <a:gd name="adj2" fmla="val -7119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140000"/>
              </a:lnSpc>
              <a:defRPr/>
            </a:pPr>
            <a:r>
              <a:rPr lang="ru-RU" sz="2000" b="1">
                <a:latin typeface="Comic Sans MS" pitchFamily="66" charset="0"/>
              </a:rPr>
              <a:t>Добрый день</a:t>
            </a:r>
            <a:r>
              <a:rPr lang="fi-FI" sz="2000" b="1">
                <a:solidFill>
                  <a:srgbClr val="000000"/>
                </a:solidFill>
                <a:latin typeface="Comic Sans MS" pitchFamily="66" charset="0"/>
              </a:rPr>
              <a:t>,</a:t>
            </a:r>
            <a:r>
              <a:rPr lang="fi-FI" sz="2000"/>
              <a:t> </a:t>
            </a:r>
            <a:r>
              <a:rPr lang="az-Cyrl-AZ" sz="2000">
                <a:latin typeface="Comic Sans MS" pitchFamily="66" charset="0"/>
              </a:rPr>
              <a:t>г</a:t>
            </a:r>
            <a:r>
              <a:rPr lang="fi-FI" sz="2000">
                <a:latin typeface="Comic Sans MS" pitchFamily="66" charset="0"/>
              </a:rPr>
              <a:t>о</a:t>
            </a:r>
            <a:r>
              <a:rPr lang="az-Cyrl-AZ" sz="2000">
                <a:latin typeface="Comic Sans MS" pitchFamily="66" charset="0"/>
              </a:rPr>
              <a:t>сподин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/</a:t>
            </a:r>
            <a:r>
              <a:rPr lang="az-Cyrl-AZ" sz="2000">
                <a:solidFill>
                  <a:srgbClr val="000000"/>
                </a:solidFill>
                <a:latin typeface="Comic Sans MS" pitchFamily="66" charset="0"/>
              </a:rPr>
              <a:t>госпожа</a:t>
            </a:r>
            <a:r>
              <a:rPr lang="fi-FI" sz="2000">
                <a:solidFill>
                  <a:srgbClr val="000000"/>
                </a:solidFill>
                <a:latin typeface="Comic Sans MS" pitchFamily="66" charset="0"/>
              </a:rPr>
              <a:t> …!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Kuva 2" descr="thinkinglisko.jpg">
            <a:extLst>
              <a:ext uri="{FF2B5EF4-FFF2-40B4-BE49-F238E27FC236}">
                <a16:creationId xmlns:a16="http://schemas.microsoft.com/office/drawing/2014/main" id="{5F21D6A3-322A-4B2C-8AD8-7009D764D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052513"/>
            <a:ext cx="25304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Otsikko 1">
            <a:extLst>
              <a:ext uri="{FF2B5EF4-FFF2-40B4-BE49-F238E27FC236}">
                <a16:creationId xmlns:a16="http://schemas.microsoft.com/office/drawing/2014/main" id="{AF523E7A-6D2F-4E2F-9295-C7A9520AF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>
              <a:ea typeface="ＭＳ Ｐゴシック" panose="020B0600070205080204" pitchFamily="34" charset="-128"/>
            </a:endParaRPr>
          </a:p>
        </p:txBody>
      </p:sp>
      <p:sp>
        <p:nvSpPr>
          <p:cNvPr id="5" name="Kuvatekstipilvi 4">
            <a:extLst>
              <a:ext uri="{FF2B5EF4-FFF2-40B4-BE49-F238E27FC236}">
                <a16:creationId xmlns:a16="http://schemas.microsoft.com/office/drawing/2014/main" id="{4171CC1B-66EE-4577-ABA4-015A6615B147}"/>
              </a:ext>
            </a:extLst>
          </p:cNvPr>
          <p:cNvSpPr/>
          <p:nvPr/>
        </p:nvSpPr>
        <p:spPr>
          <a:xfrm>
            <a:off x="6479704" y="980728"/>
            <a:ext cx="2664296" cy="1296144"/>
          </a:xfrm>
          <a:prstGeom prst="cloudCallout">
            <a:avLst>
              <a:gd name="adj1" fmla="val -87176"/>
              <a:gd name="adj2" fmla="val 2211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AJATUKSIA</a:t>
            </a:r>
          </a:p>
        </p:txBody>
      </p:sp>
      <p:sp>
        <p:nvSpPr>
          <p:cNvPr id="7" name="Kuvatekstisoikio 6">
            <a:extLst>
              <a:ext uri="{FF2B5EF4-FFF2-40B4-BE49-F238E27FC236}">
                <a16:creationId xmlns:a16="http://schemas.microsoft.com/office/drawing/2014/main" id="{4742D39E-75F7-452C-8ADE-160BB7E308D0}"/>
              </a:ext>
            </a:extLst>
          </p:cNvPr>
          <p:cNvSpPr/>
          <p:nvPr/>
        </p:nvSpPr>
        <p:spPr>
          <a:xfrm>
            <a:off x="323528" y="764704"/>
            <a:ext cx="3024336" cy="1296144"/>
          </a:xfrm>
          <a:prstGeom prst="wedgeEllipseCallout">
            <a:avLst>
              <a:gd name="adj1" fmla="val 63158"/>
              <a:gd name="adj2" fmla="val 59978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i-FI" sz="1800"/>
              <a:t>KYSYMYKSIÄ?</a:t>
            </a:r>
          </a:p>
        </p:txBody>
      </p:sp>
      <p:sp>
        <p:nvSpPr>
          <p:cNvPr id="9" name="Kuvatekstisoikio 8">
            <a:extLst>
              <a:ext uri="{FF2B5EF4-FFF2-40B4-BE49-F238E27FC236}">
                <a16:creationId xmlns:a16="http://schemas.microsoft.com/office/drawing/2014/main" id="{D07C2C09-AC67-417D-90EE-8223CED93358}"/>
              </a:ext>
            </a:extLst>
          </p:cNvPr>
          <p:cNvSpPr/>
          <p:nvPr/>
        </p:nvSpPr>
        <p:spPr>
          <a:xfrm>
            <a:off x="323528" y="3645024"/>
            <a:ext cx="2843808" cy="1152128"/>
          </a:xfrm>
          <a:prstGeom prst="wedgeEllipseCallout">
            <a:avLst>
              <a:gd name="adj1" fmla="val 66168"/>
              <a:gd name="adj2" fmla="val -92601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>
                <a:solidFill>
                  <a:schemeClr val="tx1"/>
                </a:solidFill>
              </a:rPr>
              <a:t>KESKUSTELUA</a:t>
            </a:r>
          </a:p>
        </p:txBody>
      </p:sp>
      <p:sp>
        <p:nvSpPr>
          <p:cNvPr id="14349" name="Sisällön paikkamerkki 10">
            <a:extLst>
              <a:ext uri="{FF2B5EF4-FFF2-40B4-BE49-F238E27FC236}">
                <a16:creationId xmlns:a16="http://schemas.microsoft.com/office/drawing/2014/main" id="{0FD65CA5-1339-4082-88F4-C5B956E74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628775"/>
            <a:ext cx="504825" cy="431800"/>
          </a:xfrm>
        </p:spPr>
        <p:txBody>
          <a:bodyPr/>
          <a:lstStyle/>
          <a:p>
            <a:r>
              <a:rPr lang="fi-FI" altLang="fi-FI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468AB4-DD72-4F16-B959-9A5150F5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charset="-128"/>
              </a:rPr>
              <a:t>Mitä lapsesi tekee kahden tunnin aikana viikossa?</a:t>
            </a:r>
            <a:endParaRPr lang="fi-FI" sz="2600">
              <a:ea typeface="ＭＳ Ｐゴシック" charset="-128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3B3830-A083-4D64-9E16-94AE9C43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fi-FI" sz="2400">
                <a:latin typeface="Comic Sans MS"/>
                <a:ea typeface="ＭＳ Ｐゴシック"/>
              </a:rPr>
              <a:t>istuu tietokoneella?</a:t>
            </a:r>
          </a:p>
          <a:p>
            <a:pPr eaLnBrk="1" hangingPunct="1">
              <a:buFontTx/>
              <a:buChar char="•"/>
              <a:defRPr/>
            </a:pPr>
            <a:r>
              <a:rPr lang="fi-FI" sz="2400">
                <a:latin typeface="Comic Sans MS"/>
                <a:ea typeface="ＭＳ Ｐゴシック"/>
              </a:rPr>
              <a:t>näprää kännykkää?</a:t>
            </a:r>
          </a:p>
          <a:p>
            <a:pPr eaLnBrk="1" hangingPunct="1">
              <a:buFontTx/>
              <a:buChar char="•"/>
              <a:defRPr/>
            </a:pPr>
            <a:r>
              <a:rPr lang="fi-FI" sz="2400">
                <a:latin typeface="Comic Sans MS"/>
                <a:ea typeface="ＭＳ Ｐゴシック"/>
              </a:rPr>
              <a:t>pyörii kylillä?</a:t>
            </a:r>
          </a:p>
          <a:p>
            <a:pPr>
              <a:defRPr/>
            </a:pPr>
            <a:endParaRPr lang="fi-FI" sz="200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fi-FI" sz="2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ea typeface="ＭＳ Ｐゴシック"/>
              </a:rPr>
              <a:t>Voisiko hän siinä ajassa…</a:t>
            </a:r>
          </a:p>
          <a:p>
            <a:pPr eaLnBrk="1" hangingPunct="1">
              <a:defRPr/>
            </a:pPr>
            <a:endParaRPr lang="fi-FI" sz="160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fi-FI" sz="2000">
                <a:latin typeface="Comic Sans MS"/>
                <a:ea typeface="ＭＳ Ｐゴシック"/>
              </a:rPr>
              <a:t> </a:t>
            </a:r>
            <a:r>
              <a:rPr lang="fi-FI" sz="2400">
                <a:latin typeface="Comic Sans MS"/>
                <a:ea typeface="ＭＳ Ｐゴシック"/>
              </a:rPr>
              <a:t>… oppia vierasta kieltä?</a:t>
            </a:r>
          </a:p>
          <a:p>
            <a:pPr eaLnBrk="1" hangingPunct="1">
              <a:defRPr/>
            </a:pPr>
            <a:endParaRPr lang="fi-FI" sz="2000">
              <a:latin typeface="Comic Sans MS" pitchFamily="66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fi-FI" sz="2400"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ea typeface="ＭＳ Ｐゴシック"/>
              </a:rPr>
              <a:t>Kieli on myös hyvä harrastus!</a:t>
            </a:r>
          </a:p>
          <a:p>
            <a:pPr>
              <a:defRPr/>
            </a:pPr>
            <a:endParaRPr lang="fi-FI">
              <a:ea typeface="ＭＳ Ｐゴシック" charset="-128"/>
            </a:endParaRPr>
          </a:p>
        </p:txBody>
      </p:sp>
      <p:pic>
        <p:nvPicPr>
          <p:cNvPr id="5124" name="Kuva 3" descr="poika+arkku kopio.jpg">
            <a:extLst>
              <a:ext uri="{FF2B5EF4-FFF2-40B4-BE49-F238E27FC236}">
                <a16:creationId xmlns:a16="http://schemas.microsoft.com/office/drawing/2014/main" id="{551FA76C-1B7E-49CF-BE04-54A8C0FD38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196975"/>
            <a:ext cx="2787650" cy="382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07A11F-FF43-49F3-89B7-CA9F205831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79388"/>
            <a:ext cx="7772400" cy="784225"/>
          </a:xfrm>
        </p:spPr>
        <p:txBody>
          <a:bodyPr/>
          <a:lstStyle/>
          <a:p>
            <a:pPr eaLnBrk="1" hangingPunct="1">
              <a:defRPr/>
            </a:pPr>
            <a:r>
              <a:rPr lang="fi-FI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charset="-128"/>
              </a:rPr>
              <a:t>Miksi opiskella kieliä?</a:t>
            </a:r>
            <a:endParaRPr lang="fi-FI" sz="2600">
              <a:ea typeface="ＭＳ Ｐゴシック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D7C269-188C-41B3-95F9-9A207E1CF6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4675" y="1052513"/>
            <a:ext cx="7993063" cy="4318000"/>
          </a:xfrm>
        </p:spPr>
        <p:txBody>
          <a:bodyPr/>
          <a:lstStyle/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yhä kansainvälisempi Suomi</a:t>
            </a: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englannin lisäksi tarvitaan muita kieliä</a:t>
            </a: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kielten osaaminen avartaa maailmankuvaa</a:t>
            </a: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eri kulttuurien tunteminen ja ymmärtäminen lisää suvaitsevaisuutta</a:t>
            </a:r>
            <a:endParaRPr lang="fi-FI" altLang="fi-FI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saattaa mahdollistaa opiskelupaikan ulkomailla </a:t>
            </a: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solidFill>
                  <a:srgbClr val="000000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rPr>
              <a:t>kielitaito voi olla ratkaiseva tekijä työn saamisessa</a:t>
            </a:r>
          </a:p>
          <a:p>
            <a:pPr marL="285750" indent="-285750" algn="l"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aivojumppaa: kielten opiskelu treenaa muistia tehokkaasti</a:t>
            </a:r>
          </a:p>
          <a:p>
            <a:pPr marL="285750" indent="-285750" algn="l" eaLnBrk="1" hangingPunct="1"/>
            <a:endParaRPr lang="fi-FI" altLang="fi-FI">
              <a:ea typeface="ＭＳ Ｐゴシック" panose="020B0600070205080204" pitchFamily="34" charset="-128"/>
            </a:endParaRP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765DD868-09E8-450F-89BA-099B682D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12700">
            <a:solidFill>
              <a:srgbClr val="C3D69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pic>
        <p:nvPicPr>
          <p:cNvPr id="6149" name="Kuva 1" descr="4liput roikkuu.jpg">
            <a:extLst>
              <a:ext uri="{FF2B5EF4-FFF2-40B4-BE49-F238E27FC236}">
                <a16:creationId xmlns:a16="http://schemas.microsoft.com/office/drawing/2014/main" id="{949FD4EB-1D4E-4DCE-AA61-F28B7E22D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04813"/>
            <a:ext cx="3100388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Kuva 5" descr="liftari.jpg">
            <a:extLst>
              <a:ext uri="{FF2B5EF4-FFF2-40B4-BE49-F238E27FC236}">
                <a16:creationId xmlns:a16="http://schemas.microsoft.com/office/drawing/2014/main" id="{ABFED946-387C-4A04-AA6F-9EDF6DB02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90320"/>
            <a:ext cx="147796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08B624F5-F642-4CDF-B765-7EC6A9D3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charset="-128"/>
              </a:rPr>
              <a:t>Hyötyä kieliopinnoista</a:t>
            </a:r>
            <a:endParaRPr lang="fi-FI" sz="2600">
              <a:ea typeface="ＭＳ Ｐゴシック" charset="-128"/>
            </a:endParaRPr>
          </a:p>
        </p:txBody>
      </p:sp>
      <p:sp>
        <p:nvSpPr>
          <p:cNvPr id="7173" name="Sisällön paikkamerkki 2">
            <a:extLst>
              <a:ext uri="{FF2B5EF4-FFF2-40B4-BE49-F238E27FC236}">
                <a16:creationId xmlns:a16="http://schemas.microsoft.com/office/drawing/2014/main" id="{716F1D00-475C-4AC1-BA9C-4BC6F438A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Harrastuksissa, jatko-opinnoissa, matkustellessa, työelämässä</a:t>
            </a:r>
            <a:endParaRPr lang="fi-FI" altLang="fi-FI" sz="2400" dirty="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buFont typeface="Arial"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Lisää mahdollisuuksia saada ystäviä ympäri maailmaa</a:t>
            </a:r>
          </a:p>
          <a:p>
            <a:pPr>
              <a:buFont typeface="Arial"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Kehittää kognitiivisia ja ajattelun taitoja</a:t>
            </a:r>
            <a:endParaRPr lang="fi-FI" altLang="fi-FI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marL="285750" indent="-285750" eaLnBrk="1" hangingPunct="1"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Lisää yleissivistystä ja ymmärrystä muita kieliä ja kulttuureita kohtaan</a:t>
            </a:r>
            <a:endParaRPr lang="fi-FI" altLang="fi-FI" sz="24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marL="285750" indent="-285750" eaLnBrk="1" hangingPunct="1"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kehittää monipuolisesti eri oppimistapoja</a:t>
            </a:r>
          </a:p>
          <a:p>
            <a:pPr marL="285750" indent="-285750" eaLnBrk="1" hangingPunct="1"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hyötyä ja iloa koko elämän ajalle!</a:t>
            </a:r>
          </a:p>
        </p:txBody>
      </p:sp>
      <p:sp>
        <p:nvSpPr>
          <p:cNvPr id="4" name="Kuvatekstisoikio 3">
            <a:extLst>
              <a:ext uri="{FF2B5EF4-FFF2-40B4-BE49-F238E27FC236}">
                <a16:creationId xmlns:a16="http://schemas.microsoft.com/office/drawing/2014/main" id="{9E5CFA30-FF33-4D1E-8E7F-5C0C8061EE11}"/>
              </a:ext>
            </a:extLst>
          </p:cNvPr>
          <p:cNvSpPr/>
          <p:nvPr/>
        </p:nvSpPr>
        <p:spPr>
          <a:xfrm>
            <a:off x="5220072" y="188640"/>
            <a:ext cx="2232248" cy="1296144"/>
          </a:xfrm>
          <a:prstGeom prst="wedgeEllipseCallout">
            <a:avLst>
              <a:gd name="adj1" fmla="val 48803"/>
              <a:gd name="adj2" fmla="val 4441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fi-FI" sz="1800" b="1" err="1">
                <a:latin typeface="Comic Sans MS" pitchFamily="66" charset="0"/>
              </a:rPr>
              <a:t>Ich</a:t>
            </a:r>
            <a:r>
              <a:rPr lang="fi-FI" sz="1800" b="1">
                <a:latin typeface="Comic Sans MS" pitchFamily="66" charset="0"/>
              </a:rPr>
              <a:t> </a:t>
            </a:r>
            <a:r>
              <a:rPr lang="fi-FI" sz="1800" b="1" err="1">
                <a:latin typeface="Comic Sans MS" pitchFamily="66" charset="0"/>
              </a:rPr>
              <a:t>heiße</a:t>
            </a:r>
            <a:r>
              <a:rPr lang="fi-FI" sz="1800" b="1">
                <a:latin typeface="Comic Sans MS" pitchFamily="66" charset="0"/>
              </a:rPr>
              <a:t> …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Kuva 3" descr="school kopio.jpg">
            <a:extLst>
              <a:ext uri="{FF2B5EF4-FFF2-40B4-BE49-F238E27FC236}">
                <a16:creationId xmlns:a16="http://schemas.microsoft.com/office/drawing/2014/main" id="{5E5E4D8A-6CD4-46BF-8245-EB71CCFF8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75" y="3141663"/>
            <a:ext cx="1831975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04C7790-AB78-49C9-902F-C6B04B15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i-FI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ＭＳ Ｐゴシック" charset="-128"/>
              </a:rPr>
              <a:t>Kenelle kieliä?</a:t>
            </a:r>
            <a:endParaRPr lang="fi-FI" sz="2600">
              <a:ea typeface="ＭＳ Ｐゴシック" charset="-128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ECAD3A-469C-4605-9500-6D4B8B772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7214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jokainen voi opiskella vieraita kieliä </a:t>
            </a:r>
          </a:p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oppijan oma motivaatio on tärkeää</a:t>
            </a:r>
          </a:p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vanhempien ei tarvitse osata kyseistä kieltä</a:t>
            </a:r>
          </a:p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vieraissa kielissä voi olla monta päämäärää; todistuksen arvosana ei ole tärkein</a:t>
            </a:r>
          </a:p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lisähaasteita halukkaille – opiskelutaitojen vahvistamista kaikille</a:t>
            </a:r>
          </a:p>
          <a:p>
            <a:pPr eaLnBrk="1" hangingPunct="1">
              <a:buFontTx/>
              <a:buChar char="•"/>
            </a:pPr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Harkitse A2-kielen valintaa tarkkaan, jos </a:t>
            </a:r>
          </a:p>
          <a:p>
            <a:pPr marL="0" indent="0" eaLnBrk="1" hangingPunct="1"/>
            <a:r>
              <a:rPr lang="fi-FI" altLang="fi-FI" sz="2400">
                <a:latin typeface="Comic Sans MS" panose="030F0702030302020204" pitchFamily="66" charset="0"/>
                <a:ea typeface="ＭＳ Ｐゴシック" panose="020B0600070205080204" pitchFamily="34" charset="-128"/>
              </a:rPr>
              <a:t>  äidinkieli tai englanti tuottavat haasteita</a:t>
            </a:r>
          </a:p>
          <a:p>
            <a:endParaRPr lang="fi-FI" altLang="fi-FI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" name="Rectangle 159">
            <a:extLst>
              <a:ext uri="{FF2B5EF4-FFF2-40B4-BE49-F238E27FC236}">
                <a16:creationId xmlns:a16="http://schemas.microsoft.com/office/drawing/2014/main" id="{EC1E8FA7-73EB-4588-A1B8-C1F480E8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2417763"/>
            <a:ext cx="514350" cy="5857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fi-FI" sz="1800" b="0">
              <a:solidFill>
                <a:srgbClr val="002A7E"/>
              </a:solidFill>
            </a:endParaRPr>
          </a:p>
        </p:txBody>
      </p:sp>
      <p:sp>
        <p:nvSpPr>
          <p:cNvPr id="5278" name="Rectangle 158">
            <a:extLst>
              <a:ext uri="{FF2B5EF4-FFF2-40B4-BE49-F238E27FC236}">
                <a16:creationId xmlns:a16="http://schemas.microsoft.com/office/drawing/2014/main" id="{E79BD50B-E826-4B07-B12E-EECC1BDC8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25" y="2417763"/>
            <a:ext cx="628650" cy="5857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fi-FI" sz="1800" b="0">
              <a:solidFill>
                <a:srgbClr val="002A7E"/>
              </a:solidFill>
            </a:endParaRPr>
          </a:p>
        </p:txBody>
      </p:sp>
      <p:sp>
        <p:nvSpPr>
          <p:cNvPr id="5277" name="Rectangle 157">
            <a:extLst>
              <a:ext uri="{FF2B5EF4-FFF2-40B4-BE49-F238E27FC236}">
                <a16:creationId xmlns:a16="http://schemas.microsoft.com/office/drawing/2014/main" id="{DFBCC24F-6059-4433-BD93-B0AF18E13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417763"/>
            <a:ext cx="514350" cy="5857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fi-FI" sz="1800" b="0">
              <a:solidFill>
                <a:srgbClr val="002A7E"/>
              </a:solidFill>
            </a:endParaRPr>
          </a:p>
        </p:txBody>
      </p:sp>
      <p:sp>
        <p:nvSpPr>
          <p:cNvPr id="5276" name="Rectangle 156">
            <a:extLst>
              <a:ext uri="{FF2B5EF4-FFF2-40B4-BE49-F238E27FC236}">
                <a16:creationId xmlns:a16="http://schemas.microsoft.com/office/drawing/2014/main" id="{C80BF002-ADFB-40E4-819E-55954E026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288" y="2424113"/>
            <a:ext cx="514350" cy="57943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fi-FI" sz="1800" b="0">
              <a:solidFill>
                <a:srgbClr val="002A7E"/>
              </a:solidFill>
            </a:endParaRPr>
          </a:p>
        </p:txBody>
      </p:sp>
      <p:sp>
        <p:nvSpPr>
          <p:cNvPr id="5273" name="Rectangle 153">
            <a:extLst>
              <a:ext uri="{FF2B5EF4-FFF2-40B4-BE49-F238E27FC236}">
                <a16:creationId xmlns:a16="http://schemas.microsoft.com/office/drawing/2014/main" id="{1D1088D8-DCF8-4E90-ACA0-041020EC5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350" y="2417763"/>
            <a:ext cx="514350" cy="585787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GB" altLang="fi-FI" sz="1800" b="0">
              <a:solidFill>
                <a:srgbClr val="002A7E"/>
              </a:solidFill>
            </a:endParaRPr>
          </a:p>
        </p:txBody>
      </p:sp>
      <p:sp>
        <p:nvSpPr>
          <p:cNvPr id="20487" name="Text Box 4">
            <a:extLst>
              <a:ext uri="{FF2B5EF4-FFF2-40B4-BE49-F238E27FC236}">
                <a16:creationId xmlns:a16="http://schemas.microsoft.com/office/drawing/2014/main" id="{8B022217-2AE7-4044-A8B4-920A2B9AB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260350"/>
            <a:ext cx="26130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600" b="1">
                <a:solidFill>
                  <a:srgbClr val="464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Valinnan paikat</a:t>
            </a:r>
          </a:p>
        </p:txBody>
      </p:sp>
      <p:sp>
        <p:nvSpPr>
          <p:cNvPr id="28680" name="Text Box 6">
            <a:extLst>
              <a:ext uri="{FF2B5EF4-FFF2-40B4-BE49-F238E27FC236}">
                <a16:creationId xmlns:a16="http://schemas.microsoft.com/office/drawing/2014/main" id="{A13C2C9B-1674-4EBC-9D75-556E1BB0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047" y="3079750"/>
            <a:ext cx="547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A1</a:t>
            </a:r>
          </a:p>
        </p:txBody>
      </p:sp>
      <p:sp>
        <p:nvSpPr>
          <p:cNvPr id="28681" name="Text Box 7">
            <a:extLst>
              <a:ext uri="{FF2B5EF4-FFF2-40B4-BE49-F238E27FC236}">
                <a16:creationId xmlns:a16="http://schemas.microsoft.com/office/drawing/2014/main" id="{D0A4D442-E7F9-406C-84B1-4304CC77E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3079750"/>
            <a:ext cx="596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A2</a:t>
            </a:r>
          </a:p>
        </p:txBody>
      </p:sp>
      <p:sp>
        <p:nvSpPr>
          <p:cNvPr id="28682" name="Text Box 8">
            <a:extLst>
              <a:ext uri="{FF2B5EF4-FFF2-40B4-BE49-F238E27FC236}">
                <a16:creationId xmlns:a16="http://schemas.microsoft.com/office/drawing/2014/main" id="{F95EEC0E-6BC1-43AF-ACFE-0D64524D0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1088" y="3079750"/>
            <a:ext cx="51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B1</a:t>
            </a:r>
          </a:p>
        </p:txBody>
      </p:sp>
      <p:sp>
        <p:nvSpPr>
          <p:cNvPr id="28683" name="Text Box 9">
            <a:extLst>
              <a:ext uri="{FF2B5EF4-FFF2-40B4-BE49-F238E27FC236}">
                <a16:creationId xmlns:a16="http://schemas.microsoft.com/office/drawing/2014/main" id="{EE0FAA9C-12CA-41B9-A977-375870623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3079750"/>
            <a:ext cx="566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B2</a:t>
            </a:r>
          </a:p>
        </p:txBody>
      </p:sp>
      <p:sp>
        <p:nvSpPr>
          <p:cNvPr id="28684" name="Text Box 10">
            <a:extLst>
              <a:ext uri="{FF2B5EF4-FFF2-40B4-BE49-F238E27FC236}">
                <a16:creationId xmlns:a16="http://schemas.microsoft.com/office/drawing/2014/main" id="{5CA21CBB-3F9D-44FF-AD69-A1384F58F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079750"/>
            <a:ext cx="566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B3</a:t>
            </a:r>
          </a:p>
        </p:txBody>
      </p:sp>
      <p:graphicFrame>
        <p:nvGraphicFramePr>
          <p:cNvPr id="5255" name="Group 135">
            <a:extLst>
              <a:ext uri="{FF2B5EF4-FFF2-40B4-BE49-F238E27FC236}">
                <a16:creationId xmlns:a16="http://schemas.microsoft.com/office/drawing/2014/main" id="{830558C6-706E-4CB7-BA90-26AC6730F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54797"/>
              </p:ext>
            </p:extLst>
          </p:nvPr>
        </p:nvGraphicFramePr>
        <p:xfrm>
          <a:off x="1162050" y="2409825"/>
          <a:ext cx="4572000" cy="592138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1.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2.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3.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4.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5.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6.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7.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8.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</a:rPr>
                        <a:t>9.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370" name="Group 58">
            <a:extLst>
              <a:ext uri="{FF2B5EF4-FFF2-40B4-BE49-F238E27FC236}">
                <a16:creationId xmlns:a16="http://schemas.microsoft.com/office/drawing/2014/main" id="{9CD56B76-FA62-4AC1-96A5-CAB8B12C53E5}"/>
              </a:ext>
            </a:extLst>
          </p:cNvPr>
          <p:cNvGraphicFramePr>
            <a:graphicFrameLocks noGrp="1"/>
          </p:cNvGraphicFramePr>
          <p:nvPr/>
        </p:nvGraphicFramePr>
        <p:xfrm>
          <a:off x="5957888" y="2414588"/>
          <a:ext cx="2819400" cy="587375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  <a:ea typeface="ＭＳ Ｐゴシック" pitchFamily="1" charset="-128"/>
                        </a:rPr>
                        <a:t>I</a:t>
                      </a:r>
                    </a:p>
                  </a:txBody>
                  <a:tcPr marT="45622" marB="456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  <a:ea typeface="ＭＳ Ｐゴシック" pitchFamily="1" charset="-128"/>
                        </a:rPr>
                        <a:t>II</a:t>
                      </a:r>
                    </a:p>
                  </a:txBody>
                  <a:tcPr marT="45622" marB="456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  <a:ea typeface="ＭＳ Ｐゴシック" pitchFamily="1" charset="-128"/>
                        </a:rPr>
                        <a:t>III</a:t>
                      </a:r>
                    </a:p>
                  </a:txBody>
                  <a:tcPr marT="45622" marB="456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Times" pitchFamily="18" charset="0"/>
                          <a:ea typeface="ＭＳ Ｐゴシック" pitchFamily="1" charset="-128"/>
                        </a:rPr>
                        <a:t>(IV)</a:t>
                      </a:r>
                    </a:p>
                  </a:txBody>
                  <a:tcPr marT="45622" marB="4562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59" name="Text Box 139">
            <a:extLst>
              <a:ext uri="{FF2B5EF4-FFF2-40B4-BE49-F238E27FC236}">
                <a16:creationId xmlns:a16="http://schemas.microsoft.com/office/drawing/2014/main" id="{11A426BE-850B-40C4-82CA-6C02F8069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491" y="3666388"/>
            <a:ext cx="461665" cy="1925637"/>
          </a:xfrm>
          <a:prstGeom prst="rect">
            <a:avLst/>
          </a:prstGeom>
          <a:solidFill>
            <a:schemeClr val="bg1"/>
          </a:solidFill>
          <a:ln w="50800" algn="ctr">
            <a:solidFill>
              <a:srgbClr val="CC0000"/>
            </a:solidFill>
            <a:miter lim="800000"/>
            <a:headEnd/>
            <a:tailEnd/>
          </a:ln>
        </p:spPr>
        <p:txBody>
          <a:bodyPr vert="eaVert" wrap="square">
            <a:spAutoFit/>
          </a:bodyPr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800">
                <a:solidFill>
                  <a:srgbClr val="FFFFFF"/>
                </a:solidFill>
              </a:rPr>
              <a:t> </a:t>
            </a:r>
            <a:r>
              <a:rPr lang="fi-FI" altLang="fi-FI" sz="1800">
                <a:solidFill>
                  <a:srgbClr val="002A7E"/>
                </a:solidFill>
              </a:rPr>
              <a:t>P </a:t>
            </a:r>
            <a:r>
              <a:rPr lang="fi-FI" altLang="fi-FI" sz="1400">
                <a:solidFill>
                  <a:srgbClr val="002A7E"/>
                </a:solidFill>
              </a:rPr>
              <a:t>A K O L </a:t>
            </a:r>
            <a:r>
              <a:rPr lang="fi-FI" altLang="fi-FI" sz="1400" err="1">
                <a:solidFill>
                  <a:srgbClr val="002A7E"/>
                </a:solidFill>
              </a:rPr>
              <a:t>L</a:t>
            </a:r>
            <a:r>
              <a:rPr lang="fi-FI" altLang="fi-FI" sz="1400">
                <a:solidFill>
                  <a:srgbClr val="002A7E"/>
                </a:solidFill>
              </a:rPr>
              <a:t> I N E N</a:t>
            </a:r>
            <a:r>
              <a:rPr lang="fi-FI" altLang="fi-FI" sz="1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260" name="Text Box 140">
            <a:extLst>
              <a:ext uri="{FF2B5EF4-FFF2-40B4-BE49-F238E27FC236}">
                <a16:creationId xmlns:a16="http://schemas.microsoft.com/office/drawing/2014/main" id="{24182CC2-1428-45FD-9B80-3BBB2F338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3641725"/>
            <a:ext cx="509588" cy="2436813"/>
          </a:xfrm>
          <a:prstGeom prst="rect">
            <a:avLst/>
          </a:prstGeom>
          <a:solidFill>
            <a:schemeClr val="bg1"/>
          </a:solidFill>
          <a:ln w="50800">
            <a:solidFill>
              <a:srgbClr val="FFCC00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800">
                <a:solidFill>
                  <a:srgbClr val="FFFFFF"/>
                </a:solidFill>
              </a:rPr>
              <a:t> </a:t>
            </a:r>
            <a:r>
              <a:rPr lang="fi-FI" altLang="fi-FI" sz="1800">
                <a:solidFill>
                  <a:srgbClr val="002A7E"/>
                </a:solidFill>
              </a:rPr>
              <a:t>V </a:t>
            </a:r>
            <a:r>
              <a:rPr lang="fi-FI" altLang="fi-FI" sz="1400">
                <a:solidFill>
                  <a:srgbClr val="002A7E"/>
                </a:solidFill>
              </a:rPr>
              <a:t>A P A A E H T O I N E N </a:t>
            </a:r>
          </a:p>
        </p:txBody>
      </p:sp>
      <p:sp>
        <p:nvSpPr>
          <p:cNvPr id="20531" name="Text Box 150">
            <a:extLst>
              <a:ext uri="{FF2B5EF4-FFF2-40B4-BE49-F238E27FC236}">
                <a16:creationId xmlns:a16="http://schemas.microsoft.com/office/drawing/2014/main" id="{AA230340-4ADF-4D0E-9557-0A346C6BD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1849438"/>
            <a:ext cx="1919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Perusopetus</a:t>
            </a:r>
          </a:p>
        </p:txBody>
      </p:sp>
      <p:sp>
        <p:nvSpPr>
          <p:cNvPr id="20532" name="Text Box 151">
            <a:extLst>
              <a:ext uri="{FF2B5EF4-FFF2-40B4-BE49-F238E27FC236}">
                <a16:creationId xmlns:a16="http://schemas.microsoft.com/office/drawing/2014/main" id="{4BF034A0-569F-499E-92CA-12417E4DA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9788" y="1849438"/>
            <a:ext cx="9302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fi-FI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Lukio</a:t>
            </a:r>
          </a:p>
        </p:txBody>
      </p:sp>
      <p:sp>
        <p:nvSpPr>
          <p:cNvPr id="5275" name="Text Box 155">
            <a:extLst>
              <a:ext uri="{FF2B5EF4-FFF2-40B4-BE49-F238E27FC236}">
                <a16:creationId xmlns:a16="http://schemas.microsoft.com/office/drawing/2014/main" id="{356E7E72-954E-449E-AC0F-7F22FF11B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925" y="3635375"/>
            <a:ext cx="509588" cy="2011363"/>
          </a:xfrm>
          <a:prstGeom prst="rect">
            <a:avLst/>
          </a:prstGeom>
          <a:solidFill>
            <a:schemeClr val="bg1"/>
          </a:solidFill>
          <a:ln w="50800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800">
                <a:solidFill>
                  <a:srgbClr val="002A7E"/>
                </a:solidFill>
              </a:rPr>
              <a:t> V </a:t>
            </a:r>
            <a:r>
              <a:rPr lang="fi-FI" altLang="fi-FI" sz="1400">
                <a:solidFill>
                  <a:srgbClr val="002A7E"/>
                </a:solidFill>
              </a:rPr>
              <a:t>A L I N N A I N E N</a:t>
            </a:r>
            <a:r>
              <a:rPr lang="fi-FI" altLang="fi-FI" sz="1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Text Box 155">
            <a:extLst>
              <a:ext uri="{FF2B5EF4-FFF2-40B4-BE49-F238E27FC236}">
                <a16:creationId xmlns:a16="http://schemas.microsoft.com/office/drawing/2014/main" id="{03AA13BC-15A9-41C3-A00E-1ED6122D30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88" y="3635375"/>
            <a:ext cx="509587" cy="2011363"/>
          </a:xfrm>
          <a:prstGeom prst="rect">
            <a:avLst/>
          </a:prstGeom>
          <a:solidFill>
            <a:schemeClr val="bg1"/>
          </a:solidFill>
          <a:ln w="50800">
            <a:solidFill>
              <a:srgbClr val="008000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800">
                <a:solidFill>
                  <a:srgbClr val="002A7E"/>
                </a:solidFill>
              </a:rPr>
              <a:t> V </a:t>
            </a:r>
            <a:r>
              <a:rPr lang="fi-FI" altLang="fi-FI" sz="1400">
                <a:solidFill>
                  <a:srgbClr val="002A7E"/>
                </a:solidFill>
              </a:rPr>
              <a:t>A L I N N A I N E N</a:t>
            </a:r>
            <a:r>
              <a:rPr lang="fi-FI" altLang="fi-FI" sz="14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4" name="Text Box 139">
            <a:extLst>
              <a:ext uri="{FF2B5EF4-FFF2-40B4-BE49-F238E27FC236}">
                <a16:creationId xmlns:a16="http://schemas.microsoft.com/office/drawing/2014/main" id="{8CC02072-1DA9-47D5-8A26-AAA6670BC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9188" y="3641725"/>
            <a:ext cx="509587" cy="1901825"/>
          </a:xfrm>
          <a:prstGeom prst="rect">
            <a:avLst/>
          </a:prstGeom>
          <a:solidFill>
            <a:schemeClr val="bg1"/>
          </a:solidFill>
          <a:ln w="50800" algn="ctr">
            <a:solidFill>
              <a:srgbClr val="CC0000"/>
            </a:solidFill>
            <a:miter lim="800000"/>
            <a:headEnd/>
            <a:tailEnd/>
          </a:ln>
        </p:spPr>
        <p:txBody>
          <a:bodyPr vert="eaVert" wrap="none">
            <a:spAutoFit/>
          </a:bodyPr>
          <a:lstStyle>
            <a:lvl1pPr defTabSz="457200" eaLnBrk="0" hangingPunct="0">
              <a:spcBef>
                <a:spcPct val="20000"/>
              </a:spcBef>
              <a:defRPr sz="15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i-FI" altLang="fi-FI" sz="1800">
                <a:solidFill>
                  <a:srgbClr val="FFFFFF"/>
                </a:solidFill>
              </a:rPr>
              <a:t> </a:t>
            </a:r>
            <a:r>
              <a:rPr lang="fi-FI" altLang="fi-FI" sz="1800">
                <a:solidFill>
                  <a:srgbClr val="002A7E"/>
                </a:solidFill>
              </a:rPr>
              <a:t>P </a:t>
            </a:r>
            <a:r>
              <a:rPr lang="fi-FI" altLang="fi-FI" sz="1400">
                <a:solidFill>
                  <a:srgbClr val="002A7E"/>
                </a:solidFill>
              </a:rPr>
              <a:t>A K O L L I N E N</a:t>
            </a:r>
            <a:r>
              <a:rPr lang="fi-FI" altLang="fi-FI" sz="14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9" grpId="0" animBg="1"/>
      <p:bldP spid="5279" grpId="1" animBg="1"/>
      <p:bldP spid="5278" grpId="0" animBg="1"/>
      <p:bldP spid="5277" grpId="0" animBg="1"/>
      <p:bldP spid="5277" grpId="1" animBg="1"/>
      <p:bldP spid="5276" grpId="0" animBg="1"/>
      <p:bldP spid="5276" grpId="1" animBg="1"/>
      <p:bldP spid="5273" grpId="0" animBg="1"/>
      <p:bldP spid="5273" grpId="1" animBg="1"/>
      <p:bldP spid="5259" grpId="0" animBg="1"/>
      <p:bldP spid="5260" grpId="0" animBg="1"/>
      <p:bldP spid="5275" grpId="0" animBg="1"/>
      <p:bldP spid="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5F5954-D615-4130-95F7-AF030845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719138"/>
          </a:xfrm>
        </p:spPr>
        <p:txBody>
          <a:bodyPr/>
          <a:lstStyle/>
          <a:p>
            <a:pPr>
              <a:defRPr/>
            </a:pPr>
            <a:r>
              <a:rPr lang="fi-FI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/>
                <a:ea typeface="ＭＳ Ｐゴシック"/>
              </a:rPr>
              <a:t>Tärkeää tietää alakoulussa: </a:t>
            </a:r>
            <a:endParaRPr lang="fi-FI" sz="2600">
              <a:ea typeface="ＭＳ Ｐゴシック" charset="-128"/>
            </a:endParaRPr>
          </a:p>
        </p:txBody>
      </p:sp>
      <p:sp>
        <p:nvSpPr>
          <p:cNvPr id="12291" name="Sisällön paikkamerkki 2">
            <a:extLst>
              <a:ext uri="{FF2B5EF4-FFF2-40B4-BE49-F238E27FC236}">
                <a16:creationId xmlns:a16="http://schemas.microsoft.com/office/drawing/2014/main" id="{5C6C20EC-B968-4EF7-920E-535929353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370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A2-kielet Kuopiossa: saksa, ranska ja venäjä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kieltä opiskellaan 2h/viikko</a:t>
            </a:r>
            <a:endParaRPr lang="fi-FI" altLang="fi-FI" sz="2400" dirty="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fi-FI" altLang="fi-FI" sz="2400" dirty="0">
                <a:solidFill>
                  <a:srgbClr val="000000"/>
                </a:solidFill>
                <a:latin typeface="Comic Sans MS"/>
                <a:ea typeface="ＭＳ Ｐゴシック"/>
              </a:rPr>
              <a:t>ryhmäkoko väh.12 opp. </a:t>
            </a:r>
            <a:endParaRPr lang="fi-FI" altLang="fi-FI" sz="2400" dirty="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fi-FI" altLang="fi-FI" sz="2400" dirty="0">
                <a:latin typeface="Comic Sans MS"/>
                <a:ea typeface="ＭＳ Ｐゴシック"/>
              </a:rPr>
              <a:t>B1-kieli (ruotsi) alkaa kaikilla 6.luokalla (2h/viikko)</a:t>
            </a:r>
          </a:p>
          <a:p>
            <a:pPr eaLnBrk="1" hangingPunct="1">
              <a:buClr>
                <a:srgbClr val="B3B3B3"/>
              </a:buClr>
              <a:buFontTx/>
              <a:buChar char="•"/>
            </a:pPr>
            <a:endParaRPr lang="fi-FI" altLang="fi-FI" sz="1600">
              <a:solidFill>
                <a:srgbClr val="000000"/>
              </a:solidFill>
              <a:latin typeface="Comic Sans MS" panose="030F0702030302020204" pitchFamily="66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74BE46-F9C7-4BB4-9E1F-95B2FE4B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Comic Sans MS"/>
                <a:ea typeface="ＭＳ Ｐゴシック"/>
              </a:rPr>
              <a:t>Tärkeää tietää yläkoulussa:</a:t>
            </a:r>
            <a:endParaRPr lang="fi-FI">
              <a:latin typeface="Comic Sans M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83331B-9DBF-4F9D-8C86-A9B0C312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97214"/>
          </a:xfr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fi-FI" sz="2400">
                <a:latin typeface="Comic Sans MS"/>
                <a:ea typeface="ＭＳ Ｐゴシック"/>
              </a:rPr>
              <a:t>lapsella on kaksi ylimääräistä tuntia 4.-7. luokilla </a:t>
            </a:r>
            <a:endParaRPr lang="en-US" sz="2400" b="0">
              <a:ea typeface="ＭＳ Ｐゴシック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i-FI" sz="2400">
                <a:latin typeface="Comic Sans MS"/>
                <a:ea typeface="ＭＳ Ｐゴシック"/>
              </a:rPr>
              <a:t>8.-9. luokilla vapaaehtoinen A2-kieli on yksi valinnaisaine</a:t>
            </a:r>
            <a:r>
              <a:rPr lang="fi-FI" sz="2400" b="0">
                <a:latin typeface="Comic Sans MS"/>
                <a:ea typeface="ＭＳ Ｐゴシック"/>
              </a:rPr>
              <a:t> </a:t>
            </a:r>
            <a:endParaRPr lang="en-US" sz="2400" b="0">
              <a:ea typeface="ＭＳ Ｐゴシック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i-FI" sz="2400">
                <a:latin typeface="Comic Sans MS"/>
                <a:ea typeface="ＭＳ Ｐゴシック"/>
              </a:rPr>
              <a:t>valinta on sitova 9. luokan loppuun</a:t>
            </a:r>
            <a:endParaRPr lang="en-US" sz="2400" b="0">
              <a:ea typeface="ＭＳ Ｐゴシック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fi-FI" sz="2400">
                <a:latin typeface="Comic Sans MS"/>
                <a:ea typeface="ＭＳ Ｐゴシック"/>
              </a:rPr>
              <a:t>peruskoulun päättötodistukseen mahdollisuus ottaa</a:t>
            </a:r>
            <a:endParaRPr lang="en-US" sz="2400" b="0">
              <a:ea typeface="ＭＳ Ｐゴシック"/>
              <a:cs typeface="+mn-lt"/>
            </a:endParaRPr>
          </a:p>
          <a:p>
            <a:pPr marL="1028700" lvl="1">
              <a:buFont typeface="Arial,Sans-Serif"/>
              <a:buChar char="•"/>
            </a:pPr>
            <a:r>
              <a:rPr lang="fi-FI" sz="2400">
                <a:latin typeface="Comic Sans MS"/>
                <a:ea typeface="ＭＳ Ｐゴシック"/>
              </a:rPr>
              <a:t>suoritusmerkintä (= ei vaikuta todistuksen keskiarvoon) tai </a:t>
            </a:r>
            <a:endParaRPr lang="en-US" sz="2400">
              <a:ea typeface="ＭＳ Ｐゴシック"/>
              <a:cs typeface="+mn-lt"/>
            </a:endParaRPr>
          </a:p>
          <a:p>
            <a:pPr marL="1028700" lvl="1">
              <a:buFont typeface="Arial,Sans-Serif"/>
              <a:buChar char="•"/>
            </a:pPr>
            <a:r>
              <a:rPr lang="fi-FI" sz="2400">
                <a:latin typeface="Comic Sans MS"/>
                <a:ea typeface="ＭＳ Ｐゴシック"/>
              </a:rPr>
              <a:t>arvosana (= vaikuttaa todistuksen keskiarvoon)</a:t>
            </a:r>
            <a:endParaRPr lang="en-US" sz="2400">
              <a:ea typeface="ＭＳ Ｐゴシック"/>
              <a:cs typeface="+mn-lt"/>
            </a:endParaRPr>
          </a:p>
          <a:p>
            <a:pPr marL="285750" indent="-285750">
              <a:buFont typeface="Arial,Sans-Serif"/>
              <a:buChar char="•"/>
            </a:pPr>
            <a:r>
              <a:rPr lang="fi-FI" sz="2400">
                <a:latin typeface="Comic Sans MS"/>
                <a:ea typeface="ＭＳ Ｐゴシック"/>
              </a:rPr>
              <a:t>vapaaehtoinen A-kieli on eduksi, vaikka todistusarvosanaa ei haluaisi näkyviin!</a:t>
            </a:r>
            <a:endParaRPr lang="en-US" sz="2400" b="0">
              <a:ea typeface="ＭＳ Ｐゴシック"/>
              <a:cs typeface="+mn-lt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994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27019-0A37-4250-8C7D-D45FC182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>
                <a:latin typeface="Comic Sans MS"/>
                <a:ea typeface="ＭＳ Ｐゴシック"/>
              </a:rPr>
              <a:t>A2-kielen valinta</a:t>
            </a:r>
            <a:endParaRPr lang="fi-FI" sz="2600">
              <a:latin typeface="Comic Sans M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E5B957-8DAD-430C-B99C-408E49D71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>
                <a:latin typeface="Comic Sans MS"/>
                <a:ea typeface="+mn-lt"/>
                <a:cs typeface="+mn-lt"/>
              </a:rPr>
              <a:t>Valintalomake täytetään Wilmassa Lomakkeet-osiossa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err="1">
                <a:latin typeface="Comic Sans MS"/>
                <a:ea typeface="+mn-lt"/>
                <a:cs typeface="+mn-lt"/>
              </a:rPr>
              <a:t>Huom</a:t>
            </a:r>
            <a:r>
              <a:rPr lang="fi-FI" sz="2400">
                <a:latin typeface="Comic Sans MS"/>
                <a:ea typeface="+mn-lt"/>
                <a:cs typeface="+mn-lt"/>
              </a:rPr>
              <a:t>! Ei toimi Wilma-sovelluksessa, kirjaudu Wilmaan osoitteessa kuopio.inschool.fi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>
                <a:latin typeface="Comic Sans MS"/>
                <a:ea typeface="+mn-lt"/>
                <a:cs typeface="+mn-lt"/>
              </a:rPr>
              <a:t>Lomakkeeseen täytetään: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b="1">
                <a:latin typeface="Comic Sans MS"/>
                <a:ea typeface="+mn-lt"/>
                <a:cs typeface="+mn-lt"/>
              </a:rPr>
              <a:t>Ensisijainen ja toissijainen kielivalinta</a:t>
            </a:r>
            <a:endParaRPr lang="fi-FI" sz="2400">
              <a:latin typeface="Comic Sans MS"/>
              <a:ea typeface="+mn-lt"/>
              <a:cs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400" b="1">
                <a:latin typeface="Comic Sans MS"/>
                <a:ea typeface="+mn-lt"/>
                <a:cs typeface="+mn-lt"/>
              </a:rPr>
              <a:t>Jos olet valmis valitsemaan minkä tahansa kielen, mainitse siitä ”Lisätietoja”-kohdassa</a:t>
            </a:r>
            <a:endParaRPr lang="fi-FI" sz="2400" b="1">
              <a:latin typeface="Comic Sans MS"/>
            </a:endParaRP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311336"/>
      </p:ext>
    </p:extLst>
  </p:cSld>
  <p:clrMapOvr>
    <a:masterClrMapping/>
  </p:clrMapOvr>
</p:sld>
</file>

<file path=ppt/theme/theme1.xml><?xml version="1.0" encoding="utf-8"?>
<a:theme xmlns:a="http://schemas.openxmlformats.org/drawingml/2006/main" name="KESKUSHALLI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ESKUSHALLIN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ESKUSHALLIN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KUSHALLINT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KUSHALLINT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KUSHALLINT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KUSHALLINT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SKUSHALLINT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SKUSHALLINT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F069F5822CA1A48AEFB1622FDD36EA1" ma:contentTypeVersion="30" ma:contentTypeDescription="Luo uusi asiakirja." ma:contentTypeScope="" ma:versionID="b485fdace09865295196bcf1776b64c7">
  <xsd:schema xmlns:xsd="http://www.w3.org/2001/XMLSchema" xmlns:xs="http://www.w3.org/2001/XMLSchema" xmlns:p="http://schemas.microsoft.com/office/2006/metadata/properties" xmlns:ns3="0d77510a-86a4-4fc3-a675-ac5dffd2f3b4" xmlns:ns4="e1f654dd-9453-44d9-b3ff-2baddcac5c9a" targetNamespace="http://schemas.microsoft.com/office/2006/metadata/properties" ma:root="true" ma:fieldsID="4bebfadcb88c40d66ddacabf24e5902e" ns3:_="" ns4:_="">
    <xsd:import namespace="0d77510a-86a4-4fc3-a675-ac5dffd2f3b4"/>
    <xsd:import namespace="e1f654dd-9453-44d9-b3ff-2baddcac5c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Self_Registration_Enabled0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TeamsChannelId" minOccurs="0"/>
                <xsd:element ref="ns4:Templates" minOccurs="0"/>
                <xsd:element ref="ns4:IsNotebookLocked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7510a-86a4-4fc3-a675-ac5dffd2f3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654dd-9453-44d9-b3ff-2baddcac5c9a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Self_Registration_Enabled0" ma:index="23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Templates" ma:index="31" nillable="true" ma:displayName="Templates" ma:internalName="Templates">
      <xsd:simpleType>
        <xsd:restriction base="dms:Note">
          <xsd:maxLength value="255"/>
        </xsd:restriction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0 xmlns="e1f654dd-9453-44d9-b3ff-2baddcac5c9a" xsi:nil="true"/>
    <Has_Teacher_Only_SectionGroup xmlns="e1f654dd-9453-44d9-b3ff-2baddcac5c9a" xsi:nil="true"/>
    <FolderType xmlns="e1f654dd-9453-44d9-b3ff-2baddcac5c9a" xsi:nil="true"/>
    <TeamsChannelId xmlns="e1f654dd-9453-44d9-b3ff-2baddcac5c9a" xsi:nil="true"/>
    <DefaultSectionNames xmlns="e1f654dd-9453-44d9-b3ff-2baddcac5c9a" xsi:nil="true"/>
    <CultureName xmlns="e1f654dd-9453-44d9-b3ff-2baddcac5c9a" xsi:nil="true"/>
    <Owner xmlns="e1f654dd-9453-44d9-b3ff-2baddcac5c9a">
      <UserInfo>
        <DisplayName/>
        <AccountId xsi:nil="true"/>
        <AccountType/>
      </UserInfo>
    </Owner>
    <Invited_Teachers xmlns="e1f654dd-9453-44d9-b3ff-2baddcac5c9a" xsi:nil="true"/>
    <Templates xmlns="e1f654dd-9453-44d9-b3ff-2baddcac5c9a" xsi:nil="true"/>
    <NotebookType xmlns="e1f654dd-9453-44d9-b3ff-2baddcac5c9a" xsi:nil="true"/>
    <Teachers xmlns="e1f654dd-9453-44d9-b3ff-2baddcac5c9a">
      <UserInfo>
        <DisplayName/>
        <AccountId xsi:nil="true"/>
        <AccountType/>
      </UserInfo>
    </Teachers>
    <Students xmlns="e1f654dd-9453-44d9-b3ff-2baddcac5c9a">
      <UserInfo>
        <DisplayName/>
        <AccountId xsi:nil="true"/>
        <AccountType/>
      </UserInfo>
    </Students>
    <Student_Groups xmlns="e1f654dd-9453-44d9-b3ff-2baddcac5c9a">
      <UserInfo>
        <DisplayName/>
        <AccountId xsi:nil="true"/>
        <AccountType/>
      </UserInfo>
    </Student_Groups>
    <AppVersion xmlns="e1f654dd-9453-44d9-b3ff-2baddcac5c9a" xsi:nil="true"/>
    <Self_Registration_Enabled xmlns="e1f654dd-9453-44d9-b3ff-2baddcac5c9a" xsi:nil="true"/>
    <Invited_Students xmlns="e1f654dd-9453-44d9-b3ff-2baddcac5c9a" xsi:nil="true"/>
    <IsNotebookLocked xmlns="e1f654dd-9453-44d9-b3ff-2baddcac5c9a" xsi:nil="true"/>
    <Is_Collaboration_Space_Locked xmlns="e1f654dd-9453-44d9-b3ff-2baddcac5c9a" xsi:nil="true"/>
  </documentManagement>
</p:properties>
</file>

<file path=customXml/itemProps1.xml><?xml version="1.0" encoding="utf-8"?>
<ds:datastoreItem xmlns:ds="http://schemas.openxmlformats.org/officeDocument/2006/customXml" ds:itemID="{FC136EA8-5EC7-4745-AFBB-D85732CDFA81}">
  <ds:schemaRefs>
    <ds:schemaRef ds:uri="0d77510a-86a4-4fc3-a675-ac5dffd2f3b4"/>
    <ds:schemaRef ds:uri="e1f654dd-9453-44d9-b3ff-2baddcac5c9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B9CE5C-4816-461A-A289-BBBE834B24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F2246-74DF-4388-9CF5-E59B4DA25FA0}">
  <ds:schemaRefs>
    <ds:schemaRef ds:uri="0d77510a-86a4-4fc3-a675-ac5dffd2f3b4"/>
    <ds:schemaRef ds:uri="e1f654dd-9453-44d9-b3ff-2baddcac5c9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 Musta .thmx</Template>
  <TotalTime>0</TotalTime>
  <Words>469</Words>
  <Application>Microsoft Office PowerPoint</Application>
  <PresentationFormat>Näytössä katseltava diaesitys (4:3)</PresentationFormat>
  <Paragraphs>98</Paragraphs>
  <Slides>10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9" baseType="lpstr">
      <vt:lpstr>Arial</vt:lpstr>
      <vt:lpstr>Arial,Sans-Serif</vt:lpstr>
      <vt:lpstr>Calibri</vt:lpstr>
      <vt:lpstr>Century Gothic</vt:lpstr>
      <vt:lpstr>CG Times</vt:lpstr>
      <vt:lpstr>Comic Sans MS</vt:lpstr>
      <vt:lpstr>Impact</vt:lpstr>
      <vt:lpstr>KESKUSHALLINTO</vt:lpstr>
      <vt:lpstr>Office-teema</vt:lpstr>
      <vt:lpstr> </vt:lpstr>
      <vt:lpstr>Mitä lapsesi tekee kahden tunnin aikana viikossa?</vt:lpstr>
      <vt:lpstr>Miksi opiskella kieliä?</vt:lpstr>
      <vt:lpstr>Hyötyä kieliopinnoista</vt:lpstr>
      <vt:lpstr>Kenelle kieliä?</vt:lpstr>
      <vt:lpstr>PowerPoint-esitys</vt:lpstr>
      <vt:lpstr>Tärkeää tietää alakoulussa: </vt:lpstr>
      <vt:lpstr>Tärkeää tietää yläkoulussa:</vt:lpstr>
      <vt:lpstr>A2-kielen valinta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Viinatim</dc:creator>
  <cp:lastModifiedBy>Tirkkonen Saila</cp:lastModifiedBy>
  <cp:revision>47</cp:revision>
  <dcterms:created xsi:type="dcterms:W3CDTF">2009-01-08T13:47:23Z</dcterms:created>
  <dcterms:modified xsi:type="dcterms:W3CDTF">2024-02-01T12:28:26Z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0x0101009F069F5822CA1A48AEFB1622FDD36EA1</vt:lpwstr>
  </property>
</Properties>
</file>