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embeddings/excel64118113366666.xlsx" ContentType="application/vnd.ms-excel"/>
  <Override PartName="/ppt/charts/chart7.xml" ContentType="application/vnd.openxmlformats-officedocument.drawingml.chart+xml"/>
  <Override PartName="/ppt/embeddings/excel65119114477777.xlsx" ContentType="application/vnd.ms-excel"/>
  <Override PartName="/ppt/charts/chart8.xml" ContentType="application/vnd.openxmlformats-officedocument.drawingml.chart+xml"/>
  <Override PartName="/ppt/charts/chart9.xml" ContentType="application/vnd.openxmlformats-officedocument.drawingml.chart+xml"/>
  <Override PartName="/ppt/embeddings/excel681112116699999.xlsx" ContentType="application/vnd.ms-excel"/>
  <Override PartName="/ppt/charts/chart10.xml" ContentType="application/vnd.openxmlformats-officedocument.drawingml.chart+xml"/>
  <Override PartName="/ppt/embeddings/excel69111311771010101010.xlsx" ContentType="application/vnd.ms-excel"/>
  <Override PartName="/ppt/charts/chart11.xml" ContentType="application/vnd.openxmlformats-officedocument.drawingml.chart+xml"/>
  <Override PartName="/ppt/embeddings/excel70111411881111111111.xlsx" ContentType="application/vnd.ms-excel"/>
  <Override PartName="/ppt/charts/chart12.xml" ContentType="application/vnd.openxmlformats-officedocument.drawingml.chart+xml"/>
  <Override PartName="/ppt/embeddings/excel71111511991212121212.xlsx" ContentType="application/vnd.ms-exce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84" r:id="rId1"/>
  </p:sldMasterIdLst>
  <p:notesMasterIdLst>
    <p:notesMasterId r:id="rId21"/>
  </p:notesMasterIdLst>
  <p:handoutMasterIdLst>
    <p:handoutMasterId r:id="rId22"/>
  </p:handoutMasterIdLst>
  <p:sldIdLst>
    <p:sldId id="264" r:id="rId2"/>
    <p:sldId id="280" r:id="rId3"/>
    <p:sldId id="281" r:id="rId4"/>
    <p:sldId id="265" r:id="rId5"/>
    <p:sldId id="276" r:id="rId6"/>
    <p:sldId id="277" r:id="rId7"/>
    <p:sldId id="266" r:id="rId8"/>
    <p:sldId id="278" r:id="rId9"/>
    <p:sldId id="267" r:id="rId10"/>
    <p:sldId id="268" r:id="rId11"/>
    <p:sldId id="272" r:id="rId12"/>
    <p:sldId id="270" r:id="rId13"/>
    <p:sldId id="269" r:id="rId14"/>
    <p:sldId id="271" r:id="rId15"/>
    <p:sldId id="273" r:id="rId16"/>
    <p:sldId id="274" r:id="rId17"/>
    <p:sldId id="275" r:id="rId18"/>
    <p:sldId id="279" r:id="rId19"/>
    <p:sldId id="258" r:id="rId20"/>
  </p:sldIdLst>
  <p:sldSz cx="9144000" cy="6858000" type="screen4x3"/>
  <p:notesSz cx="6669088" cy="9926638"/>
  <p:defaultTextStyle>
    <a:defPPr>
      <a:defRPr lang="fi-FI"/>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800080"/>
    <a:srgbClr val="CC0099"/>
    <a:srgbClr val="FF66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F2DE63D5-997A-4646-A377-4702673A728D}">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Vaalea tyyli 2 - Korostus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snapToObjects="1">
      <p:cViewPr>
        <p:scale>
          <a:sx n="90" d="100"/>
          <a:sy n="90" d="100"/>
        </p:scale>
        <p:origin x="-1404" y="-150"/>
      </p:cViewPr>
      <p:guideLst>
        <p:guide orient="horz" pos="2160"/>
        <p:guide pos="2880"/>
      </p:guideLst>
    </p:cSldViewPr>
  </p:slideViewPr>
  <p:notesTextViewPr>
    <p:cViewPr>
      <p:scale>
        <a:sx n="1" d="1"/>
        <a:sy n="1" d="1"/>
      </p:scale>
      <p:origin x="0" y="0"/>
    </p:cViewPr>
  </p:notesTextViewPr>
  <p:notesViewPr>
    <p:cSldViewPr snapToGrid="0" snapToObjects="1">
      <p:cViewPr varScale="1">
        <p:scale>
          <a:sx n="80" d="100"/>
          <a:sy n="80" d="100"/>
        </p:scale>
        <p:origin x="-2106" y="-84"/>
      </p:cViewPr>
      <p:guideLst>
        <p:guide orient="horz" pos="3126"/>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excel691113117710101010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excel701114118811111111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excel711115119912121212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excel64118113366666.xlsx"/></Relationships>
</file>

<file path=ppt/charts/_rels/chart7.xml.rels><?xml version="1.0" encoding="UTF-8" standalone="yes"?>
<Relationships xmlns="http://schemas.openxmlformats.org/package/2006/relationships"><Relationship Id="rId1" Type="http://schemas.openxmlformats.org/officeDocument/2006/relationships/package" Target="../embeddings/excel6511911447777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excel68111211669999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FFC4CA"/>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'T1'!$A$2:$A$6</c:f>
              <c:strCache>
                <c:ptCount val="5"/>
                <c:pt idx="0">
                  <c:v>1. Opettajat keskustelevat oppilaiden kanssa opetuksen tavoitteista ja sisällöistä.</c:v>
                </c:pt>
                <c:pt idx="1">
                  <c:v>2. Opetus on hyvin valmisteltua.</c:v>
                </c:pt>
                <c:pt idx="2">
                  <c:v>3. Olen innostunut oppimisesta koulussa.</c:v>
                </c:pt>
                <c:pt idx="3">
                  <c:v>4. Opetus on kiinnostavaa.</c:v>
                </c:pt>
                <c:pt idx="4">
                  <c:v>5. Opetus on selkeää.</c:v>
                </c:pt>
              </c:strCache>
            </c:strRef>
          </c:cat>
          <c:val>
            <c:numRef>
              <c:f>'T1'!$B$2:$B$6</c:f>
              <c:numCache>
                <c:formatCode>General</c:formatCode>
                <c:ptCount val="5"/>
                <c:pt idx="0">
                  <c:v>3.45</c:v>
                </c:pt>
                <c:pt idx="1">
                  <c:v>3.52</c:v>
                </c:pt>
                <c:pt idx="2">
                  <c:v>3.22</c:v>
                </c:pt>
                <c:pt idx="3">
                  <c:v>3.11</c:v>
                </c:pt>
                <c:pt idx="4">
                  <c:v>3.38</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FF0000"/>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'T1'!$A$2:$A$6</c:f>
              <c:strCache>
                <c:ptCount val="5"/>
                <c:pt idx="0">
                  <c:v>1. Opettajat keskustelevat oppilaiden kanssa opetuksen tavoitteista ja sisällöistä.</c:v>
                </c:pt>
                <c:pt idx="1">
                  <c:v>2. Opetus on hyvin valmisteltua.</c:v>
                </c:pt>
                <c:pt idx="2">
                  <c:v>3. Olen innostunut oppimisesta koulussa.</c:v>
                </c:pt>
                <c:pt idx="3">
                  <c:v>4. Opetus on kiinnostavaa.</c:v>
                </c:pt>
                <c:pt idx="4">
                  <c:v>5. Opetus on selkeää.</c:v>
                </c:pt>
              </c:strCache>
            </c:strRef>
          </c:cat>
          <c:val>
            <c:numRef>
              <c:f>'T1'!$C$2:$C$6</c:f>
              <c:numCache>
                <c:formatCode>General</c:formatCode>
                <c:ptCount val="5"/>
                <c:pt idx="0">
                  <c:v>3.3</c:v>
                </c:pt>
                <c:pt idx="1">
                  <c:v>3.29</c:v>
                </c:pt>
                <c:pt idx="2">
                  <c:v>2.93</c:v>
                </c:pt>
                <c:pt idx="3">
                  <c:v>2.88</c:v>
                </c:pt>
                <c:pt idx="4">
                  <c:v>3.28</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6C000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'T1'!$A$2:$A$6</c:f>
              <c:strCache>
                <c:ptCount val="5"/>
                <c:pt idx="0">
                  <c:v>1. Opettajat keskustelevat oppilaiden kanssa opetuksen tavoitteista ja sisällöistä.</c:v>
                </c:pt>
                <c:pt idx="1">
                  <c:v>2. Opetus on hyvin valmisteltua.</c:v>
                </c:pt>
                <c:pt idx="2">
                  <c:v>3. Olen innostunut oppimisesta koulussa.</c:v>
                </c:pt>
                <c:pt idx="3">
                  <c:v>4. Opetus on kiinnostavaa.</c:v>
                </c:pt>
                <c:pt idx="4">
                  <c:v>5. Opetus on selkeää.</c:v>
                </c:pt>
              </c:strCache>
            </c:strRef>
          </c:cat>
          <c:val>
            <c:numRef>
              <c:f>'T1'!$D$2:$D$6</c:f>
              <c:numCache>
                <c:formatCode>General</c:formatCode>
                <c:ptCount val="5"/>
                <c:pt idx="0">
                  <c:v>3</c:v>
                </c:pt>
                <c:pt idx="1">
                  <c:v>3.01</c:v>
                </c:pt>
                <c:pt idx="2">
                  <c:v>2.71</c:v>
                </c:pt>
                <c:pt idx="3">
                  <c:v>2.56</c:v>
                </c:pt>
                <c:pt idx="4">
                  <c:v>2.79</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32879744"/>
        <c:axId val="32881280"/>
      </c:barChart>
      <c:catAx>
        <c:axId val="32879744"/>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32881280"/>
        <c:crosses val="autoZero"/>
        <c:auto val="1"/>
        <c:lblAlgn val="ctr"/>
        <c:lblOffset val="100"/>
        <c:noMultiLvlLbl val="1"/>
      </c:catAx>
      <c:valAx>
        <c:axId val="32881280"/>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32879744"/>
        <c:crosses val="autoZero"/>
        <c:crossBetween val="between"/>
      </c:valAx>
    </c:plotArea>
    <c:legend>
      <c:legendPos val="b"/>
      <c:layout/>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FFC4CA"/>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T1!$A$2:$A$5</c:f>
              <c:strCache>
                <c:ptCount val="4"/>
                <c:pt idx="0">
                  <c:v>46. Koulussa on riittävästi tilaa.</c:v>
                </c:pt>
                <c:pt idx="1">
                  <c:v>47. Koulun tilat ovat viihtyisät.</c:v>
                </c:pt>
                <c:pt idx="2">
                  <c:v>48. Koulun tilat ovat turvalliset.</c:v>
                </c:pt>
                <c:pt idx="3">
                  <c:v>49. Koulun tilat ovat terveelliset.</c:v>
                </c:pt>
              </c:strCache>
            </c:strRef>
          </c:cat>
          <c:val>
            <c:numRef>
              <c:f>T1!$B$2:$B$5</c:f>
              <c:numCache>
                <c:formatCode>General</c:formatCode>
                <c:ptCount val="4"/>
                <c:pt idx="0">
                  <c:v>3.66</c:v>
                </c:pt>
                <c:pt idx="1">
                  <c:v>3.5</c:v>
                </c:pt>
                <c:pt idx="2">
                  <c:v>3.69</c:v>
                </c:pt>
                <c:pt idx="3">
                  <c:v>3.5</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FF0000"/>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T1!$A$2:$A$5</c:f>
              <c:strCache>
                <c:ptCount val="4"/>
                <c:pt idx="0">
                  <c:v>46. Koulussa on riittävästi tilaa.</c:v>
                </c:pt>
                <c:pt idx="1">
                  <c:v>47. Koulun tilat ovat viihtyisät.</c:v>
                </c:pt>
                <c:pt idx="2">
                  <c:v>48. Koulun tilat ovat turvalliset.</c:v>
                </c:pt>
                <c:pt idx="3">
                  <c:v>49. Koulun tilat ovat terveelliset.</c:v>
                </c:pt>
              </c:strCache>
            </c:strRef>
          </c:cat>
          <c:val>
            <c:numRef>
              <c:f>T1!$C$2:$C$5</c:f>
              <c:numCache>
                <c:formatCode>General</c:formatCode>
                <c:ptCount val="4"/>
                <c:pt idx="0">
                  <c:v>3.38</c:v>
                </c:pt>
                <c:pt idx="1">
                  <c:v>3.11</c:v>
                </c:pt>
                <c:pt idx="2">
                  <c:v>3.55</c:v>
                </c:pt>
                <c:pt idx="3">
                  <c:v>3.15</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6C000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T1!$A$2:$A$5</c:f>
              <c:strCache>
                <c:ptCount val="4"/>
                <c:pt idx="0">
                  <c:v>46. Koulussa on riittävästi tilaa.</c:v>
                </c:pt>
                <c:pt idx="1">
                  <c:v>47. Koulun tilat ovat viihtyisät.</c:v>
                </c:pt>
                <c:pt idx="2">
                  <c:v>48. Koulun tilat ovat turvalliset.</c:v>
                </c:pt>
                <c:pt idx="3">
                  <c:v>49. Koulun tilat ovat terveelliset.</c:v>
                </c:pt>
              </c:strCache>
            </c:strRef>
          </c:cat>
          <c:val>
            <c:numRef>
              <c:f>T1!$D$2:$D$5</c:f>
              <c:numCache>
                <c:formatCode>General</c:formatCode>
                <c:ptCount val="4"/>
                <c:pt idx="0">
                  <c:v>2.86</c:v>
                </c:pt>
                <c:pt idx="1">
                  <c:v>2.5499999999999998</c:v>
                </c:pt>
                <c:pt idx="2">
                  <c:v>3.24</c:v>
                </c:pt>
                <c:pt idx="3">
                  <c:v>2.69</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35697408"/>
        <c:axId val="35698944"/>
      </c:barChart>
      <c:catAx>
        <c:axId val="35697408"/>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35698944"/>
        <c:crosses val="autoZero"/>
        <c:auto val="1"/>
        <c:lblAlgn val="ctr"/>
        <c:lblOffset val="100"/>
        <c:noMultiLvlLbl val="1"/>
      </c:catAx>
      <c:valAx>
        <c:axId val="35698944"/>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35697408"/>
        <c:crosses val="autoZero"/>
        <c:crossBetween val="between"/>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FFC4CA"/>
            </a:solidFill>
          </c:spPr>
          <c:invertIfNegative val="1"/>
          <c:dPt>
            <c:idx val="0"/>
            <c:invertIfNegative val="1"/>
            <c:bubble3D val="0"/>
            <c:spPr>
              <a:solidFill>
                <a:schemeClr val="accent1">
                  <a:lumMod val="20000"/>
                  <a:lumOff val="80000"/>
                </a:schemeClr>
              </a:solidFill>
            </c:spPr>
          </c:dPt>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T1!$A$2:$A$4</c:f>
              <c:strCache>
                <c:ptCount val="3"/>
                <c:pt idx="0">
                  <c:v>50. Koulussa on riittävästi opettajia ja ohjaajia.</c:v>
                </c:pt>
                <c:pt idx="1">
                  <c:v>51. Koulun opettajat ja ohjaajat tekevät työnsä hyvin.</c:v>
                </c:pt>
                <c:pt idx="2">
                  <c:v>52. Koulun opettajat ja ohjaajat ovat mukavia.</c:v>
                </c:pt>
              </c:strCache>
            </c:strRef>
          </c:cat>
          <c:val>
            <c:numRef>
              <c:f>T1!$B$2:$B$4</c:f>
              <c:numCache>
                <c:formatCode>General</c:formatCode>
                <c:ptCount val="3"/>
                <c:pt idx="0">
                  <c:v>3.78</c:v>
                </c:pt>
                <c:pt idx="1">
                  <c:v>3.72</c:v>
                </c:pt>
                <c:pt idx="2">
                  <c:v>3.57</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FF0000"/>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T1!$A$2:$A$4</c:f>
              <c:strCache>
                <c:ptCount val="3"/>
                <c:pt idx="0">
                  <c:v>50. Koulussa on riittävästi opettajia ja ohjaajia.</c:v>
                </c:pt>
                <c:pt idx="1">
                  <c:v>51. Koulun opettajat ja ohjaajat tekevät työnsä hyvin.</c:v>
                </c:pt>
                <c:pt idx="2">
                  <c:v>52. Koulun opettajat ja ohjaajat ovat mukavia.</c:v>
                </c:pt>
              </c:strCache>
            </c:strRef>
          </c:cat>
          <c:val>
            <c:numRef>
              <c:f>T1!$C$2:$C$4</c:f>
              <c:numCache>
                <c:formatCode>General</c:formatCode>
                <c:ptCount val="3"/>
                <c:pt idx="0">
                  <c:v>3.62</c:v>
                </c:pt>
                <c:pt idx="1">
                  <c:v>3.44</c:v>
                </c:pt>
                <c:pt idx="2">
                  <c:v>3.24</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6C000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T1!$A$2:$A$4</c:f>
              <c:strCache>
                <c:ptCount val="3"/>
                <c:pt idx="0">
                  <c:v>50. Koulussa on riittävästi opettajia ja ohjaajia.</c:v>
                </c:pt>
                <c:pt idx="1">
                  <c:v>51. Koulun opettajat ja ohjaajat tekevät työnsä hyvin.</c:v>
                </c:pt>
                <c:pt idx="2">
                  <c:v>52. Koulun opettajat ja ohjaajat ovat mukavia.</c:v>
                </c:pt>
              </c:strCache>
            </c:strRef>
          </c:cat>
          <c:val>
            <c:numRef>
              <c:f>T1!$D$2:$D$4</c:f>
              <c:numCache>
                <c:formatCode>General</c:formatCode>
                <c:ptCount val="3"/>
                <c:pt idx="0">
                  <c:v>3.31</c:v>
                </c:pt>
                <c:pt idx="1">
                  <c:v>3.02</c:v>
                </c:pt>
                <c:pt idx="2">
                  <c:v>2.89</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35743616"/>
        <c:axId val="35745152"/>
      </c:barChart>
      <c:catAx>
        <c:axId val="35743616"/>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35745152"/>
        <c:crosses val="autoZero"/>
        <c:auto val="1"/>
        <c:lblAlgn val="ctr"/>
        <c:lblOffset val="100"/>
        <c:noMultiLvlLbl val="1"/>
      </c:catAx>
      <c:valAx>
        <c:axId val="35745152"/>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35743616"/>
        <c:crosses val="autoZero"/>
        <c:crossBetween val="between"/>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FFC4CA"/>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T1!$A$2:$A$2</c:f>
              <c:strCache>
                <c:ptCount val="1"/>
                <c:pt idx="0">
                  <c:v>53. Olen tyytyväinen koulun johtamiseen.</c:v>
                </c:pt>
              </c:strCache>
            </c:strRef>
          </c:cat>
          <c:val>
            <c:numRef>
              <c:f>T1!$B$2:$B$2</c:f>
              <c:numCache>
                <c:formatCode>General</c:formatCode>
                <c:ptCount val="1"/>
                <c:pt idx="0">
                  <c:v>3.62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FF0000"/>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T1!$A$2:$A$2</c:f>
              <c:strCache>
                <c:ptCount val="1"/>
                <c:pt idx="0">
                  <c:v>53. Olen tyytyväinen koulun johtamiseen.</c:v>
                </c:pt>
              </c:strCache>
            </c:strRef>
          </c:cat>
          <c:val>
            <c:numRef>
              <c:f>T1!$C$2:$C$2</c:f>
              <c:numCache>
                <c:formatCode>General</c:formatCode>
                <c:ptCount val="1"/>
                <c:pt idx="0">
                  <c:v>3.35</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6C000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T1!$A$2:$A$2</c:f>
              <c:strCache>
                <c:ptCount val="1"/>
                <c:pt idx="0">
                  <c:v>53. Olen tyytyväinen koulun johtamiseen.</c:v>
                </c:pt>
              </c:strCache>
            </c:strRef>
          </c:cat>
          <c:val>
            <c:numRef>
              <c:f>T1!$D$2:$D$2</c:f>
              <c:numCache>
                <c:formatCode>General</c:formatCode>
                <c:ptCount val="1"/>
                <c:pt idx="0">
                  <c:v>3.08</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35998336"/>
        <c:axId val="36004224"/>
      </c:barChart>
      <c:catAx>
        <c:axId val="35998336"/>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36004224"/>
        <c:crosses val="autoZero"/>
        <c:auto val="1"/>
        <c:lblAlgn val="ctr"/>
        <c:lblOffset val="100"/>
        <c:noMultiLvlLbl val="1"/>
      </c:catAx>
      <c:valAx>
        <c:axId val="36004224"/>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35998336"/>
        <c:crosses val="autoZero"/>
        <c:crossBetween val="between"/>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FFC4CA"/>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'T1'!$A$2:$A$3</c:f>
              <c:strCache>
                <c:ptCount val="2"/>
                <c:pt idx="0">
                  <c:v>54. Koulua on kehitetty parempaan suuntaan.</c:v>
                </c:pt>
                <c:pt idx="1">
                  <c:v>56. Anna hymiö koululle.</c:v>
                </c:pt>
              </c:strCache>
            </c:strRef>
          </c:cat>
          <c:val>
            <c:numRef>
              <c:f>'T1'!$B$2:$B$3</c:f>
              <c:numCache>
                <c:formatCode>General</c:formatCode>
                <c:ptCount val="2"/>
                <c:pt idx="0">
                  <c:v>3.63</c:v>
                </c:pt>
                <c:pt idx="1">
                  <c:v>3.5</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FF0000"/>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'T1'!$A$2:$A$3</c:f>
              <c:strCache>
                <c:ptCount val="2"/>
                <c:pt idx="0">
                  <c:v>54. Koulua on kehitetty parempaan suuntaan.</c:v>
                </c:pt>
                <c:pt idx="1">
                  <c:v>56. Anna hymiö koululle.</c:v>
                </c:pt>
              </c:strCache>
            </c:strRef>
          </c:cat>
          <c:val>
            <c:numRef>
              <c:f>'T1'!$C$2:$C$3</c:f>
              <c:numCache>
                <c:formatCode>General</c:formatCode>
                <c:ptCount val="2"/>
                <c:pt idx="0">
                  <c:v>3.26</c:v>
                </c:pt>
                <c:pt idx="1">
                  <c:v>3.2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6C000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'T1'!$A$2:$A$3</c:f>
              <c:strCache>
                <c:ptCount val="2"/>
                <c:pt idx="0">
                  <c:v>54. Koulua on kehitetty parempaan suuntaan.</c:v>
                </c:pt>
                <c:pt idx="1">
                  <c:v>56. Anna hymiö koululle.</c:v>
                </c:pt>
              </c:strCache>
            </c:strRef>
          </c:cat>
          <c:val>
            <c:numRef>
              <c:f>'T1'!$D$2:$D$3</c:f>
              <c:numCache>
                <c:formatCode>General</c:formatCode>
                <c:ptCount val="2"/>
                <c:pt idx="0">
                  <c:v>2.89</c:v>
                </c:pt>
                <c:pt idx="1">
                  <c:v>2.9</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36396416"/>
        <c:axId val="36418688"/>
      </c:barChart>
      <c:catAx>
        <c:axId val="36396416"/>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36418688"/>
        <c:crosses val="autoZero"/>
        <c:auto val="1"/>
        <c:lblAlgn val="ctr"/>
        <c:lblOffset val="100"/>
        <c:noMultiLvlLbl val="1"/>
      </c:catAx>
      <c:valAx>
        <c:axId val="36418688"/>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36396416"/>
        <c:crosses val="autoZero"/>
        <c:crossBetween val="between"/>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'T1'!$B$1</c:f>
              <c:strCache>
                <c:ptCount val="1"/>
                <c:pt idx="0">
                  <c:v>3. luokka</c:v>
                </c:pt>
              </c:strCache>
            </c:strRef>
          </c:tx>
          <c:spPr>
            <a:solidFill>
              <a:srgbClr val="FFC4CA"/>
            </a:solidFill>
          </c:spPr>
          <c:invertIfNegative val="1"/>
          <c:dLbls>
            <c:txPr>
              <a:bodyPr/>
              <a:lstStyle/>
              <a:p>
                <a:pPr algn="l">
                  <a:defRPr sz="700" b="0" spc="100">
                    <a:solidFill>
                      <a:srgbClr val="000000"/>
                    </a:solidFill>
                    <a:latin typeface="+mn-lt"/>
                  </a:defRPr>
                </a:pPr>
                <a:endParaRPr lang="fi-FI"/>
              </a:p>
            </c:txPr>
            <c:showLegendKey val="0"/>
            <c:showVal val="1"/>
            <c:showCatName val="0"/>
            <c:showSerName val="0"/>
            <c:showPercent val="1"/>
            <c:showBubbleSize val="0"/>
            <c:showLeaderLines val="0"/>
          </c:dLbls>
          <c:cat>
            <c:strRef>
              <c:f>'T1'!$A$2:$A$12</c:f>
              <c:strCache>
                <c:ptCount val="11"/>
                <c:pt idx="0">
                  <c:v>Opetus ja opetusjärjestelyt</c:v>
                </c:pt>
                <c:pt idx="1">
                  <c:v>Oppimisen, kasvun ja hyvinvoinnin tuki</c:v>
                </c:pt>
                <c:pt idx="2">
                  <c:v>Osallisuus</c:v>
                </c:pt>
                <c:pt idx="3">
                  <c:v>Kodin ja koulun yhteistyö</c:v>
                </c:pt>
                <c:pt idx="4">
                  <c:v>Turvallisuus, tasa-arvo ja yhdenvertaisuus</c:v>
                </c:pt>
                <c:pt idx="5">
                  <c:v>Taloudelliset resurssit</c:v>
                </c:pt>
                <c:pt idx="6">
                  <c:v>Fyysinen oppimisympäristö</c:v>
                </c:pt>
                <c:pt idx="7">
                  <c:v>Henkilöstö</c:v>
                </c:pt>
                <c:pt idx="8">
                  <c:v>Johtaminen</c:v>
                </c:pt>
                <c:pt idx="9">
                  <c:v>Kehitys ja arviointi</c:v>
                </c:pt>
                <c:pt idx="10">
                  <c:v>KESKIARVO</c:v>
                </c:pt>
              </c:strCache>
            </c:strRef>
          </c:cat>
          <c:val>
            <c:numRef>
              <c:f>'T1'!$B$2:$B$12</c:f>
              <c:numCache>
                <c:formatCode>General</c:formatCode>
                <c:ptCount val="11"/>
                <c:pt idx="0">
                  <c:v>3.34</c:v>
                </c:pt>
                <c:pt idx="1">
                  <c:v>3.45</c:v>
                </c:pt>
                <c:pt idx="2">
                  <c:v>3.51</c:v>
                </c:pt>
                <c:pt idx="3">
                  <c:v>3.58</c:v>
                </c:pt>
                <c:pt idx="4">
                  <c:v>3.54</c:v>
                </c:pt>
                <c:pt idx="5">
                  <c:v>3.54</c:v>
                </c:pt>
                <c:pt idx="6">
                  <c:v>3.58</c:v>
                </c:pt>
                <c:pt idx="7">
                  <c:v>3.69</c:v>
                </c:pt>
                <c:pt idx="8">
                  <c:v>3.62</c:v>
                </c:pt>
                <c:pt idx="9">
                  <c:v>3.63</c:v>
                </c:pt>
                <c:pt idx="10">
                  <c:v>3.55</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FF0000"/>
            </a:solidFill>
          </c:spPr>
          <c:invertIfNegative val="1"/>
          <c:dLbls>
            <c:txPr>
              <a:bodyPr/>
              <a:lstStyle/>
              <a:p>
                <a:pPr algn="l">
                  <a:defRPr sz="700" b="0" spc="100">
                    <a:solidFill>
                      <a:srgbClr val="000000"/>
                    </a:solidFill>
                    <a:latin typeface="+mn-lt"/>
                  </a:defRPr>
                </a:pPr>
                <a:endParaRPr lang="fi-FI"/>
              </a:p>
            </c:txPr>
            <c:showLegendKey val="0"/>
            <c:showVal val="1"/>
            <c:showCatName val="0"/>
            <c:showSerName val="0"/>
            <c:showPercent val="1"/>
            <c:showBubbleSize val="0"/>
            <c:showLeaderLines val="0"/>
          </c:dLbls>
          <c:cat>
            <c:strRef>
              <c:f>'T1'!$A$2:$A$12</c:f>
              <c:strCache>
                <c:ptCount val="11"/>
                <c:pt idx="0">
                  <c:v>Opetus ja opetusjärjestelyt</c:v>
                </c:pt>
                <c:pt idx="1">
                  <c:v>Oppimisen, kasvun ja hyvinvoinnin tuki</c:v>
                </c:pt>
                <c:pt idx="2">
                  <c:v>Osallisuus</c:v>
                </c:pt>
                <c:pt idx="3">
                  <c:v>Kodin ja koulun yhteistyö</c:v>
                </c:pt>
                <c:pt idx="4">
                  <c:v>Turvallisuus, tasa-arvo ja yhdenvertaisuus</c:v>
                </c:pt>
                <c:pt idx="5">
                  <c:v>Taloudelliset resurssit</c:v>
                </c:pt>
                <c:pt idx="6">
                  <c:v>Fyysinen oppimisympäristö</c:v>
                </c:pt>
                <c:pt idx="7">
                  <c:v>Henkilöstö</c:v>
                </c:pt>
                <c:pt idx="8">
                  <c:v>Johtaminen</c:v>
                </c:pt>
                <c:pt idx="9">
                  <c:v>Kehitys ja arviointi</c:v>
                </c:pt>
                <c:pt idx="10">
                  <c:v>KESKIARVO</c:v>
                </c:pt>
              </c:strCache>
            </c:strRef>
          </c:cat>
          <c:val>
            <c:numRef>
              <c:f>'T1'!$C$2:$C$12</c:f>
              <c:numCache>
                <c:formatCode>General</c:formatCode>
                <c:ptCount val="11"/>
                <c:pt idx="0">
                  <c:v>3.19</c:v>
                </c:pt>
                <c:pt idx="1">
                  <c:v>3.24</c:v>
                </c:pt>
                <c:pt idx="2">
                  <c:v>3.3</c:v>
                </c:pt>
                <c:pt idx="3">
                  <c:v>3.32</c:v>
                </c:pt>
                <c:pt idx="4">
                  <c:v>3.52</c:v>
                </c:pt>
                <c:pt idx="5">
                  <c:v>3.26</c:v>
                </c:pt>
                <c:pt idx="6">
                  <c:v>3.3</c:v>
                </c:pt>
                <c:pt idx="7">
                  <c:v>3.43</c:v>
                </c:pt>
                <c:pt idx="8">
                  <c:v>3.35</c:v>
                </c:pt>
                <c:pt idx="9">
                  <c:v>3.26</c:v>
                </c:pt>
                <c:pt idx="10">
                  <c:v>3.32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6C000C"/>
            </a:solidFill>
          </c:spPr>
          <c:invertIfNegative val="1"/>
          <c:dLbls>
            <c:txPr>
              <a:bodyPr/>
              <a:lstStyle/>
              <a:p>
                <a:pPr algn="l">
                  <a:defRPr sz="700" b="0" spc="100">
                    <a:solidFill>
                      <a:srgbClr val="000000"/>
                    </a:solidFill>
                    <a:latin typeface="+mn-lt"/>
                  </a:defRPr>
                </a:pPr>
                <a:endParaRPr lang="fi-FI"/>
              </a:p>
            </c:txPr>
            <c:showLegendKey val="0"/>
            <c:showVal val="1"/>
            <c:showCatName val="0"/>
            <c:showSerName val="0"/>
            <c:showPercent val="1"/>
            <c:showBubbleSize val="0"/>
            <c:showLeaderLines val="0"/>
          </c:dLbls>
          <c:cat>
            <c:strRef>
              <c:f>'T1'!$A$2:$A$12</c:f>
              <c:strCache>
                <c:ptCount val="11"/>
                <c:pt idx="0">
                  <c:v>Opetus ja opetusjärjestelyt</c:v>
                </c:pt>
                <c:pt idx="1">
                  <c:v>Oppimisen, kasvun ja hyvinvoinnin tuki</c:v>
                </c:pt>
                <c:pt idx="2">
                  <c:v>Osallisuus</c:v>
                </c:pt>
                <c:pt idx="3">
                  <c:v>Kodin ja koulun yhteistyö</c:v>
                </c:pt>
                <c:pt idx="4">
                  <c:v>Turvallisuus, tasa-arvo ja yhdenvertaisuus</c:v>
                </c:pt>
                <c:pt idx="5">
                  <c:v>Taloudelliset resurssit</c:v>
                </c:pt>
                <c:pt idx="6">
                  <c:v>Fyysinen oppimisympäristö</c:v>
                </c:pt>
                <c:pt idx="7">
                  <c:v>Henkilöstö</c:v>
                </c:pt>
                <c:pt idx="8">
                  <c:v>Johtaminen</c:v>
                </c:pt>
                <c:pt idx="9">
                  <c:v>Kehitys ja arviointi</c:v>
                </c:pt>
                <c:pt idx="10">
                  <c:v>KESKIARVO</c:v>
                </c:pt>
              </c:strCache>
            </c:strRef>
          </c:cat>
          <c:val>
            <c:numRef>
              <c:f>'T1'!$D$2:$D$12</c:f>
              <c:numCache>
                <c:formatCode>General</c:formatCode>
                <c:ptCount val="11"/>
                <c:pt idx="0">
                  <c:v>2.87</c:v>
                </c:pt>
                <c:pt idx="1">
                  <c:v>2.9</c:v>
                </c:pt>
                <c:pt idx="2">
                  <c:v>3</c:v>
                </c:pt>
                <c:pt idx="3">
                  <c:v>2.61</c:v>
                </c:pt>
                <c:pt idx="4">
                  <c:v>3.26</c:v>
                </c:pt>
                <c:pt idx="5">
                  <c:v>2.79</c:v>
                </c:pt>
                <c:pt idx="6">
                  <c:v>2.83</c:v>
                </c:pt>
                <c:pt idx="7">
                  <c:v>3.07</c:v>
                </c:pt>
                <c:pt idx="8">
                  <c:v>3.08</c:v>
                </c:pt>
                <c:pt idx="9">
                  <c:v>2.89</c:v>
                </c:pt>
                <c:pt idx="10">
                  <c:v>2.93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36479744"/>
        <c:axId val="36481280"/>
      </c:barChart>
      <c:catAx>
        <c:axId val="36479744"/>
        <c:scaling>
          <c:orientation val="minMax"/>
        </c:scaling>
        <c:delete val="0"/>
        <c:axPos val="b"/>
        <c:majorTickMark val="none"/>
        <c:minorTickMark val="none"/>
        <c:tickLblPos val="nextTo"/>
        <c:txPr>
          <a:bodyPr rot="-2700000"/>
          <a:lstStyle/>
          <a:p>
            <a:pPr algn="l">
              <a:defRPr sz="800" b="0" spc="100">
                <a:solidFill>
                  <a:srgbClr val="000000"/>
                </a:solidFill>
                <a:latin typeface="+mn-lt"/>
              </a:defRPr>
            </a:pPr>
            <a:endParaRPr lang="fi-FI"/>
          </a:p>
        </c:txPr>
        <c:crossAx val="36481280"/>
        <c:crosses val="autoZero"/>
        <c:auto val="1"/>
        <c:lblAlgn val="ctr"/>
        <c:lblOffset val="100"/>
        <c:noMultiLvlLbl val="1"/>
      </c:catAx>
      <c:valAx>
        <c:axId val="36481280"/>
        <c:scaling>
          <c:orientation val="minMax"/>
          <c:max val="4"/>
          <c:min val="1"/>
        </c:scaling>
        <c:delete val="0"/>
        <c:axPos val="l"/>
        <c:majorGridlines>
          <c:spPr>
            <a:ln>
              <a:solidFill>
                <a:srgbClr val="4F81BD">
                  <a:alpha val="20000"/>
                </a:srgbClr>
              </a:solidFill>
            </a:ln>
          </c:spPr>
        </c:majorGridlines>
        <c:numFmt formatCode="General" sourceLinked="1"/>
        <c:majorTickMark val="none"/>
        <c:minorTickMark val="none"/>
        <c:tickLblPos val="nextTo"/>
        <c:spPr>
          <a:ln>
            <a:noFill/>
          </a:ln>
        </c:spPr>
        <c:txPr>
          <a:bodyPr/>
          <a:lstStyle/>
          <a:p>
            <a:pPr algn="l">
              <a:defRPr sz="800" b="0" spc="100">
                <a:solidFill>
                  <a:srgbClr val="000000"/>
                </a:solidFill>
                <a:latin typeface="Arial"/>
              </a:defRPr>
            </a:pPr>
            <a:endParaRPr lang="fi-FI"/>
          </a:p>
        </c:txPr>
        <c:crossAx val="36479744"/>
        <c:crosses val="autoZero"/>
        <c:crossBetween val="between"/>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'T1'!$B$1</c:f>
              <c:strCache>
                <c:ptCount val="1"/>
                <c:pt idx="0">
                  <c:v>3. luokka</c:v>
                </c:pt>
              </c:strCache>
            </c:strRef>
          </c:tx>
          <c:spPr>
            <a:solidFill>
              <a:srgbClr val="FFCCFF"/>
            </a:solidFill>
          </c:spPr>
          <c:invertIfNegative val="1"/>
          <c:dLbls>
            <c:txPr>
              <a:bodyPr/>
              <a:lstStyle/>
              <a:p>
                <a:pPr algn="l">
                  <a:defRPr sz="700" b="0" spc="100">
                    <a:solidFill>
                      <a:srgbClr val="000000"/>
                    </a:solidFill>
                    <a:latin typeface="+mn-lt"/>
                  </a:defRPr>
                </a:pPr>
                <a:endParaRPr lang="fi-FI"/>
              </a:p>
            </c:txPr>
            <c:showLegendKey val="0"/>
            <c:showVal val="1"/>
            <c:showCatName val="0"/>
            <c:showSerName val="0"/>
            <c:showPercent val="1"/>
            <c:showBubbleSize val="0"/>
            <c:showLeaderLines val="0"/>
          </c:dLbls>
          <c:cat>
            <c:strRef>
              <c:f>'T1'!$A$2:$A$12</c:f>
              <c:strCache>
                <c:ptCount val="11"/>
                <c:pt idx="0">
                  <c:v>Opetus ja opetusjärjestelyt</c:v>
                </c:pt>
                <c:pt idx="1">
                  <c:v>Oppimisen, kasvun ja hyvinvoinnin tuki</c:v>
                </c:pt>
                <c:pt idx="2">
                  <c:v>Osallisuus</c:v>
                </c:pt>
                <c:pt idx="3">
                  <c:v>Kodin ja koulun yhteistyö</c:v>
                </c:pt>
                <c:pt idx="4">
                  <c:v>Turvallisuus</c:v>
                </c:pt>
                <c:pt idx="5">
                  <c:v>Taloudelliset resurssit</c:v>
                </c:pt>
                <c:pt idx="6">
                  <c:v>Fyysinen oppimisympäristö</c:v>
                </c:pt>
                <c:pt idx="7">
                  <c:v>Henkilöstö</c:v>
                </c:pt>
                <c:pt idx="8">
                  <c:v>Johtaminen</c:v>
                </c:pt>
                <c:pt idx="9">
                  <c:v>kehitys ja arviointi</c:v>
                </c:pt>
                <c:pt idx="10">
                  <c:v>KESKIARVO</c:v>
                </c:pt>
              </c:strCache>
            </c:strRef>
          </c:cat>
          <c:val>
            <c:numRef>
              <c:f>'T1'!$B$2:$B$12</c:f>
              <c:numCache>
                <c:formatCode>General</c:formatCode>
                <c:ptCount val="11"/>
                <c:pt idx="0">
                  <c:v>3.44</c:v>
                </c:pt>
                <c:pt idx="1">
                  <c:v>3.51</c:v>
                </c:pt>
                <c:pt idx="2">
                  <c:v>3.58</c:v>
                </c:pt>
                <c:pt idx="3">
                  <c:v>3.65</c:v>
                </c:pt>
                <c:pt idx="4">
                  <c:v>3.57</c:v>
                </c:pt>
                <c:pt idx="5">
                  <c:v>3.67</c:v>
                </c:pt>
                <c:pt idx="6">
                  <c:v>3.69</c:v>
                </c:pt>
                <c:pt idx="7">
                  <c:v>3.73</c:v>
                </c:pt>
                <c:pt idx="8">
                  <c:v>3.71</c:v>
                </c:pt>
                <c:pt idx="9">
                  <c:v>3.66</c:v>
                </c:pt>
                <c:pt idx="10">
                  <c:v>3.62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CC0099"/>
            </a:solidFill>
          </c:spPr>
          <c:invertIfNegative val="1"/>
          <c:dLbls>
            <c:txPr>
              <a:bodyPr/>
              <a:lstStyle/>
              <a:p>
                <a:pPr algn="l">
                  <a:defRPr sz="700" b="0" spc="100">
                    <a:solidFill>
                      <a:srgbClr val="000000"/>
                    </a:solidFill>
                    <a:latin typeface="+mn-lt"/>
                  </a:defRPr>
                </a:pPr>
                <a:endParaRPr lang="fi-FI"/>
              </a:p>
            </c:txPr>
            <c:showLegendKey val="0"/>
            <c:showVal val="1"/>
            <c:showCatName val="0"/>
            <c:showSerName val="0"/>
            <c:showPercent val="1"/>
            <c:showBubbleSize val="0"/>
            <c:showLeaderLines val="0"/>
          </c:dLbls>
          <c:cat>
            <c:strRef>
              <c:f>'T1'!$A$2:$A$12</c:f>
              <c:strCache>
                <c:ptCount val="11"/>
                <c:pt idx="0">
                  <c:v>Opetus ja opetusjärjestelyt</c:v>
                </c:pt>
                <c:pt idx="1">
                  <c:v>Oppimisen, kasvun ja hyvinvoinnin tuki</c:v>
                </c:pt>
                <c:pt idx="2">
                  <c:v>Osallisuus</c:v>
                </c:pt>
                <c:pt idx="3">
                  <c:v>Kodin ja koulun yhteistyö</c:v>
                </c:pt>
                <c:pt idx="4">
                  <c:v>Turvallisuus</c:v>
                </c:pt>
                <c:pt idx="5">
                  <c:v>Taloudelliset resurssit</c:v>
                </c:pt>
                <c:pt idx="6">
                  <c:v>Fyysinen oppimisympäristö</c:v>
                </c:pt>
                <c:pt idx="7">
                  <c:v>Henkilöstö</c:v>
                </c:pt>
                <c:pt idx="8">
                  <c:v>Johtaminen</c:v>
                </c:pt>
                <c:pt idx="9">
                  <c:v>kehitys ja arviointi</c:v>
                </c:pt>
                <c:pt idx="10">
                  <c:v>KESKIARVO</c:v>
                </c:pt>
              </c:strCache>
            </c:strRef>
          </c:cat>
          <c:val>
            <c:numRef>
              <c:f>'T1'!$C$2:$C$12</c:f>
              <c:numCache>
                <c:formatCode>General</c:formatCode>
                <c:ptCount val="11"/>
                <c:pt idx="0">
                  <c:v>3.18</c:v>
                </c:pt>
                <c:pt idx="1">
                  <c:v>3.22</c:v>
                </c:pt>
                <c:pt idx="2">
                  <c:v>3.35</c:v>
                </c:pt>
                <c:pt idx="3">
                  <c:v>3.33</c:v>
                </c:pt>
                <c:pt idx="4">
                  <c:v>3.49</c:v>
                </c:pt>
                <c:pt idx="5">
                  <c:v>3.38</c:v>
                </c:pt>
                <c:pt idx="6">
                  <c:v>3.43</c:v>
                </c:pt>
                <c:pt idx="7">
                  <c:v>3.49</c:v>
                </c:pt>
                <c:pt idx="8">
                  <c:v>3.4</c:v>
                </c:pt>
                <c:pt idx="9">
                  <c:v>3.42</c:v>
                </c:pt>
                <c:pt idx="10">
                  <c:v>3.37</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660066"/>
            </a:solidFill>
          </c:spPr>
          <c:invertIfNegative val="1"/>
          <c:dLbls>
            <c:txPr>
              <a:bodyPr/>
              <a:lstStyle/>
              <a:p>
                <a:pPr algn="l">
                  <a:defRPr sz="700" b="0" spc="100">
                    <a:solidFill>
                      <a:srgbClr val="000000"/>
                    </a:solidFill>
                    <a:latin typeface="+mn-lt"/>
                  </a:defRPr>
                </a:pPr>
                <a:endParaRPr lang="fi-FI"/>
              </a:p>
            </c:txPr>
            <c:showLegendKey val="0"/>
            <c:showVal val="1"/>
            <c:showCatName val="0"/>
            <c:showSerName val="0"/>
            <c:showPercent val="1"/>
            <c:showBubbleSize val="0"/>
            <c:showLeaderLines val="0"/>
          </c:dLbls>
          <c:cat>
            <c:strRef>
              <c:f>'T1'!$A$2:$A$12</c:f>
              <c:strCache>
                <c:ptCount val="11"/>
                <c:pt idx="0">
                  <c:v>Opetus ja opetusjärjestelyt</c:v>
                </c:pt>
                <c:pt idx="1">
                  <c:v>Oppimisen, kasvun ja hyvinvoinnin tuki</c:v>
                </c:pt>
                <c:pt idx="2">
                  <c:v>Osallisuus</c:v>
                </c:pt>
                <c:pt idx="3">
                  <c:v>Kodin ja koulun yhteistyö</c:v>
                </c:pt>
                <c:pt idx="4">
                  <c:v>Turvallisuus</c:v>
                </c:pt>
                <c:pt idx="5">
                  <c:v>Taloudelliset resurssit</c:v>
                </c:pt>
                <c:pt idx="6">
                  <c:v>Fyysinen oppimisympäristö</c:v>
                </c:pt>
                <c:pt idx="7">
                  <c:v>Henkilöstö</c:v>
                </c:pt>
                <c:pt idx="8">
                  <c:v>Johtaminen</c:v>
                </c:pt>
                <c:pt idx="9">
                  <c:v>kehitys ja arviointi</c:v>
                </c:pt>
                <c:pt idx="10">
                  <c:v>KESKIARVO</c:v>
                </c:pt>
              </c:strCache>
            </c:strRef>
          </c:cat>
          <c:val>
            <c:numRef>
              <c:f>'T1'!$D$2:$D$12</c:f>
              <c:numCache>
                <c:formatCode>General</c:formatCode>
                <c:ptCount val="11"/>
                <c:pt idx="0">
                  <c:v>2.9</c:v>
                </c:pt>
                <c:pt idx="1">
                  <c:v>2.9</c:v>
                </c:pt>
                <c:pt idx="2">
                  <c:v>3.07</c:v>
                </c:pt>
                <c:pt idx="3">
                  <c:v>2.78</c:v>
                </c:pt>
                <c:pt idx="4">
                  <c:v>3.23</c:v>
                </c:pt>
                <c:pt idx="5">
                  <c:v>2.6</c:v>
                </c:pt>
                <c:pt idx="6">
                  <c:v>2.85</c:v>
                </c:pt>
                <c:pt idx="7">
                  <c:v>3.1</c:v>
                </c:pt>
                <c:pt idx="8">
                  <c:v>3.04</c:v>
                </c:pt>
                <c:pt idx="9">
                  <c:v>2.83</c:v>
                </c:pt>
                <c:pt idx="10">
                  <c:v>2.93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36520704"/>
        <c:axId val="36522240"/>
      </c:barChart>
      <c:catAx>
        <c:axId val="36520704"/>
        <c:scaling>
          <c:orientation val="minMax"/>
        </c:scaling>
        <c:delete val="0"/>
        <c:axPos val="b"/>
        <c:majorTickMark val="none"/>
        <c:minorTickMark val="none"/>
        <c:tickLblPos val="nextTo"/>
        <c:txPr>
          <a:bodyPr rot="-2700000"/>
          <a:lstStyle/>
          <a:p>
            <a:pPr algn="l">
              <a:defRPr sz="800" b="0" spc="100">
                <a:solidFill>
                  <a:srgbClr val="000000"/>
                </a:solidFill>
                <a:latin typeface="+mj-lt"/>
              </a:defRPr>
            </a:pPr>
            <a:endParaRPr lang="fi-FI"/>
          </a:p>
        </c:txPr>
        <c:crossAx val="36522240"/>
        <c:crosses val="autoZero"/>
        <c:auto val="1"/>
        <c:lblAlgn val="ctr"/>
        <c:lblOffset val="100"/>
        <c:noMultiLvlLbl val="1"/>
      </c:catAx>
      <c:valAx>
        <c:axId val="36522240"/>
        <c:scaling>
          <c:orientation val="minMax"/>
          <c:max val="4"/>
          <c:min val="1"/>
        </c:scaling>
        <c:delete val="0"/>
        <c:axPos val="l"/>
        <c:majorGridlines>
          <c:spPr>
            <a:ln>
              <a:solidFill>
                <a:srgbClr val="4F81BD">
                  <a:alpha val="20000"/>
                </a:srgbClr>
              </a:solidFill>
            </a:ln>
          </c:spPr>
        </c:majorGridlines>
        <c:numFmt formatCode="General" sourceLinked="1"/>
        <c:majorTickMark val="none"/>
        <c:minorTickMark val="none"/>
        <c:tickLblPos val="nextTo"/>
        <c:spPr>
          <a:ln>
            <a:noFill/>
          </a:ln>
        </c:spPr>
        <c:txPr>
          <a:bodyPr/>
          <a:lstStyle/>
          <a:p>
            <a:pPr algn="l">
              <a:defRPr sz="800" b="0" spc="100">
                <a:solidFill>
                  <a:srgbClr val="000000"/>
                </a:solidFill>
                <a:latin typeface="Arial"/>
              </a:defRPr>
            </a:pPr>
            <a:endParaRPr lang="fi-FI"/>
          </a:p>
        </c:txPr>
        <c:crossAx val="36520704"/>
        <c:crosses val="autoZero"/>
        <c:crossBetween val="between"/>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FFC4CA"/>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6. Oppitunneilla käytetään vaihtelevia työtapoja.</c:v>
                </c:pt>
                <c:pt idx="1">
                  <c:v>7. Oppilaat työskentelevät  tunneilla mielellään yhdessä.</c:v>
                </c:pt>
                <c:pt idx="2">
                  <c:v>8. Yritän parhaani koulutyössä.</c:v>
                </c:pt>
                <c:pt idx="3">
                  <c:v>9. Oppiminen tarjoaa minulle sopivasti haasteita.</c:v>
                </c:pt>
                <c:pt idx="4">
                  <c:v>10. Saan opiskella minulle sopivalla tahdilla.</c:v>
                </c:pt>
                <c:pt idx="5">
                  <c:v>11. Jaksan hyvin koulupäivät.</c:v>
                </c:pt>
              </c:strCache>
            </c:strRef>
          </c:cat>
          <c:val>
            <c:numRef>
              <c:f>'T1'!$B$2:$B$7</c:f>
              <c:numCache>
                <c:formatCode>General</c:formatCode>
                <c:ptCount val="6"/>
                <c:pt idx="0">
                  <c:v>3.34</c:v>
                </c:pt>
                <c:pt idx="1">
                  <c:v>3.31</c:v>
                </c:pt>
                <c:pt idx="2">
                  <c:v>3.78</c:v>
                </c:pt>
                <c:pt idx="3">
                  <c:v>3.41</c:v>
                </c:pt>
                <c:pt idx="4">
                  <c:v>3.54</c:v>
                </c:pt>
                <c:pt idx="5">
                  <c:v>3.2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FF0000"/>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6. Oppitunneilla käytetään vaihtelevia työtapoja.</c:v>
                </c:pt>
                <c:pt idx="1">
                  <c:v>7. Oppilaat työskentelevät  tunneilla mielellään yhdessä.</c:v>
                </c:pt>
                <c:pt idx="2">
                  <c:v>8. Yritän parhaani koulutyössä.</c:v>
                </c:pt>
                <c:pt idx="3">
                  <c:v>9. Oppiminen tarjoaa minulle sopivasti haasteita.</c:v>
                </c:pt>
                <c:pt idx="4">
                  <c:v>10. Saan opiskella minulle sopivalla tahdilla.</c:v>
                </c:pt>
                <c:pt idx="5">
                  <c:v>11. Jaksan hyvin koulupäivät.</c:v>
                </c:pt>
              </c:strCache>
            </c:strRef>
          </c:cat>
          <c:val>
            <c:numRef>
              <c:f>'T1'!$C$2:$C$7</c:f>
              <c:numCache>
                <c:formatCode>General</c:formatCode>
                <c:ptCount val="6"/>
                <c:pt idx="0">
                  <c:v>3.16</c:v>
                </c:pt>
                <c:pt idx="1">
                  <c:v>3.25</c:v>
                </c:pt>
                <c:pt idx="2">
                  <c:v>3.67</c:v>
                </c:pt>
                <c:pt idx="3">
                  <c:v>3.36</c:v>
                </c:pt>
                <c:pt idx="4">
                  <c:v>3.33</c:v>
                </c:pt>
                <c:pt idx="5">
                  <c:v>3.09</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6C000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6. Oppitunneilla käytetään vaihtelevia työtapoja.</c:v>
                </c:pt>
                <c:pt idx="1">
                  <c:v>7. Oppilaat työskentelevät  tunneilla mielellään yhdessä.</c:v>
                </c:pt>
                <c:pt idx="2">
                  <c:v>8. Yritän parhaani koulutyössä.</c:v>
                </c:pt>
                <c:pt idx="3">
                  <c:v>9. Oppiminen tarjoaa minulle sopivasti haasteita.</c:v>
                </c:pt>
                <c:pt idx="4">
                  <c:v>10. Saan opiskella minulle sopivalla tahdilla.</c:v>
                </c:pt>
                <c:pt idx="5">
                  <c:v>11. Jaksan hyvin koulupäivät.</c:v>
                </c:pt>
              </c:strCache>
            </c:strRef>
          </c:cat>
          <c:val>
            <c:numRef>
              <c:f>'T1'!$D$2:$D$7</c:f>
              <c:numCache>
                <c:formatCode>General</c:formatCode>
                <c:ptCount val="6"/>
                <c:pt idx="0">
                  <c:v>2.72</c:v>
                </c:pt>
                <c:pt idx="1">
                  <c:v>3.03</c:v>
                </c:pt>
                <c:pt idx="2">
                  <c:v>3.29</c:v>
                </c:pt>
                <c:pt idx="3">
                  <c:v>3.17</c:v>
                </c:pt>
                <c:pt idx="4">
                  <c:v>2.73</c:v>
                </c:pt>
                <c:pt idx="5">
                  <c:v>2.63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33089792"/>
        <c:axId val="33099776"/>
      </c:barChart>
      <c:catAx>
        <c:axId val="33089792"/>
        <c:scaling>
          <c:orientation val="maxMin"/>
        </c:scaling>
        <c:delete val="0"/>
        <c:axPos val="l"/>
        <c:majorTickMark val="none"/>
        <c:minorTickMark val="none"/>
        <c:tickLblPos val="nextTo"/>
        <c:txPr>
          <a:bodyPr/>
          <a:lstStyle/>
          <a:p>
            <a:pPr algn="l">
              <a:defRPr sz="1000" b="0" spc="100">
                <a:solidFill>
                  <a:srgbClr val="000000"/>
                </a:solidFill>
                <a:latin typeface="+mj-lt"/>
              </a:defRPr>
            </a:pPr>
            <a:endParaRPr lang="fi-FI"/>
          </a:p>
        </c:txPr>
        <c:crossAx val="33099776"/>
        <c:crosses val="autoZero"/>
        <c:auto val="1"/>
        <c:lblAlgn val="ctr"/>
        <c:lblOffset val="100"/>
        <c:noMultiLvlLbl val="1"/>
      </c:catAx>
      <c:valAx>
        <c:axId val="33099776"/>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33089792"/>
        <c:crosses val="autoZero"/>
        <c:crossBetween val="between"/>
      </c:valAx>
    </c:plotArea>
    <c:legend>
      <c:legendPos val="b"/>
      <c:layout/>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FFC4CA"/>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12. Viihdyn koulussa.</c:v>
                </c:pt>
                <c:pt idx="1">
                  <c:v>13. Luokissa on sopiva määrä oppilaita.</c:v>
                </c:pt>
                <c:pt idx="2">
                  <c:v>14. Oppitunneilla on hyvä työrauha.</c:v>
                </c:pt>
                <c:pt idx="3">
                  <c:v>15. Koulussa on tarjolla riittävästi valinnaisaineita.</c:v>
                </c:pt>
                <c:pt idx="4">
                  <c:v>16. Saan opettajilta ja ohjaajilta kannustavaa palautetta edistymisestäni.</c:v>
                </c:pt>
                <c:pt idx="5">
                  <c:v>17. Opettajat kertovat, miten koulutyöskentelyäni arvioidaan.</c:v>
                </c:pt>
              </c:strCache>
            </c:strRef>
          </c:cat>
          <c:val>
            <c:numRef>
              <c:f>'T1'!$B$2:$B$7</c:f>
              <c:numCache>
                <c:formatCode>General</c:formatCode>
                <c:ptCount val="6"/>
                <c:pt idx="0">
                  <c:v>3.34</c:v>
                </c:pt>
                <c:pt idx="1">
                  <c:v>3.6</c:v>
                </c:pt>
                <c:pt idx="2">
                  <c:v>2.68</c:v>
                </c:pt>
                <c:pt idx="3">
                  <c:v>3.22</c:v>
                </c:pt>
                <c:pt idx="4">
                  <c:v>3.43</c:v>
                </c:pt>
                <c:pt idx="5">
                  <c:v>3.27</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FF0000"/>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12. Viihdyn koulussa.</c:v>
                </c:pt>
                <c:pt idx="1">
                  <c:v>13. Luokissa on sopiva määrä oppilaita.</c:v>
                </c:pt>
                <c:pt idx="2">
                  <c:v>14. Oppitunneilla on hyvä työrauha.</c:v>
                </c:pt>
                <c:pt idx="3">
                  <c:v>15. Koulussa on tarjolla riittävästi valinnaisaineita.</c:v>
                </c:pt>
                <c:pt idx="4">
                  <c:v>16. Saan opettajilta ja ohjaajilta kannustavaa palautetta edistymisestäni.</c:v>
                </c:pt>
                <c:pt idx="5">
                  <c:v>17. Opettajat kertovat, miten koulutyöskentelyäni arvioidaan.</c:v>
                </c:pt>
              </c:strCache>
            </c:strRef>
          </c:cat>
          <c:val>
            <c:numRef>
              <c:f>'T1'!$C$2:$C$7</c:f>
              <c:numCache>
                <c:formatCode>General</c:formatCode>
                <c:ptCount val="6"/>
                <c:pt idx="0">
                  <c:v>3.1</c:v>
                </c:pt>
                <c:pt idx="1">
                  <c:v>3.54</c:v>
                </c:pt>
                <c:pt idx="2">
                  <c:v>2.74</c:v>
                </c:pt>
                <c:pt idx="3">
                  <c:v>3.01</c:v>
                </c:pt>
                <c:pt idx="4">
                  <c:v>3.14</c:v>
                </c:pt>
                <c:pt idx="5">
                  <c:v>3.14</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6C000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12. Viihdyn koulussa.</c:v>
                </c:pt>
                <c:pt idx="1">
                  <c:v>13. Luokissa on sopiva määrä oppilaita.</c:v>
                </c:pt>
                <c:pt idx="2">
                  <c:v>14. Oppitunneilla on hyvä työrauha.</c:v>
                </c:pt>
                <c:pt idx="3">
                  <c:v>15. Koulussa on tarjolla riittävästi valinnaisaineita.</c:v>
                </c:pt>
                <c:pt idx="4">
                  <c:v>16. Saan opettajilta ja ohjaajilta kannustavaa palautetta edistymisestäni.</c:v>
                </c:pt>
                <c:pt idx="5">
                  <c:v>17. Opettajat kertovat, miten koulutyöskentelyäni arvioidaan.</c:v>
                </c:pt>
              </c:strCache>
            </c:strRef>
          </c:cat>
          <c:val>
            <c:numRef>
              <c:f>'T1'!$D$2:$D$7</c:f>
              <c:numCache>
                <c:formatCode>General</c:formatCode>
                <c:ptCount val="6"/>
                <c:pt idx="0">
                  <c:v>2.77</c:v>
                </c:pt>
                <c:pt idx="1">
                  <c:v>3.22</c:v>
                </c:pt>
                <c:pt idx="2">
                  <c:v>2.65</c:v>
                </c:pt>
                <c:pt idx="3">
                  <c:v>2.85</c:v>
                </c:pt>
                <c:pt idx="4">
                  <c:v>2.62</c:v>
                </c:pt>
                <c:pt idx="5">
                  <c:v>2.98</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33143808"/>
        <c:axId val="33157888"/>
      </c:barChart>
      <c:catAx>
        <c:axId val="33143808"/>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33157888"/>
        <c:crosses val="autoZero"/>
        <c:auto val="1"/>
        <c:lblAlgn val="ctr"/>
        <c:lblOffset val="100"/>
        <c:noMultiLvlLbl val="1"/>
      </c:catAx>
      <c:valAx>
        <c:axId val="33157888"/>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33143808"/>
        <c:crosses val="autoZero"/>
        <c:crossBetween val="between"/>
      </c:valAx>
    </c:plotArea>
    <c:legend>
      <c:legendPos val="b"/>
      <c:layout/>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FFC4CA"/>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19. Nukun riittävästi, jotta jaksan opiskella koko koulupäivän.</c:v>
                </c:pt>
                <c:pt idx="1">
                  <c:v>20. Saan riittävästi tukea oppimiseeni huoltajiltani.</c:v>
                </c:pt>
                <c:pt idx="2">
                  <c:v>21. Saan riittävästi tukea oppimiseeni opettajilta ja ohjaajilta.</c:v>
                </c:pt>
                <c:pt idx="3">
                  <c:v>22. Olen saanut koulusta riittävästi apua opintojen suunnitteluun (esim. kieli- ja valinnaisainevalinnat, jatko-opinnot).</c:v>
                </c:pt>
                <c:pt idx="4">
                  <c:v>23. Tiedän koulusta ainakin yhden aikuisen, jonka kanssa voin jutella, jos minulla on huolia tai murheita .</c:v>
                </c:pt>
                <c:pt idx="5">
                  <c:v>24. Opettajat ja ohjaajat välittävät ja huolehtivat minusta koulussa.</c:v>
                </c:pt>
              </c:strCache>
            </c:strRef>
          </c:cat>
          <c:val>
            <c:numRef>
              <c:f>'T1'!$B$2:$B$7</c:f>
              <c:numCache>
                <c:formatCode>General</c:formatCode>
                <c:ptCount val="6"/>
                <c:pt idx="0">
                  <c:v>3.43</c:v>
                </c:pt>
                <c:pt idx="1">
                  <c:v>3.65</c:v>
                </c:pt>
                <c:pt idx="2">
                  <c:v>3.55</c:v>
                </c:pt>
                <c:pt idx="3">
                  <c:v>3.48</c:v>
                </c:pt>
                <c:pt idx="4">
                  <c:v>3.43</c:v>
                </c:pt>
                <c:pt idx="5">
                  <c:v>3.58</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FF0000"/>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19. Nukun riittävästi, jotta jaksan opiskella koko koulupäivän.</c:v>
                </c:pt>
                <c:pt idx="1">
                  <c:v>20. Saan riittävästi tukea oppimiseeni huoltajiltani.</c:v>
                </c:pt>
                <c:pt idx="2">
                  <c:v>21. Saan riittävästi tukea oppimiseeni opettajilta ja ohjaajilta.</c:v>
                </c:pt>
                <c:pt idx="3">
                  <c:v>22. Olen saanut koulusta riittävästi apua opintojen suunnitteluun (esim. kieli- ja valinnaisainevalinnat, jatko-opinnot).</c:v>
                </c:pt>
                <c:pt idx="4">
                  <c:v>23. Tiedän koulusta ainakin yhden aikuisen, jonka kanssa voin jutella, jos minulla on huolia tai murheita .</c:v>
                </c:pt>
                <c:pt idx="5">
                  <c:v>24. Opettajat ja ohjaajat välittävät ja huolehtivat minusta koulussa.</c:v>
                </c:pt>
              </c:strCache>
            </c:strRef>
          </c:cat>
          <c:val>
            <c:numRef>
              <c:f>'T1'!$C$2:$C$7</c:f>
              <c:numCache>
                <c:formatCode>General</c:formatCode>
                <c:ptCount val="6"/>
                <c:pt idx="0">
                  <c:v>3.27</c:v>
                </c:pt>
                <c:pt idx="1">
                  <c:v>3.65</c:v>
                </c:pt>
                <c:pt idx="2">
                  <c:v>3.35</c:v>
                </c:pt>
                <c:pt idx="3">
                  <c:v>3.23</c:v>
                </c:pt>
                <c:pt idx="4">
                  <c:v>3.24</c:v>
                </c:pt>
                <c:pt idx="5">
                  <c:v>3.26</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6C000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19. Nukun riittävästi, jotta jaksan opiskella koko koulupäivän.</c:v>
                </c:pt>
                <c:pt idx="1">
                  <c:v>20. Saan riittävästi tukea oppimiseeni huoltajiltani.</c:v>
                </c:pt>
                <c:pt idx="2">
                  <c:v>21. Saan riittävästi tukea oppimiseeni opettajilta ja ohjaajilta.</c:v>
                </c:pt>
                <c:pt idx="3">
                  <c:v>22. Olen saanut koulusta riittävästi apua opintojen suunnitteluun (esim. kieli- ja valinnaisainevalinnat, jatko-opinnot).</c:v>
                </c:pt>
                <c:pt idx="4">
                  <c:v>23. Tiedän koulusta ainakin yhden aikuisen, jonka kanssa voin jutella, jos minulla on huolia tai murheita .</c:v>
                </c:pt>
                <c:pt idx="5">
                  <c:v>24. Opettajat ja ohjaajat välittävät ja huolehtivat minusta koulussa.</c:v>
                </c:pt>
              </c:strCache>
            </c:strRef>
          </c:cat>
          <c:val>
            <c:numRef>
              <c:f>'T1'!$D$2:$D$7</c:f>
              <c:numCache>
                <c:formatCode>General</c:formatCode>
                <c:ptCount val="6"/>
                <c:pt idx="0">
                  <c:v>2.93</c:v>
                </c:pt>
                <c:pt idx="1">
                  <c:v>3.44</c:v>
                </c:pt>
                <c:pt idx="2">
                  <c:v>2.92</c:v>
                </c:pt>
                <c:pt idx="3">
                  <c:v>2.8</c:v>
                </c:pt>
                <c:pt idx="4">
                  <c:v>2.84</c:v>
                </c:pt>
                <c:pt idx="5">
                  <c:v>2.77</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35926016"/>
        <c:axId val="35927552"/>
      </c:barChart>
      <c:catAx>
        <c:axId val="35926016"/>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35927552"/>
        <c:crosses val="autoZero"/>
        <c:auto val="1"/>
        <c:lblAlgn val="ctr"/>
        <c:lblOffset val="100"/>
        <c:noMultiLvlLbl val="1"/>
      </c:catAx>
      <c:valAx>
        <c:axId val="35927552"/>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35926016"/>
        <c:crosses val="autoZero"/>
        <c:crossBetween val="between"/>
      </c:valAx>
    </c:plotArea>
    <c:legend>
      <c:legendPos val="b"/>
      <c:layout/>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FFC4CA"/>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25. Voin mennä koulukuraattorin tai koulupsykologin luo tarvittaessa.</c:v>
                </c:pt>
                <c:pt idx="1">
                  <c:v>26. Voin mennä kouluterveydenhoitajan luo tarvittaessa.</c:v>
                </c:pt>
                <c:pt idx="2">
                  <c:v>27. Koulussa on minua kiinnostavaa kerhotoimintaa.</c:v>
                </c:pt>
                <c:pt idx="3">
                  <c:v>28. Koulumatkani ovat turvallisia.</c:v>
                </c:pt>
                <c:pt idx="4">
                  <c:v>29. Olen tyytyväinen kouluaterioihin.</c:v>
                </c:pt>
                <c:pt idx="5">
                  <c:v>30. Välitunnit sujuvat hyvin.</c:v>
                </c:pt>
              </c:strCache>
            </c:strRef>
          </c:cat>
          <c:val>
            <c:numRef>
              <c:f>'T1'!$B$2:$B$7</c:f>
              <c:numCache>
                <c:formatCode>General</c:formatCode>
                <c:ptCount val="6"/>
                <c:pt idx="0">
                  <c:v>3.4</c:v>
                </c:pt>
                <c:pt idx="1">
                  <c:v>3.61</c:v>
                </c:pt>
                <c:pt idx="2">
                  <c:v>2.85</c:v>
                </c:pt>
                <c:pt idx="3">
                  <c:v>3.66</c:v>
                </c:pt>
                <c:pt idx="4">
                  <c:v>3.15</c:v>
                </c:pt>
                <c:pt idx="5">
                  <c:v>3.63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FF0000"/>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25. Voin mennä koulukuraattorin tai koulupsykologin luo tarvittaessa.</c:v>
                </c:pt>
                <c:pt idx="1">
                  <c:v>26. Voin mennä kouluterveydenhoitajan luo tarvittaessa.</c:v>
                </c:pt>
                <c:pt idx="2">
                  <c:v>27. Koulussa on minua kiinnostavaa kerhotoimintaa.</c:v>
                </c:pt>
                <c:pt idx="3">
                  <c:v>28. Koulumatkani ovat turvallisia.</c:v>
                </c:pt>
                <c:pt idx="4">
                  <c:v>29. Olen tyytyväinen kouluaterioihin.</c:v>
                </c:pt>
                <c:pt idx="5">
                  <c:v>30. Välitunnit sujuvat hyvin.</c:v>
                </c:pt>
              </c:strCache>
            </c:strRef>
          </c:cat>
          <c:val>
            <c:numRef>
              <c:f>'T1'!$C$2:$C$7</c:f>
              <c:numCache>
                <c:formatCode>General</c:formatCode>
                <c:ptCount val="6"/>
                <c:pt idx="0">
                  <c:v>3.39</c:v>
                </c:pt>
                <c:pt idx="1">
                  <c:v>3.51</c:v>
                </c:pt>
                <c:pt idx="2">
                  <c:v>2.2599999999999998</c:v>
                </c:pt>
                <c:pt idx="3">
                  <c:v>3.63</c:v>
                </c:pt>
                <c:pt idx="4">
                  <c:v>2.5499999999999998</c:v>
                </c:pt>
                <c:pt idx="5">
                  <c:v>3.59</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6C000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25. Voin mennä koulukuraattorin tai koulupsykologin luo tarvittaessa.</c:v>
                </c:pt>
                <c:pt idx="1">
                  <c:v>26. Voin mennä kouluterveydenhoitajan luo tarvittaessa.</c:v>
                </c:pt>
                <c:pt idx="2">
                  <c:v>27. Koulussa on minua kiinnostavaa kerhotoimintaa.</c:v>
                </c:pt>
                <c:pt idx="3">
                  <c:v>28. Koulumatkani ovat turvallisia.</c:v>
                </c:pt>
                <c:pt idx="4">
                  <c:v>29. Olen tyytyväinen kouluaterioihin.</c:v>
                </c:pt>
                <c:pt idx="5">
                  <c:v>30. Välitunnit sujuvat hyvin.</c:v>
                </c:pt>
              </c:strCache>
            </c:strRef>
          </c:cat>
          <c:val>
            <c:numRef>
              <c:f>'T1'!$D$2:$D$7</c:f>
              <c:numCache>
                <c:formatCode>General</c:formatCode>
                <c:ptCount val="6"/>
                <c:pt idx="0">
                  <c:v>3.22</c:v>
                </c:pt>
                <c:pt idx="1">
                  <c:v>3.35</c:v>
                </c:pt>
                <c:pt idx="2">
                  <c:v>1.61</c:v>
                </c:pt>
                <c:pt idx="3">
                  <c:v>3.42</c:v>
                </c:pt>
                <c:pt idx="4">
                  <c:v>2.2599999999999998</c:v>
                </c:pt>
                <c:pt idx="5">
                  <c:v>3.23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35975936"/>
        <c:axId val="35977472"/>
      </c:barChart>
      <c:catAx>
        <c:axId val="35975936"/>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35977472"/>
        <c:crosses val="autoZero"/>
        <c:auto val="1"/>
        <c:lblAlgn val="ctr"/>
        <c:lblOffset val="100"/>
        <c:noMultiLvlLbl val="1"/>
      </c:catAx>
      <c:valAx>
        <c:axId val="35977472"/>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35975936"/>
        <c:crosses val="autoZero"/>
        <c:crossBetween val="between"/>
      </c:valAx>
    </c:plotArea>
    <c:legend>
      <c:legendPos val="b"/>
      <c:layout/>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FFC4CA"/>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T1!$A$2:$A$6</c:f>
              <c:strCache>
                <c:ptCount val="5"/>
                <c:pt idx="0">
                  <c:v>32. Koulussa keskustellaan avoimesti.</c:v>
                </c:pt>
                <c:pt idx="1">
                  <c:v>33. Oppilaiden mielipiteitä otetaan riittävästi huomioon koulussa.</c:v>
                </c:pt>
                <c:pt idx="2">
                  <c:v>34. Minulla on ystäviä koulussa.</c:v>
                </c:pt>
                <c:pt idx="3">
                  <c:v>35. Koulussa on hyvä ilmapiiri.</c:v>
                </c:pt>
                <c:pt idx="4">
                  <c:v>36. Oppilaskunnan toiminta on aktiivista.</c:v>
                </c:pt>
              </c:strCache>
            </c:strRef>
          </c:cat>
          <c:val>
            <c:numRef>
              <c:f>T1!$B$2:$B$6</c:f>
              <c:numCache>
                <c:formatCode>General</c:formatCode>
                <c:ptCount val="5"/>
                <c:pt idx="0">
                  <c:v>3.42</c:v>
                </c:pt>
                <c:pt idx="1">
                  <c:v>3.39</c:v>
                </c:pt>
                <c:pt idx="2">
                  <c:v>3.81</c:v>
                </c:pt>
                <c:pt idx="3">
                  <c:v>3.46</c:v>
                </c:pt>
                <c:pt idx="4">
                  <c:v>3.49</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FF0000"/>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T1!$A$2:$A$6</c:f>
              <c:strCache>
                <c:ptCount val="5"/>
                <c:pt idx="0">
                  <c:v>32. Koulussa keskustellaan avoimesti.</c:v>
                </c:pt>
                <c:pt idx="1">
                  <c:v>33. Oppilaiden mielipiteitä otetaan riittävästi huomioon koulussa.</c:v>
                </c:pt>
                <c:pt idx="2">
                  <c:v>34. Minulla on ystäviä koulussa.</c:v>
                </c:pt>
                <c:pt idx="3">
                  <c:v>35. Koulussa on hyvä ilmapiiri.</c:v>
                </c:pt>
                <c:pt idx="4">
                  <c:v>36. Oppilaskunnan toiminta on aktiivista.</c:v>
                </c:pt>
              </c:strCache>
            </c:strRef>
          </c:cat>
          <c:val>
            <c:numRef>
              <c:f>T1!$C$2:$C$6</c:f>
              <c:numCache>
                <c:formatCode>General</c:formatCode>
                <c:ptCount val="5"/>
                <c:pt idx="0">
                  <c:v>3.23</c:v>
                </c:pt>
                <c:pt idx="1">
                  <c:v>3.07</c:v>
                </c:pt>
                <c:pt idx="2">
                  <c:v>3.8</c:v>
                </c:pt>
                <c:pt idx="3">
                  <c:v>3.31</c:v>
                </c:pt>
                <c:pt idx="4">
                  <c:v>3.11</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6C000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T1!$A$2:$A$6</c:f>
              <c:strCache>
                <c:ptCount val="5"/>
                <c:pt idx="0">
                  <c:v>32. Koulussa keskustellaan avoimesti.</c:v>
                </c:pt>
                <c:pt idx="1">
                  <c:v>33. Oppilaiden mielipiteitä otetaan riittävästi huomioon koulussa.</c:v>
                </c:pt>
                <c:pt idx="2">
                  <c:v>34. Minulla on ystäviä koulussa.</c:v>
                </c:pt>
                <c:pt idx="3">
                  <c:v>35. Koulussa on hyvä ilmapiiri.</c:v>
                </c:pt>
                <c:pt idx="4">
                  <c:v>36. Oppilaskunnan toiminta on aktiivista.</c:v>
                </c:pt>
              </c:strCache>
            </c:strRef>
          </c:cat>
          <c:val>
            <c:numRef>
              <c:f>T1!$D$2:$D$6</c:f>
              <c:numCache>
                <c:formatCode>General</c:formatCode>
                <c:ptCount val="5"/>
                <c:pt idx="0">
                  <c:v>2.93</c:v>
                </c:pt>
                <c:pt idx="1">
                  <c:v>2.59</c:v>
                </c:pt>
                <c:pt idx="2">
                  <c:v>3.67</c:v>
                </c:pt>
                <c:pt idx="3">
                  <c:v>3.03</c:v>
                </c:pt>
                <c:pt idx="4">
                  <c:v>2.79</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35575680"/>
        <c:axId val="35577216"/>
      </c:barChart>
      <c:catAx>
        <c:axId val="35575680"/>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35577216"/>
        <c:crosses val="autoZero"/>
        <c:auto val="1"/>
        <c:lblAlgn val="ctr"/>
        <c:lblOffset val="100"/>
        <c:noMultiLvlLbl val="1"/>
      </c:catAx>
      <c:valAx>
        <c:axId val="35577216"/>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35575680"/>
        <c:crosses val="autoZero"/>
        <c:crossBetween val="between"/>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FFC4CA"/>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T1!$A$2:$A$2</c:f>
              <c:strCache>
                <c:ptCount val="1"/>
                <c:pt idx="0">
                  <c:v>37. Vuosittaiset oppimiskeskustelut oppilaan, opettajan ja huoltajan kesken ovat hyödyllisiä.</c:v>
                </c:pt>
              </c:strCache>
            </c:strRef>
          </c:cat>
          <c:val>
            <c:numRef>
              <c:f>T1!$B$2:$B$2</c:f>
              <c:numCache>
                <c:formatCode>General</c:formatCode>
                <c:ptCount val="1"/>
                <c:pt idx="0">
                  <c:v>3.58</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FF0000"/>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T1!$A$2:$A$2</c:f>
              <c:strCache>
                <c:ptCount val="1"/>
                <c:pt idx="0">
                  <c:v>37. Vuosittaiset oppimiskeskustelut oppilaan, opettajan ja huoltajan kesken ovat hyödyllisiä.</c:v>
                </c:pt>
              </c:strCache>
            </c:strRef>
          </c:cat>
          <c:val>
            <c:numRef>
              <c:f>T1!$C$2:$C$2</c:f>
              <c:numCache>
                <c:formatCode>General</c:formatCode>
                <c:ptCount val="1"/>
                <c:pt idx="0">
                  <c:v>3.32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6C000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T1!$A$2:$A$2</c:f>
              <c:strCache>
                <c:ptCount val="1"/>
                <c:pt idx="0">
                  <c:v>37. Vuosittaiset oppimiskeskustelut oppilaan, opettajan ja huoltajan kesken ovat hyödyllisiä.</c:v>
                </c:pt>
              </c:strCache>
            </c:strRef>
          </c:cat>
          <c:val>
            <c:numRef>
              <c:f>T1!$D$2:$D$2</c:f>
              <c:numCache>
                <c:formatCode>General</c:formatCode>
                <c:ptCount val="1"/>
                <c:pt idx="0">
                  <c:v>2.61</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32651520"/>
        <c:axId val="32657408"/>
      </c:barChart>
      <c:catAx>
        <c:axId val="32651520"/>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32657408"/>
        <c:crosses val="autoZero"/>
        <c:auto val="1"/>
        <c:lblAlgn val="ctr"/>
        <c:lblOffset val="100"/>
        <c:noMultiLvlLbl val="1"/>
      </c:catAx>
      <c:valAx>
        <c:axId val="32657408"/>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32651520"/>
        <c:crosses val="autoZero"/>
        <c:crossBetween val="between"/>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FFC4CA"/>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38. Koulussa noudatetaan järjestyssääntöjä.</c:v>
                </c:pt>
                <c:pt idx="1">
                  <c:v>39. Koulussa on turvallista.</c:v>
                </c:pt>
                <c:pt idx="2">
                  <c:v>40. Minua ei kiusata koulussa.</c:v>
                </c:pt>
                <c:pt idx="3">
                  <c:v>41. Minua ei syrjitä koulussa.</c:v>
                </c:pt>
                <c:pt idx="4">
                  <c:v>42. Koulun henkilöstö puuttuu kiusaamiseen.</c:v>
                </c:pt>
                <c:pt idx="5">
                  <c:v>43. Koulussa kohdellaan tyttöjä ja poikia tasa-arvoisesti.</c:v>
                </c:pt>
              </c:strCache>
            </c:strRef>
          </c:cat>
          <c:val>
            <c:numRef>
              <c:f>'T1'!$B$2:$B$7</c:f>
              <c:numCache>
                <c:formatCode>General</c:formatCode>
                <c:ptCount val="6"/>
                <c:pt idx="0">
                  <c:v>3.35</c:v>
                </c:pt>
                <c:pt idx="1">
                  <c:v>3.67</c:v>
                </c:pt>
                <c:pt idx="2">
                  <c:v>3.49</c:v>
                </c:pt>
                <c:pt idx="3">
                  <c:v>3.6</c:v>
                </c:pt>
                <c:pt idx="4">
                  <c:v>3.59</c:v>
                </c:pt>
                <c:pt idx="5">
                  <c:v>3.53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FF0000"/>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38. Koulussa noudatetaan järjestyssääntöjä.</c:v>
                </c:pt>
                <c:pt idx="1">
                  <c:v>39. Koulussa on turvallista.</c:v>
                </c:pt>
                <c:pt idx="2">
                  <c:v>40. Minua ei kiusata koulussa.</c:v>
                </c:pt>
                <c:pt idx="3">
                  <c:v>41. Minua ei syrjitä koulussa.</c:v>
                </c:pt>
                <c:pt idx="4">
                  <c:v>42. Koulun henkilöstö puuttuu kiusaamiseen.</c:v>
                </c:pt>
                <c:pt idx="5">
                  <c:v>43. Koulussa kohdellaan tyttöjä ja poikia tasa-arvoisesti.</c:v>
                </c:pt>
              </c:strCache>
            </c:strRef>
          </c:cat>
          <c:val>
            <c:numRef>
              <c:f>'T1'!$C$2:$C$7</c:f>
              <c:numCache>
                <c:formatCode>General</c:formatCode>
                <c:ptCount val="6"/>
                <c:pt idx="0">
                  <c:v>3.25</c:v>
                </c:pt>
                <c:pt idx="1">
                  <c:v>3.59</c:v>
                </c:pt>
                <c:pt idx="2">
                  <c:v>3.65</c:v>
                </c:pt>
                <c:pt idx="3">
                  <c:v>3.62</c:v>
                </c:pt>
                <c:pt idx="4">
                  <c:v>3.5</c:v>
                </c:pt>
                <c:pt idx="5">
                  <c:v>3.49</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6C000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38. Koulussa noudatetaan järjestyssääntöjä.</c:v>
                </c:pt>
                <c:pt idx="1">
                  <c:v>39. Koulussa on turvallista.</c:v>
                </c:pt>
                <c:pt idx="2">
                  <c:v>40. Minua ei kiusata koulussa.</c:v>
                </c:pt>
                <c:pt idx="3">
                  <c:v>41. Minua ei syrjitä koulussa.</c:v>
                </c:pt>
                <c:pt idx="4">
                  <c:v>42. Koulun henkilöstö puuttuu kiusaamiseen.</c:v>
                </c:pt>
                <c:pt idx="5">
                  <c:v>43. Koulussa kohdellaan tyttöjä ja poikia tasa-arvoisesti.</c:v>
                </c:pt>
              </c:strCache>
            </c:strRef>
          </c:cat>
          <c:val>
            <c:numRef>
              <c:f>'T1'!$D$2:$D$7</c:f>
              <c:numCache>
                <c:formatCode>General</c:formatCode>
                <c:ptCount val="6"/>
                <c:pt idx="0">
                  <c:v>2.83</c:v>
                </c:pt>
                <c:pt idx="1">
                  <c:v>3.27</c:v>
                </c:pt>
                <c:pt idx="2">
                  <c:v>3.66</c:v>
                </c:pt>
                <c:pt idx="3">
                  <c:v>3.58</c:v>
                </c:pt>
                <c:pt idx="4">
                  <c:v>3.13</c:v>
                </c:pt>
                <c:pt idx="5">
                  <c:v>3.11</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32701440"/>
        <c:axId val="32781056"/>
      </c:barChart>
      <c:catAx>
        <c:axId val="32701440"/>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32781056"/>
        <c:crosses val="autoZero"/>
        <c:auto val="1"/>
        <c:lblAlgn val="ctr"/>
        <c:lblOffset val="100"/>
        <c:noMultiLvlLbl val="1"/>
      </c:catAx>
      <c:valAx>
        <c:axId val="32781056"/>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32701440"/>
        <c:crosses val="autoZero"/>
        <c:crossBetween val="between"/>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FFC4CA"/>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T1!$A$2:$A$3</c:f>
              <c:strCache>
                <c:ptCount val="2"/>
                <c:pt idx="0">
                  <c:v>44. Olen tyytyväinen koulun tarjoamiin opiskeluvälineisiin ja oppimateriaaleihin.</c:v>
                </c:pt>
                <c:pt idx="1">
                  <c:v>45. Opetusvälineet ovat nykyaikaisia.</c:v>
                </c:pt>
              </c:strCache>
            </c:strRef>
          </c:cat>
          <c:val>
            <c:numRef>
              <c:f>T1!$B$2:$B$3</c:f>
              <c:numCache>
                <c:formatCode>General</c:formatCode>
                <c:ptCount val="2"/>
                <c:pt idx="0">
                  <c:v>3.65</c:v>
                </c:pt>
                <c:pt idx="1">
                  <c:v>3.44</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FF0000"/>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T1!$A$2:$A$3</c:f>
              <c:strCache>
                <c:ptCount val="2"/>
                <c:pt idx="0">
                  <c:v>44. Olen tyytyväinen koulun tarjoamiin opiskeluvälineisiin ja oppimateriaaleihin.</c:v>
                </c:pt>
                <c:pt idx="1">
                  <c:v>45. Opetusvälineet ovat nykyaikaisia.</c:v>
                </c:pt>
              </c:strCache>
            </c:strRef>
          </c:cat>
          <c:val>
            <c:numRef>
              <c:f>T1!$C$2:$C$3</c:f>
              <c:numCache>
                <c:formatCode>General</c:formatCode>
                <c:ptCount val="2"/>
                <c:pt idx="0">
                  <c:v>3.33</c:v>
                </c:pt>
                <c:pt idx="1">
                  <c:v>3.2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6C000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T1!$A$2:$A$3</c:f>
              <c:strCache>
                <c:ptCount val="2"/>
                <c:pt idx="0">
                  <c:v>44. Olen tyytyväinen koulun tarjoamiin opiskeluvälineisiin ja oppimateriaaleihin.</c:v>
                </c:pt>
                <c:pt idx="1">
                  <c:v>45. Opetusvälineet ovat nykyaikaisia.</c:v>
                </c:pt>
              </c:strCache>
            </c:strRef>
          </c:cat>
          <c:val>
            <c:numRef>
              <c:f>T1!$D$2:$D$3</c:f>
              <c:numCache>
                <c:formatCode>General</c:formatCode>
                <c:ptCount val="2"/>
                <c:pt idx="0">
                  <c:v>2.82</c:v>
                </c:pt>
                <c:pt idx="1">
                  <c:v>2.77</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35610624"/>
        <c:axId val="35612160"/>
      </c:barChart>
      <c:catAx>
        <c:axId val="35610624"/>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35612160"/>
        <c:crosses val="autoZero"/>
        <c:auto val="1"/>
        <c:lblAlgn val="ctr"/>
        <c:lblOffset val="100"/>
        <c:noMultiLvlLbl val="1"/>
      </c:catAx>
      <c:valAx>
        <c:axId val="35612160"/>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35610624"/>
        <c:crosses val="autoZero"/>
        <c:crossBetween val="between"/>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9250" cy="496888"/>
          </a:xfrm>
          <a:prstGeom prst="rect">
            <a:avLst/>
          </a:prstGeom>
        </p:spPr>
        <p:txBody>
          <a:bodyPr vert="horz" lIns="93835" tIns="46918" rIns="93835" bIns="46918" rtlCol="0"/>
          <a:lstStyle>
            <a:lvl1pPr algn="l" fontAlgn="auto">
              <a:spcBef>
                <a:spcPts val="0"/>
              </a:spcBef>
              <a:spcAft>
                <a:spcPts val="0"/>
              </a:spcAft>
              <a:defRPr sz="1200">
                <a:latin typeface="+mn-lt"/>
                <a:ea typeface="+mn-ea"/>
                <a:cs typeface="+mn-cs"/>
              </a:defRPr>
            </a:lvl1pPr>
          </a:lstStyle>
          <a:p>
            <a:pPr>
              <a:defRPr/>
            </a:pPr>
            <a:endParaRPr lang="fi-FI"/>
          </a:p>
        </p:txBody>
      </p:sp>
      <p:sp>
        <p:nvSpPr>
          <p:cNvPr id="3" name="Päiväyksen paikkamerkki 2"/>
          <p:cNvSpPr>
            <a:spLocks noGrp="1"/>
          </p:cNvSpPr>
          <p:nvPr>
            <p:ph type="dt" sz="quarter" idx="1"/>
          </p:nvPr>
        </p:nvSpPr>
        <p:spPr>
          <a:xfrm>
            <a:off x="3778250" y="0"/>
            <a:ext cx="2889250" cy="496888"/>
          </a:xfrm>
          <a:prstGeom prst="rect">
            <a:avLst/>
          </a:prstGeom>
        </p:spPr>
        <p:txBody>
          <a:bodyPr vert="horz" wrap="square" lIns="93835" tIns="46918" rIns="93835" bIns="46918" numCol="1" anchor="t" anchorCtr="0" compatLnSpc="1">
            <a:prstTxWarp prst="textNoShape">
              <a:avLst/>
            </a:prstTxWarp>
          </a:bodyPr>
          <a:lstStyle>
            <a:lvl1pPr algn="r">
              <a:defRPr sz="1200">
                <a:latin typeface="Calibri" charset="0"/>
              </a:defRPr>
            </a:lvl1pPr>
          </a:lstStyle>
          <a:p>
            <a:pPr>
              <a:defRPr/>
            </a:pPr>
            <a:fld id="{5590EED1-0BC3-4BB9-8EB5-B926B537AB3F}" type="datetime1">
              <a:rPr lang="fi-FI"/>
              <a:pPr>
                <a:defRPr/>
              </a:pPr>
              <a:t>9.5.2017</a:t>
            </a:fld>
            <a:endParaRPr lang="fi-FI"/>
          </a:p>
        </p:txBody>
      </p:sp>
      <p:sp>
        <p:nvSpPr>
          <p:cNvPr id="4" name="Alatunnisteen paikkamerkki 3"/>
          <p:cNvSpPr>
            <a:spLocks noGrp="1"/>
          </p:cNvSpPr>
          <p:nvPr>
            <p:ph type="ftr" sz="quarter" idx="2"/>
          </p:nvPr>
        </p:nvSpPr>
        <p:spPr>
          <a:xfrm>
            <a:off x="0" y="9428163"/>
            <a:ext cx="2889250" cy="496887"/>
          </a:xfrm>
          <a:prstGeom prst="rect">
            <a:avLst/>
          </a:prstGeom>
        </p:spPr>
        <p:txBody>
          <a:bodyPr vert="horz" lIns="93835" tIns="46918" rIns="93835" bIns="46918" rtlCol="0" anchor="b"/>
          <a:lstStyle>
            <a:lvl1pPr algn="l" fontAlgn="auto">
              <a:spcBef>
                <a:spcPts val="0"/>
              </a:spcBef>
              <a:spcAft>
                <a:spcPts val="0"/>
              </a:spcAft>
              <a:defRPr sz="1200">
                <a:latin typeface="+mn-lt"/>
                <a:ea typeface="+mn-ea"/>
                <a:cs typeface="+mn-cs"/>
              </a:defRPr>
            </a:lvl1pPr>
          </a:lstStyle>
          <a:p>
            <a:pPr>
              <a:defRPr/>
            </a:pPr>
            <a:endParaRPr lang="fi-FI"/>
          </a:p>
        </p:txBody>
      </p:sp>
      <p:sp>
        <p:nvSpPr>
          <p:cNvPr id="5" name="Dian numeron paikkamerkki 4"/>
          <p:cNvSpPr>
            <a:spLocks noGrp="1"/>
          </p:cNvSpPr>
          <p:nvPr>
            <p:ph type="sldNum" sz="quarter" idx="3"/>
          </p:nvPr>
        </p:nvSpPr>
        <p:spPr>
          <a:xfrm>
            <a:off x="3778250" y="9428163"/>
            <a:ext cx="2889250" cy="496887"/>
          </a:xfrm>
          <a:prstGeom prst="rect">
            <a:avLst/>
          </a:prstGeom>
        </p:spPr>
        <p:txBody>
          <a:bodyPr vert="horz" wrap="square" lIns="93835" tIns="46918" rIns="93835" bIns="46918" numCol="1" anchor="b" anchorCtr="0" compatLnSpc="1">
            <a:prstTxWarp prst="textNoShape">
              <a:avLst/>
            </a:prstTxWarp>
          </a:bodyPr>
          <a:lstStyle>
            <a:lvl1pPr algn="r">
              <a:defRPr sz="1200">
                <a:latin typeface="Calibri" charset="0"/>
              </a:defRPr>
            </a:lvl1pPr>
          </a:lstStyle>
          <a:p>
            <a:pPr>
              <a:defRPr/>
            </a:pPr>
            <a:fld id="{A7BEAB4D-EF50-45DF-9D64-6E14AE0F09A4}" type="slidenum">
              <a:rPr lang="fi-FI"/>
              <a:pPr>
                <a:defRPr/>
              </a:pPr>
              <a:t>‹#›</a:t>
            </a:fld>
            <a:endParaRPr lang="fi-FI"/>
          </a:p>
        </p:txBody>
      </p:sp>
    </p:spTree>
    <p:extLst>
      <p:ext uri="{BB962C8B-B14F-4D97-AF65-F5344CB8AC3E}">
        <p14:creationId xmlns:p14="http://schemas.microsoft.com/office/powerpoint/2010/main" val="9569615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9250" cy="496888"/>
          </a:xfrm>
          <a:prstGeom prst="rect">
            <a:avLst/>
          </a:prstGeom>
        </p:spPr>
        <p:txBody>
          <a:bodyPr vert="horz" lIns="93835" tIns="46918" rIns="93835" bIns="46918" rtlCol="0"/>
          <a:lstStyle>
            <a:lvl1pPr algn="l" fontAlgn="auto">
              <a:spcBef>
                <a:spcPts val="0"/>
              </a:spcBef>
              <a:spcAft>
                <a:spcPts val="0"/>
              </a:spcAft>
              <a:defRPr sz="1200">
                <a:latin typeface="+mn-lt"/>
                <a:ea typeface="+mn-ea"/>
                <a:cs typeface="+mn-cs"/>
              </a:defRPr>
            </a:lvl1pPr>
          </a:lstStyle>
          <a:p>
            <a:pPr>
              <a:defRPr/>
            </a:pPr>
            <a:endParaRPr lang="fi-FI"/>
          </a:p>
        </p:txBody>
      </p:sp>
      <p:sp>
        <p:nvSpPr>
          <p:cNvPr id="3" name="Päiväyksen paikkamerkki 2"/>
          <p:cNvSpPr>
            <a:spLocks noGrp="1"/>
          </p:cNvSpPr>
          <p:nvPr>
            <p:ph type="dt" idx="1"/>
          </p:nvPr>
        </p:nvSpPr>
        <p:spPr>
          <a:xfrm>
            <a:off x="3778250" y="0"/>
            <a:ext cx="2889250" cy="496888"/>
          </a:xfrm>
          <a:prstGeom prst="rect">
            <a:avLst/>
          </a:prstGeom>
        </p:spPr>
        <p:txBody>
          <a:bodyPr vert="horz" wrap="square" lIns="93835" tIns="46918" rIns="93835" bIns="46918" numCol="1" anchor="t" anchorCtr="0" compatLnSpc="1">
            <a:prstTxWarp prst="textNoShape">
              <a:avLst/>
            </a:prstTxWarp>
          </a:bodyPr>
          <a:lstStyle>
            <a:lvl1pPr algn="r">
              <a:defRPr sz="1200">
                <a:latin typeface="Calibri" charset="0"/>
              </a:defRPr>
            </a:lvl1pPr>
          </a:lstStyle>
          <a:p>
            <a:pPr>
              <a:defRPr/>
            </a:pPr>
            <a:fld id="{5A71B547-9146-4D47-A0A1-09434ED91A0A}" type="datetime1">
              <a:rPr lang="fi-FI"/>
              <a:pPr>
                <a:defRPr/>
              </a:pPr>
              <a:t>9.5.2017</a:t>
            </a:fld>
            <a:endParaRPr lang="fi-FI"/>
          </a:p>
        </p:txBody>
      </p:sp>
      <p:sp>
        <p:nvSpPr>
          <p:cNvPr id="4" name="Dian kuvan paikkamerkki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3835" tIns="46918" rIns="93835" bIns="46918" rtlCol="0" anchor="ctr"/>
          <a:lstStyle/>
          <a:p>
            <a:pPr lvl="0"/>
            <a:endParaRPr lang="fi-FI" noProof="0"/>
          </a:p>
        </p:txBody>
      </p:sp>
      <p:sp>
        <p:nvSpPr>
          <p:cNvPr id="5" name="Huomautusten paikkamerkki 4"/>
          <p:cNvSpPr>
            <a:spLocks noGrp="1"/>
          </p:cNvSpPr>
          <p:nvPr>
            <p:ph type="body" sz="quarter" idx="3"/>
          </p:nvPr>
        </p:nvSpPr>
        <p:spPr>
          <a:xfrm>
            <a:off x="666750" y="4714875"/>
            <a:ext cx="5335588" cy="4467225"/>
          </a:xfrm>
          <a:prstGeom prst="rect">
            <a:avLst/>
          </a:prstGeom>
        </p:spPr>
        <p:txBody>
          <a:bodyPr vert="horz" wrap="square" lIns="93835" tIns="46918" rIns="93835" bIns="46918" numCol="1" anchor="t" anchorCtr="0" compatLnSpc="1">
            <a:prstTxWarp prst="textNoShape">
              <a:avLst/>
            </a:prstTxWarp>
            <a:normAutofit/>
          </a:bodyPr>
          <a:lstStyle/>
          <a:p>
            <a:pPr lvl="0"/>
            <a:r>
              <a:rPr lang="fi-FI" noProof="0" dirty="0" smtClean="0"/>
              <a:t>Muokkaa tekstin perustyylejä osoittamalla</a:t>
            </a:r>
          </a:p>
          <a:p>
            <a:pPr lvl="1"/>
            <a:r>
              <a:rPr lang="fi-FI" noProof="0" dirty="0" smtClean="0"/>
              <a:t>toinen taso</a:t>
            </a:r>
          </a:p>
          <a:p>
            <a:pPr lvl="2"/>
            <a:r>
              <a:rPr lang="fi-FI" noProof="0" dirty="0" smtClean="0"/>
              <a:t>kolmas taso</a:t>
            </a:r>
          </a:p>
          <a:p>
            <a:pPr lvl="3"/>
            <a:r>
              <a:rPr lang="fi-FI" noProof="0" dirty="0" smtClean="0"/>
              <a:t>neljäs taso</a:t>
            </a:r>
          </a:p>
          <a:p>
            <a:pPr lvl="4"/>
            <a:r>
              <a:rPr lang="fi-FI" noProof="0" dirty="0" smtClean="0"/>
              <a:t>viides taso</a:t>
            </a:r>
          </a:p>
        </p:txBody>
      </p:sp>
      <p:sp>
        <p:nvSpPr>
          <p:cNvPr id="6" name="Alatunnisteen paikkamerkki 5"/>
          <p:cNvSpPr>
            <a:spLocks noGrp="1"/>
          </p:cNvSpPr>
          <p:nvPr>
            <p:ph type="ftr" sz="quarter" idx="4"/>
          </p:nvPr>
        </p:nvSpPr>
        <p:spPr>
          <a:xfrm>
            <a:off x="0" y="9428163"/>
            <a:ext cx="2889250" cy="496887"/>
          </a:xfrm>
          <a:prstGeom prst="rect">
            <a:avLst/>
          </a:prstGeom>
        </p:spPr>
        <p:txBody>
          <a:bodyPr vert="horz" lIns="93835" tIns="46918" rIns="93835" bIns="46918" rtlCol="0" anchor="b"/>
          <a:lstStyle>
            <a:lvl1pPr algn="l" fontAlgn="auto">
              <a:spcBef>
                <a:spcPts val="0"/>
              </a:spcBef>
              <a:spcAft>
                <a:spcPts val="0"/>
              </a:spcAft>
              <a:defRPr sz="1200">
                <a:latin typeface="+mn-lt"/>
                <a:ea typeface="+mn-ea"/>
                <a:cs typeface="+mn-cs"/>
              </a:defRPr>
            </a:lvl1pPr>
          </a:lstStyle>
          <a:p>
            <a:pPr>
              <a:defRPr/>
            </a:pPr>
            <a:endParaRPr lang="fi-FI"/>
          </a:p>
        </p:txBody>
      </p:sp>
      <p:sp>
        <p:nvSpPr>
          <p:cNvPr id="7" name="Dian numeron paikkamerkki 6"/>
          <p:cNvSpPr>
            <a:spLocks noGrp="1"/>
          </p:cNvSpPr>
          <p:nvPr>
            <p:ph type="sldNum" sz="quarter" idx="5"/>
          </p:nvPr>
        </p:nvSpPr>
        <p:spPr>
          <a:xfrm>
            <a:off x="3778250" y="9428163"/>
            <a:ext cx="2889250" cy="496887"/>
          </a:xfrm>
          <a:prstGeom prst="rect">
            <a:avLst/>
          </a:prstGeom>
        </p:spPr>
        <p:txBody>
          <a:bodyPr vert="horz" wrap="square" lIns="93835" tIns="46918" rIns="93835" bIns="46918" numCol="1" anchor="b" anchorCtr="0" compatLnSpc="1">
            <a:prstTxWarp prst="textNoShape">
              <a:avLst/>
            </a:prstTxWarp>
          </a:bodyPr>
          <a:lstStyle>
            <a:lvl1pPr algn="r">
              <a:defRPr sz="1200">
                <a:latin typeface="Calibri" charset="0"/>
              </a:defRPr>
            </a:lvl1pPr>
          </a:lstStyle>
          <a:p>
            <a:pPr>
              <a:defRPr/>
            </a:pPr>
            <a:fld id="{6DFC2BB4-0084-4C51-890A-9AE0EA23797A}" type="slidenum">
              <a:rPr lang="fi-FI"/>
              <a:pPr>
                <a:defRPr/>
              </a:pPr>
              <a:t>‹#›</a:t>
            </a:fld>
            <a:endParaRPr lang="fi-FI"/>
          </a:p>
        </p:txBody>
      </p:sp>
    </p:spTree>
    <p:extLst>
      <p:ext uri="{BB962C8B-B14F-4D97-AF65-F5344CB8AC3E}">
        <p14:creationId xmlns:p14="http://schemas.microsoft.com/office/powerpoint/2010/main" val="262371269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Georgia" pitchFamily="18" charset="0"/>
        <a:ea typeface="ＭＳ Ｐゴシック" charset="-128"/>
        <a:cs typeface="Georgia" pitchFamily="18" charset="0"/>
      </a:defRPr>
    </a:lvl1pPr>
    <a:lvl2pPr marL="457200" algn="l" defTabSz="457200" rtl="0" eaLnBrk="0" fontAlgn="base" hangingPunct="0">
      <a:spcBef>
        <a:spcPct val="30000"/>
      </a:spcBef>
      <a:spcAft>
        <a:spcPct val="0"/>
      </a:spcAft>
      <a:defRPr sz="1200" kern="1200">
        <a:solidFill>
          <a:schemeClr val="tx1"/>
        </a:solidFill>
        <a:latin typeface="Georgia" pitchFamily="18" charset="0"/>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Georgia" pitchFamily="18" charset="0"/>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Georgia" pitchFamily="18" charset="0"/>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Georgia" pitchFamily="18"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ian kuvan paikkamerkki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Huomautusten paikkamerkki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i-FI" dirty="0" smtClean="0"/>
          </a:p>
        </p:txBody>
      </p:sp>
      <p:sp>
        <p:nvSpPr>
          <p:cNvPr id="6148" name="Dian numeron paikkamerkki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30B484E-48CD-43D5-B36B-AC0389CA13F3}" type="slidenum">
              <a:rPr lang="fi-FI" smtClean="0">
                <a:latin typeface="Calibri" charset="0"/>
              </a:rPr>
              <a:pPr eaLnBrk="1" hangingPunct="1"/>
              <a:t>19</a:t>
            </a:fld>
            <a:endParaRPr lang="fi-FI" smtClean="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lvl1pPr algn="ctr">
              <a:defRPr sz="3600" cap="all" baseline="0"/>
            </a:lvl1pPr>
          </a:lstStyle>
          <a:p>
            <a:r>
              <a:rPr lang="fi-FI" smtClean="0"/>
              <a:t>Muokkaa perustyyl. napsautt.</a:t>
            </a:r>
            <a:endParaRPr lang="fi-FI" dirty="0"/>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
        <p:nvSpPr>
          <p:cNvPr id="4" name="Päiväyksen paikkamerkki 3"/>
          <p:cNvSpPr>
            <a:spLocks noGrp="1"/>
          </p:cNvSpPr>
          <p:nvPr>
            <p:ph type="dt" sz="half" idx="10"/>
          </p:nvPr>
        </p:nvSpPr>
        <p:spPr/>
        <p:txBody>
          <a:bodyPr/>
          <a:lstStyle>
            <a:lvl1pPr>
              <a:defRPr/>
            </a:lvl1pPr>
          </a:lstStyle>
          <a:p>
            <a:pPr>
              <a:defRPr/>
            </a:pPr>
            <a:fld id="{0F744CF1-2C8B-4F51-AE87-7AED24C35100}" type="datetime1">
              <a:rPr lang="fi-FI" smtClean="0"/>
              <a:t>9.5.2017</a:t>
            </a:fld>
            <a:endParaRPr lang="fi-FI"/>
          </a:p>
        </p:txBody>
      </p:sp>
      <p:sp>
        <p:nvSpPr>
          <p:cNvPr id="5" name="Alatunnisteen paikkamerkki 4"/>
          <p:cNvSpPr>
            <a:spLocks noGrp="1"/>
          </p:cNvSpPr>
          <p:nvPr>
            <p:ph type="ftr" sz="quarter" idx="11"/>
          </p:nvPr>
        </p:nvSpPr>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pPr>
              <a:defRPr/>
            </a:pPr>
            <a:fld id="{A63CFA5E-3BD0-4C66-A0D7-07099839C567}" type="slidenum">
              <a:rPr lang="fi-FI" smtClean="0"/>
              <a:pPr>
                <a:defRPr/>
              </a:pPr>
              <a:t>‹#›</a:t>
            </a:fld>
            <a:endParaRPr lang="fi-FI"/>
          </a:p>
        </p:txBody>
      </p:sp>
    </p:spTree>
    <p:extLst>
      <p:ext uri="{BB962C8B-B14F-4D97-AF65-F5344CB8AC3E}">
        <p14:creationId xmlns:p14="http://schemas.microsoft.com/office/powerpoint/2010/main" val="24428459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lgn="l">
              <a:defRPr sz="3000"/>
            </a:lvl1pPr>
          </a:lstStyle>
          <a:p>
            <a:r>
              <a:rPr lang="fi-FI" smtClean="0"/>
              <a:t>Muokkaa perustyyl. napsautt.</a:t>
            </a:r>
            <a:endParaRPr lang="fi-FI" dirty="0"/>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yksen paikkamerkki 3"/>
          <p:cNvSpPr>
            <a:spLocks noGrp="1"/>
          </p:cNvSpPr>
          <p:nvPr>
            <p:ph type="dt" sz="half" idx="10"/>
          </p:nvPr>
        </p:nvSpPr>
        <p:spPr/>
        <p:txBody>
          <a:bodyPr/>
          <a:lstStyle>
            <a:lvl1pPr>
              <a:defRPr/>
            </a:lvl1pPr>
          </a:lstStyle>
          <a:p>
            <a:pPr>
              <a:defRPr/>
            </a:pPr>
            <a:fld id="{34C3A16D-CBEA-4979-BFCC-79243B88015B}" type="datetime1">
              <a:rPr lang="fi-FI" smtClean="0"/>
              <a:t>9.5.2017</a:t>
            </a:fld>
            <a:endParaRPr lang="fi-FI"/>
          </a:p>
        </p:txBody>
      </p:sp>
      <p:sp>
        <p:nvSpPr>
          <p:cNvPr id="5" name="Alatunnisteen paikkamerkki 4"/>
          <p:cNvSpPr>
            <a:spLocks noGrp="1"/>
          </p:cNvSpPr>
          <p:nvPr>
            <p:ph type="ftr" sz="quarter" idx="11"/>
          </p:nvPr>
        </p:nvSpPr>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pPr>
              <a:defRPr/>
            </a:pPr>
            <a:fld id="{1E1C0C98-990F-450A-B6BF-4F9719287D4E}" type="slidenum">
              <a:rPr lang="fi-FI" smtClean="0"/>
              <a:pPr>
                <a:defRPr/>
              </a:pPr>
              <a:t>‹#›</a:t>
            </a:fld>
            <a:endParaRPr lang="fi-FI"/>
          </a:p>
        </p:txBody>
      </p:sp>
    </p:spTree>
    <p:extLst>
      <p:ext uri="{BB962C8B-B14F-4D97-AF65-F5344CB8AC3E}">
        <p14:creationId xmlns:p14="http://schemas.microsoft.com/office/powerpoint/2010/main" val="57062815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p:nvPr>
        </p:nvSpPr>
        <p:spPr>
          <a:xfrm>
            <a:off x="6304547" y="274638"/>
            <a:ext cx="1287379" cy="5851525"/>
          </a:xfrm>
        </p:spPr>
        <p:txBody>
          <a:bodyPr vert="eaVert"/>
          <a:lstStyle>
            <a:lvl1pPr algn="l">
              <a:defRPr sz="3000"/>
            </a:lvl1pPr>
          </a:lstStyle>
          <a:p>
            <a:r>
              <a:rPr lang="fi-FI" smtClean="0"/>
              <a:t>Muokkaa perustyyl. napsautt.</a:t>
            </a:r>
            <a:endParaRPr lang="fi-FI" dirty="0"/>
          </a:p>
        </p:txBody>
      </p:sp>
      <p:sp>
        <p:nvSpPr>
          <p:cNvPr id="3" name="Pystysuoran tekstin paikkamerkki 2"/>
          <p:cNvSpPr>
            <a:spLocks noGrp="1"/>
          </p:cNvSpPr>
          <p:nvPr>
            <p:ph type="body" orient="vert" idx="1"/>
          </p:nvPr>
        </p:nvSpPr>
        <p:spPr>
          <a:xfrm>
            <a:off x="457200" y="274638"/>
            <a:ext cx="55626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yksen paikkamerkki 3"/>
          <p:cNvSpPr>
            <a:spLocks noGrp="1"/>
          </p:cNvSpPr>
          <p:nvPr>
            <p:ph type="dt" sz="half" idx="10"/>
          </p:nvPr>
        </p:nvSpPr>
        <p:spPr/>
        <p:txBody>
          <a:bodyPr/>
          <a:lstStyle>
            <a:lvl1pPr>
              <a:defRPr/>
            </a:lvl1pPr>
          </a:lstStyle>
          <a:p>
            <a:pPr>
              <a:defRPr/>
            </a:pPr>
            <a:fld id="{A5E85DD9-45EB-491C-B43C-7466D067C0FC}" type="datetime1">
              <a:rPr lang="fi-FI" smtClean="0"/>
              <a:t>9.5.2017</a:t>
            </a:fld>
            <a:endParaRPr lang="fi-FI"/>
          </a:p>
        </p:txBody>
      </p:sp>
      <p:sp>
        <p:nvSpPr>
          <p:cNvPr id="5" name="Alatunnisteen paikkamerkki 4"/>
          <p:cNvSpPr>
            <a:spLocks noGrp="1"/>
          </p:cNvSpPr>
          <p:nvPr>
            <p:ph type="ftr" sz="quarter" idx="11"/>
          </p:nvPr>
        </p:nvSpPr>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pPr>
              <a:defRPr/>
            </a:pPr>
            <a:fld id="{0A6E87E1-FE65-40DB-9285-9904E38D1F86}" type="slidenum">
              <a:rPr lang="fi-FI" smtClean="0"/>
              <a:pPr>
                <a:defRPr/>
              </a:pPr>
              <a:t>‹#›</a:t>
            </a:fld>
            <a:endParaRPr lang="fi-FI"/>
          </a:p>
        </p:txBody>
      </p:sp>
    </p:spTree>
    <p:extLst>
      <p:ext uri="{BB962C8B-B14F-4D97-AF65-F5344CB8AC3E}">
        <p14:creationId xmlns:p14="http://schemas.microsoft.com/office/powerpoint/2010/main" val="34504248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lgn="l">
              <a:defRPr sz="3000" cap="all" baseline="0"/>
            </a:lvl1pPr>
          </a:lstStyle>
          <a:p>
            <a:r>
              <a:rPr lang="fi-FI" smtClean="0"/>
              <a:t>Muokkaa perustyyl. napsautt.</a:t>
            </a:r>
            <a:endParaRPr lang="fi-FI" dirty="0"/>
          </a:p>
        </p:txBody>
      </p:sp>
      <p:sp>
        <p:nvSpPr>
          <p:cNvPr id="3" name="Sisällön paikkamerkki 2"/>
          <p:cNvSpPr>
            <a:spLocks noGrp="1"/>
          </p:cNvSpPr>
          <p:nvPr>
            <p:ph idx="1"/>
          </p:nvPr>
        </p:nvSpPr>
        <p:spPr/>
        <p:txBody>
          <a:bodyPr/>
          <a:lstStyle>
            <a:lvl1pPr>
              <a:spcBef>
                <a:spcPts val="624"/>
              </a:spcBef>
              <a:buSzPct val="100000"/>
              <a:buFont typeface="Arial" pitchFamily="34" charset="0"/>
              <a:buChar char="l"/>
              <a:defRPr/>
            </a:lvl1pPr>
            <a:lvl2pPr>
              <a:spcBef>
                <a:spcPts val="624"/>
              </a:spcBef>
              <a:buSzPct val="100000"/>
              <a:buFont typeface="Arial" pitchFamily="34" charset="0"/>
              <a:buChar char="l"/>
              <a:defRPr/>
            </a:lvl2pPr>
            <a:lvl3pPr>
              <a:spcBef>
                <a:spcPts val="624"/>
              </a:spcBef>
              <a:buSzPct val="100000"/>
              <a:buFont typeface="Arial" pitchFamily="34" charset="0"/>
              <a:buChar char="l"/>
              <a:defRPr/>
            </a:lvl3pPr>
            <a:lvl4pPr>
              <a:spcBef>
                <a:spcPts val="624"/>
              </a:spcBef>
              <a:buSzPct val="100000"/>
              <a:buFont typeface="Arial" pitchFamily="34" charset="0"/>
              <a:buChar char="l"/>
              <a:defRPr/>
            </a:lvl4pPr>
            <a:lvl5pPr>
              <a:spcBef>
                <a:spcPts val="624"/>
              </a:spcBef>
              <a:buSzPct val="100000"/>
              <a:buFont typeface="Arial" pitchFamily="34" charset="0"/>
              <a:buChar char="l"/>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yksen paikkamerkki 3"/>
          <p:cNvSpPr>
            <a:spLocks noGrp="1"/>
          </p:cNvSpPr>
          <p:nvPr>
            <p:ph type="dt" sz="half" idx="10"/>
          </p:nvPr>
        </p:nvSpPr>
        <p:spPr/>
        <p:txBody>
          <a:bodyPr/>
          <a:lstStyle>
            <a:lvl1pPr>
              <a:defRPr/>
            </a:lvl1pPr>
          </a:lstStyle>
          <a:p>
            <a:pPr>
              <a:defRPr/>
            </a:pPr>
            <a:fld id="{AB78A006-0BAE-43AE-8F5C-8F9C1E60F3E8}" type="datetime1">
              <a:rPr lang="fi-FI" smtClean="0"/>
              <a:t>9.5.2017</a:t>
            </a:fld>
            <a:endParaRPr lang="fi-FI"/>
          </a:p>
        </p:txBody>
      </p:sp>
      <p:sp>
        <p:nvSpPr>
          <p:cNvPr id="5" name="Alatunnisteen paikkamerkki 4"/>
          <p:cNvSpPr>
            <a:spLocks noGrp="1"/>
          </p:cNvSpPr>
          <p:nvPr>
            <p:ph type="ftr" sz="quarter" idx="11"/>
          </p:nvPr>
        </p:nvSpPr>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pPr>
              <a:defRPr/>
            </a:pPr>
            <a:fld id="{6DC448DD-CEE1-4D3C-8ECA-8F4784C637A8}" type="slidenum">
              <a:rPr lang="fi-FI" smtClean="0"/>
              <a:pPr>
                <a:defRPr/>
              </a:pPr>
              <a:t>‹#›</a:t>
            </a:fld>
            <a:endParaRPr lang="fi-FI"/>
          </a:p>
        </p:txBody>
      </p:sp>
    </p:spTree>
    <p:extLst>
      <p:ext uri="{BB962C8B-B14F-4D97-AF65-F5344CB8AC3E}">
        <p14:creationId xmlns:p14="http://schemas.microsoft.com/office/powerpoint/2010/main" val="10618436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3600" b="1" cap="all"/>
            </a:lvl1pPr>
          </a:lstStyle>
          <a:p>
            <a:r>
              <a:rPr lang="fi-FI" smtClean="0"/>
              <a:t>Muokkaa perustyyl. napsautt.</a:t>
            </a:r>
            <a:endParaRPr lang="fi-FI" dirty="0"/>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yksen paikkamerkki 3"/>
          <p:cNvSpPr>
            <a:spLocks noGrp="1"/>
          </p:cNvSpPr>
          <p:nvPr>
            <p:ph type="dt" sz="half" idx="10"/>
          </p:nvPr>
        </p:nvSpPr>
        <p:spPr/>
        <p:txBody>
          <a:bodyPr/>
          <a:lstStyle>
            <a:lvl1pPr>
              <a:defRPr/>
            </a:lvl1pPr>
          </a:lstStyle>
          <a:p>
            <a:pPr>
              <a:defRPr/>
            </a:pPr>
            <a:fld id="{390A6DC2-C886-424C-85A6-DE06FD8086F8}" type="datetime1">
              <a:rPr lang="fi-FI" smtClean="0"/>
              <a:t>9.5.2017</a:t>
            </a:fld>
            <a:endParaRPr lang="fi-FI"/>
          </a:p>
        </p:txBody>
      </p:sp>
      <p:sp>
        <p:nvSpPr>
          <p:cNvPr id="5" name="Alatunnisteen paikkamerkki 4"/>
          <p:cNvSpPr>
            <a:spLocks noGrp="1"/>
          </p:cNvSpPr>
          <p:nvPr>
            <p:ph type="ftr" sz="quarter" idx="11"/>
          </p:nvPr>
        </p:nvSpPr>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pPr>
              <a:defRPr/>
            </a:pPr>
            <a:fld id="{589CA920-237A-4A0C-87A7-DA96F48FBB9C}" type="slidenum">
              <a:rPr lang="fi-FI" smtClean="0"/>
              <a:pPr>
                <a:defRPr/>
              </a:pPr>
              <a:t>‹#›</a:t>
            </a:fld>
            <a:endParaRPr lang="fi-FI"/>
          </a:p>
        </p:txBody>
      </p:sp>
    </p:spTree>
    <p:extLst>
      <p:ext uri="{BB962C8B-B14F-4D97-AF65-F5344CB8AC3E}">
        <p14:creationId xmlns:p14="http://schemas.microsoft.com/office/powerpoint/2010/main" val="2513782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4648200" y="1600200"/>
            <a:ext cx="4038600" cy="4525963"/>
          </a:xfrm>
        </p:spPr>
        <p:txBody>
          <a:bodyPr/>
          <a:lstStyle>
            <a:lvl1pPr>
              <a:defRPr lang="fi-FI" sz="2600" kern="1200" dirty="0" smtClean="0">
                <a:solidFill>
                  <a:schemeClr val="tx1"/>
                </a:solidFill>
                <a:latin typeface="Arial" pitchFamily="34" charset="0"/>
                <a:ea typeface="ＭＳ Ｐゴシック" charset="-128"/>
                <a:cs typeface="Arial"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yksen paikkamerkki 3"/>
          <p:cNvSpPr>
            <a:spLocks noGrp="1"/>
          </p:cNvSpPr>
          <p:nvPr>
            <p:ph type="dt" sz="half" idx="10"/>
          </p:nvPr>
        </p:nvSpPr>
        <p:spPr/>
        <p:txBody>
          <a:bodyPr/>
          <a:lstStyle>
            <a:lvl1pPr>
              <a:defRPr/>
            </a:lvl1pPr>
          </a:lstStyle>
          <a:p>
            <a:pPr>
              <a:defRPr/>
            </a:pPr>
            <a:fld id="{E3E23765-6D95-4890-9125-3AD25B449F71}" type="datetime1">
              <a:rPr lang="fi-FI" smtClean="0"/>
              <a:t>9.5.2017</a:t>
            </a:fld>
            <a:endParaRPr lang="fi-FI"/>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a:lvl1pPr>
          </a:lstStyle>
          <a:p>
            <a:pPr>
              <a:defRPr/>
            </a:pPr>
            <a:fld id="{25FCD60B-6437-4325-AD66-8DC4EE8988A3}" type="slidenum">
              <a:rPr lang="fi-FI" smtClean="0"/>
              <a:pPr>
                <a:defRPr/>
              </a:pPr>
              <a:t>‹#›</a:t>
            </a:fld>
            <a:endParaRPr lang="fi-FI"/>
          </a:p>
        </p:txBody>
      </p:sp>
    </p:spTree>
    <p:extLst>
      <p:ext uri="{BB962C8B-B14F-4D97-AF65-F5344CB8AC3E}">
        <p14:creationId xmlns:p14="http://schemas.microsoft.com/office/powerpoint/2010/main" val="38313623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yksen paikkamerkki 3"/>
          <p:cNvSpPr>
            <a:spLocks noGrp="1"/>
          </p:cNvSpPr>
          <p:nvPr>
            <p:ph type="dt" sz="half" idx="10"/>
          </p:nvPr>
        </p:nvSpPr>
        <p:spPr/>
        <p:txBody>
          <a:bodyPr/>
          <a:lstStyle>
            <a:lvl1pPr>
              <a:defRPr/>
            </a:lvl1pPr>
          </a:lstStyle>
          <a:p>
            <a:pPr>
              <a:defRPr/>
            </a:pPr>
            <a:fld id="{7C9231B9-6505-4446-932D-CF347DCD4BCF}" type="datetime1">
              <a:rPr lang="fi-FI" smtClean="0"/>
              <a:t>9.5.2017</a:t>
            </a:fld>
            <a:endParaRPr lang="fi-FI"/>
          </a:p>
        </p:txBody>
      </p:sp>
      <p:sp>
        <p:nvSpPr>
          <p:cNvPr id="8" name="Alatunnisteen paikkamerkki 4"/>
          <p:cNvSpPr>
            <a:spLocks noGrp="1"/>
          </p:cNvSpPr>
          <p:nvPr>
            <p:ph type="ftr" sz="quarter" idx="11"/>
          </p:nvPr>
        </p:nvSpPr>
        <p:spPr/>
        <p:txBody>
          <a:bodyPr/>
          <a:lstStyle>
            <a:lvl1pPr>
              <a:defRPr/>
            </a:lvl1pPr>
          </a:lstStyle>
          <a:p>
            <a:pPr>
              <a:defRPr/>
            </a:pPr>
            <a:endParaRPr lang="fi-FI"/>
          </a:p>
        </p:txBody>
      </p:sp>
      <p:sp>
        <p:nvSpPr>
          <p:cNvPr id="9" name="Dian numeron paikkamerkki 5"/>
          <p:cNvSpPr>
            <a:spLocks noGrp="1"/>
          </p:cNvSpPr>
          <p:nvPr>
            <p:ph type="sldNum" sz="quarter" idx="12"/>
          </p:nvPr>
        </p:nvSpPr>
        <p:spPr/>
        <p:txBody>
          <a:bodyPr/>
          <a:lstStyle>
            <a:lvl1pPr>
              <a:defRPr/>
            </a:lvl1pPr>
          </a:lstStyle>
          <a:p>
            <a:pPr>
              <a:defRPr/>
            </a:pPr>
            <a:fld id="{8C1D3B5D-ED60-49BD-8C6E-B633E6E5FC5D}" type="slidenum">
              <a:rPr lang="fi-FI" smtClean="0"/>
              <a:pPr>
                <a:defRPr/>
              </a:pPr>
              <a:t>‹#›</a:t>
            </a:fld>
            <a:endParaRPr lang="fi-FI"/>
          </a:p>
        </p:txBody>
      </p:sp>
    </p:spTree>
    <p:extLst>
      <p:ext uri="{BB962C8B-B14F-4D97-AF65-F5344CB8AC3E}">
        <p14:creationId xmlns:p14="http://schemas.microsoft.com/office/powerpoint/2010/main" val="22751461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dirty="0"/>
          </a:p>
        </p:txBody>
      </p:sp>
      <p:sp>
        <p:nvSpPr>
          <p:cNvPr id="3" name="Päiväyksen paikkamerkki 3"/>
          <p:cNvSpPr>
            <a:spLocks noGrp="1"/>
          </p:cNvSpPr>
          <p:nvPr>
            <p:ph type="dt" sz="half" idx="10"/>
          </p:nvPr>
        </p:nvSpPr>
        <p:spPr/>
        <p:txBody>
          <a:bodyPr/>
          <a:lstStyle>
            <a:lvl1pPr>
              <a:defRPr/>
            </a:lvl1pPr>
          </a:lstStyle>
          <a:p>
            <a:pPr>
              <a:defRPr/>
            </a:pPr>
            <a:fld id="{8D2437B3-3B0F-4F4F-A31C-170FEBA0D899}" type="datetime1">
              <a:rPr lang="fi-FI" smtClean="0"/>
              <a:t>9.5.2017</a:t>
            </a:fld>
            <a:endParaRPr lang="fi-FI"/>
          </a:p>
        </p:txBody>
      </p:sp>
      <p:sp>
        <p:nvSpPr>
          <p:cNvPr id="4" name="Alatunnisteen paikkamerkki 4"/>
          <p:cNvSpPr>
            <a:spLocks noGrp="1"/>
          </p:cNvSpPr>
          <p:nvPr>
            <p:ph type="ftr" sz="quarter" idx="11"/>
          </p:nvPr>
        </p:nvSpPr>
        <p:spPr/>
        <p:txBody>
          <a:bodyPr/>
          <a:lstStyle>
            <a:lvl1pPr>
              <a:defRPr/>
            </a:lvl1pPr>
          </a:lstStyle>
          <a:p>
            <a:pPr>
              <a:defRPr/>
            </a:pPr>
            <a:endParaRPr lang="fi-FI"/>
          </a:p>
        </p:txBody>
      </p:sp>
      <p:sp>
        <p:nvSpPr>
          <p:cNvPr id="5" name="Dian numeron paikkamerkki 5"/>
          <p:cNvSpPr>
            <a:spLocks noGrp="1"/>
          </p:cNvSpPr>
          <p:nvPr>
            <p:ph type="sldNum" sz="quarter" idx="12"/>
          </p:nvPr>
        </p:nvSpPr>
        <p:spPr/>
        <p:txBody>
          <a:bodyPr/>
          <a:lstStyle>
            <a:lvl1pPr>
              <a:defRPr/>
            </a:lvl1pPr>
          </a:lstStyle>
          <a:p>
            <a:pPr>
              <a:defRPr/>
            </a:pPr>
            <a:fld id="{3D582287-382E-4B28-8FF3-E80DF884F48E}" type="slidenum">
              <a:rPr lang="fi-FI" smtClean="0"/>
              <a:pPr>
                <a:defRPr/>
              </a:pPr>
              <a:t>‹#›</a:t>
            </a:fld>
            <a:endParaRPr lang="fi-FI"/>
          </a:p>
        </p:txBody>
      </p:sp>
    </p:spTree>
    <p:extLst>
      <p:ext uri="{BB962C8B-B14F-4D97-AF65-F5344CB8AC3E}">
        <p14:creationId xmlns:p14="http://schemas.microsoft.com/office/powerpoint/2010/main" val="9413741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yksen paikkamerkki 3"/>
          <p:cNvSpPr>
            <a:spLocks noGrp="1"/>
          </p:cNvSpPr>
          <p:nvPr>
            <p:ph type="dt" sz="half" idx="10"/>
          </p:nvPr>
        </p:nvSpPr>
        <p:spPr/>
        <p:txBody>
          <a:bodyPr/>
          <a:lstStyle>
            <a:lvl1pPr>
              <a:defRPr/>
            </a:lvl1pPr>
          </a:lstStyle>
          <a:p>
            <a:pPr>
              <a:defRPr/>
            </a:pPr>
            <a:fld id="{83CF44D2-170E-4A6D-8C3A-6A244D723697}" type="datetime1">
              <a:rPr lang="fi-FI" smtClean="0"/>
              <a:t>9.5.2017</a:t>
            </a:fld>
            <a:endParaRPr lang="fi-FI"/>
          </a:p>
        </p:txBody>
      </p:sp>
      <p:sp>
        <p:nvSpPr>
          <p:cNvPr id="3" name="Alatunnisteen paikkamerkki 4"/>
          <p:cNvSpPr>
            <a:spLocks noGrp="1"/>
          </p:cNvSpPr>
          <p:nvPr>
            <p:ph type="ftr" sz="quarter" idx="11"/>
          </p:nvPr>
        </p:nvSpPr>
        <p:spPr/>
        <p:txBody>
          <a:bodyPr/>
          <a:lstStyle>
            <a:lvl1pPr>
              <a:defRPr/>
            </a:lvl1pPr>
          </a:lstStyle>
          <a:p>
            <a:pPr>
              <a:defRPr/>
            </a:pPr>
            <a:endParaRPr lang="fi-FI"/>
          </a:p>
        </p:txBody>
      </p:sp>
      <p:sp>
        <p:nvSpPr>
          <p:cNvPr id="4" name="Dian numeron paikkamerkki 5"/>
          <p:cNvSpPr>
            <a:spLocks noGrp="1"/>
          </p:cNvSpPr>
          <p:nvPr>
            <p:ph type="sldNum" sz="quarter" idx="12"/>
          </p:nvPr>
        </p:nvSpPr>
        <p:spPr/>
        <p:txBody>
          <a:bodyPr/>
          <a:lstStyle>
            <a:lvl1pPr>
              <a:defRPr/>
            </a:lvl1pPr>
          </a:lstStyle>
          <a:p>
            <a:pPr>
              <a:defRPr/>
            </a:pPr>
            <a:fld id="{74822C41-363B-4C34-95EB-BF663AF77F15}" type="slidenum">
              <a:rPr lang="fi-FI" smtClean="0"/>
              <a:pPr>
                <a:defRPr/>
              </a:pPr>
              <a:t>‹#›</a:t>
            </a:fld>
            <a:endParaRPr lang="fi-FI"/>
          </a:p>
        </p:txBody>
      </p:sp>
    </p:spTree>
    <p:extLst>
      <p:ext uri="{BB962C8B-B14F-4D97-AF65-F5344CB8AC3E}">
        <p14:creationId xmlns:p14="http://schemas.microsoft.com/office/powerpoint/2010/main" val="397906563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dirty="0"/>
          </a:p>
        </p:txBody>
      </p:sp>
      <p:sp>
        <p:nvSpPr>
          <p:cNvPr id="3" name="Sisällön paikkamerkki 2"/>
          <p:cNvSpPr>
            <a:spLocks noGrp="1"/>
          </p:cNvSpPr>
          <p:nvPr>
            <p:ph idx="1"/>
          </p:nvPr>
        </p:nvSpPr>
        <p:spPr>
          <a:xfrm>
            <a:off x="3575050" y="273050"/>
            <a:ext cx="4040939" cy="5853113"/>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yksen paikkamerkki 3"/>
          <p:cNvSpPr>
            <a:spLocks noGrp="1"/>
          </p:cNvSpPr>
          <p:nvPr>
            <p:ph type="dt" sz="half" idx="10"/>
          </p:nvPr>
        </p:nvSpPr>
        <p:spPr/>
        <p:txBody>
          <a:bodyPr/>
          <a:lstStyle>
            <a:lvl1pPr>
              <a:defRPr/>
            </a:lvl1pPr>
          </a:lstStyle>
          <a:p>
            <a:pPr>
              <a:defRPr/>
            </a:pPr>
            <a:fld id="{D7C71F1D-282E-4A46-971E-D56BD9FE088D}" type="datetime1">
              <a:rPr lang="fi-FI" smtClean="0"/>
              <a:t>9.5.2017</a:t>
            </a:fld>
            <a:endParaRPr lang="fi-FI"/>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a:lvl1pPr>
          </a:lstStyle>
          <a:p>
            <a:pPr>
              <a:defRPr/>
            </a:pPr>
            <a:fld id="{698CECBB-3629-462F-8B84-F6DFA0D63B5E}" type="slidenum">
              <a:rPr lang="fi-FI" smtClean="0"/>
              <a:pPr>
                <a:defRPr/>
              </a:pPr>
              <a:t>‹#›</a:t>
            </a:fld>
            <a:endParaRPr lang="fi-FI"/>
          </a:p>
        </p:txBody>
      </p:sp>
    </p:spTree>
    <p:extLst>
      <p:ext uri="{BB962C8B-B14F-4D97-AF65-F5344CB8AC3E}">
        <p14:creationId xmlns:p14="http://schemas.microsoft.com/office/powerpoint/2010/main" val="225308389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i-FI" noProof="0" smtClean="0"/>
              <a:t>Lisää kuva napsauttamalla kuvaketta</a:t>
            </a:r>
            <a:endParaRPr lang="fi-FI" noProof="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yksen paikkamerkki 3"/>
          <p:cNvSpPr>
            <a:spLocks noGrp="1"/>
          </p:cNvSpPr>
          <p:nvPr>
            <p:ph type="dt" sz="half" idx="10"/>
          </p:nvPr>
        </p:nvSpPr>
        <p:spPr/>
        <p:txBody>
          <a:bodyPr/>
          <a:lstStyle>
            <a:lvl1pPr>
              <a:defRPr/>
            </a:lvl1pPr>
          </a:lstStyle>
          <a:p>
            <a:pPr>
              <a:defRPr/>
            </a:pPr>
            <a:fld id="{8DA34360-6DE1-49AA-BACE-0A10EBFB8CAE}" type="datetime1">
              <a:rPr lang="fi-FI" smtClean="0"/>
              <a:t>9.5.2017</a:t>
            </a:fld>
            <a:endParaRPr lang="fi-FI"/>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a:lvl1pPr>
          </a:lstStyle>
          <a:p>
            <a:pPr>
              <a:defRPr/>
            </a:pPr>
            <a:fld id="{B4CD25A8-BF4C-42BA-905B-97189D133186}" type="slidenum">
              <a:rPr lang="fi-FI" smtClean="0"/>
              <a:pPr>
                <a:defRPr/>
              </a:pPr>
              <a:t>‹#›</a:t>
            </a:fld>
            <a:endParaRPr lang="fi-FI"/>
          </a:p>
        </p:txBody>
      </p:sp>
    </p:spTree>
    <p:extLst>
      <p:ext uri="{BB962C8B-B14F-4D97-AF65-F5344CB8AC3E}">
        <p14:creationId xmlns:p14="http://schemas.microsoft.com/office/powerpoint/2010/main" val="2471450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Otsikon paikkamerkki 1"/>
          <p:cNvSpPr>
            <a:spLocks noGrp="1"/>
          </p:cNvSpPr>
          <p:nvPr>
            <p:ph type="title"/>
          </p:nvPr>
        </p:nvSpPr>
        <p:spPr bwMode="auto">
          <a:xfrm>
            <a:off x="457200" y="274638"/>
            <a:ext cx="705050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i-FI" dirty="0" smtClean="0"/>
              <a:t>Muokkaa perustyylejä </a:t>
            </a:r>
            <a:r>
              <a:rPr lang="fi-FI" dirty="0" err="1" smtClean="0"/>
              <a:t>osoitt</a:t>
            </a:r>
            <a:r>
              <a:rPr lang="fi-FI" dirty="0" smtClean="0"/>
              <a:t>.</a:t>
            </a:r>
          </a:p>
        </p:txBody>
      </p:sp>
      <p:sp>
        <p:nvSpPr>
          <p:cNvPr id="1027" name="Tekstin paikkamerkki 2"/>
          <p:cNvSpPr>
            <a:spLocks noGrp="1"/>
          </p:cNvSpPr>
          <p:nvPr>
            <p:ph type="body" idx="1"/>
          </p:nvPr>
        </p:nvSpPr>
        <p:spPr bwMode="auto">
          <a:xfrm>
            <a:off x="457200" y="1600200"/>
            <a:ext cx="705050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dirty="0" smtClean="0"/>
              <a:t>Muokkaa tekstin perustyylejä osoittamalla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p>
        </p:txBody>
      </p:sp>
      <p:sp>
        <p:nvSpPr>
          <p:cNvPr id="4" name="Päiväyksen paikkamerkki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defRPr>
            </a:lvl1pPr>
          </a:lstStyle>
          <a:p>
            <a:pPr>
              <a:defRPr/>
            </a:pPr>
            <a:fld id="{BBFC7D50-1F31-49CD-8385-98543CA8F635}" type="datetime1">
              <a:rPr lang="fi-FI" smtClean="0"/>
              <a:t>9.5.2017</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CFA92AC5-BF84-401D-9188-C2FACE3ADDC9}" type="slidenum">
              <a:rPr lang="fi-FI" smtClean="0"/>
              <a:pPr>
                <a:defRPr/>
              </a:pPr>
              <a:t>‹#›</a:t>
            </a:fld>
            <a:endParaRPr lang="fi-FI"/>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sldNum="0" hdr="0" dt="0"/>
  <p:txStyles>
    <p:titleStyle>
      <a:lvl1pPr algn="l" defTabSz="457200" rtl="0" eaLnBrk="1" fontAlgn="base" hangingPunct="1">
        <a:spcBef>
          <a:spcPct val="0"/>
        </a:spcBef>
        <a:spcAft>
          <a:spcPct val="0"/>
        </a:spcAft>
        <a:defRPr sz="3000" b="1" kern="1200" cap="all">
          <a:solidFill>
            <a:schemeClr val="tx1"/>
          </a:solidFill>
          <a:latin typeface="+mj-lt"/>
          <a:ea typeface="ＭＳ Ｐゴシック" charset="-128"/>
          <a:cs typeface="ＭＳ Ｐゴシック" charset="-128"/>
        </a:defRPr>
      </a:lvl1pPr>
      <a:lvl2pPr algn="l" defTabSz="457200" rtl="0" eaLnBrk="1" fontAlgn="base" hangingPunct="1">
        <a:spcBef>
          <a:spcPct val="0"/>
        </a:spcBef>
        <a:spcAft>
          <a:spcPct val="0"/>
        </a:spcAft>
        <a:defRPr sz="3000">
          <a:solidFill>
            <a:schemeClr val="tx1"/>
          </a:solidFill>
          <a:latin typeface="Georgia" charset="0"/>
          <a:ea typeface="ＭＳ Ｐゴシック" charset="-128"/>
          <a:cs typeface="ＭＳ Ｐゴシック" charset="-128"/>
        </a:defRPr>
      </a:lvl2pPr>
      <a:lvl3pPr algn="l" defTabSz="457200" rtl="0" eaLnBrk="1" fontAlgn="base" hangingPunct="1">
        <a:spcBef>
          <a:spcPct val="0"/>
        </a:spcBef>
        <a:spcAft>
          <a:spcPct val="0"/>
        </a:spcAft>
        <a:defRPr sz="3000">
          <a:solidFill>
            <a:schemeClr val="tx1"/>
          </a:solidFill>
          <a:latin typeface="Georgia" charset="0"/>
          <a:ea typeface="ＭＳ Ｐゴシック" charset="-128"/>
          <a:cs typeface="ＭＳ Ｐゴシック" charset="-128"/>
        </a:defRPr>
      </a:lvl3pPr>
      <a:lvl4pPr algn="l" defTabSz="457200" rtl="0" eaLnBrk="1" fontAlgn="base" hangingPunct="1">
        <a:spcBef>
          <a:spcPct val="0"/>
        </a:spcBef>
        <a:spcAft>
          <a:spcPct val="0"/>
        </a:spcAft>
        <a:defRPr sz="3000">
          <a:solidFill>
            <a:schemeClr val="tx1"/>
          </a:solidFill>
          <a:latin typeface="Georgia" charset="0"/>
          <a:ea typeface="ＭＳ Ｐゴシック" charset="-128"/>
          <a:cs typeface="ＭＳ Ｐゴシック" charset="-128"/>
        </a:defRPr>
      </a:lvl4pPr>
      <a:lvl5pPr algn="l" defTabSz="457200" rtl="0" eaLnBrk="1" fontAlgn="base" hangingPunct="1">
        <a:spcBef>
          <a:spcPct val="0"/>
        </a:spcBef>
        <a:spcAft>
          <a:spcPct val="0"/>
        </a:spcAft>
        <a:defRPr sz="3000">
          <a:solidFill>
            <a:schemeClr val="tx1"/>
          </a:solidFill>
          <a:latin typeface="Georgia"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1" fontAlgn="base" hangingPunct="1">
        <a:spcBef>
          <a:spcPct val="20000"/>
        </a:spcBef>
        <a:spcAft>
          <a:spcPct val="0"/>
        </a:spcAft>
        <a:buClr>
          <a:srgbClr val="FF0000"/>
        </a:buClr>
        <a:buSzPct val="100000"/>
        <a:buFont typeface="Arial" charset="0"/>
        <a:buChar char="l"/>
        <a:defRPr sz="2600" kern="1200">
          <a:solidFill>
            <a:schemeClr val="tx1"/>
          </a:solidFill>
          <a:latin typeface="Arial" pitchFamily="34" charset="0"/>
          <a:ea typeface="ＭＳ Ｐゴシック" charset="-128"/>
          <a:cs typeface="Arial" pitchFamily="34" charset="0"/>
        </a:defRPr>
      </a:lvl1pPr>
      <a:lvl2pPr marL="742950" indent="-285750" algn="l" defTabSz="457200" rtl="0" eaLnBrk="1" fontAlgn="base" hangingPunct="1">
        <a:spcBef>
          <a:spcPct val="20000"/>
        </a:spcBef>
        <a:spcAft>
          <a:spcPct val="0"/>
        </a:spcAft>
        <a:buClr>
          <a:srgbClr val="FF0000"/>
        </a:buClr>
        <a:buSzPct val="100000"/>
        <a:buFont typeface="Arial" charset="0"/>
        <a:buChar char="l"/>
        <a:defRPr sz="2400" kern="1200">
          <a:solidFill>
            <a:schemeClr val="tx1"/>
          </a:solidFill>
          <a:latin typeface="Arial" pitchFamily="34" charset="0"/>
          <a:ea typeface="ＭＳ Ｐゴシック" charset="-128"/>
          <a:cs typeface="Arial" pitchFamily="34" charset="0"/>
        </a:defRPr>
      </a:lvl2pPr>
      <a:lvl3pPr marL="1143000" indent="-228600" algn="l" defTabSz="457200" rtl="0" eaLnBrk="1" fontAlgn="base" hangingPunct="1">
        <a:spcBef>
          <a:spcPct val="20000"/>
        </a:spcBef>
        <a:spcAft>
          <a:spcPct val="0"/>
        </a:spcAft>
        <a:buClr>
          <a:srgbClr val="FF0000"/>
        </a:buClr>
        <a:buSzPct val="100000"/>
        <a:buFont typeface="Arial" charset="0"/>
        <a:buChar char="l"/>
        <a:defRPr sz="2000" kern="1200">
          <a:solidFill>
            <a:schemeClr val="tx1"/>
          </a:solidFill>
          <a:latin typeface="Arial" pitchFamily="34" charset="0"/>
          <a:ea typeface="ＭＳ Ｐゴシック" charset="-128"/>
          <a:cs typeface="Arial" pitchFamily="34" charset="0"/>
        </a:defRPr>
      </a:lvl3pPr>
      <a:lvl4pPr marL="1600200" indent="-228600" algn="l" defTabSz="457200" rtl="0" eaLnBrk="1" fontAlgn="base" hangingPunct="1">
        <a:spcBef>
          <a:spcPct val="20000"/>
        </a:spcBef>
        <a:spcAft>
          <a:spcPct val="0"/>
        </a:spcAft>
        <a:buClr>
          <a:srgbClr val="FF0000"/>
        </a:buClr>
        <a:buSzPct val="100000"/>
        <a:buFont typeface="Arial" charset="0"/>
        <a:buChar char="l"/>
        <a:defRPr kern="1200">
          <a:solidFill>
            <a:schemeClr val="tx1"/>
          </a:solidFill>
          <a:latin typeface="Arial" pitchFamily="34" charset="0"/>
          <a:ea typeface="ＭＳ Ｐゴシック" charset="-128"/>
          <a:cs typeface="Arial" pitchFamily="34" charset="0"/>
        </a:defRPr>
      </a:lvl4pPr>
      <a:lvl5pPr marL="2057400" indent="-228600" algn="l" defTabSz="457200" rtl="0" eaLnBrk="1" fontAlgn="base" hangingPunct="1">
        <a:spcBef>
          <a:spcPct val="20000"/>
        </a:spcBef>
        <a:spcAft>
          <a:spcPct val="0"/>
        </a:spcAft>
        <a:buClr>
          <a:srgbClr val="FF0000"/>
        </a:buClr>
        <a:buSzPct val="100000"/>
        <a:buFont typeface="Arial" charset="0"/>
        <a:buChar char="l"/>
        <a:defRPr kern="1200">
          <a:solidFill>
            <a:schemeClr val="tx1"/>
          </a:solidFill>
          <a:latin typeface="Arial" pitchFamily="34" charset="0"/>
          <a:ea typeface="ＭＳ Ｐゴシック" charset="-128"/>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ctrTitle"/>
          </p:nvPr>
        </p:nvSpPr>
        <p:spPr/>
        <p:txBody>
          <a:bodyPr/>
          <a:lstStyle/>
          <a:p>
            <a:pPr>
              <a:defRPr/>
            </a:pPr>
            <a:r>
              <a:rPr lang="fi-FI" dirty="0" smtClean="0"/>
              <a:t>Oppilaskysely 2017</a:t>
            </a:r>
            <a:endParaRPr lang="fi-FI" dirty="0"/>
          </a:p>
        </p:txBody>
      </p:sp>
      <p:sp>
        <p:nvSpPr>
          <p:cNvPr id="4" name="Alaotsikko 3"/>
          <p:cNvSpPr>
            <a:spLocks noGrp="1"/>
          </p:cNvSpPr>
          <p:nvPr>
            <p:ph type="subTitle" idx="1"/>
          </p:nvPr>
        </p:nvSpPr>
        <p:spPr/>
        <p:txBody>
          <a:bodyPr/>
          <a:lstStyle/>
          <a:p>
            <a:pPr>
              <a:defRPr/>
            </a:pPr>
            <a:endParaRPr lang="fi-FI" sz="1400" dirty="0"/>
          </a:p>
          <a:p>
            <a:pPr>
              <a:defRPr/>
            </a:pPr>
            <a:endParaRPr lang="fi-FI"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latin typeface="+mn-lt"/>
              </a:rPr>
              <a:t>Kodin</a:t>
            </a:r>
            <a:r>
              <a:rPr lang="en-US" sz="2400" dirty="0">
                <a:solidFill>
                  <a:srgbClr val="000000"/>
                </a:solidFill>
                <a:latin typeface="+mn-lt"/>
              </a:rPr>
              <a:t> </a:t>
            </a:r>
            <a:r>
              <a:rPr lang="en-US" sz="2400" dirty="0" err="1">
                <a:solidFill>
                  <a:srgbClr val="000000"/>
                </a:solidFill>
                <a:latin typeface="+mn-lt"/>
              </a:rPr>
              <a:t>ja</a:t>
            </a:r>
            <a:r>
              <a:rPr lang="en-US" sz="2400" dirty="0">
                <a:solidFill>
                  <a:srgbClr val="000000"/>
                </a:solidFill>
                <a:latin typeface="+mn-lt"/>
              </a:rPr>
              <a:t> </a:t>
            </a:r>
            <a:r>
              <a:rPr lang="en-US" sz="2400" dirty="0" err="1">
                <a:solidFill>
                  <a:srgbClr val="000000"/>
                </a:solidFill>
                <a:latin typeface="+mn-lt"/>
              </a:rPr>
              <a:t>koulun</a:t>
            </a:r>
            <a:r>
              <a:rPr lang="en-US" sz="2400" dirty="0">
                <a:solidFill>
                  <a:srgbClr val="000000"/>
                </a:solidFill>
                <a:latin typeface="+mn-lt"/>
              </a:rPr>
              <a:t> </a:t>
            </a:r>
            <a:r>
              <a:rPr lang="en-US" sz="2400" dirty="0" err="1">
                <a:solidFill>
                  <a:srgbClr val="000000"/>
                </a:solidFill>
                <a:latin typeface="+mn-lt"/>
              </a:rPr>
              <a:t>yhteistyö</a:t>
            </a:r>
            <a:endParaRPr lang="fi-FI" sz="2400" dirty="0">
              <a:latin typeface="+mn-lt"/>
            </a:endParaRPr>
          </a:p>
        </p:txBody>
      </p:sp>
      <p:graphicFrame>
        <p:nvGraphicFramePr>
          <p:cNvPr id="3" name="Chart"/>
          <p:cNvGraphicFramePr>
            <a:graphicFrameLocks noGrp="1"/>
          </p:cNvGraphicFramePr>
          <p:nvPr>
            <p:extLst>
              <p:ext uri="{D42A27DB-BD31-4B8C-83A1-F6EECF244321}">
                <p14:modId xmlns:p14="http://schemas.microsoft.com/office/powerpoint/2010/main" val="2702913688"/>
              </p:ext>
            </p:extLst>
          </p:nvPr>
        </p:nvGraphicFramePr>
        <p:xfrm>
          <a:off x="1390651" y="1679576"/>
          <a:ext cx="7315200" cy="4464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373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latin typeface="+mn-lt"/>
              </a:rPr>
              <a:t>Turvallisuus</a:t>
            </a:r>
            <a:r>
              <a:rPr lang="en-US" sz="2400" dirty="0">
                <a:solidFill>
                  <a:srgbClr val="000000"/>
                </a:solidFill>
                <a:latin typeface="+mn-lt"/>
              </a:rPr>
              <a:t>, </a:t>
            </a:r>
            <a:r>
              <a:rPr lang="en-US" sz="2400" dirty="0" err="1">
                <a:solidFill>
                  <a:srgbClr val="000000"/>
                </a:solidFill>
                <a:latin typeface="+mn-lt"/>
              </a:rPr>
              <a:t>tasa-arvo</a:t>
            </a:r>
            <a:r>
              <a:rPr lang="en-US" sz="2400" dirty="0">
                <a:solidFill>
                  <a:srgbClr val="000000"/>
                </a:solidFill>
                <a:latin typeface="+mn-lt"/>
              </a:rPr>
              <a:t> </a:t>
            </a:r>
            <a:r>
              <a:rPr lang="en-US" sz="2400" dirty="0" err="1">
                <a:solidFill>
                  <a:srgbClr val="000000"/>
                </a:solidFill>
                <a:latin typeface="+mn-lt"/>
              </a:rPr>
              <a:t>ja</a:t>
            </a:r>
            <a:r>
              <a:rPr lang="en-US" sz="2400" dirty="0">
                <a:solidFill>
                  <a:srgbClr val="000000"/>
                </a:solidFill>
                <a:latin typeface="+mn-lt"/>
              </a:rPr>
              <a:t> </a:t>
            </a:r>
            <a:r>
              <a:rPr lang="en-US" sz="2400" dirty="0" err="1">
                <a:solidFill>
                  <a:srgbClr val="000000"/>
                </a:solidFill>
                <a:latin typeface="+mn-lt"/>
              </a:rPr>
              <a:t>yhdenvertaisuus</a:t>
            </a:r>
            <a:endParaRPr lang="fi-FI" sz="2400" dirty="0">
              <a:latin typeface="+mn-lt"/>
            </a:endParaRPr>
          </a:p>
        </p:txBody>
      </p:sp>
      <p:graphicFrame>
        <p:nvGraphicFramePr>
          <p:cNvPr id="3" name="Chart"/>
          <p:cNvGraphicFramePr>
            <a:graphicFrameLocks noGrp="1"/>
          </p:cNvGraphicFramePr>
          <p:nvPr>
            <p:extLst>
              <p:ext uri="{D42A27DB-BD31-4B8C-83A1-F6EECF244321}">
                <p14:modId xmlns:p14="http://schemas.microsoft.com/office/powerpoint/2010/main" val="1027744846"/>
              </p:ext>
            </p:extLst>
          </p:nvPr>
        </p:nvGraphicFramePr>
        <p:xfrm>
          <a:off x="676275" y="1773238"/>
          <a:ext cx="8134350" cy="4464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3739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rPr>
              <a:t>Taloudelliset</a:t>
            </a:r>
            <a:r>
              <a:rPr lang="en-US" sz="2400" dirty="0">
                <a:solidFill>
                  <a:srgbClr val="000000"/>
                </a:solidFill>
              </a:rPr>
              <a:t> </a:t>
            </a:r>
            <a:r>
              <a:rPr lang="en-US" sz="2400" dirty="0" err="1">
                <a:solidFill>
                  <a:srgbClr val="000000"/>
                </a:solidFill>
              </a:rPr>
              <a:t>resurssit</a:t>
            </a:r>
            <a:endParaRPr lang="fi-FI" sz="2400" dirty="0"/>
          </a:p>
        </p:txBody>
      </p:sp>
      <p:graphicFrame>
        <p:nvGraphicFramePr>
          <p:cNvPr id="3" name="Chart"/>
          <p:cNvGraphicFramePr>
            <a:graphicFrameLocks noGrp="1"/>
          </p:cNvGraphicFramePr>
          <p:nvPr>
            <p:extLst>
              <p:ext uri="{D42A27DB-BD31-4B8C-83A1-F6EECF244321}">
                <p14:modId xmlns:p14="http://schemas.microsoft.com/office/powerpoint/2010/main" val="2893740340"/>
              </p:ext>
            </p:extLst>
          </p:nvPr>
        </p:nvGraphicFramePr>
        <p:xfrm>
          <a:off x="1895475" y="1590676"/>
          <a:ext cx="6934200" cy="46466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3739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rPr>
              <a:t>Fyysinen</a:t>
            </a:r>
            <a:r>
              <a:rPr lang="en-US" sz="2400" dirty="0">
                <a:solidFill>
                  <a:srgbClr val="000000"/>
                </a:solidFill>
              </a:rPr>
              <a:t> </a:t>
            </a:r>
            <a:r>
              <a:rPr lang="en-US" sz="2400" dirty="0" err="1">
                <a:solidFill>
                  <a:srgbClr val="000000"/>
                </a:solidFill>
              </a:rPr>
              <a:t>oppimisympäristö</a:t>
            </a:r>
            <a:endParaRPr lang="fi-FI" sz="2400" dirty="0"/>
          </a:p>
        </p:txBody>
      </p:sp>
      <p:graphicFrame>
        <p:nvGraphicFramePr>
          <p:cNvPr id="3" name="Chart"/>
          <p:cNvGraphicFramePr>
            <a:graphicFrameLocks noGrp="1"/>
          </p:cNvGraphicFramePr>
          <p:nvPr>
            <p:extLst>
              <p:ext uri="{D42A27DB-BD31-4B8C-83A1-F6EECF244321}">
                <p14:modId xmlns:p14="http://schemas.microsoft.com/office/powerpoint/2010/main" val="1662487885"/>
              </p:ext>
            </p:extLst>
          </p:nvPr>
        </p:nvGraphicFramePr>
        <p:xfrm>
          <a:off x="2164179" y="1562100"/>
          <a:ext cx="6467475" cy="43894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3739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rPr>
              <a:t>Henkilöstö</a:t>
            </a:r>
            <a:endParaRPr lang="fi-FI" sz="2400" dirty="0"/>
          </a:p>
        </p:txBody>
      </p:sp>
      <p:graphicFrame>
        <p:nvGraphicFramePr>
          <p:cNvPr id="3" name="Chart"/>
          <p:cNvGraphicFramePr>
            <a:graphicFrameLocks noGrp="1"/>
          </p:cNvGraphicFramePr>
          <p:nvPr>
            <p:extLst>
              <p:ext uri="{D42A27DB-BD31-4B8C-83A1-F6EECF244321}">
                <p14:modId xmlns:p14="http://schemas.microsoft.com/office/powerpoint/2010/main" val="230958816"/>
              </p:ext>
            </p:extLst>
          </p:nvPr>
        </p:nvGraphicFramePr>
        <p:xfrm>
          <a:off x="1409700" y="1714500"/>
          <a:ext cx="7381875" cy="45418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3739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rPr>
              <a:t>Johtaminen</a:t>
            </a:r>
            <a:endParaRPr lang="fi-FI" sz="2400" dirty="0"/>
          </a:p>
        </p:txBody>
      </p:sp>
      <p:graphicFrame>
        <p:nvGraphicFramePr>
          <p:cNvPr id="3" name="Chart"/>
          <p:cNvGraphicFramePr>
            <a:graphicFrameLocks noGrp="1"/>
          </p:cNvGraphicFramePr>
          <p:nvPr>
            <p:extLst>
              <p:ext uri="{D42A27DB-BD31-4B8C-83A1-F6EECF244321}">
                <p14:modId xmlns:p14="http://schemas.microsoft.com/office/powerpoint/2010/main" val="823103705"/>
              </p:ext>
            </p:extLst>
          </p:nvPr>
        </p:nvGraphicFramePr>
        <p:xfrm>
          <a:off x="1943100" y="1660526"/>
          <a:ext cx="6743700" cy="4464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3739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a:solidFill>
                  <a:srgbClr val="000000"/>
                </a:solidFill>
              </a:rPr>
              <a:t>KEHITYS JA ARVIOINTI</a:t>
            </a:r>
            <a:endParaRPr lang="fi-FI" sz="2400" dirty="0"/>
          </a:p>
        </p:txBody>
      </p:sp>
      <p:graphicFrame>
        <p:nvGraphicFramePr>
          <p:cNvPr id="3" name="Chart"/>
          <p:cNvGraphicFramePr>
            <a:graphicFrameLocks noGrp="1"/>
          </p:cNvGraphicFramePr>
          <p:nvPr>
            <p:extLst>
              <p:ext uri="{D42A27DB-BD31-4B8C-83A1-F6EECF244321}">
                <p14:modId xmlns:p14="http://schemas.microsoft.com/office/powerpoint/2010/main" val="2496289859"/>
              </p:ext>
            </p:extLst>
          </p:nvPr>
        </p:nvGraphicFramePr>
        <p:xfrm>
          <a:off x="1543050" y="1641476"/>
          <a:ext cx="7134225" cy="4464050"/>
        </p:xfrm>
        <a:graphic>
          <a:graphicData uri="http://schemas.openxmlformats.org/drawingml/2006/chart">
            <c:chart xmlns:c="http://schemas.openxmlformats.org/drawingml/2006/chart" xmlns:r="http://schemas.openxmlformats.org/officeDocument/2006/relationships" r:id="rId2"/>
          </a:graphicData>
        </a:graphic>
      </p:graphicFrame>
      <p:pic>
        <p:nvPicPr>
          <p:cNvPr id="1026" name="Picture 2" descr="V:\Kasvu ja oppiminen\Perusopetus\PKY\Toimintakysely\2017\Hymiö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5184" y="4710221"/>
            <a:ext cx="2227440" cy="637956"/>
          </a:xfrm>
          <a:prstGeom prst="rect">
            <a:avLst/>
          </a:prstGeom>
          <a:noFill/>
          <a:extLst>
            <a:ext uri="{909E8E84-426E-40DD-AFC4-6F175D3DCCD1}">
              <a14:hiddenFill xmlns:a14="http://schemas.microsoft.com/office/drawing/2010/main">
                <a:solidFill>
                  <a:srgbClr val="FFFFFF"/>
                </a:solidFill>
              </a14:hiddenFill>
            </a:ext>
          </a:extLst>
        </p:spPr>
      </p:pic>
      <p:sp>
        <p:nvSpPr>
          <p:cNvPr id="4" name="Tekstiruutu 3"/>
          <p:cNvSpPr txBox="1"/>
          <p:nvPr/>
        </p:nvSpPr>
        <p:spPr>
          <a:xfrm>
            <a:off x="2708601" y="5297822"/>
            <a:ext cx="1972015" cy="253916"/>
          </a:xfrm>
          <a:prstGeom prst="rect">
            <a:avLst/>
          </a:prstGeom>
          <a:noFill/>
        </p:spPr>
        <p:txBody>
          <a:bodyPr wrap="none" rtlCol="0">
            <a:spAutoFit/>
          </a:bodyPr>
          <a:lstStyle/>
          <a:p>
            <a:r>
              <a:rPr lang="fi-FI" sz="1050" dirty="0" smtClean="0">
                <a:latin typeface="+mn-lt"/>
              </a:rPr>
              <a:t>(1)	  (2)	    (3)	      (4)</a:t>
            </a:r>
            <a:endParaRPr lang="fi-FI" sz="1050" dirty="0">
              <a:latin typeface="+mn-lt"/>
            </a:endParaRPr>
          </a:p>
        </p:txBody>
      </p:sp>
    </p:spTree>
    <p:extLst>
      <p:ext uri="{BB962C8B-B14F-4D97-AF65-F5344CB8AC3E}">
        <p14:creationId xmlns:p14="http://schemas.microsoft.com/office/powerpoint/2010/main" val="1183739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sz="2400" dirty="0">
                <a:cs typeface="Arial" panose="020B0604020202020204" pitchFamily="34" charset="0"/>
              </a:rPr>
              <a:t>Osa-alueiden </a:t>
            </a:r>
            <a:r>
              <a:rPr lang="fi-FI" sz="2400" dirty="0" smtClean="0">
                <a:cs typeface="Arial" panose="020B0604020202020204" pitchFamily="34" charset="0"/>
              </a:rPr>
              <a:t>keskiarvojen vertailu</a:t>
            </a:r>
            <a:endParaRPr lang="fi-FI" sz="2400" dirty="0">
              <a:cs typeface="Arial" panose="020B0604020202020204" pitchFamily="34" charset="0"/>
            </a:endParaRPr>
          </a:p>
        </p:txBody>
      </p:sp>
      <p:graphicFrame>
        <p:nvGraphicFramePr>
          <p:cNvPr id="3" name="Chart"/>
          <p:cNvGraphicFramePr>
            <a:graphicFrameLocks noGrp="1"/>
          </p:cNvGraphicFramePr>
          <p:nvPr>
            <p:extLst>
              <p:ext uri="{D42A27DB-BD31-4B8C-83A1-F6EECF244321}">
                <p14:modId xmlns:p14="http://schemas.microsoft.com/office/powerpoint/2010/main" val="3393904139"/>
              </p:ext>
            </p:extLst>
          </p:nvPr>
        </p:nvGraphicFramePr>
        <p:xfrm>
          <a:off x="66675" y="1417638"/>
          <a:ext cx="8972550" cy="24876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p:cNvGraphicFramePr>
            <a:graphicFrameLocks noGrp="1"/>
          </p:cNvGraphicFramePr>
          <p:nvPr>
            <p:extLst>
              <p:ext uri="{D42A27DB-BD31-4B8C-83A1-F6EECF244321}">
                <p14:modId xmlns:p14="http://schemas.microsoft.com/office/powerpoint/2010/main" val="4196157703"/>
              </p:ext>
            </p:extLst>
          </p:nvPr>
        </p:nvGraphicFramePr>
        <p:xfrm>
          <a:off x="66675" y="4151313"/>
          <a:ext cx="8972550" cy="2525712"/>
        </p:xfrm>
        <a:graphic>
          <a:graphicData uri="http://schemas.openxmlformats.org/drawingml/2006/chart">
            <c:chart xmlns:c="http://schemas.openxmlformats.org/drawingml/2006/chart" xmlns:r="http://schemas.openxmlformats.org/officeDocument/2006/relationships" r:id="rId3"/>
          </a:graphicData>
        </a:graphic>
      </p:graphicFrame>
      <p:sp>
        <p:nvSpPr>
          <p:cNvPr id="5" name="Tekstiruutu 4"/>
          <p:cNvSpPr txBox="1"/>
          <p:nvPr/>
        </p:nvSpPr>
        <p:spPr>
          <a:xfrm>
            <a:off x="4196354" y="1193284"/>
            <a:ext cx="582211" cy="307777"/>
          </a:xfrm>
          <a:prstGeom prst="rect">
            <a:avLst/>
          </a:prstGeom>
          <a:noFill/>
        </p:spPr>
        <p:txBody>
          <a:bodyPr wrap="none" rtlCol="0">
            <a:spAutoFit/>
          </a:bodyPr>
          <a:lstStyle/>
          <a:p>
            <a:r>
              <a:rPr lang="fi-FI" sz="1400" dirty="0" smtClean="0">
                <a:latin typeface="+mn-lt"/>
              </a:rPr>
              <a:t>2017</a:t>
            </a:r>
            <a:endParaRPr lang="fi-FI" sz="1400" dirty="0">
              <a:latin typeface="+mn-lt"/>
            </a:endParaRPr>
          </a:p>
        </p:txBody>
      </p:sp>
      <p:sp>
        <p:nvSpPr>
          <p:cNvPr id="6" name="Tekstiruutu 5"/>
          <p:cNvSpPr txBox="1"/>
          <p:nvPr/>
        </p:nvSpPr>
        <p:spPr>
          <a:xfrm>
            <a:off x="4196355" y="3997424"/>
            <a:ext cx="582211" cy="307777"/>
          </a:xfrm>
          <a:prstGeom prst="rect">
            <a:avLst/>
          </a:prstGeom>
          <a:noFill/>
        </p:spPr>
        <p:txBody>
          <a:bodyPr wrap="none" rtlCol="0">
            <a:spAutoFit/>
          </a:bodyPr>
          <a:lstStyle/>
          <a:p>
            <a:r>
              <a:rPr lang="fi-FI" sz="1400" dirty="0" smtClean="0">
                <a:latin typeface="+mn-lt"/>
              </a:rPr>
              <a:t>2013</a:t>
            </a:r>
            <a:endParaRPr lang="fi-FI" sz="1400" dirty="0">
              <a:latin typeface="+mn-lt"/>
            </a:endParaRPr>
          </a:p>
        </p:txBody>
      </p:sp>
    </p:spTree>
    <p:extLst>
      <p:ext uri="{BB962C8B-B14F-4D97-AF65-F5344CB8AC3E}">
        <p14:creationId xmlns:p14="http://schemas.microsoft.com/office/powerpoint/2010/main" val="984975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sz="2400" dirty="0" smtClean="0"/>
              <a:t>Muutokset vuodesta 2013</a:t>
            </a:r>
            <a:endParaRPr lang="fi-FI" sz="2400" dirty="0"/>
          </a:p>
        </p:txBody>
      </p:sp>
      <p:sp>
        <p:nvSpPr>
          <p:cNvPr id="3" name="Sisällön paikkamerkki 2"/>
          <p:cNvSpPr>
            <a:spLocks noGrp="1"/>
          </p:cNvSpPr>
          <p:nvPr>
            <p:ph idx="1"/>
          </p:nvPr>
        </p:nvSpPr>
        <p:spPr/>
        <p:txBody>
          <a:bodyPr/>
          <a:lstStyle/>
          <a:p>
            <a:pPr>
              <a:buFont typeface="Arial" panose="020B0604020202020204" pitchFamily="34" charset="0"/>
              <a:buChar char="•"/>
            </a:pPr>
            <a:r>
              <a:rPr lang="fi-FI" sz="1400" dirty="0" smtClean="0">
                <a:latin typeface="+mn-lt"/>
              </a:rPr>
              <a:t>Yleiskuvana oppilaiden vastauksissa vuosina 2013 ja 2017 ei ole suuria poikkeavuuksia. Molempina vuosina koulun tarjoamaan kerhotoimintaan ollaan oltu erityisen tyytymättömiä. Sen sijaan kokemus ystävistä koulussa sekä kiusaamisen vähäisyydestä nousevat molempina vuosina esiin selkeästi positiivisimpina vastauskeskiarvoina.</a:t>
            </a:r>
          </a:p>
          <a:p>
            <a:pPr>
              <a:buFont typeface="Arial" panose="020B0604020202020204" pitchFamily="34" charset="0"/>
              <a:buChar char="•"/>
            </a:pPr>
            <a:r>
              <a:rPr lang="fi-FI" sz="1400" dirty="0" smtClean="0">
                <a:latin typeface="+mn-lt"/>
              </a:rPr>
              <a:t>Pientä muutosta parempaan suuntaan on tapahtunut kokemuksessa päästä tarvittaessa koulupsykologin tai -kuraattorin luokse kaikissa ikäryhmissä. Lisäksi alakoululaiset kokevat kiusaamisen vähentyneen, mutta opettajien puuttumisen kiusaamisen hieman heikentyneen. Yläkouluissa opetusvälineiden nykyaikaisuuden koetaan lisääntyneen, kun taas alakoulussa tämän nähdään heikentyneen.</a:t>
            </a:r>
          </a:p>
          <a:p>
            <a:pPr>
              <a:buFont typeface="Arial" panose="020B0604020202020204" pitchFamily="34" charset="0"/>
              <a:buChar char="•"/>
            </a:pPr>
            <a:r>
              <a:rPr lang="fi-FI" sz="1400" dirty="0" smtClean="0">
                <a:latin typeface="+mn-lt"/>
              </a:rPr>
              <a:t>Pientä muutosta heikompaan suuntaan on tapahtunut kokemuksessa opettajalta ja ohjaajalta saatavassa tuessa kaikilla luokka-asteilla. Lisäksi oppilaskunnan toiminnan aktiivisuudessa on nähtävissä heikkenemistä vuoteen 2013 verrattuna. Yläkoululaiset ovat tyytymättömämpiä koulussa käytössä olevan tilan riittävyyteen, kun taas alakoululaiset kokevat koulujen tilojen terveellisyyden heikentyneen.</a:t>
            </a:r>
          </a:p>
          <a:p>
            <a:pPr>
              <a:buFont typeface="Arial" panose="020B0604020202020204" pitchFamily="34" charset="0"/>
              <a:buChar char="•"/>
            </a:pPr>
            <a:r>
              <a:rPr lang="fi-FI" sz="1400" dirty="0" smtClean="0">
                <a:latin typeface="+mn-lt"/>
              </a:rPr>
              <a:t>Erityisesti kokemukset opetus- ja opetusjärjestelyistä, tyytyväisyys koulun henkilöstöön sekä kokonaisarvio omasta koulusta ovat pysyneet samana.</a:t>
            </a:r>
            <a:endParaRPr lang="fi-FI" sz="1400" dirty="0">
              <a:latin typeface="+mn-lt"/>
            </a:endParaRPr>
          </a:p>
        </p:txBody>
      </p:sp>
    </p:spTree>
    <p:extLst>
      <p:ext uri="{BB962C8B-B14F-4D97-AF65-F5344CB8AC3E}">
        <p14:creationId xmlns:p14="http://schemas.microsoft.com/office/powerpoint/2010/main" val="422601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sz="2400" dirty="0" smtClean="0"/>
              <a:t>sisältö</a:t>
            </a:r>
            <a:endParaRPr lang="fi-FI" dirty="0"/>
          </a:p>
        </p:txBody>
      </p:sp>
      <p:sp>
        <p:nvSpPr>
          <p:cNvPr id="3" name="Sisällön paikkamerkki 2"/>
          <p:cNvSpPr>
            <a:spLocks noGrp="1"/>
          </p:cNvSpPr>
          <p:nvPr>
            <p:ph idx="1"/>
          </p:nvPr>
        </p:nvSpPr>
        <p:spPr>
          <a:xfrm>
            <a:off x="1137684" y="1642730"/>
            <a:ext cx="5699051" cy="4525963"/>
          </a:xfrm>
        </p:spPr>
        <p:txBody>
          <a:bodyPr/>
          <a:lstStyle/>
          <a:p>
            <a:pPr>
              <a:buFont typeface="Arial" panose="020B0604020202020204" pitchFamily="34" charset="0"/>
              <a:buChar char="•"/>
            </a:pPr>
            <a:r>
              <a:rPr lang="fi-FI" sz="1400" dirty="0" smtClean="0">
                <a:latin typeface="+mn-lt"/>
              </a:rPr>
              <a:t>Taustatiedot								3</a:t>
            </a:r>
          </a:p>
          <a:p>
            <a:pPr>
              <a:buFont typeface="Arial" panose="020B0604020202020204" pitchFamily="34" charset="0"/>
              <a:buChar char="•"/>
            </a:pPr>
            <a:r>
              <a:rPr lang="fi-FI" sz="1400" dirty="0" smtClean="0">
                <a:latin typeface="+mn-lt"/>
              </a:rPr>
              <a:t>Opetus ja opetusjärjestelyt					4</a:t>
            </a:r>
          </a:p>
          <a:p>
            <a:pPr>
              <a:buFont typeface="Arial" panose="020B0604020202020204" pitchFamily="34" charset="0"/>
              <a:buChar char="•"/>
            </a:pPr>
            <a:r>
              <a:rPr lang="fi-FI" sz="1400" dirty="0" smtClean="0">
                <a:latin typeface="+mn-lt"/>
              </a:rPr>
              <a:t>Oppimisen, kasvun ja hyvinvoinnin tuki			7</a:t>
            </a:r>
          </a:p>
          <a:p>
            <a:pPr>
              <a:buFont typeface="Arial" panose="020B0604020202020204" pitchFamily="34" charset="0"/>
              <a:buChar char="•"/>
            </a:pPr>
            <a:r>
              <a:rPr lang="fi-FI" sz="1400" dirty="0" smtClean="0">
                <a:latin typeface="+mn-lt"/>
              </a:rPr>
              <a:t>Osallisuus								9</a:t>
            </a:r>
          </a:p>
          <a:p>
            <a:pPr>
              <a:buFont typeface="Arial" panose="020B0604020202020204" pitchFamily="34" charset="0"/>
              <a:buChar char="•"/>
            </a:pPr>
            <a:r>
              <a:rPr lang="fi-FI" sz="1400" dirty="0" smtClean="0">
                <a:latin typeface="+mn-lt"/>
              </a:rPr>
              <a:t>Kodin ja koulun yhteistyö					10</a:t>
            </a:r>
          </a:p>
          <a:p>
            <a:pPr>
              <a:buFont typeface="Arial" panose="020B0604020202020204" pitchFamily="34" charset="0"/>
              <a:buChar char="•"/>
            </a:pPr>
            <a:r>
              <a:rPr lang="fi-FI" sz="1400" dirty="0" smtClean="0">
                <a:latin typeface="+mn-lt"/>
              </a:rPr>
              <a:t>Turvallisuus, tasa-arvo ja yhdenvertaisuus			11</a:t>
            </a:r>
          </a:p>
          <a:p>
            <a:pPr>
              <a:buFont typeface="Arial" panose="020B0604020202020204" pitchFamily="34" charset="0"/>
              <a:buChar char="•"/>
            </a:pPr>
            <a:r>
              <a:rPr lang="fi-FI" sz="1400" dirty="0" smtClean="0">
                <a:latin typeface="+mn-lt"/>
              </a:rPr>
              <a:t>Taloudelliset resurssit						12</a:t>
            </a:r>
          </a:p>
          <a:p>
            <a:pPr>
              <a:buFont typeface="Arial" panose="020B0604020202020204" pitchFamily="34" charset="0"/>
              <a:buChar char="•"/>
            </a:pPr>
            <a:r>
              <a:rPr lang="fi-FI" sz="1400" dirty="0" smtClean="0">
                <a:latin typeface="+mn-lt"/>
              </a:rPr>
              <a:t>Fyysinen oppimisympäristö					13</a:t>
            </a:r>
          </a:p>
          <a:p>
            <a:pPr>
              <a:buFont typeface="Arial" panose="020B0604020202020204" pitchFamily="34" charset="0"/>
              <a:buChar char="•"/>
            </a:pPr>
            <a:r>
              <a:rPr lang="fi-FI" sz="1400" dirty="0" smtClean="0">
                <a:latin typeface="+mn-lt"/>
              </a:rPr>
              <a:t>Henkilöstö								14</a:t>
            </a:r>
          </a:p>
          <a:p>
            <a:pPr>
              <a:buFont typeface="Arial" panose="020B0604020202020204" pitchFamily="34" charset="0"/>
              <a:buChar char="•"/>
            </a:pPr>
            <a:r>
              <a:rPr lang="fi-FI" sz="1400" dirty="0" smtClean="0">
                <a:latin typeface="+mn-lt"/>
              </a:rPr>
              <a:t>Johtaminen								15</a:t>
            </a:r>
          </a:p>
          <a:p>
            <a:pPr>
              <a:buFont typeface="Arial" panose="020B0604020202020204" pitchFamily="34" charset="0"/>
              <a:buChar char="•"/>
            </a:pPr>
            <a:r>
              <a:rPr lang="fi-FI" sz="1400" dirty="0" smtClean="0">
                <a:latin typeface="+mn-lt"/>
              </a:rPr>
              <a:t>Kehitys ja arviointi						16</a:t>
            </a:r>
          </a:p>
          <a:p>
            <a:pPr>
              <a:buFont typeface="Arial" panose="020B0604020202020204" pitchFamily="34" charset="0"/>
              <a:buChar char="•"/>
            </a:pPr>
            <a:r>
              <a:rPr lang="fi-FI" sz="1400" dirty="0" smtClean="0">
                <a:latin typeface="+mn-lt"/>
              </a:rPr>
              <a:t>Osa-alueisen keskiarvojen vertailu				17</a:t>
            </a:r>
          </a:p>
          <a:p>
            <a:pPr>
              <a:buFont typeface="Arial" panose="020B0604020202020204" pitchFamily="34" charset="0"/>
              <a:buChar char="•"/>
            </a:pPr>
            <a:r>
              <a:rPr lang="fi-FI" sz="1400" dirty="0" smtClean="0">
                <a:latin typeface="+mn-lt"/>
              </a:rPr>
              <a:t>Muutokset vuodesta 2013					18</a:t>
            </a:r>
            <a:endParaRPr lang="fi-FI" sz="1400" dirty="0">
              <a:latin typeface="+mn-lt"/>
            </a:endParaRPr>
          </a:p>
        </p:txBody>
      </p:sp>
    </p:spTree>
    <p:extLst>
      <p:ext uri="{BB962C8B-B14F-4D97-AF65-F5344CB8AC3E}">
        <p14:creationId xmlns:p14="http://schemas.microsoft.com/office/powerpoint/2010/main" val="2904245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sz="2400" dirty="0" smtClean="0"/>
              <a:t>Taustatiedot</a:t>
            </a:r>
            <a:endParaRPr lang="fi-FI" sz="2400" dirty="0"/>
          </a:p>
        </p:txBody>
      </p:sp>
      <p:sp>
        <p:nvSpPr>
          <p:cNvPr id="3" name="Sisällön paikkamerkki 2"/>
          <p:cNvSpPr>
            <a:spLocks noGrp="1"/>
          </p:cNvSpPr>
          <p:nvPr>
            <p:ph idx="1"/>
          </p:nvPr>
        </p:nvSpPr>
        <p:spPr/>
        <p:txBody>
          <a:bodyPr/>
          <a:lstStyle/>
          <a:p>
            <a:pPr>
              <a:buFont typeface="Arial" panose="020B0604020202020204" pitchFamily="34" charset="0"/>
              <a:buChar char="•"/>
            </a:pPr>
            <a:r>
              <a:rPr lang="fi-FI" sz="1400" dirty="0" smtClean="0">
                <a:latin typeface="+mn-lt"/>
              </a:rPr>
              <a:t>Oppilaskysely toteutettiin kaikissa Kuopion peruskouluissa  13.3. – 31.3.2017.</a:t>
            </a:r>
          </a:p>
          <a:p>
            <a:pPr>
              <a:buFont typeface="Arial" panose="020B0604020202020204" pitchFamily="34" charset="0"/>
              <a:buChar char="•"/>
            </a:pPr>
            <a:r>
              <a:rPr lang="fi-FI" sz="1400" dirty="0" smtClean="0">
                <a:latin typeface="+mn-lt"/>
              </a:rPr>
              <a:t>Kysymykset muodostuivat vuonna 2013 käytetystä kysymyspohjasta, joka päivitettiin vastaamaan uutta opetussuunnitelmaa.</a:t>
            </a:r>
          </a:p>
          <a:p>
            <a:pPr>
              <a:buFont typeface="Arial" panose="020B0604020202020204" pitchFamily="34" charset="0"/>
              <a:buChar char="•"/>
            </a:pPr>
            <a:r>
              <a:rPr lang="fi-FI" sz="1400" dirty="0" smtClean="0">
                <a:latin typeface="+mn-lt"/>
              </a:rPr>
              <a:t>Kyselyn kohderyhmänä toimivat 3. luokan, 5. luokan ja 8. luokan oppilaat.</a:t>
            </a:r>
          </a:p>
          <a:p>
            <a:pPr>
              <a:buFont typeface="Arial" panose="020B0604020202020204" pitchFamily="34" charset="0"/>
              <a:buChar char="•"/>
            </a:pPr>
            <a:r>
              <a:rPr lang="fi-FI" sz="1400" dirty="0" smtClean="0">
                <a:latin typeface="+mn-lt"/>
              </a:rPr>
              <a:t>Kyselyyn vastasi yhteensä 2 147 oppilasta (68 % kohderyhmästä)</a:t>
            </a:r>
          </a:p>
          <a:p>
            <a:pPr lvl="1">
              <a:buFont typeface="Arial" panose="020B0604020202020204" pitchFamily="34" charset="0"/>
              <a:buChar char="•"/>
            </a:pPr>
            <a:r>
              <a:rPr lang="fi-FI" sz="1200" dirty="0" smtClean="0">
                <a:latin typeface="+mn-lt"/>
              </a:rPr>
              <a:t>3. luokan oppilaita </a:t>
            </a:r>
            <a:r>
              <a:rPr lang="fi-FI" sz="1200" dirty="0">
                <a:latin typeface="+mn-lt"/>
              </a:rPr>
              <a:t>778 </a:t>
            </a:r>
            <a:endParaRPr lang="fi-FI" sz="1200" dirty="0" smtClean="0">
              <a:latin typeface="+mn-lt"/>
            </a:endParaRPr>
          </a:p>
          <a:p>
            <a:pPr lvl="1">
              <a:buFont typeface="Arial" panose="020B0604020202020204" pitchFamily="34" charset="0"/>
              <a:buChar char="•"/>
            </a:pPr>
            <a:r>
              <a:rPr lang="fi-FI" sz="1200" dirty="0" smtClean="0">
                <a:latin typeface="+mn-lt"/>
              </a:rPr>
              <a:t>5. luokan oppilaita </a:t>
            </a:r>
            <a:r>
              <a:rPr lang="fi-FI" sz="1200" dirty="0">
                <a:latin typeface="+mn-lt"/>
              </a:rPr>
              <a:t>665 </a:t>
            </a:r>
            <a:endParaRPr lang="fi-FI" sz="1200" dirty="0" smtClean="0">
              <a:latin typeface="+mn-lt"/>
            </a:endParaRPr>
          </a:p>
          <a:p>
            <a:pPr lvl="1">
              <a:buFont typeface="Arial" panose="020B0604020202020204" pitchFamily="34" charset="0"/>
              <a:buChar char="•"/>
            </a:pPr>
            <a:r>
              <a:rPr lang="fi-FI" sz="1200" dirty="0" smtClean="0">
                <a:latin typeface="+mn-lt"/>
              </a:rPr>
              <a:t>8. luokan oppilaita </a:t>
            </a:r>
            <a:r>
              <a:rPr lang="fi-FI" sz="1200" dirty="0">
                <a:latin typeface="+mn-lt"/>
              </a:rPr>
              <a:t>704 </a:t>
            </a:r>
            <a:endParaRPr lang="fi-FI" sz="1200" dirty="0" smtClean="0">
              <a:latin typeface="+mn-lt"/>
            </a:endParaRPr>
          </a:p>
          <a:p>
            <a:pPr>
              <a:buFont typeface="Arial" panose="020B0604020202020204" pitchFamily="34" charset="0"/>
              <a:buChar char="•"/>
            </a:pPr>
            <a:r>
              <a:rPr lang="fi-FI" sz="1400" dirty="0" smtClean="0">
                <a:latin typeface="+mn-lt"/>
              </a:rPr>
              <a:t>Vastausvaihtoehtoina toimivat:</a:t>
            </a:r>
          </a:p>
          <a:p>
            <a:pPr lvl="1">
              <a:buFont typeface="Arial" panose="020B0604020202020204" pitchFamily="34" charset="0"/>
              <a:buChar char="•"/>
            </a:pPr>
            <a:r>
              <a:rPr lang="fi-FI" sz="1200" dirty="0">
                <a:latin typeface="+mn-lt"/>
              </a:rPr>
              <a:t>Samaa mieltä (4)</a:t>
            </a:r>
          </a:p>
          <a:p>
            <a:pPr lvl="1">
              <a:buFont typeface="Arial" panose="020B0604020202020204" pitchFamily="34" charset="0"/>
              <a:buChar char="•"/>
            </a:pPr>
            <a:r>
              <a:rPr lang="fi-FI" sz="1200" dirty="0">
                <a:latin typeface="+mn-lt"/>
              </a:rPr>
              <a:t>Jokseenkin samaa mieltä (3)</a:t>
            </a:r>
          </a:p>
          <a:p>
            <a:pPr lvl="1">
              <a:buFont typeface="Arial" panose="020B0604020202020204" pitchFamily="34" charset="0"/>
              <a:buChar char="•"/>
            </a:pPr>
            <a:r>
              <a:rPr lang="fi-FI" sz="1200" dirty="0">
                <a:latin typeface="+mn-lt"/>
              </a:rPr>
              <a:t>Jokseenkin eri mieltä (2)</a:t>
            </a:r>
          </a:p>
          <a:p>
            <a:pPr lvl="1">
              <a:buFont typeface="Arial" panose="020B0604020202020204" pitchFamily="34" charset="0"/>
              <a:buChar char="•"/>
            </a:pPr>
            <a:r>
              <a:rPr lang="fi-FI" sz="1200" dirty="0">
                <a:latin typeface="+mn-lt"/>
              </a:rPr>
              <a:t>Eri mieltä (1</a:t>
            </a:r>
            <a:r>
              <a:rPr lang="fi-FI" sz="1200" dirty="0" smtClean="0">
                <a:latin typeface="+mn-lt"/>
              </a:rPr>
              <a:t>)</a:t>
            </a:r>
          </a:p>
          <a:p>
            <a:pPr lvl="1">
              <a:buFont typeface="Arial" panose="020B0604020202020204" pitchFamily="34" charset="0"/>
              <a:buChar char="•"/>
            </a:pPr>
            <a:r>
              <a:rPr lang="fi-FI" sz="1200" dirty="0" smtClean="0">
                <a:latin typeface="+mn-lt"/>
              </a:rPr>
              <a:t>En osaa sanoa</a:t>
            </a:r>
          </a:p>
          <a:p>
            <a:pPr>
              <a:buFont typeface="Arial" panose="020B0604020202020204" pitchFamily="34" charset="0"/>
              <a:buChar char="•"/>
            </a:pPr>
            <a:endParaRPr lang="fi-FI" sz="1400" dirty="0">
              <a:latin typeface="+mn-lt"/>
            </a:endParaRPr>
          </a:p>
        </p:txBody>
      </p:sp>
    </p:spTree>
    <p:extLst>
      <p:ext uri="{BB962C8B-B14F-4D97-AF65-F5344CB8AC3E}">
        <p14:creationId xmlns:p14="http://schemas.microsoft.com/office/powerpoint/2010/main" val="1661383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rPr>
              <a:t>Opetus</a:t>
            </a:r>
            <a:r>
              <a:rPr lang="en-US" sz="2400" dirty="0">
                <a:solidFill>
                  <a:srgbClr val="000000"/>
                </a:solidFill>
              </a:rPr>
              <a:t> </a:t>
            </a:r>
            <a:r>
              <a:rPr lang="en-US" sz="2400" dirty="0" err="1">
                <a:solidFill>
                  <a:srgbClr val="000000"/>
                </a:solidFill>
              </a:rPr>
              <a:t>ja</a:t>
            </a:r>
            <a:r>
              <a:rPr lang="en-US" sz="2400" dirty="0">
                <a:solidFill>
                  <a:srgbClr val="000000"/>
                </a:solidFill>
              </a:rPr>
              <a:t> </a:t>
            </a:r>
            <a:r>
              <a:rPr lang="en-US" sz="2400" dirty="0" err="1">
                <a:solidFill>
                  <a:srgbClr val="000000"/>
                </a:solidFill>
              </a:rPr>
              <a:t>opetusjärjestelyt</a:t>
            </a:r>
            <a:endParaRPr lang="fi-FI" sz="2400" dirty="0"/>
          </a:p>
        </p:txBody>
      </p:sp>
      <p:graphicFrame>
        <p:nvGraphicFramePr>
          <p:cNvPr id="6" name="Chart"/>
          <p:cNvGraphicFramePr>
            <a:graphicFrameLocks noGrp="1"/>
          </p:cNvGraphicFramePr>
          <p:nvPr>
            <p:extLst>
              <p:ext uri="{D42A27DB-BD31-4B8C-83A1-F6EECF244321}">
                <p14:modId xmlns:p14="http://schemas.microsoft.com/office/powerpoint/2010/main" val="3490363241"/>
              </p:ext>
            </p:extLst>
          </p:nvPr>
        </p:nvGraphicFramePr>
        <p:xfrm>
          <a:off x="457200" y="1162049"/>
          <a:ext cx="8229599" cy="54959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50524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rPr>
              <a:t>Opetus</a:t>
            </a:r>
            <a:r>
              <a:rPr lang="en-US" sz="2400" dirty="0">
                <a:solidFill>
                  <a:srgbClr val="000000"/>
                </a:solidFill>
              </a:rPr>
              <a:t> </a:t>
            </a:r>
            <a:r>
              <a:rPr lang="en-US" sz="2400" dirty="0" err="1">
                <a:solidFill>
                  <a:srgbClr val="000000"/>
                </a:solidFill>
              </a:rPr>
              <a:t>ja</a:t>
            </a:r>
            <a:r>
              <a:rPr lang="en-US" sz="2400" dirty="0">
                <a:solidFill>
                  <a:srgbClr val="000000"/>
                </a:solidFill>
              </a:rPr>
              <a:t> </a:t>
            </a:r>
            <a:r>
              <a:rPr lang="en-US" sz="2400" dirty="0" err="1">
                <a:solidFill>
                  <a:srgbClr val="000000"/>
                </a:solidFill>
              </a:rPr>
              <a:t>opetusjärjestelyt</a:t>
            </a:r>
            <a:endParaRPr lang="fi-FI" sz="2400" dirty="0"/>
          </a:p>
        </p:txBody>
      </p:sp>
      <p:graphicFrame>
        <p:nvGraphicFramePr>
          <p:cNvPr id="6" name="Chart"/>
          <p:cNvGraphicFramePr>
            <a:graphicFrameLocks noGrp="1"/>
          </p:cNvGraphicFramePr>
          <p:nvPr>
            <p:extLst>
              <p:ext uri="{D42A27DB-BD31-4B8C-83A1-F6EECF244321}">
                <p14:modId xmlns:p14="http://schemas.microsoft.com/office/powerpoint/2010/main" val="3024336377"/>
              </p:ext>
            </p:extLst>
          </p:nvPr>
        </p:nvGraphicFramePr>
        <p:xfrm>
          <a:off x="457200" y="1162049"/>
          <a:ext cx="8229599" cy="54959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389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rPr>
              <a:t>Opetus</a:t>
            </a:r>
            <a:r>
              <a:rPr lang="en-US" sz="2400" dirty="0">
                <a:solidFill>
                  <a:srgbClr val="000000"/>
                </a:solidFill>
              </a:rPr>
              <a:t> </a:t>
            </a:r>
            <a:r>
              <a:rPr lang="en-US" sz="2400" dirty="0" err="1">
                <a:solidFill>
                  <a:srgbClr val="000000"/>
                </a:solidFill>
              </a:rPr>
              <a:t>ja</a:t>
            </a:r>
            <a:r>
              <a:rPr lang="en-US" sz="2400" dirty="0">
                <a:solidFill>
                  <a:srgbClr val="000000"/>
                </a:solidFill>
              </a:rPr>
              <a:t> </a:t>
            </a:r>
            <a:r>
              <a:rPr lang="en-US" sz="2400" dirty="0" err="1">
                <a:solidFill>
                  <a:srgbClr val="000000"/>
                </a:solidFill>
              </a:rPr>
              <a:t>opetusjärjestelyt</a:t>
            </a:r>
            <a:endParaRPr lang="fi-FI" sz="2400" dirty="0"/>
          </a:p>
        </p:txBody>
      </p:sp>
      <p:graphicFrame>
        <p:nvGraphicFramePr>
          <p:cNvPr id="6" name="Chart"/>
          <p:cNvGraphicFramePr>
            <a:graphicFrameLocks noGrp="1"/>
          </p:cNvGraphicFramePr>
          <p:nvPr>
            <p:extLst>
              <p:ext uri="{D42A27DB-BD31-4B8C-83A1-F6EECF244321}">
                <p14:modId xmlns:p14="http://schemas.microsoft.com/office/powerpoint/2010/main" val="1357177139"/>
              </p:ext>
            </p:extLst>
          </p:nvPr>
        </p:nvGraphicFramePr>
        <p:xfrm>
          <a:off x="457200" y="1162049"/>
          <a:ext cx="8229599" cy="54959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389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rPr>
              <a:t>Oppimisen</a:t>
            </a:r>
            <a:r>
              <a:rPr lang="en-US" sz="2400" dirty="0">
                <a:solidFill>
                  <a:srgbClr val="000000"/>
                </a:solidFill>
              </a:rPr>
              <a:t>, </a:t>
            </a:r>
            <a:r>
              <a:rPr lang="en-US" sz="2400" dirty="0" err="1">
                <a:solidFill>
                  <a:srgbClr val="000000"/>
                </a:solidFill>
              </a:rPr>
              <a:t>kasvun</a:t>
            </a:r>
            <a:r>
              <a:rPr lang="en-US" sz="2400" dirty="0">
                <a:solidFill>
                  <a:srgbClr val="000000"/>
                </a:solidFill>
              </a:rPr>
              <a:t> </a:t>
            </a:r>
            <a:r>
              <a:rPr lang="en-US" sz="2400" dirty="0" err="1">
                <a:solidFill>
                  <a:srgbClr val="000000"/>
                </a:solidFill>
              </a:rPr>
              <a:t>ja</a:t>
            </a:r>
            <a:r>
              <a:rPr lang="en-US" sz="2400" dirty="0">
                <a:solidFill>
                  <a:srgbClr val="000000"/>
                </a:solidFill>
              </a:rPr>
              <a:t> </a:t>
            </a:r>
            <a:r>
              <a:rPr lang="en-US" sz="2400" dirty="0" smtClean="0">
                <a:solidFill>
                  <a:srgbClr val="000000"/>
                </a:solidFill>
              </a:rPr>
              <a:t/>
            </a:r>
            <a:br>
              <a:rPr lang="en-US" sz="2400" dirty="0" smtClean="0">
                <a:solidFill>
                  <a:srgbClr val="000000"/>
                </a:solidFill>
              </a:rPr>
            </a:br>
            <a:r>
              <a:rPr lang="en-US" sz="2400" dirty="0" err="1" smtClean="0">
                <a:solidFill>
                  <a:srgbClr val="000000"/>
                </a:solidFill>
              </a:rPr>
              <a:t>hyvinvoinnin</a:t>
            </a:r>
            <a:r>
              <a:rPr lang="en-US" sz="2400" dirty="0" smtClean="0">
                <a:solidFill>
                  <a:srgbClr val="000000"/>
                </a:solidFill>
              </a:rPr>
              <a:t> </a:t>
            </a:r>
            <a:r>
              <a:rPr lang="en-US" sz="2400" dirty="0" err="1">
                <a:solidFill>
                  <a:srgbClr val="000000"/>
                </a:solidFill>
              </a:rPr>
              <a:t>tuki</a:t>
            </a:r>
            <a:endParaRPr lang="fi-FI" sz="2400" dirty="0"/>
          </a:p>
        </p:txBody>
      </p:sp>
      <p:graphicFrame>
        <p:nvGraphicFramePr>
          <p:cNvPr id="3" name="Chart"/>
          <p:cNvGraphicFramePr>
            <a:graphicFrameLocks noGrp="1"/>
          </p:cNvGraphicFramePr>
          <p:nvPr>
            <p:extLst>
              <p:ext uri="{D42A27DB-BD31-4B8C-83A1-F6EECF244321}">
                <p14:modId xmlns:p14="http://schemas.microsoft.com/office/powerpoint/2010/main" val="1811406396"/>
              </p:ext>
            </p:extLst>
          </p:nvPr>
        </p:nvGraphicFramePr>
        <p:xfrm>
          <a:off x="457200" y="1152525"/>
          <a:ext cx="8229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3739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rPr>
              <a:t>Oppimisen</a:t>
            </a:r>
            <a:r>
              <a:rPr lang="en-US" sz="2400" dirty="0">
                <a:solidFill>
                  <a:srgbClr val="000000"/>
                </a:solidFill>
              </a:rPr>
              <a:t>, </a:t>
            </a:r>
            <a:r>
              <a:rPr lang="en-US" sz="2400" dirty="0" err="1">
                <a:solidFill>
                  <a:srgbClr val="000000"/>
                </a:solidFill>
              </a:rPr>
              <a:t>kasvun</a:t>
            </a:r>
            <a:r>
              <a:rPr lang="en-US" sz="2400" dirty="0">
                <a:solidFill>
                  <a:srgbClr val="000000"/>
                </a:solidFill>
              </a:rPr>
              <a:t> </a:t>
            </a:r>
            <a:r>
              <a:rPr lang="en-US" sz="2400" dirty="0" err="1">
                <a:solidFill>
                  <a:srgbClr val="000000"/>
                </a:solidFill>
              </a:rPr>
              <a:t>ja</a:t>
            </a:r>
            <a:r>
              <a:rPr lang="en-US" sz="2400" dirty="0">
                <a:solidFill>
                  <a:srgbClr val="000000"/>
                </a:solidFill>
              </a:rPr>
              <a:t> </a:t>
            </a:r>
            <a:r>
              <a:rPr lang="en-US" sz="2400" dirty="0" smtClean="0">
                <a:solidFill>
                  <a:srgbClr val="000000"/>
                </a:solidFill>
              </a:rPr>
              <a:t/>
            </a:r>
            <a:br>
              <a:rPr lang="en-US" sz="2400" dirty="0" smtClean="0">
                <a:solidFill>
                  <a:srgbClr val="000000"/>
                </a:solidFill>
              </a:rPr>
            </a:br>
            <a:r>
              <a:rPr lang="en-US" sz="2400" dirty="0" err="1" smtClean="0">
                <a:solidFill>
                  <a:srgbClr val="000000"/>
                </a:solidFill>
              </a:rPr>
              <a:t>hyvinvoinnin</a:t>
            </a:r>
            <a:r>
              <a:rPr lang="en-US" sz="2400" dirty="0" smtClean="0">
                <a:solidFill>
                  <a:srgbClr val="000000"/>
                </a:solidFill>
              </a:rPr>
              <a:t> </a:t>
            </a:r>
            <a:r>
              <a:rPr lang="en-US" sz="2400" dirty="0" err="1">
                <a:solidFill>
                  <a:srgbClr val="000000"/>
                </a:solidFill>
              </a:rPr>
              <a:t>tuki</a:t>
            </a:r>
            <a:endParaRPr lang="fi-FI" sz="2400" dirty="0"/>
          </a:p>
        </p:txBody>
      </p:sp>
      <p:graphicFrame>
        <p:nvGraphicFramePr>
          <p:cNvPr id="3" name="Chart"/>
          <p:cNvGraphicFramePr>
            <a:graphicFrameLocks noGrp="1"/>
          </p:cNvGraphicFramePr>
          <p:nvPr>
            <p:extLst>
              <p:ext uri="{D42A27DB-BD31-4B8C-83A1-F6EECF244321}">
                <p14:modId xmlns:p14="http://schemas.microsoft.com/office/powerpoint/2010/main" val="3375132859"/>
              </p:ext>
            </p:extLst>
          </p:nvPr>
        </p:nvGraphicFramePr>
        <p:xfrm>
          <a:off x="457200" y="1152525"/>
          <a:ext cx="8229600" cy="5514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847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rPr>
              <a:t>Osallisuus</a:t>
            </a:r>
            <a:endParaRPr lang="fi-FI" sz="2400" dirty="0"/>
          </a:p>
        </p:txBody>
      </p:sp>
      <p:graphicFrame>
        <p:nvGraphicFramePr>
          <p:cNvPr id="3" name="Chart"/>
          <p:cNvGraphicFramePr>
            <a:graphicFrameLocks noGrp="1"/>
          </p:cNvGraphicFramePr>
          <p:nvPr>
            <p:extLst>
              <p:ext uri="{D42A27DB-BD31-4B8C-83A1-F6EECF244321}">
                <p14:modId xmlns:p14="http://schemas.microsoft.com/office/powerpoint/2010/main" val="413303579"/>
              </p:ext>
            </p:extLst>
          </p:nvPr>
        </p:nvGraphicFramePr>
        <p:xfrm>
          <a:off x="1457326" y="1773238"/>
          <a:ext cx="7267574" cy="4464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3739199"/>
      </p:ext>
    </p:extLst>
  </p:cSld>
  <p:clrMapOvr>
    <a:masterClrMapping/>
  </p:clrMapOvr>
</p:sld>
</file>

<file path=ppt/theme/theme1.xml><?xml version="1.0" encoding="utf-8"?>
<a:theme xmlns:a="http://schemas.openxmlformats.org/drawingml/2006/main" name="Esitysmalli">
  <a:themeElements>
    <a:clrScheme name="Kuopion kaupunki">
      <a:dk1>
        <a:srgbClr val="0F0F0F"/>
      </a:dk1>
      <a:lt1>
        <a:srgbClr val="FFFFFF"/>
      </a:lt1>
      <a:dk2>
        <a:srgbClr val="C5CAD6"/>
      </a:dk2>
      <a:lt2>
        <a:srgbClr val="FFFFFF"/>
      </a:lt2>
      <a:accent1>
        <a:srgbClr val="D80017"/>
      </a:accent1>
      <a:accent2>
        <a:srgbClr val="0F0F0F"/>
      </a:accent2>
      <a:accent3>
        <a:srgbClr val="CAAD72"/>
      </a:accent3>
      <a:accent4>
        <a:srgbClr val="C5CFD6"/>
      </a:accent4>
      <a:accent5>
        <a:srgbClr val="E9DEC6"/>
      </a:accent5>
      <a:accent6>
        <a:srgbClr val="818386"/>
      </a:accent6>
      <a:hlink>
        <a:srgbClr val="D80017"/>
      </a:hlink>
      <a:folHlink>
        <a:srgbClr val="4B4B4B"/>
      </a:folHlink>
    </a:clrScheme>
    <a:fontScheme name="Yhteiskunnallinen">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Esitysmalli</Template>
  <TotalTime>0</TotalTime>
  <Words>288</Words>
  <Application>Microsoft Office PowerPoint</Application>
  <PresentationFormat>Näytössä katseltava diaesitys (4:3)</PresentationFormat>
  <Paragraphs>52</Paragraphs>
  <Slides>19</Slides>
  <Notes>1</Notes>
  <HiddenSlides>0</HiddenSlides>
  <MMClips>0</MMClips>
  <ScaleCrop>false</ScaleCrop>
  <HeadingPairs>
    <vt:vector size="4" baseType="variant">
      <vt:variant>
        <vt:lpstr>Teema</vt:lpstr>
      </vt:variant>
      <vt:variant>
        <vt:i4>1</vt:i4>
      </vt:variant>
      <vt:variant>
        <vt:lpstr>Dian otsikot</vt:lpstr>
      </vt:variant>
      <vt:variant>
        <vt:i4>19</vt:i4>
      </vt:variant>
    </vt:vector>
  </HeadingPairs>
  <TitlesOfParts>
    <vt:vector size="20" baseType="lpstr">
      <vt:lpstr>Esitysmalli</vt:lpstr>
      <vt:lpstr>Oppilaskysely 2017</vt:lpstr>
      <vt:lpstr>sisältö</vt:lpstr>
      <vt:lpstr>Taustatiedot</vt:lpstr>
      <vt:lpstr>Opetus ja opetusjärjestelyt</vt:lpstr>
      <vt:lpstr>Opetus ja opetusjärjestelyt</vt:lpstr>
      <vt:lpstr>Opetus ja opetusjärjestelyt</vt:lpstr>
      <vt:lpstr>Oppimisen, kasvun ja  hyvinvoinnin tuki</vt:lpstr>
      <vt:lpstr>Oppimisen, kasvun ja  hyvinvoinnin tuki</vt:lpstr>
      <vt:lpstr>Osallisuus</vt:lpstr>
      <vt:lpstr>Kodin ja koulun yhteistyö</vt:lpstr>
      <vt:lpstr>Turvallisuus, tasa-arvo ja yhdenvertaisuus</vt:lpstr>
      <vt:lpstr>Taloudelliset resurssit</vt:lpstr>
      <vt:lpstr>Fyysinen oppimisympäristö</vt:lpstr>
      <vt:lpstr>Henkilöstö</vt:lpstr>
      <vt:lpstr>Johtaminen</vt:lpstr>
      <vt:lpstr>KEHITYS JA ARVIOINTI</vt:lpstr>
      <vt:lpstr>Osa-alueiden keskiarvojen vertailu</vt:lpstr>
      <vt:lpstr>Muutokset vuodesta 2013</vt:lpstr>
      <vt:lpstr>PowerPoint-esitys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2017-04-25T09:25:40Z</dcterms:created>
  <dcterms:modified xsi:type="dcterms:W3CDTF">2017-05-09T03:00:27Z</dcterms:modified>
</cp:coreProperties>
</file>

<file path=userCustomization/customUI.xml><?xml version="1.0" encoding="utf-8"?>
<mso:customUI xmlns:mso="http://schemas.microsoft.com/office/2006/01/customui">
  <mso:ribbon>
    <mso:qat>
      <mso:documentControls>
        <mso:control idQ="mso:GroupSlideThemes" visible="true"/>
      </mso:documentControls>
    </mso:qat>
  </mso:ribbon>
</mso:customUI>
</file>