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embeddings/excel63118114677777.xlsx" ContentType="application/vnd.ms-excel"/>
  <Override PartName="/ppt/charts/chart8.xml" ContentType="application/vnd.openxmlformats-officedocument.drawingml.chart+xml"/>
  <Override PartName="/ppt/charts/chart9.xml" ContentType="application/vnd.openxmlformats-officedocument.drawingml.chart+xml"/>
  <Override PartName="/ppt/embeddings/excel661111116899999.xlsx" ContentType="application/vnd.ms-excel"/>
  <Override PartName="/ppt/charts/chart10.xml" ContentType="application/vnd.openxmlformats-officedocument.drawingml.chart+xml"/>
  <Override PartName="/ppt/embeddings/excel67111211791010101010.xlsx" ContentType="application/vnd.ms-excel"/>
  <Override PartName="/ppt/charts/chart11.xml" ContentType="application/vnd.openxmlformats-officedocument.drawingml.chart+xml"/>
  <Override PartName="/ppt/embeddings/excel681113118101111111111.xlsx" ContentType="application/vnd.ms-excel"/>
  <Override PartName="/ppt/charts/chart12.xml" ContentType="application/vnd.openxmlformats-officedocument.drawingml.chart+xml"/>
  <Override PartName="/ppt/embeddings/excel691114119111212121212.xlsx" ContentType="application/vnd.ms-exce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4" r:id="rId1"/>
  </p:sldMasterIdLst>
  <p:notesMasterIdLst>
    <p:notesMasterId r:id="rId21"/>
  </p:notesMasterIdLst>
  <p:handoutMasterIdLst>
    <p:handoutMasterId r:id="rId22"/>
  </p:handoutMasterIdLst>
  <p:sldIdLst>
    <p:sldId id="264" r:id="rId2"/>
    <p:sldId id="279" r:id="rId3"/>
    <p:sldId id="280" r:id="rId4"/>
    <p:sldId id="282" r:id="rId5"/>
    <p:sldId id="265" r:id="rId6"/>
    <p:sldId id="267" r:id="rId7"/>
    <p:sldId id="277" r:id="rId8"/>
    <p:sldId id="268" r:id="rId9"/>
    <p:sldId id="278" r:id="rId10"/>
    <p:sldId id="269" r:id="rId11"/>
    <p:sldId id="270" r:id="rId12"/>
    <p:sldId id="271" r:id="rId13"/>
    <p:sldId id="272" r:id="rId14"/>
    <p:sldId id="273" r:id="rId15"/>
    <p:sldId id="274" r:id="rId16"/>
    <p:sldId id="275" r:id="rId17"/>
    <p:sldId id="276" r:id="rId18"/>
    <p:sldId id="281" r:id="rId19"/>
    <p:sldId id="258" r:id="rId20"/>
  </p:sldIdLst>
  <p:sldSz cx="9144000" cy="6858000" type="screen4x3"/>
  <p:notesSz cx="6669088" cy="9926638"/>
  <p:defaultTextStyle>
    <a:defPPr>
      <a:defRPr lang="fi-FI"/>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00"/>
    <a:srgbClr val="FFCC66"/>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2DE63D5-997A-4646-A377-4702673A728D}">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Vaalea tyyli 2 - Korostu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404" y="-6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0" d="100"/>
          <a:sy n="80" d="100"/>
        </p:scale>
        <p:origin x="-2106" y="-84"/>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671112117910101010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6811131181011111111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6911141191112121212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6311811467777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66111111689999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1. Tiedän riittävästi, mitä lapselleni opetetaan tänä lukuvuonna koulussa.</c:v>
                </c:pt>
                <c:pt idx="1">
                  <c:v>2. Opetus on hyvin valmisteltua.</c:v>
                </c:pt>
                <c:pt idx="2">
                  <c:v>3. Opettajat innostavat lastani oppimaan.</c:v>
                </c:pt>
                <c:pt idx="3">
                  <c:v>4. Lapseni viihtyy koulussa.</c:v>
                </c:pt>
              </c:strCache>
            </c:strRef>
          </c:cat>
          <c:val>
            <c:numRef>
              <c:f>'T1'!$B$2:$B$5</c:f>
              <c:numCache>
                <c:formatCode>General</c:formatCode>
                <c:ptCount val="4"/>
                <c:pt idx="0">
                  <c:v>3.22</c:v>
                </c:pt>
                <c:pt idx="1">
                  <c:v>3.35</c:v>
                </c:pt>
                <c:pt idx="2">
                  <c:v>3.33</c:v>
                </c:pt>
                <c:pt idx="3">
                  <c:v>3.41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1. Tiedän riittävästi, mitä lapselleni opetetaan tänä lukuvuonna koulussa.</c:v>
                </c:pt>
                <c:pt idx="1">
                  <c:v>2. Opetus on hyvin valmisteltua.</c:v>
                </c:pt>
                <c:pt idx="2">
                  <c:v>3. Opettajat innostavat lastani oppimaan.</c:v>
                </c:pt>
                <c:pt idx="3">
                  <c:v>4. Lapseni viihtyy koulussa.</c:v>
                </c:pt>
              </c:strCache>
            </c:strRef>
          </c:cat>
          <c:val>
            <c:numRef>
              <c:f>'T1'!$C$2:$C$5</c:f>
              <c:numCache>
                <c:formatCode>General</c:formatCode>
                <c:ptCount val="4"/>
                <c:pt idx="0">
                  <c:v>3.29</c:v>
                </c:pt>
                <c:pt idx="1">
                  <c:v>3.33</c:v>
                </c:pt>
                <c:pt idx="2">
                  <c:v>3.26</c:v>
                </c:pt>
                <c:pt idx="3">
                  <c:v>3.43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1. Tiedän riittävästi, mitä lapselleni opetetaan tänä lukuvuonna koulussa.</c:v>
                </c:pt>
                <c:pt idx="1">
                  <c:v>2. Opetus on hyvin valmisteltua.</c:v>
                </c:pt>
                <c:pt idx="2">
                  <c:v>3. Opettajat innostavat lastani oppimaan.</c:v>
                </c:pt>
                <c:pt idx="3">
                  <c:v>4. Lapseni viihtyy koulussa.</c:v>
                </c:pt>
              </c:strCache>
            </c:strRef>
          </c:cat>
          <c:val>
            <c:numRef>
              <c:f>'T1'!$D$2:$D$5</c:f>
              <c:numCache>
                <c:formatCode>General</c:formatCode>
                <c:ptCount val="4"/>
                <c:pt idx="0">
                  <c:v>3.15</c:v>
                </c:pt>
                <c:pt idx="1">
                  <c:v>3.01</c:v>
                </c:pt>
                <c:pt idx="2">
                  <c:v>2.73</c:v>
                </c:pt>
                <c:pt idx="3">
                  <c:v>3.14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06046592"/>
        <c:axId val="106048128"/>
      </c:barChart>
      <c:catAx>
        <c:axId val="106046592"/>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06048128"/>
        <c:crosses val="autoZero"/>
        <c:auto val="1"/>
        <c:lblAlgn val="ctr"/>
        <c:lblOffset val="100"/>
        <c:noMultiLvlLbl val="1"/>
      </c:catAx>
      <c:valAx>
        <c:axId val="10604812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06046592"/>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49. Olen tyytyväinen koulun lapselleni tarjoamiin opiskeluvälineisiin ja oppimateriaaleihin.</c:v>
                </c:pt>
                <c:pt idx="1">
                  <c:v>50. Opetusvälineet ovat nykyaikaisia.</c:v>
                </c:pt>
              </c:strCache>
            </c:strRef>
          </c:cat>
          <c:val>
            <c:numRef>
              <c:f>T1!$B$2:$B$3</c:f>
              <c:numCache>
                <c:formatCode>General</c:formatCode>
                <c:ptCount val="2"/>
                <c:pt idx="0">
                  <c:v>3.14</c:v>
                </c:pt>
                <c:pt idx="1">
                  <c:v>3.13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49. Olen tyytyväinen koulun lapselleni tarjoamiin opiskeluvälineisiin ja oppimateriaaleihin.</c:v>
                </c:pt>
                <c:pt idx="1">
                  <c:v>50. Opetusvälineet ovat nykyaikaisia.</c:v>
                </c:pt>
              </c:strCache>
            </c:strRef>
          </c:cat>
          <c:val>
            <c:numRef>
              <c:f>T1!$C$2:$C$3</c:f>
              <c:numCache>
                <c:formatCode>General</c:formatCode>
                <c:ptCount val="2"/>
                <c:pt idx="0">
                  <c:v>3.11</c:v>
                </c:pt>
                <c:pt idx="1">
                  <c:v>3.15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49. Olen tyytyväinen koulun lapselleni tarjoamiin opiskeluvälineisiin ja oppimateriaaleihin.</c:v>
                </c:pt>
                <c:pt idx="1">
                  <c:v>50. Opetusvälineet ovat nykyaikaisia.</c:v>
                </c:pt>
              </c:strCache>
            </c:strRef>
          </c:cat>
          <c:val>
            <c:numRef>
              <c:f>T1!$D$2:$D$3</c:f>
              <c:numCache>
                <c:formatCode>General</c:formatCode>
                <c:ptCount val="2"/>
                <c:pt idx="0">
                  <c:v>2.84</c:v>
                </c:pt>
                <c:pt idx="1">
                  <c:v>2.87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694016"/>
        <c:axId val="154695552"/>
      </c:barChart>
      <c:catAx>
        <c:axId val="15469401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695552"/>
        <c:crosses val="autoZero"/>
        <c:auto val="1"/>
        <c:lblAlgn val="ctr"/>
        <c:lblOffset val="100"/>
        <c:noMultiLvlLbl val="1"/>
      </c:catAx>
      <c:valAx>
        <c:axId val="154695552"/>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694016"/>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51. Koulussa on riittävästi opettajia ja ohjaajia.</c:v>
                </c:pt>
                <c:pt idx="1">
                  <c:v>52. Koulun opettajat ja ohjaajat tekevät työnsä hyvin.</c:v>
                </c:pt>
                <c:pt idx="2">
                  <c:v>53. Koulun opettajat ja ohjaajat ovat mukavia.</c:v>
                </c:pt>
              </c:strCache>
            </c:strRef>
          </c:cat>
          <c:val>
            <c:numRef>
              <c:f>T1!$B$2:$B$4</c:f>
              <c:numCache>
                <c:formatCode>General</c:formatCode>
                <c:ptCount val="3"/>
                <c:pt idx="0">
                  <c:v>2.92</c:v>
                </c:pt>
                <c:pt idx="1">
                  <c:v>3.55</c:v>
                </c:pt>
                <c:pt idx="2">
                  <c:v>3.58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51. Koulussa on riittävästi opettajia ja ohjaajia.</c:v>
                </c:pt>
                <c:pt idx="1">
                  <c:v>52. Koulun opettajat ja ohjaajat tekevät työnsä hyvin.</c:v>
                </c:pt>
                <c:pt idx="2">
                  <c:v>53. Koulun opettajat ja ohjaajat ovat mukavia.</c:v>
                </c:pt>
              </c:strCache>
            </c:strRef>
          </c:cat>
          <c:val>
            <c:numRef>
              <c:f>T1!$C$2:$C$4</c:f>
              <c:numCache>
                <c:formatCode>General</c:formatCode>
                <c:ptCount val="3"/>
                <c:pt idx="0">
                  <c:v>3.05</c:v>
                </c:pt>
                <c:pt idx="1">
                  <c:v>3.56</c:v>
                </c:pt>
                <c:pt idx="2">
                  <c:v>3.58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51. Koulussa on riittävästi opettajia ja ohjaajia.</c:v>
                </c:pt>
                <c:pt idx="1">
                  <c:v>52. Koulun opettajat ja ohjaajat tekevät työnsä hyvin.</c:v>
                </c:pt>
                <c:pt idx="2">
                  <c:v>53. Koulun opettajat ja ohjaajat ovat mukavia.</c:v>
                </c:pt>
              </c:strCache>
            </c:strRef>
          </c:cat>
          <c:val>
            <c:numRef>
              <c:f>T1!$D$2:$D$4</c:f>
              <c:numCache>
                <c:formatCode>General</c:formatCode>
                <c:ptCount val="3"/>
                <c:pt idx="0">
                  <c:v>2.94</c:v>
                </c:pt>
                <c:pt idx="1">
                  <c:v>3.18</c:v>
                </c:pt>
                <c:pt idx="2">
                  <c:v>3.29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793088"/>
        <c:axId val="154794624"/>
      </c:barChart>
      <c:catAx>
        <c:axId val="154793088"/>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794624"/>
        <c:crosses val="autoZero"/>
        <c:auto val="1"/>
        <c:lblAlgn val="ctr"/>
        <c:lblOffset val="100"/>
        <c:noMultiLvlLbl val="1"/>
      </c:catAx>
      <c:valAx>
        <c:axId val="15479462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793088"/>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Olen tyytyväinen koulun johtamiseen.</c:v>
                </c:pt>
                <c:pt idx="1">
                  <c:v>55. Olen tyytyväinen Kuopion perusopetukseen.</c:v>
                </c:pt>
              </c:strCache>
            </c:strRef>
          </c:cat>
          <c:val>
            <c:numRef>
              <c:f>T1!$B$2:$B$3</c:f>
              <c:numCache>
                <c:formatCode>General</c:formatCode>
                <c:ptCount val="2"/>
                <c:pt idx="0">
                  <c:v>3.41</c:v>
                </c:pt>
                <c:pt idx="1">
                  <c:v>3.23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Olen tyytyväinen koulun johtamiseen.</c:v>
                </c:pt>
                <c:pt idx="1">
                  <c:v>55. Olen tyytyväinen Kuopion perusopetukseen.</c:v>
                </c:pt>
              </c:strCache>
            </c:strRef>
          </c:cat>
          <c:val>
            <c:numRef>
              <c:f>T1!$C$2:$C$3</c:f>
              <c:numCache>
                <c:formatCode>General</c:formatCode>
                <c:ptCount val="2"/>
                <c:pt idx="0">
                  <c:v>3.38</c:v>
                </c:pt>
                <c:pt idx="1">
                  <c:v>3.19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54. Olen tyytyväinen koulun johtamiseen.</c:v>
                </c:pt>
                <c:pt idx="1">
                  <c:v>55. Olen tyytyväinen Kuopion perusopetukseen.</c:v>
                </c:pt>
              </c:strCache>
            </c:strRef>
          </c:cat>
          <c:val>
            <c:numRef>
              <c:f>T1!$D$2:$D$3</c:f>
              <c:numCache>
                <c:formatCode>General</c:formatCode>
                <c:ptCount val="2"/>
                <c:pt idx="0">
                  <c:v>3.24</c:v>
                </c:pt>
                <c:pt idx="1">
                  <c:v>3.05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05822080"/>
        <c:axId val="105823616"/>
      </c:barChart>
      <c:catAx>
        <c:axId val="105822080"/>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05823616"/>
        <c:crosses val="autoZero"/>
        <c:auto val="1"/>
        <c:lblAlgn val="ctr"/>
        <c:lblOffset val="100"/>
        <c:noMultiLvlLbl val="1"/>
      </c:catAx>
      <c:valAx>
        <c:axId val="10582361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05822080"/>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56. Koulua on kehitetty parempaan suuntaan.</c:v>
                </c:pt>
                <c:pt idx="1">
                  <c:v>58. Anna hymiö koululle.</c:v>
                </c:pt>
              </c:strCache>
            </c:strRef>
          </c:cat>
          <c:val>
            <c:numRef>
              <c:f>'T1'!$B$2:$B$3</c:f>
              <c:numCache>
                <c:formatCode>General</c:formatCode>
                <c:ptCount val="2"/>
                <c:pt idx="0">
                  <c:v>3.28</c:v>
                </c:pt>
                <c:pt idx="1">
                  <c:v>3.4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56. Koulua on kehitetty parempaan suuntaan.</c:v>
                </c:pt>
                <c:pt idx="1">
                  <c:v>58. Anna hymiö koululle.</c:v>
                </c:pt>
              </c:strCache>
            </c:strRef>
          </c:cat>
          <c:val>
            <c:numRef>
              <c:f>'T1'!$C$2:$C$3</c:f>
              <c:numCache>
                <c:formatCode>General</c:formatCode>
                <c:ptCount val="2"/>
                <c:pt idx="0">
                  <c:v>3.25</c:v>
                </c:pt>
                <c:pt idx="1">
                  <c:v>3.4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'T1'!$A$2:$A$3</c:f>
              <c:strCache>
                <c:ptCount val="2"/>
                <c:pt idx="0">
                  <c:v>56. Koulua on kehitetty parempaan suuntaan.</c:v>
                </c:pt>
                <c:pt idx="1">
                  <c:v>58. Anna hymiö koululle.</c:v>
                </c:pt>
              </c:strCache>
            </c:strRef>
          </c:cat>
          <c:val>
            <c:numRef>
              <c:f>'T1'!$D$2:$D$3</c:f>
              <c:numCache>
                <c:formatCode>General</c:formatCode>
                <c:ptCount val="2"/>
                <c:pt idx="0">
                  <c:v>3.07</c:v>
                </c:pt>
                <c:pt idx="1">
                  <c:v>3.1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05925248"/>
        <c:axId val="105943424"/>
      </c:barChart>
      <c:catAx>
        <c:axId val="105925248"/>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05943424"/>
        <c:crosses val="autoZero"/>
        <c:auto val="1"/>
        <c:lblAlgn val="ctr"/>
        <c:lblOffset val="100"/>
        <c:noMultiLvlLbl val="1"/>
      </c:catAx>
      <c:valAx>
        <c:axId val="10594342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05925248"/>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8081961345740876E-2"/>
          <c:y val="2.821416835961775E-2"/>
          <c:w val="0.90191803865425912"/>
          <c:h val="0.51972800491496063"/>
        </c:manualLayout>
      </c:layout>
      <c:barChart>
        <c:barDir val="col"/>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 tasa-arvo ja yhdenvertaisuus</c:v>
                </c:pt>
                <c:pt idx="5">
                  <c:v>Fyysinen oppimisympäristö</c:v>
                </c:pt>
                <c:pt idx="6">
                  <c:v>Taloudelliset resurssit</c:v>
                </c:pt>
                <c:pt idx="7">
                  <c:v>Henkilöstö</c:v>
                </c:pt>
                <c:pt idx="8">
                  <c:v>Johtaminen</c:v>
                </c:pt>
                <c:pt idx="9">
                  <c:v>Kehitys ja arviointi</c:v>
                </c:pt>
                <c:pt idx="10">
                  <c:v>KESKIARVO</c:v>
                </c:pt>
              </c:strCache>
            </c:strRef>
          </c:cat>
          <c:val>
            <c:numRef>
              <c:f>'T1'!$B$2:$B$12</c:f>
              <c:numCache>
                <c:formatCode>General</c:formatCode>
                <c:ptCount val="11"/>
                <c:pt idx="0">
                  <c:v>3.12</c:v>
                </c:pt>
                <c:pt idx="1">
                  <c:v>3.29</c:v>
                </c:pt>
                <c:pt idx="2">
                  <c:v>3.42</c:v>
                </c:pt>
                <c:pt idx="3">
                  <c:v>3.31</c:v>
                </c:pt>
                <c:pt idx="4">
                  <c:v>3.41</c:v>
                </c:pt>
                <c:pt idx="5">
                  <c:v>2.95</c:v>
                </c:pt>
                <c:pt idx="6">
                  <c:v>3.14</c:v>
                </c:pt>
                <c:pt idx="7">
                  <c:v>3.35</c:v>
                </c:pt>
                <c:pt idx="8">
                  <c:v>3.32</c:v>
                </c:pt>
                <c:pt idx="9">
                  <c:v>3.28</c:v>
                </c:pt>
                <c:pt idx="10">
                  <c:v>3.26</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 tasa-arvo ja yhdenvertaisuus</c:v>
                </c:pt>
                <c:pt idx="5">
                  <c:v>Fyysinen oppimisympäristö</c:v>
                </c:pt>
                <c:pt idx="6">
                  <c:v>Taloudelliset resurssit</c:v>
                </c:pt>
                <c:pt idx="7">
                  <c:v>Henkilöstö</c:v>
                </c:pt>
                <c:pt idx="8">
                  <c:v>Johtaminen</c:v>
                </c:pt>
                <c:pt idx="9">
                  <c:v>Kehitys ja arviointi</c:v>
                </c:pt>
                <c:pt idx="10">
                  <c:v>KESKIARVO</c:v>
                </c:pt>
              </c:strCache>
            </c:strRef>
          </c:cat>
          <c:val>
            <c:numRef>
              <c:f>'T1'!$C$2:$C$12</c:f>
              <c:numCache>
                <c:formatCode>General</c:formatCode>
                <c:ptCount val="11"/>
                <c:pt idx="0">
                  <c:v>3.15</c:v>
                </c:pt>
                <c:pt idx="1">
                  <c:v>3.3</c:v>
                </c:pt>
                <c:pt idx="2">
                  <c:v>3.49</c:v>
                </c:pt>
                <c:pt idx="3">
                  <c:v>3.35</c:v>
                </c:pt>
                <c:pt idx="4">
                  <c:v>3.45</c:v>
                </c:pt>
                <c:pt idx="5">
                  <c:v>3.03</c:v>
                </c:pt>
                <c:pt idx="6">
                  <c:v>3.13</c:v>
                </c:pt>
                <c:pt idx="7">
                  <c:v>3.39</c:v>
                </c:pt>
                <c:pt idx="8">
                  <c:v>3.29</c:v>
                </c:pt>
                <c:pt idx="9">
                  <c:v>3.25</c:v>
                </c:pt>
                <c:pt idx="10">
                  <c:v>3.28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 tasa-arvo ja yhdenvertaisuus</c:v>
                </c:pt>
                <c:pt idx="5">
                  <c:v>Fyysinen oppimisympäristö</c:v>
                </c:pt>
                <c:pt idx="6">
                  <c:v>Taloudelliset resurssit</c:v>
                </c:pt>
                <c:pt idx="7">
                  <c:v>Henkilöstö</c:v>
                </c:pt>
                <c:pt idx="8">
                  <c:v>Johtaminen</c:v>
                </c:pt>
                <c:pt idx="9">
                  <c:v>Kehitys ja arviointi</c:v>
                </c:pt>
                <c:pt idx="10">
                  <c:v>KESKIARVO</c:v>
                </c:pt>
              </c:strCache>
            </c:strRef>
          </c:cat>
          <c:val>
            <c:numRef>
              <c:f>'T1'!$D$2:$D$12</c:f>
              <c:numCache>
                <c:formatCode>General</c:formatCode>
                <c:ptCount val="11"/>
                <c:pt idx="0">
                  <c:v>2.91</c:v>
                </c:pt>
                <c:pt idx="1">
                  <c:v>3.07</c:v>
                </c:pt>
                <c:pt idx="2">
                  <c:v>3.33</c:v>
                </c:pt>
                <c:pt idx="3">
                  <c:v>3.12</c:v>
                </c:pt>
                <c:pt idx="4">
                  <c:v>3.29</c:v>
                </c:pt>
                <c:pt idx="5">
                  <c:v>2.71</c:v>
                </c:pt>
                <c:pt idx="6">
                  <c:v>2.86</c:v>
                </c:pt>
                <c:pt idx="7">
                  <c:v>3.14</c:v>
                </c:pt>
                <c:pt idx="8">
                  <c:v>3.14</c:v>
                </c:pt>
                <c:pt idx="9">
                  <c:v>3.07</c:v>
                </c:pt>
                <c:pt idx="10">
                  <c:v>3.06</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800128"/>
        <c:axId val="154801664"/>
      </c:barChart>
      <c:catAx>
        <c:axId val="154800128"/>
        <c:scaling>
          <c:orientation val="minMax"/>
        </c:scaling>
        <c:delete val="0"/>
        <c:axPos val="b"/>
        <c:majorTickMark val="none"/>
        <c:minorTickMark val="none"/>
        <c:tickLblPos val="nextTo"/>
        <c:txPr>
          <a:bodyPr rot="-2700000"/>
          <a:lstStyle/>
          <a:p>
            <a:pPr algn="l">
              <a:defRPr sz="800" b="0" spc="100">
                <a:solidFill>
                  <a:srgbClr val="000000"/>
                </a:solidFill>
                <a:latin typeface="+mn-lt"/>
              </a:defRPr>
            </a:pPr>
            <a:endParaRPr lang="fi-FI"/>
          </a:p>
        </c:txPr>
        <c:crossAx val="154801664"/>
        <c:crosses val="autoZero"/>
        <c:auto val="1"/>
        <c:lblAlgn val="ctr"/>
        <c:lblOffset val="100"/>
        <c:noMultiLvlLbl val="1"/>
      </c:catAx>
      <c:valAx>
        <c:axId val="154801664"/>
        <c:scaling>
          <c:orientation val="minMax"/>
          <c:max val="4"/>
          <c:min val="1"/>
        </c:scaling>
        <c:delete val="0"/>
        <c:axPos val="l"/>
        <c:majorGridlines>
          <c:spPr>
            <a:ln>
              <a:solidFill>
                <a:srgbClr val="4F81BD">
                  <a:alpha val="20000"/>
                </a:srgbClr>
              </a:solidFill>
            </a:ln>
          </c:spPr>
        </c:majorGridlines>
        <c:numFmt formatCode="#,##0.0" sourceLinked="0"/>
        <c:majorTickMark val="none"/>
        <c:minorTickMark val="none"/>
        <c:tickLblPos val="nextTo"/>
        <c:spPr>
          <a:ln>
            <a:noFill/>
          </a:ln>
        </c:spPr>
        <c:txPr>
          <a:bodyPr/>
          <a:lstStyle/>
          <a:p>
            <a:pPr algn="l">
              <a:defRPr sz="800" b="0" spc="100">
                <a:solidFill>
                  <a:srgbClr val="000000"/>
                </a:solidFill>
                <a:latin typeface="+mn-lt"/>
              </a:defRPr>
            </a:pPr>
            <a:endParaRPr lang="fi-FI"/>
          </a:p>
        </c:txPr>
        <c:crossAx val="154800128"/>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3744820107843616E-2"/>
          <c:y val="7.7879921833905227E-2"/>
          <c:w val="0.90625517989215643"/>
          <c:h val="0.43005831114357435"/>
        </c:manualLayout>
      </c:layout>
      <c:barChart>
        <c:barDir val="col"/>
        <c:grouping val="clustered"/>
        <c:varyColors val="0"/>
        <c:ser>
          <c:idx val="0"/>
          <c:order val="0"/>
          <c:tx>
            <c:strRef>
              <c:f>'T1'!$B$1</c:f>
              <c:strCache>
                <c:ptCount val="1"/>
                <c:pt idx="0">
                  <c:v>3. luokka</c:v>
                </c:pt>
              </c:strCache>
            </c:strRef>
          </c:tx>
          <c:spPr>
            <a:solidFill>
              <a:srgbClr val="FFFF66"/>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c:v>
                </c:pt>
                <c:pt idx="5">
                  <c:v>Fyysinen oppimisympäristö</c:v>
                </c:pt>
                <c:pt idx="6">
                  <c:v>Taloudelliset resurssit</c:v>
                </c:pt>
                <c:pt idx="7">
                  <c:v>Henkilöstö</c:v>
                </c:pt>
                <c:pt idx="8">
                  <c:v>Johtaminen</c:v>
                </c:pt>
                <c:pt idx="9">
                  <c:v>kehitys ja arviointi</c:v>
                </c:pt>
                <c:pt idx="10">
                  <c:v>KESKIARVO</c:v>
                </c:pt>
              </c:strCache>
            </c:strRef>
          </c:cat>
          <c:val>
            <c:numRef>
              <c:f>'T1'!$B$2:$B$12</c:f>
              <c:numCache>
                <c:formatCode>0.00</c:formatCode>
                <c:ptCount val="11"/>
                <c:pt idx="0">
                  <c:v>3.1762500000000005</c:v>
                </c:pt>
                <c:pt idx="1">
                  <c:v>3.2908333333333335</c:v>
                </c:pt>
                <c:pt idx="2">
                  <c:v>3.4114285714285715</c:v>
                </c:pt>
                <c:pt idx="3">
                  <c:v>3.3840000000000003</c:v>
                </c:pt>
                <c:pt idx="4">
                  <c:v>3.4349999999999996</c:v>
                </c:pt>
                <c:pt idx="5">
                  <c:v>3.2574999999999994</c:v>
                </c:pt>
                <c:pt idx="6">
                  <c:v>3.4050000000000002</c:v>
                </c:pt>
                <c:pt idx="7">
                  <c:v>3.4599999999999995</c:v>
                </c:pt>
                <c:pt idx="8">
                  <c:v>3.2450000000000001</c:v>
                </c:pt>
                <c:pt idx="9">
                  <c:v>3.3849999999999998</c:v>
                </c:pt>
                <c:pt idx="10">
                  <c:v>3.3450011904761907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FFCC00"/>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c:v>
                </c:pt>
                <c:pt idx="5">
                  <c:v>Fyysinen oppimisympäristö</c:v>
                </c:pt>
                <c:pt idx="6">
                  <c:v>Taloudelliset resurssit</c:v>
                </c:pt>
                <c:pt idx="7">
                  <c:v>Henkilöstö</c:v>
                </c:pt>
                <c:pt idx="8">
                  <c:v>Johtaminen</c:v>
                </c:pt>
                <c:pt idx="9">
                  <c:v>kehitys ja arviointi</c:v>
                </c:pt>
                <c:pt idx="10">
                  <c:v>KESKIARVO</c:v>
                </c:pt>
              </c:strCache>
            </c:strRef>
          </c:cat>
          <c:val>
            <c:numRef>
              <c:f>'T1'!$C$2:$C$12</c:f>
              <c:numCache>
                <c:formatCode>0.00</c:formatCode>
                <c:ptCount val="11"/>
                <c:pt idx="0">
                  <c:v>3.1475</c:v>
                </c:pt>
                <c:pt idx="1">
                  <c:v>3.2225000000000001</c:v>
                </c:pt>
                <c:pt idx="2">
                  <c:v>3.3828571428571435</c:v>
                </c:pt>
                <c:pt idx="3">
                  <c:v>3.3119999999999998</c:v>
                </c:pt>
                <c:pt idx="4">
                  <c:v>3.4624999999999999</c:v>
                </c:pt>
                <c:pt idx="5">
                  <c:v>3.2124999999999999</c:v>
                </c:pt>
                <c:pt idx="6">
                  <c:v>3.1799999999999997</c:v>
                </c:pt>
                <c:pt idx="7">
                  <c:v>3.4133333333333336</c:v>
                </c:pt>
                <c:pt idx="8">
                  <c:v>3.2050000000000001</c:v>
                </c:pt>
                <c:pt idx="9">
                  <c:v>3.335</c:v>
                </c:pt>
                <c:pt idx="10">
                  <c:v>3.2873190476190475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FF6600"/>
            </a:solidFill>
          </c:spPr>
          <c:invertIfNegative val="1"/>
          <c:dLbls>
            <c:txPr>
              <a:bodyPr/>
              <a:lstStyle/>
              <a:p>
                <a:pPr algn="l">
                  <a:defRPr sz="700" b="0" spc="100">
                    <a:solidFill>
                      <a:srgbClr val="000000"/>
                    </a:solidFill>
                    <a:latin typeface="+mn-lt"/>
                  </a:defRPr>
                </a:pPr>
                <a:endParaRPr lang="fi-FI"/>
              </a:p>
            </c:txPr>
            <c:showLegendKey val="0"/>
            <c:showVal val="1"/>
            <c:showCatName val="0"/>
            <c:showSerName val="0"/>
            <c:showPercent val="1"/>
            <c:showBubbleSize val="0"/>
            <c:showLeaderLines val="0"/>
          </c:dLbls>
          <c:cat>
            <c:strRef>
              <c:f>'T1'!$A$2:$A$12</c:f>
              <c:strCache>
                <c:ptCount val="11"/>
                <c:pt idx="0">
                  <c:v>Opetus ja opetusjärjestelyt</c:v>
                </c:pt>
                <c:pt idx="1">
                  <c:v>Oppimisen, kasvun ja hyvinvoinnin tuki</c:v>
                </c:pt>
                <c:pt idx="2">
                  <c:v>Kodin ja koulun yhteistyö</c:v>
                </c:pt>
                <c:pt idx="3">
                  <c:v>Oppilaiden osallisuus</c:v>
                </c:pt>
                <c:pt idx="4">
                  <c:v>Turvallisuus</c:v>
                </c:pt>
                <c:pt idx="5">
                  <c:v>Fyysinen oppimisympäristö</c:v>
                </c:pt>
                <c:pt idx="6">
                  <c:v>Taloudelliset resurssit</c:v>
                </c:pt>
                <c:pt idx="7">
                  <c:v>Henkilöstö</c:v>
                </c:pt>
                <c:pt idx="8">
                  <c:v>Johtaminen</c:v>
                </c:pt>
                <c:pt idx="9">
                  <c:v>kehitys ja arviointi</c:v>
                </c:pt>
                <c:pt idx="10">
                  <c:v>KESKIARVO</c:v>
                </c:pt>
              </c:strCache>
            </c:strRef>
          </c:cat>
          <c:val>
            <c:numRef>
              <c:f>'T1'!$D$2:$D$12</c:f>
              <c:numCache>
                <c:formatCode>0.00</c:formatCode>
                <c:ptCount val="11"/>
                <c:pt idx="0">
                  <c:v>2.9825000000000004</c:v>
                </c:pt>
                <c:pt idx="1">
                  <c:v>3.0641666666666665</c:v>
                </c:pt>
                <c:pt idx="2">
                  <c:v>3.2285714285714282</c:v>
                </c:pt>
                <c:pt idx="3">
                  <c:v>3.1760000000000002</c:v>
                </c:pt>
                <c:pt idx="4">
                  <c:v>3.3250000000000002</c:v>
                </c:pt>
                <c:pt idx="5">
                  <c:v>2.9124999999999996</c:v>
                </c:pt>
                <c:pt idx="6">
                  <c:v>2.73</c:v>
                </c:pt>
                <c:pt idx="7">
                  <c:v>3.2133333333333334</c:v>
                </c:pt>
                <c:pt idx="8">
                  <c:v>3.07</c:v>
                </c:pt>
                <c:pt idx="9">
                  <c:v>3.1399999999999997</c:v>
                </c:pt>
                <c:pt idx="10">
                  <c:v>3.0842071428571431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828800"/>
        <c:axId val="154830336"/>
      </c:barChart>
      <c:catAx>
        <c:axId val="154828800"/>
        <c:scaling>
          <c:orientation val="minMax"/>
        </c:scaling>
        <c:delete val="0"/>
        <c:axPos val="b"/>
        <c:majorTickMark val="none"/>
        <c:minorTickMark val="none"/>
        <c:tickLblPos val="nextTo"/>
        <c:txPr>
          <a:bodyPr rot="-2700000"/>
          <a:lstStyle/>
          <a:p>
            <a:pPr algn="l">
              <a:defRPr sz="800" b="0" spc="100">
                <a:solidFill>
                  <a:srgbClr val="000000"/>
                </a:solidFill>
                <a:latin typeface="+mn-lt"/>
              </a:defRPr>
            </a:pPr>
            <a:endParaRPr lang="fi-FI"/>
          </a:p>
        </c:txPr>
        <c:crossAx val="154830336"/>
        <c:crosses val="autoZero"/>
        <c:auto val="1"/>
        <c:lblAlgn val="ctr"/>
        <c:lblOffset val="100"/>
        <c:noMultiLvlLbl val="1"/>
      </c:catAx>
      <c:valAx>
        <c:axId val="154830336"/>
        <c:scaling>
          <c:orientation val="minMax"/>
          <c:max val="4"/>
          <c:min val="1"/>
        </c:scaling>
        <c:delete val="0"/>
        <c:axPos val="l"/>
        <c:majorGridlines>
          <c:spPr>
            <a:ln>
              <a:solidFill>
                <a:srgbClr val="4F81BD">
                  <a:alpha val="20000"/>
                </a:srgbClr>
              </a:solidFill>
            </a:ln>
          </c:spPr>
        </c:majorGridlines>
        <c:numFmt formatCode="0.0" sourceLinked="0"/>
        <c:majorTickMark val="none"/>
        <c:minorTickMark val="none"/>
        <c:tickLblPos val="nextTo"/>
        <c:spPr>
          <a:ln>
            <a:noFill/>
          </a:ln>
        </c:spPr>
        <c:txPr>
          <a:bodyPr/>
          <a:lstStyle/>
          <a:p>
            <a:pPr algn="l">
              <a:defRPr sz="800" b="0" spc="100">
                <a:solidFill>
                  <a:srgbClr val="000000"/>
                </a:solidFill>
                <a:latin typeface="+mn-lt"/>
              </a:defRPr>
            </a:pPr>
            <a:endParaRPr lang="fi-FI"/>
          </a:p>
        </c:txPr>
        <c:crossAx val="154828800"/>
        <c:crosses val="autoZero"/>
        <c:crossBetween val="between"/>
        <c:majorUnit val="0.5"/>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5. Lapseni opetusryhmässä on sopiva määrä oppilaita.</c:v>
                </c:pt>
                <c:pt idx="1">
                  <c:v>6. Oppitunneilla on hyvä työrauha.</c:v>
                </c:pt>
                <c:pt idx="2">
                  <c:v>7. Saan riittävästi tietoa oppilasarvioinnin perusteista.</c:v>
                </c:pt>
                <c:pt idx="3">
                  <c:v>8. Koulussa on tarjolla riittävästi valinnaisaineita.</c:v>
                </c:pt>
              </c:strCache>
            </c:strRef>
          </c:cat>
          <c:val>
            <c:numRef>
              <c:f>'T1'!$B$2:$B$5</c:f>
              <c:numCache>
                <c:formatCode>General</c:formatCode>
                <c:ptCount val="4"/>
                <c:pt idx="0">
                  <c:v>2.9</c:v>
                </c:pt>
                <c:pt idx="1">
                  <c:v>2.7</c:v>
                </c:pt>
                <c:pt idx="2">
                  <c:v>3.08</c:v>
                </c:pt>
                <c:pt idx="3">
                  <c:v>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5. Lapseni opetusryhmässä on sopiva määrä oppilaita.</c:v>
                </c:pt>
                <c:pt idx="1">
                  <c:v>6. Oppitunneilla on hyvä työrauha.</c:v>
                </c:pt>
                <c:pt idx="2">
                  <c:v>7. Saan riittävästi tietoa oppilasarvioinnin perusteista.</c:v>
                </c:pt>
                <c:pt idx="3">
                  <c:v>8. Koulussa on tarjolla riittävästi valinnaisaineita.</c:v>
                </c:pt>
              </c:strCache>
            </c:strRef>
          </c:cat>
          <c:val>
            <c:numRef>
              <c:f>'T1'!$C$2:$C$5</c:f>
              <c:numCache>
                <c:formatCode>General</c:formatCode>
                <c:ptCount val="4"/>
                <c:pt idx="0">
                  <c:v>3</c:v>
                </c:pt>
                <c:pt idx="1">
                  <c:v>2.77</c:v>
                </c:pt>
                <c:pt idx="2">
                  <c:v>3.12</c:v>
                </c:pt>
                <c:pt idx="3">
                  <c:v>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5. Lapseni opetusryhmässä on sopiva määrä oppilaita.</c:v>
                </c:pt>
                <c:pt idx="1">
                  <c:v>6. Oppitunneilla on hyvä työrauha.</c:v>
                </c:pt>
                <c:pt idx="2">
                  <c:v>7. Saan riittävästi tietoa oppilasarvioinnin perusteista.</c:v>
                </c:pt>
                <c:pt idx="3">
                  <c:v>8. Koulussa on tarjolla riittävästi valinnaisaineita.</c:v>
                </c:pt>
              </c:strCache>
            </c:strRef>
          </c:cat>
          <c:val>
            <c:numRef>
              <c:f>'T1'!$D$2:$D$5</c:f>
              <c:numCache>
                <c:formatCode>General</c:formatCode>
                <c:ptCount val="4"/>
                <c:pt idx="0">
                  <c:v>3.02</c:v>
                </c:pt>
                <c:pt idx="1">
                  <c:v>2.4300000000000002</c:v>
                </c:pt>
                <c:pt idx="2">
                  <c:v>2.75</c:v>
                </c:pt>
                <c:pt idx="3">
                  <c:v>3.02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2573824"/>
        <c:axId val="152575360"/>
      </c:barChart>
      <c:catAx>
        <c:axId val="152573824"/>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2575360"/>
        <c:crosses val="autoZero"/>
        <c:auto val="1"/>
        <c:lblAlgn val="ctr"/>
        <c:lblOffset val="100"/>
        <c:noMultiLvlLbl val="1"/>
      </c:catAx>
      <c:valAx>
        <c:axId val="152575360"/>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2573824"/>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10. Huolehdin, että lapseni nukkuu riittävästi jaksaakseen käydä koulua.</c:v>
                </c:pt>
                <c:pt idx="1">
                  <c:v>11. Tiedän millaisia oppilashuollon palveluja lapseni voi koulussa saada.</c:v>
                </c:pt>
                <c:pt idx="2">
                  <c:v>12. Lapseni on saanut riittävästi tukea oppimiseensa opettajilta ja ohjaajilta.</c:v>
                </c:pt>
                <c:pt idx="3">
                  <c:v>13. Tuen riittävästi lapseni oppimista .</c:v>
                </c:pt>
                <c:pt idx="4">
                  <c:v>14. Olen saanut koulusta riittävästi tietoa ja apua lapseni koulunkäynnin suunnitteluun (esim. kieli- ja valinnaisainevalinnat, jatko-opinnot).</c:v>
                </c:pt>
                <c:pt idx="5">
                  <c:v>15. Koulussa on lastani kiinnostavaa kerhotoimintaa.</c:v>
                </c:pt>
              </c:strCache>
            </c:strRef>
          </c:cat>
          <c:val>
            <c:numRef>
              <c:f>'T1'!$B$2:$B$7</c:f>
              <c:numCache>
                <c:formatCode>General</c:formatCode>
                <c:ptCount val="6"/>
                <c:pt idx="0">
                  <c:v>3.84</c:v>
                </c:pt>
                <c:pt idx="1">
                  <c:v>3.28</c:v>
                </c:pt>
                <c:pt idx="2">
                  <c:v>3.37</c:v>
                </c:pt>
                <c:pt idx="3">
                  <c:v>3.48</c:v>
                </c:pt>
                <c:pt idx="4">
                  <c:v>3.33</c:v>
                </c:pt>
                <c:pt idx="5">
                  <c:v>2.25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10. Huolehdin, että lapseni nukkuu riittävästi jaksaakseen käydä koulua.</c:v>
                </c:pt>
                <c:pt idx="1">
                  <c:v>11. Tiedän millaisia oppilashuollon palveluja lapseni voi koulussa saada.</c:v>
                </c:pt>
                <c:pt idx="2">
                  <c:v>12. Lapseni on saanut riittävästi tukea oppimiseensa opettajilta ja ohjaajilta.</c:v>
                </c:pt>
                <c:pt idx="3">
                  <c:v>13. Tuen riittävästi lapseni oppimista .</c:v>
                </c:pt>
                <c:pt idx="4">
                  <c:v>14. Olen saanut koulusta riittävästi tietoa ja apua lapseni koulunkäynnin suunnitteluun (esim. kieli- ja valinnaisainevalinnat, jatko-opinnot).</c:v>
                </c:pt>
                <c:pt idx="5">
                  <c:v>15. Koulussa on lastani kiinnostavaa kerhotoimintaa.</c:v>
                </c:pt>
              </c:strCache>
            </c:strRef>
          </c:cat>
          <c:val>
            <c:numRef>
              <c:f>'T1'!$C$2:$C$7</c:f>
              <c:numCache>
                <c:formatCode>General</c:formatCode>
                <c:ptCount val="6"/>
                <c:pt idx="0">
                  <c:v>3.74</c:v>
                </c:pt>
                <c:pt idx="1">
                  <c:v>3.37</c:v>
                </c:pt>
                <c:pt idx="2">
                  <c:v>3.48</c:v>
                </c:pt>
                <c:pt idx="3">
                  <c:v>3.47</c:v>
                </c:pt>
                <c:pt idx="4">
                  <c:v>3.33</c:v>
                </c:pt>
                <c:pt idx="5">
                  <c:v>2.1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10. Huolehdin, että lapseni nukkuu riittävästi jaksaakseen käydä koulua.</c:v>
                </c:pt>
                <c:pt idx="1">
                  <c:v>11. Tiedän millaisia oppilashuollon palveluja lapseni voi koulussa saada.</c:v>
                </c:pt>
                <c:pt idx="2">
                  <c:v>12. Lapseni on saanut riittävästi tukea oppimiseensa opettajilta ja ohjaajilta.</c:v>
                </c:pt>
                <c:pt idx="3">
                  <c:v>13. Tuen riittävästi lapseni oppimista .</c:v>
                </c:pt>
                <c:pt idx="4">
                  <c:v>14. Olen saanut koulusta riittävästi tietoa ja apua lapseni koulunkäynnin suunnitteluun (esim. kieli- ja valinnaisainevalinnat, jatko-opinnot).</c:v>
                </c:pt>
                <c:pt idx="5">
                  <c:v>15. Koulussa on lastani kiinnostavaa kerhotoimintaa.</c:v>
                </c:pt>
              </c:strCache>
            </c:strRef>
          </c:cat>
          <c:val>
            <c:numRef>
              <c:f>'T1'!$D$2:$D$7</c:f>
              <c:numCache>
                <c:formatCode>General</c:formatCode>
                <c:ptCount val="6"/>
                <c:pt idx="0">
                  <c:v>3.51</c:v>
                </c:pt>
                <c:pt idx="1">
                  <c:v>3.32</c:v>
                </c:pt>
                <c:pt idx="2">
                  <c:v>3.07</c:v>
                </c:pt>
                <c:pt idx="3">
                  <c:v>3.29</c:v>
                </c:pt>
                <c:pt idx="4">
                  <c:v>2.98</c:v>
                </c:pt>
                <c:pt idx="5">
                  <c:v>1.71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2664704"/>
        <c:axId val="152686976"/>
      </c:barChart>
      <c:catAx>
        <c:axId val="152664704"/>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2686976"/>
        <c:crosses val="autoZero"/>
        <c:auto val="1"/>
        <c:lblAlgn val="ctr"/>
        <c:lblOffset val="100"/>
        <c:noMultiLvlLbl val="1"/>
      </c:catAx>
      <c:valAx>
        <c:axId val="15268697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2664704"/>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16. Opettajat ja ohjaajat välittävät ja huolehtivat lapsestani koulussa.</c:v>
                </c:pt>
                <c:pt idx="1">
                  <c:v>17. Lapseni pääsee koulukuraattorin ja koulupsykologin luo tarvittaessa.</c:v>
                </c:pt>
                <c:pt idx="2">
                  <c:v>18. Lapseni pääsee kouluterveydenhoitajan luo tarvittaessa.</c:v>
                </c:pt>
                <c:pt idx="3">
                  <c:v>19. Lapseni koulumatkat ovat turvallisia.</c:v>
                </c:pt>
                <c:pt idx="4">
                  <c:v>20. Olen tyytyväinen koulun lapselleni tarjoamiin kouluaterioihin .</c:v>
                </c:pt>
                <c:pt idx="5">
                  <c:v>21. Lapseni välitunnit sujuvat hyvin.</c:v>
                </c:pt>
              </c:strCache>
            </c:strRef>
          </c:cat>
          <c:val>
            <c:numRef>
              <c:f>'T1'!$B$2:$B$7</c:f>
              <c:numCache>
                <c:formatCode>General</c:formatCode>
                <c:ptCount val="6"/>
                <c:pt idx="0">
                  <c:v>3.38</c:v>
                </c:pt>
                <c:pt idx="1">
                  <c:v>3.51</c:v>
                </c:pt>
                <c:pt idx="2">
                  <c:v>3.43</c:v>
                </c:pt>
                <c:pt idx="3">
                  <c:v>3.23</c:v>
                </c:pt>
                <c:pt idx="4">
                  <c:v>3.1</c:v>
                </c:pt>
                <c:pt idx="5">
                  <c:v>3.3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16. Opettajat ja ohjaajat välittävät ja huolehtivat lapsestani koulussa.</c:v>
                </c:pt>
                <c:pt idx="1">
                  <c:v>17. Lapseni pääsee koulukuraattorin ja koulupsykologin luo tarvittaessa.</c:v>
                </c:pt>
                <c:pt idx="2">
                  <c:v>18. Lapseni pääsee kouluterveydenhoitajan luo tarvittaessa.</c:v>
                </c:pt>
                <c:pt idx="3">
                  <c:v>19. Lapseni koulumatkat ovat turvallisia.</c:v>
                </c:pt>
                <c:pt idx="4">
                  <c:v>20. Olen tyytyväinen koulun lapselleni tarjoamiin kouluaterioihin .</c:v>
                </c:pt>
                <c:pt idx="5">
                  <c:v>21. Lapseni välitunnit sujuvat hyvin.</c:v>
                </c:pt>
              </c:strCache>
            </c:strRef>
          </c:cat>
          <c:val>
            <c:numRef>
              <c:f>'T1'!$C$2:$C$7</c:f>
              <c:numCache>
                <c:formatCode>General</c:formatCode>
                <c:ptCount val="6"/>
                <c:pt idx="0">
                  <c:v>3.44</c:v>
                </c:pt>
                <c:pt idx="1">
                  <c:v>3.54</c:v>
                </c:pt>
                <c:pt idx="2">
                  <c:v>3.45</c:v>
                </c:pt>
                <c:pt idx="3">
                  <c:v>3.38</c:v>
                </c:pt>
                <c:pt idx="4">
                  <c:v>2.93</c:v>
                </c:pt>
                <c:pt idx="5">
                  <c:v>3.43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16. Opettajat ja ohjaajat välittävät ja huolehtivat lapsestani koulussa.</c:v>
                </c:pt>
                <c:pt idx="1">
                  <c:v>17. Lapseni pääsee koulukuraattorin ja koulupsykologin luo tarvittaessa.</c:v>
                </c:pt>
                <c:pt idx="2">
                  <c:v>18. Lapseni pääsee kouluterveydenhoitajan luo tarvittaessa.</c:v>
                </c:pt>
                <c:pt idx="3">
                  <c:v>19. Lapseni koulumatkat ovat turvallisia.</c:v>
                </c:pt>
                <c:pt idx="4">
                  <c:v>20. Olen tyytyväinen koulun lapselleni tarjoamiin kouluaterioihin .</c:v>
                </c:pt>
                <c:pt idx="5">
                  <c:v>21. Lapseni välitunnit sujuvat hyvin.</c:v>
                </c:pt>
              </c:strCache>
            </c:strRef>
          </c:cat>
          <c:val>
            <c:numRef>
              <c:f>'T1'!$D$2:$D$7</c:f>
              <c:numCache>
                <c:formatCode>General</c:formatCode>
                <c:ptCount val="6"/>
                <c:pt idx="0">
                  <c:v>2.99</c:v>
                </c:pt>
                <c:pt idx="1">
                  <c:v>3.34</c:v>
                </c:pt>
                <c:pt idx="2">
                  <c:v>3.4</c:v>
                </c:pt>
                <c:pt idx="3">
                  <c:v>3.28</c:v>
                </c:pt>
                <c:pt idx="4">
                  <c:v>2.75</c:v>
                </c:pt>
                <c:pt idx="5">
                  <c:v>3.18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2788352"/>
        <c:axId val="152798336"/>
      </c:barChart>
      <c:catAx>
        <c:axId val="152788352"/>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2798336"/>
        <c:crosses val="autoZero"/>
        <c:auto val="1"/>
        <c:lblAlgn val="ctr"/>
        <c:lblOffset val="100"/>
        <c:noMultiLvlLbl val="1"/>
      </c:catAx>
      <c:valAx>
        <c:axId val="15279833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2788352"/>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23. Olen tyytyväinen tapaan, jolla lapseni luokanopettaja (alakoulu) / luokanohjaaja (yläkoulu) tekee yhteistyötä.</c:v>
                </c:pt>
                <c:pt idx="1">
                  <c:v>24. Koulun ja kodin yhteistyömuodot ovat toimivia.</c:v>
                </c:pt>
                <c:pt idx="2">
                  <c:v>25. Koulun ja kodin välinen viestintä toimii.</c:v>
                </c:pt>
                <c:pt idx="3">
                  <c:v>26. Käytän Wilmaa säännöllisesti.</c:v>
                </c:pt>
                <c:pt idx="4">
                  <c:v>27. Mielestäni Wilma toimii hyvin viestinnän välineenä.</c:v>
                </c:pt>
                <c:pt idx="5">
                  <c:v>28. Opettajat ovat tavoitettavissa.</c:v>
                </c:pt>
              </c:strCache>
            </c:strRef>
          </c:cat>
          <c:val>
            <c:numRef>
              <c:f>'T1'!$B$2:$B$7</c:f>
              <c:numCache>
                <c:formatCode>General</c:formatCode>
                <c:ptCount val="6"/>
                <c:pt idx="0">
                  <c:v>3.33</c:v>
                </c:pt>
                <c:pt idx="1">
                  <c:v>3.36</c:v>
                </c:pt>
                <c:pt idx="2">
                  <c:v>3.37</c:v>
                </c:pt>
                <c:pt idx="3">
                  <c:v>3.77</c:v>
                </c:pt>
                <c:pt idx="4">
                  <c:v>3.62</c:v>
                </c:pt>
                <c:pt idx="5">
                  <c:v>3.56</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23. Olen tyytyväinen tapaan, jolla lapseni luokanopettaja (alakoulu) / luokanohjaaja (yläkoulu) tekee yhteistyötä.</c:v>
                </c:pt>
                <c:pt idx="1">
                  <c:v>24. Koulun ja kodin yhteistyömuodot ovat toimivia.</c:v>
                </c:pt>
                <c:pt idx="2">
                  <c:v>25. Koulun ja kodin välinen viestintä toimii.</c:v>
                </c:pt>
                <c:pt idx="3">
                  <c:v>26. Käytän Wilmaa säännöllisesti.</c:v>
                </c:pt>
                <c:pt idx="4">
                  <c:v>27. Mielestäni Wilma toimii hyvin viestinnän välineenä.</c:v>
                </c:pt>
                <c:pt idx="5">
                  <c:v>28. Opettajat ovat tavoitettavissa.</c:v>
                </c:pt>
              </c:strCache>
            </c:strRef>
          </c:cat>
          <c:val>
            <c:numRef>
              <c:f>'T1'!$C$2:$C$7</c:f>
              <c:numCache>
                <c:formatCode>General</c:formatCode>
                <c:ptCount val="6"/>
                <c:pt idx="0">
                  <c:v>3.48</c:v>
                </c:pt>
                <c:pt idx="1">
                  <c:v>3.46</c:v>
                </c:pt>
                <c:pt idx="2">
                  <c:v>3.51</c:v>
                </c:pt>
                <c:pt idx="3">
                  <c:v>3.81</c:v>
                </c:pt>
                <c:pt idx="4">
                  <c:v>3.69</c:v>
                </c:pt>
                <c:pt idx="5">
                  <c:v>3.58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23. Olen tyytyväinen tapaan, jolla lapseni luokanopettaja (alakoulu) / luokanohjaaja (yläkoulu) tekee yhteistyötä.</c:v>
                </c:pt>
                <c:pt idx="1">
                  <c:v>24. Koulun ja kodin yhteistyömuodot ovat toimivia.</c:v>
                </c:pt>
                <c:pt idx="2">
                  <c:v>25. Koulun ja kodin välinen viestintä toimii.</c:v>
                </c:pt>
                <c:pt idx="3">
                  <c:v>26. Käytän Wilmaa säännöllisesti.</c:v>
                </c:pt>
                <c:pt idx="4">
                  <c:v>27. Mielestäni Wilma toimii hyvin viestinnän välineenä.</c:v>
                </c:pt>
                <c:pt idx="5">
                  <c:v>28. Opettajat ovat tavoitettavissa.</c:v>
                </c:pt>
              </c:strCache>
            </c:strRef>
          </c:cat>
          <c:val>
            <c:numRef>
              <c:f>'T1'!$D$2:$D$7</c:f>
              <c:numCache>
                <c:formatCode>General</c:formatCode>
                <c:ptCount val="6"/>
                <c:pt idx="0">
                  <c:v>3.25</c:v>
                </c:pt>
                <c:pt idx="1">
                  <c:v>3.15</c:v>
                </c:pt>
                <c:pt idx="2">
                  <c:v>3.27</c:v>
                </c:pt>
                <c:pt idx="3">
                  <c:v>3.8</c:v>
                </c:pt>
                <c:pt idx="4">
                  <c:v>3.61</c:v>
                </c:pt>
                <c:pt idx="5">
                  <c:v>3.39</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403200"/>
        <c:axId val="154404736"/>
      </c:barChart>
      <c:catAx>
        <c:axId val="154403200"/>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404736"/>
        <c:crosses val="autoZero"/>
        <c:auto val="1"/>
        <c:lblAlgn val="ctr"/>
        <c:lblOffset val="100"/>
        <c:noMultiLvlLbl val="1"/>
      </c:catAx>
      <c:valAx>
        <c:axId val="15440473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403200"/>
        <c:crosses val="autoZero"/>
        <c:crossBetween val="between"/>
      </c:valAx>
    </c:plotArea>
    <c:legend>
      <c:legendPos val="b"/>
      <c:layout/>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29. Minulla on riittävästi mahdollisuuksia vaikuttaa koulun asioihin.</c:v>
                </c:pt>
                <c:pt idx="1">
                  <c:v>30. Kasvatusasioissa olen samoilla linjoilla koulun kanssa.</c:v>
                </c:pt>
                <c:pt idx="2">
                  <c:v>31. Vuosittaiset oppimiskeskustelut oppilaan, opettajan ja huoltajan kesken ovat hyödyllisiä.</c:v>
                </c:pt>
              </c:strCache>
            </c:strRef>
          </c:cat>
          <c:val>
            <c:numRef>
              <c:f>'T1'!$B$2:$B$4</c:f>
              <c:numCache>
                <c:formatCode>General</c:formatCode>
                <c:ptCount val="3"/>
                <c:pt idx="0">
                  <c:v>2.86</c:v>
                </c:pt>
                <c:pt idx="1">
                  <c:v>3.4</c:v>
                </c:pt>
                <c:pt idx="2">
                  <c:v>3.53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29. Minulla on riittävästi mahdollisuuksia vaikuttaa koulun asioihin.</c:v>
                </c:pt>
                <c:pt idx="1">
                  <c:v>30. Kasvatusasioissa olen samoilla linjoilla koulun kanssa.</c:v>
                </c:pt>
                <c:pt idx="2">
                  <c:v>31. Vuosittaiset oppimiskeskustelut oppilaan, opettajan ja huoltajan kesken ovat hyödyllisiä.</c:v>
                </c:pt>
              </c:strCache>
            </c:strRef>
          </c:cat>
          <c:val>
            <c:numRef>
              <c:f>'T1'!$C$2:$C$4</c:f>
              <c:numCache>
                <c:formatCode>General</c:formatCode>
                <c:ptCount val="3"/>
                <c:pt idx="0">
                  <c:v>2.9</c:v>
                </c:pt>
                <c:pt idx="1">
                  <c:v>3.46</c:v>
                </c:pt>
                <c:pt idx="2">
                  <c:v>3.54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'T1'!$A$2:$A$4</c:f>
              <c:strCache>
                <c:ptCount val="3"/>
                <c:pt idx="0">
                  <c:v>29. Minulla on riittävästi mahdollisuuksia vaikuttaa koulun asioihin.</c:v>
                </c:pt>
                <c:pt idx="1">
                  <c:v>30. Kasvatusasioissa olen samoilla linjoilla koulun kanssa.</c:v>
                </c:pt>
                <c:pt idx="2">
                  <c:v>31. Vuosittaiset oppimiskeskustelut oppilaan, opettajan ja huoltajan kesken ovat hyödyllisiä.</c:v>
                </c:pt>
              </c:strCache>
            </c:strRef>
          </c:cat>
          <c:val>
            <c:numRef>
              <c:f>'T1'!$D$2:$D$4</c:f>
              <c:numCache>
                <c:formatCode>General</c:formatCode>
                <c:ptCount val="3"/>
                <c:pt idx="0">
                  <c:v>2.75</c:v>
                </c:pt>
                <c:pt idx="1">
                  <c:v>3.37</c:v>
                </c:pt>
                <c:pt idx="2">
                  <c:v>3.42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506368"/>
        <c:axId val="154507904"/>
      </c:barChart>
      <c:catAx>
        <c:axId val="154506368"/>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507904"/>
        <c:crosses val="autoZero"/>
        <c:auto val="1"/>
        <c:lblAlgn val="ctr"/>
        <c:lblOffset val="100"/>
        <c:noMultiLvlLbl val="1"/>
      </c:catAx>
      <c:valAx>
        <c:axId val="15450790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506368"/>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33. Koulussa keskustellaan avoimesti.</c:v>
                </c:pt>
                <c:pt idx="1">
                  <c:v>34. Oppilaiden mielipiteitä otetaan riittävästi huomioon koulussa.</c:v>
                </c:pt>
                <c:pt idx="2">
                  <c:v>35. Lapsellani on ystäviä koulussa.</c:v>
                </c:pt>
                <c:pt idx="3">
                  <c:v>36. Koulussa on hyvä ilmapiiri.</c:v>
                </c:pt>
                <c:pt idx="4">
                  <c:v>37. Oppilaskunnan toiminta on aktiivista.</c:v>
                </c:pt>
              </c:strCache>
            </c:strRef>
          </c:cat>
          <c:val>
            <c:numRef>
              <c:f>T1!$B$2:$B$6</c:f>
              <c:numCache>
                <c:formatCode>General</c:formatCode>
                <c:ptCount val="5"/>
                <c:pt idx="0">
                  <c:v>3.25</c:v>
                </c:pt>
                <c:pt idx="1">
                  <c:v>3.19</c:v>
                </c:pt>
                <c:pt idx="2">
                  <c:v>3.61</c:v>
                </c:pt>
                <c:pt idx="3">
                  <c:v>3.28</c:v>
                </c:pt>
                <c:pt idx="4">
                  <c:v>3.2</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33. Koulussa keskustellaan avoimesti.</c:v>
                </c:pt>
                <c:pt idx="1">
                  <c:v>34. Oppilaiden mielipiteitä otetaan riittävästi huomioon koulussa.</c:v>
                </c:pt>
                <c:pt idx="2">
                  <c:v>35. Lapsellani on ystäviä koulussa.</c:v>
                </c:pt>
                <c:pt idx="3">
                  <c:v>36. Koulussa on hyvä ilmapiiri.</c:v>
                </c:pt>
                <c:pt idx="4">
                  <c:v>37. Oppilaskunnan toiminta on aktiivista.</c:v>
                </c:pt>
              </c:strCache>
            </c:strRef>
          </c:cat>
          <c:val>
            <c:numRef>
              <c:f>T1!$C$2:$C$6</c:f>
              <c:numCache>
                <c:formatCode>General</c:formatCode>
                <c:ptCount val="5"/>
                <c:pt idx="0">
                  <c:v>3.29</c:v>
                </c:pt>
                <c:pt idx="1">
                  <c:v>3.15</c:v>
                </c:pt>
                <c:pt idx="2">
                  <c:v>3.68</c:v>
                </c:pt>
                <c:pt idx="3">
                  <c:v>3.37</c:v>
                </c:pt>
                <c:pt idx="4">
                  <c:v>3.24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T1!$A$2:$A$6</c:f>
              <c:strCache>
                <c:ptCount val="5"/>
                <c:pt idx="0">
                  <c:v>33. Koulussa keskustellaan avoimesti.</c:v>
                </c:pt>
                <c:pt idx="1">
                  <c:v>34. Oppilaiden mielipiteitä otetaan riittävästi huomioon koulussa.</c:v>
                </c:pt>
                <c:pt idx="2">
                  <c:v>35. Lapsellani on ystäviä koulussa.</c:v>
                </c:pt>
                <c:pt idx="3">
                  <c:v>36. Koulussa on hyvä ilmapiiri.</c:v>
                </c:pt>
                <c:pt idx="4">
                  <c:v>37. Oppilaskunnan toiminta on aktiivista.</c:v>
                </c:pt>
              </c:strCache>
            </c:strRef>
          </c:cat>
          <c:val>
            <c:numRef>
              <c:f>T1!$D$2:$D$6</c:f>
              <c:numCache>
                <c:formatCode>General</c:formatCode>
                <c:ptCount val="5"/>
                <c:pt idx="0">
                  <c:v>3.04</c:v>
                </c:pt>
                <c:pt idx="1">
                  <c:v>2.78</c:v>
                </c:pt>
                <c:pt idx="2">
                  <c:v>3.63</c:v>
                </c:pt>
                <c:pt idx="3">
                  <c:v>3.09</c:v>
                </c:pt>
                <c:pt idx="4">
                  <c:v>3.05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568576"/>
        <c:axId val="154570112"/>
      </c:barChart>
      <c:catAx>
        <c:axId val="154568576"/>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570112"/>
        <c:crosses val="autoZero"/>
        <c:auto val="1"/>
        <c:lblAlgn val="ctr"/>
        <c:lblOffset val="100"/>
        <c:noMultiLvlLbl val="1"/>
      </c:catAx>
      <c:valAx>
        <c:axId val="154570112"/>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568576"/>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Lastani ei kiusata koulussa.</c:v>
                </c:pt>
                <c:pt idx="3">
                  <c:v>41. Lastani ei syrjitä koulussa.</c:v>
                </c:pt>
                <c:pt idx="4">
                  <c:v>42. Koulun henkilöstö puuttuu kiusaamiseen.</c:v>
                </c:pt>
                <c:pt idx="5">
                  <c:v>43. Koulussa kohdellaan tyttöjä ja poikia tasa-arvoisesti.</c:v>
                </c:pt>
              </c:strCache>
            </c:strRef>
          </c:cat>
          <c:val>
            <c:numRef>
              <c:f>'T1'!$B$2:$B$7</c:f>
              <c:numCache>
                <c:formatCode>General</c:formatCode>
                <c:ptCount val="6"/>
                <c:pt idx="0">
                  <c:v>3.46</c:v>
                </c:pt>
                <c:pt idx="1">
                  <c:v>3.42</c:v>
                </c:pt>
                <c:pt idx="2">
                  <c:v>3.28</c:v>
                </c:pt>
                <c:pt idx="3">
                  <c:v>3.45</c:v>
                </c:pt>
                <c:pt idx="4">
                  <c:v>3.32</c:v>
                </c:pt>
                <c:pt idx="5">
                  <c:v>3.51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Lastani ei kiusata koulussa.</c:v>
                </c:pt>
                <c:pt idx="3">
                  <c:v>41. Lastani ei syrjitä koulussa.</c:v>
                </c:pt>
                <c:pt idx="4">
                  <c:v>42. Koulun henkilöstö puuttuu kiusaamiseen.</c:v>
                </c:pt>
                <c:pt idx="5">
                  <c:v>43. Koulussa kohdellaan tyttöjä ja poikia tasa-arvoisesti.</c:v>
                </c:pt>
              </c:strCache>
            </c:strRef>
          </c:cat>
          <c:val>
            <c:numRef>
              <c:f>'T1'!$C$2:$C$7</c:f>
              <c:numCache>
                <c:formatCode>General</c:formatCode>
                <c:ptCount val="6"/>
                <c:pt idx="0">
                  <c:v>3.45</c:v>
                </c:pt>
                <c:pt idx="1">
                  <c:v>3.51</c:v>
                </c:pt>
                <c:pt idx="2">
                  <c:v>3.4</c:v>
                </c:pt>
                <c:pt idx="3">
                  <c:v>3.47</c:v>
                </c:pt>
                <c:pt idx="4">
                  <c:v>3.33</c:v>
                </c:pt>
                <c:pt idx="5">
                  <c:v>3.51</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'T1'!$A$2:$A$7</c:f>
              <c:strCache>
                <c:ptCount val="6"/>
                <c:pt idx="0">
                  <c:v>38. Koulussa noudatetaan järjestyssääntöjä.</c:v>
                </c:pt>
                <c:pt idx="1">
                  <c:v>39. Koulussa on turvallista.</c:v>
                </c:pt>
                <c:pt idx="2">
                  <c:v>40. Lastani ei kiusata koulussa.</c:v>
                </c:pt>
                <c:pt idx="3">
                  <c:v>41. Lastani ei syrjitä koulussa.</c:v>
                </c:pt>
                <c:pt idx="4">
                  <c:v>42. Koulun henkilöstö puuttuu kiusaamiseen.</c:v>
                </c:pt>
                <c:pt idx="5">
                  <c:v>43. Koulussa kohdellaan tyttöjä ja poikia tasa-arvoisesti.</c:v>
                </c:pt>
              </c:strCache>
            </c:strRef>
          </c:cat>
          <c:val>
            <c:numRef>
              <c:f>'T1'!$D$2:$D$7</c:f>
              <c:numCache>
                <c:formatCode>General</c:formatCode>
                <c:ptCount val="6"/>
                <c:pt idx="0">
                  <c:v>3.12</c:v>
                </c:pt>
                <c:pt idx="1">
                  <c:v>3.29</c:v>
                </c:pt>
                <c:pt idx="2">
                  <c:v>3.48</c:v>
                </c:pt>
                <c:pt idx="3">
                  <c:v>3.47</c:v>
                </c:pt>
                <c:pt idx="4">
                  <c:v>3.14</c:v>
                </c:pt>
                <c:pt idx="5">
                  <c:v>3.23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917504"/>
        <c:axId val="154599808"/>
      </c:barChart>
      <c:catAx>
        <c:axId val="154917504"/>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599808"/>
        <c:crosses val="autoZero"/>
        <c:auto val="1"/>
        <c:lblAlgn val="ctr"/>
        <c:lblOffset val="100"/>
        <c:noMultiLvlLbl val="1"/>
      </c:catAx>
      <c:valAx>
        <c:axId val="15459980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917504"/>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i-FI"/>
  <c:roundedCorners val="1"/>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T1!$B$1</c:f>
              <c:strCache>
                <c:ptCount val="1"/>
                <c:pt idx="0">
                  <c:v>3. luokka</c:v>
                </c:pt>
              </c:strCache>
            </c:strRef>
          </c:tx>
          <c:spPr>
            <a:solidFill>
              <a:srgbClr val="DDCCA7"/>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44. Koulussa on riittävästi tilaa.</c:v>
                </c:pt>
                <c:pt idx="1">
                  <c:v>45. Koulun tilat ovat viihtyisät .</c:v>
                </c:pt>
                <c:pt idx="2">
                  <c:v>46. Koulun tilat ovat turvalliset.</c:v>
                </c:pt>
                <c:pt idx="3">
                  <c:v>47. Koulun tilat ovat terveelliset.</c:v>
                </c:pt>
              </c:strCache>
            </c:strRef>
          </c:cat>
          <c:val>
            <c:numRef>
              <c:f>T1!$B$2:$B$5</c:f>
              <c:numCache>
                <c:formatCode>General</c:formatCode>
                <c:ptCount val="4"/>
                <c:pt idx="0">
                  <c:v>2.71</c:v>
                </c:pt>
                <c:pt idx="1">
                  <c:v>2.98</c:v>
                </c:pt>
                <c:pt idx="2">
                  <c:v>3.25</c:v>
                </c:pt>
                <c:pt idx="3">
                  <c:v>2.87</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1"/>
          <c:order val="1"/>
          <c:tx>
            <c:strRef>
              <c:f>T1!$C$1</c:f>
              <c:strCache>
                <c:ptCount val="1"/>
                <c:pt idx="0">
                  <c:v>5. luokka</c:v>
                </c:pt>
              </c:strCache>
            </c:strRef>
          </c:tx>
          <c:spPr>
            <a:solidFill>
              <a:srgbClr val="9B7D3C"/>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44. Koulussa on riittävästi tilaa.</c:v>
                </c:pt>
                <c:pt idx="1">
                  <c:v>45. Koulun tilat ovat viihtyisät .</c:v>
                </c:pt>
                <c:pt idx="2">
                  <c:v>46. Koulun tilat ovat turvalliset.</c:v>
                </c:pt>
                <c:pt idx="3">
                  <c:v>47. Koulun tilat ovat terveelliset.</c:v>
                </c:pt>
              </c:strCache>
            </c:strRef>
          </c:cat>
          <c:val>
            <c:numRef>
              <c:f>T1!$C$2:$C$5</c:f>
              <c:numCache>
                <c:formatCode>General</c:formatCode>
                <c:ptCount val="4"/>
                <c:pt idx="0">
                  <c:v>2.89</c:v>
                </c:pt>
                <c:pt idx="1">
                  <c:v>3.05</c:v>
                </c:pt>
                <c:pt idx="2">
                  <c:v>3.31</c:v>
                </c:pt>
                <c:pt idx="3">
                  <c:v>2.88</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ser>
          <c:idx val="2"/>
          <c:order val="2"/>
          <c:tx>
            <c:strRef>
              <c:f>T1!$D$1</c:f>
              <c:strCache>
                <c:ptCount val="1"/>
                <c:pt idx="0">
                  <c:v>8. luokka</c:v>
                </c:pt>
              </c:strCache>
            </c:strRef>
          </c:tx>
          <c:spPr>
            <a:solidFill>
              <a:srgbClr val="4E3F1E"/>
            </a:solidFill>
          </c:spPr>
          <c:invertIfNegative val="1"/>
          <c:dLbls>
            <c:txPr>
              <a:bodyPr/>
              <a:lstStyle/>
              <a:p>
                <a:pPr algn="l">
                  <a:defRPr sz="1000" b="0" spc="100">
                    <a:solidFill>
                      <a:srgbClr val="000000"/>
                    </a:solidFill>
                    <a:latin typeface="+mn-lt"/>
                  </a:defRPr>
                </a:pPr>
                <a:endParaRPr lang="fi-FI"/>
              </a:p>
            </c:txPr>
            <c:showLegendKey val="0"/>
            <c:showVal val="1"/>
            <c:showCatName val="0"/>
            <c:showSerName val="0"/>
            <c:showPercent val="1"/>
            <c:showBubbleSize val="0"/>
            <c:showLeaderLines val="0"/>
          </c:dLbls>
          <c:cat>
            <c:strRef>
              <c:f>T1!$A$2:$A$5</c:f>
              <c:strCache>
                <c:ptCount val="4"/>
                <c:pt idx="0">
                  <c:v>44. Koulussa on riittävästi tilaa.</c:v>
                </c:pt>
                <c:pt idx="1">
                  <c:v>45. Koulun tilat ovat viihtyisät .</c:v>
                </c:pt>
                <c:pt idx="2">
                  <c:v>46. Koulun tilat ovat turvalliset.</c:v>
                </c:pt>
                <c:pt idx="3">
                  <c:v>47. Koulun tilat ovat terveelliset.</c:v>
                </c:pt>
              </c:strCache>
            </c:strRef>
          </c:cat>
          <c:val>
            <c:numRef>
              <c:f>T1!$D$2:$D$5</c:f>
              <c:numCache>
                <c:formatCode>General</c:formatCode>
                <c:ptCount val="4"/>
                <c:pt idx="0">
                  <c:v>2.73</c:v>
                </c:pt>
                <c:pt idx="1">
                  <c:v>2.59</c:v>
                </c:pt>
                <c:pt idx="2">
                  <c:v>3.01</c:v>
                </c:pt>
                <c:pt idx="3">
                  <c:v>2.5</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58"/>
        <c:axId val="154631552"/>
        <c:axId val="154653824"/>
      </c:barChart>
      <c:catAx>
        <c:axId val="154631552"/>
        <c:scaling>
          <c:orientation val="maxMin"/>
        </c:scaling>
        <c:delete val="0"/>
        <c:axPos val="l"/>
        <c:majorTickMark val="none"/>
        <c:minorTickMark val="none"/>
        <c:tickLblPos val="nextTo"/>
        <c:txPr>
          <a:bodyPr/>
          <a:lstStyle/>
          <a:p>
            <a:pPr algn="l">
              <a:defRPr sz="1000" b="0" spc="100">
                <a:solidFill>
                  <a:srgbClr val="000000"/>
                </a:solidFill>
                <a:latin typeface="+mn-lt"/>
              </a:defRPr>
            </a:pPr>
            <a:endParaRPr lang="fi-FI"/>
          </a:p>
        </c:txPr>
        <c:crossAx val="154653824"/>
        <c:crosses val="autoZero"/>
        <c:auto val="1"/>
        <c:lblAlgn val="ctr"/>
        <c:lblOffset val="100"/>
        <c:noMultiLvlLbl val="1"/>
      </c:catAx>
      <c:valAx>
        <c:axId val="15465382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mn-lt"/>
              </a:defRPr>
            </a:pPr>
            <a:endParaRPr lang="fi-FI"/>
          </a:p>
        </c:txPr>
        <c:crossAx val="154631552"/>
        <c:crosses val="autoZero"/>
        <c:crossBetween val="between"/>
      </c:valAx>
    </c:plotArea>
    <c:legend>
      <c:legendPos val="b"/>
      <c:overlay val="0"/>
      <c:txPr>
        <a:bodyPr/>
        <a:lstStyle/>
        <a:p>
          <a:pPr algn="l">
            <a:defRPr sz="1000" b="0" spc="100">
              <a:solidFill>
                <a:srgbClr val="000000"/>
              </a:solidFill>
              <a:latin typeface="+mn-lt"/>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sz="quarter"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590EED1-0BC3-4BB9-8EB5-B926B537AB3F}" type="datetime1">
              <a:rPr lang="fi-FI"/>
              <a:pPr>
                <a:defRPr/>
              </a:pPr>
              <a:t>9.5.2017</a:t>
            </a:fld>
            <a:endParaRPr lang="fi-FI"/>
          </a:p>
        </p:txBody>
      </p:sp>
      <p:sp>
        <p:nvSpPr>
          <p:cNvPr id="4" name="Alatunnisteen paikkamerkki 3"/>
          <p:cNvSpPr>
            <a:spLocks noGrp="1"/>
          </p:cNvSpPr>
          <p:nvPr>
            <p:ph type="ftr" sz="quarter" idx="2"/>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5" name="Dian numeron paikkamerkki 4"/>
          <p:cNvSpPr>
            <a:spLocks noGrp="1"/>
          </p:cNvSpPr>
          <p:nvPr>
            <p:ph type="sldNum" sz="quarter" idx="3"/>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A7BEAB4D-EF50-45DF-9D64-6E14AE0F09A4}" type="slidenum">
              <a:rPr lang="fi-FI"/>
              <a:pPr>
                <a:defRPr/>
              </a:pPr>
              <a:t>‹#›</a:t>
            </a:fld>
            <a:endParaRPr lang="fi-FI"/>
          </a:p>
        </p:txBody>
      </p:sp>
    </p:spTree>
    <p:extLst>
      <p:ext uri="{BB962C8B-B14F-4D97-AF65-F5344CB8AC3E}">
        <p14:creationId xmlns:p14="http://schemas.microsoft.com/office/powerpoint/2010/main" val="956961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3835" tIns="46918" rIns="93835" bIns="46918" rtlCol="0"/>
          <a:lstStyle>
            <a:lvl1pPr algn="l" fontAlgn="auto">
              <a:spcBef>
                <a:spcPts val="0"/>
              </a:spcBef>
              <a:spcAft>
                <a:spcPts val="0"/>
              </a:spcAft>
              <a:defRPr sz="1200">
                <a:latin typeface="+mn-lt"/>
                <a:ea typeface="+mn-ea"/>
                <a:cs typeface="+mn-cs"/>
              </a:defRPr>
            </a:lvl1pPr>
          </a:lstStyle>
          <a:p>
            <a:pPr>
              <a:defRPr/>
            </a:pPr>
            <a:endParaRPr lang="fi-FI"/>
          </a:p>
        </p:txBody>
      </p:sp>
      <p:sp>
        <p:nvSpPr>
          <p:cNvPr id="3" name="Päiväyksen paikkamerkki 2"/>
          <p:cNvSpPr>
            <a:spLocks noGrp="1"/>
          </p:cNvSpPr>
          <p:nvPr>
            <p:ph type="dt" idx="1"/>
          </p:nvPr>
        </p:nvSpPr>
        <p:spPr>
          <a:xfrm>
            <a:off x="3778250" y="0"/>
            <a:ext cx="2889250" cy="496888"/>
          </a:xfrm>
          <a:prstGeom prst="rect">
            <a:avLst/>
          </a:prstGeom>
        </p:spPr>
        <p:txBody>
          <a:bodyPr vert="horz" wrap="square" lIns="93835" tIns="46918" rIns="93835" bIns="46918" numCol="1" anchor="t" anchorCtr="0" compatLnSpc="1">
            <a:prstTxWarp prst="textNoShape">
              <a:avLst/>
            </a:prstTxWarp>
          </a:bodyPr>
          <a:lstStyle>
            <a:lvl1pPr algn="r">
              <a:defRPr sz="1200">
                <a:latin typeface="Calibri" charset="0"/>
              </a:defRPr>
            </a:lvl1pPr>
          </a:lstStyle>
          <a:p>
            <a:pPr>
              <a:defRPr/>
            </a:pPr>
            <a:fld id="{5A71B547-9146-4D47-A0A1-09434ED91A0A}" type="datetime1">
              <a:rPr lang="fi-FI"/>
              <a:pPr>
                <a:defRPr/>
              </a:pPr>
              <a:t>9.5.2017</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3835" tIns="46918" rIns="93835" bIns="46918" rtlCol="0" anchor="ctr"/>
          <a:lstStyle/>
          <a:p>
            <a:pPr lvl="0"/>
            <a:endParaRPr lang="fi-FI" noProof="0"/>
          </a:p>
        </p:txBody>
      </p:sp>
      <p:sp>
        <p:nvSpPr>
          <p:cNvPr id="5" name="Huomautusten paikkamerkki 4"/>
          <p:cNvSpPr>
            <a:spLocks noGrp="1"/>
          </p:cNvSpPr>
          <p:nvPr>
            <p:ph type="body" sz="quarter" idx="3"/>
          </p:nvPr>
        </p:nvSpPr>
        <p:spPr>
          <a:xfrm>
            <a:off x="666750" y="4714875"/>
            <a:ext cx="5335588" cy="4467225"/>
          </a:xfrm>
          <a:prstGeom prst="rect">
            <a:avLst/>
          </a:prstGeom>
        </p:spPr>
        <p:txBody>
          <a:bodyPr vert="horz" wrap="square" lIns="93835" tIns="46918" rIns="93835" bIns="46918" numCol="1" anchor="t" anchorCtr="0" compatLnSpc="1">
            <a:prstTxWarp prst="textNoShape">
              <a:avLst/>
            </a:prstTxWarp>
            <a:normAutofit/>
          </a:bodyPr>
          <a:lstStyle/>
          <a:p>
            <a:pPr lvl="0"/>
            <a:r>
              <a:rPr lang="fi-FI" noProof="0" dirty="0" smtClean="0"/>
              <a:t>Muokkaa tekstin perustyylejä osoittamalla</a:t>
            </a:r>
          </a:p>
          <a:p>
            <a:pPr lvl="1"/>
            <a:r>
              <a:rPr lang="fi-FI" noProof="0" dirty="0" smtClean="0"/>
              <a:t>toinen taso</a:t>
            </a:r>
          </a:p>
          <a:p>
            <a:pPr lvl="2"/>
            <a:r>
              <a:rPr lang="fi-FI" noProof="0" dirty="0" smtClean="0"/>
              <a:t>kolmas taso</a:t>
            </a:r>
          </a:p>
          <a:p>
            <a:pPr lvl="3"/>
            <a:r>
              <a:rPr lang="fi-FI" noProof="0" dirty="0" smtClean="0"/>
              <a:t>neljäs taso</a:t>
            </a:r>
          </a:p>
          <a:p>
            <a:pPr lvl="4"/>
            <a:r>
              <a:rPr lang="fi-FI" noProof="0" dirty="0" smtClean="0"/>
              <a:t>viides taso</a:t>
            </a:r>
          </a:p>
        </p:txBody>
      </p:sp>
      <p:sp>
        <p:nvSpPr>
          <p:cNvPr id="6" name="Alatunnisteen paikkamerkki 5"/>
          <p:cNvSpPr>
            <a:spLocks noGrp="1"/>
          </p:cNvSpPr>
          <p:nvPr>
            <p:ph type="ftr" sz="quarter" idx="4"/>
          </p:nvPr>
        </p:nvSpPr>
        <p:spPr>
          <a:xfrm>
            <a:off x="0" y="9428163"/>
            <a:ext cx="2889250" cy="496887"/>
          </a:xfrm>
          <a:prstGeom prst="rect">
            <a:avLst/>
          </a:prstGeom>
        </p:spPr>
        <p:txBody>
          <a:bodyPr vert="horz" lIns="93835" tIns="46918" rIns="93835" bIns="46918" rtlCol="0" anchor="b"/>
          <a:lstStyle>
            <a:lvl1pPr algn="l" fontAlgn="auto">
              <a:spcBef>
                <a:spcPts val="0"/>
              </a:spcBef>
              <a:spcAft>
                <a:spcPts val="0"/>
              </a:spcAft>
              <a:defRPr sz="1200">
                <a:latin typeface="+mn-lt"/>
                <a:ea typeface="+mn-ea"/>
                <a:cs typeface="+mn-cs"/>
              </a:defRPr>
            </a:lvl1pPr>
          </a:lstStyle>
          <a:p>
            <a:pPr>
              <a:defRPr/>
            </a:pPr>
            <a:endParaRPr lang="fi-FI"/>
          </a:p>
        </p:txBody>
      </p:sp>
      <p:sp>
        <p:nvSpPr>
          <p:cNvPr id="7" name="Dian numeron paikkamerkki 6"/>
          <p:cNvSpPr>
            <a:spLocks noGrp="1"/>
          </p:cNvSpPr>
          <p:nvPr>
            <p:ph type="sldNum" sz="quarter" idx="5"/>
          </p:nvPr>
        </p:nvSpPr>
        <p:spPr>
          <a:xfrm>
            <a:off x="3778250" y="9428163"/>
            <a:ext cx="2889250" cy="496887"/>
          </a:xfrm>
          <a:prstGeom prst="rect">
            <a:avLst/>
          </a:prstGeom>
        </p:spPr>
        <p:txBody>
          <a:bodyPr vert="horz" wrap="square" lIns="93835" tIns="46918" rIns="93835" bIns="46918" numCol="1" anchor="b" anchorCtr="0" compatLnSpc="1">
            <a:prstTxWarp prst="textNoShape">
              <a:avLst/>
            </a:prstTxWarp>
          </a:bodyPr>
          <a:lstStyle>
            <a:lvl1pPr algn="r">
              <a:defRPr sz="1200">
                <a:latin typeface="Calibri" charset="0"/>
              </a:defRPr>
            </a:lvl1pPr>
          </a:lstStyle>
          <a:p>
            <a:pPr>
              <a:defRPr/>
            </a:pPr>
            <a:fld id="{6DFC2BB4-0084-4C51-890A-9AE0EA23797A}" type="slidenum">
              <a:rPr lang="fi-FI"/>
              <a:pPr>
                <a:defRPr/>
              </a:pPr>
              <a:t>‹#›</a:t>
            </a:fld>
            <a:endParaRPr lang="fi-FI"/>
          </a:p>
        </p:txBody>
      </p:sp>
    </p:spTree>
    <p:extLst>
      <p:ext uri="{BB962C8B-B14F-4D97-AF65-F5344CB8AC3E}">
        <p14:creationId xmlns:p14="http://schemas.microsoft.com/office/powerpoint/2010/main" val="26237126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Georgia" pitchFamily="18" charset="0"/>
      </a:defRPr>
    </a:lvl1pPr>
    <a:lvl2pPr marL="4572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Georgia" pitchFamily="18"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dirty="0" smtClean="0"/>
          </a:p>
        </p:txBody>
      </p:sp>
      <p:sp>
        <p:nvSpPr>
          <p:cNvPr id="6148"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30B484E-48CD-43D5-B36B-AC0389CA13F3}" type="slidenum">
              <a:rPr lang="fi-FI" smtClean="0">
                <a:latin typeface="Calibri" charset="0"/>
              </a:rPr>
              <a:pPr eaLnBrk="1" hangingPunct="1"/>
              <a:t>19</a:t>
            </a:fld>
            <a:endParaRPr lang="fi-FI" smtClean="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lgn="ctr">
              <a:defRPr sz="3600" cap="all" baseline="0"/>
            </a:lvl1pPr>
          </a:lstStyle>
          <a:p>
            <a:r>
              <a:rPr lang="fi-FI" smtClean="0"/>
              <a:t>Muokkaa perustyyl. napsautt.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yksen paikkamerkki 3"/>
          <p:cNvSpPr>
            <a:spLocks noGrp="1"/>
          </p:cNvSpPr>
          <p:nvPr>
            <p:ph type="dt" sz="half" idx="10"/>
          </p:nvPr>
        </p:nvSpPr>
        <p:spPr/>
        <p:txBody>
          <a:bodyPr/>
          <a:lstStyle>
            <a:lvl1pPr>
              <a:defRPr/>
            </a:lvl1pPr>
          </a:lstStyle>
          <a:p>
            <a:pPr>
              <a:defRPr/>
            </a:pPr>
            <a:fld id="{0F744CF1-2C8B-4F51-AE87-7AED24C35100}"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A63CFA5E-3BD0-4C66-A0D7-07099839C567}" type="slidenum">
              <a:rPr lang="fi-FI" smtClean="0"/>
              <a:pPr>
                <a:defRPr/>
              </a:pPr>
              <a:t>‹#›</a:t>
            </a:fld>
            <a:endParaRPr lang="fi-FI"/>
          </a:p>
        </p:txBody>
      </p:sp>
    </p:spTree>
    <p:extLst>
      <p:ext uri="{BB962C8B-B14F-4D97-AF65-F5344CB8AC3E}">
        <p14:creationId xmlns:p14="http://schemas.microsoft.com/office/powerpoint/2010/main" val="24428459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34C3A16D-CBEA-4979-BFCC-79243B88015B}"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1E1C0C98-990F-450A-B6BF-4F9719287D4E}" type="slidenum">
              <a:rPr lang="fi-FI" smtClean="0"/>
              <a:pPr>
                <a:defRPr/>
              </a:pPr>
              <a:t>‹#›</a:t>
            </a:fld>
            <a:endParaRPr lang="fi-FI"/>
          </a:p>
        </p:txBody>
      </p:sp>
    </p:spTree>
    <p:extLst>
      <p:ext uri="{BB962C8B-B14F-4D97-AF65-F5344CB8AC3E}">
        <p14:creationId xmlns:p14="http://schemas.microsoft.com/office/powerpoint/2010/main" val="5706281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304547" y="274638"/>
            <a:ext cx="1287379" cy="5851525"/>
          </a:xfrm>
        </p:spPr>
        <p:txBody>
          <a:bodyPr vert="eaVert"/>
          <a:lstStyle>
            <a:lvl1pPr algn="l">
              <a:defRPr sz="3000"/>
            </a:lvl1pPr>
          </a:lstStyle>
          <a:p>
            <a:r>
              <a:rPr lang="fi-FI" smtClean="0"/>
              <a:t>Muokkaa perustyyl. napsautt.</a:t>
            </a:r>
            <a:endParaRPr lang="fi-FI" dirty="0"/>
          </a:p>
        </p:txBody>
      </p:sp>
      <p:sp>
        <p:nvSpPr>
          <p:cNvPr id="3" name="Pystysuoran tekstin paikkamerkki 2"/>
          <p:cNvSpPr>
            <a:spLocks noGrp="1"/>
          </p:cNvSpPr>
          <p:nvPr>
            <p:ph type="body" orient="vert" idx="1"/>
          </p:nvPr>
        </p:nvSpPr>
        <p:spPr>
          <a:xfrm>
            <a:off x="457200" y="274638"/>
            <a:ext cx="55626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A5E85DD9-45EB-491C-B43C-7466D067C0FC}"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0A6E87E1-FE65-40DB-9285-9904E38D1F86}" type="slidenum">
              <a:rPr lang="fi-FI" smtClean="0"/>
              <a:pPr>
                <a:defRPr/>
              </a:pPr>
              <a:t>‹#›</a:t>
            </a:fld>
            <a:endParaRPr lang="fi-FI"/>
          </a:p>
        </p:txBody>
      </p:sp>
    </p:spTree>
    <p:extLst>
      <p:ext uri="{BB962C8B-B14F-4D97-AF65-F5344CB8AC3E}">
        <p14:creationId xmlns:p14="http://schemas.microsoft.com/office/powerpoint/2010/main" val="34504248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lgn="l">
              <a:defRPr sz="3000" cap="all" baseline="0"/>
            </a:lvl1pPr>
          </a:lstStyle>
          <a:p>
            <a:r>
              <a:rPr lang="fi-FI" smtClean="0"/>
              <a:t>Muokkaa perustyyl. napsautt.</a:t>
            </a:r>
            <a:endParaRPr lang="fi-FI" dirty="0"/>
          </a:p>
        </p:txBody>
      </p:sp>
      <p:sp>
        <p:nvSpPr>
          <p:cNvPr id="3" name="Sisällön paikkamerkki 2"/>
          <p:cNvSpPr>
            <a:spLocks noGrp="1"/>
          </p:cNvSpPr>
          <p:nvPr>
            <p:ph idx="1"/>
          </p:nvPr>
        </p:nvSpPr>
        <p:spPr/>
        <p:txBody>
          <a:bodyPr/>
          <a:lstStyle>
            <a:lvl1pPr>
              <a:spcBef>
                <a:spcPts val="624"/>
              </a:spcBef>
              <a:buSzPct val="100000"/>
              <a:buFont typeface="Arial" pitchFamily="34" charset="0"/>
              <a:buChar char="l"/>
              <a:defRPr/>
            </a:lvl1pPr>
            <a:lvl2pPr>
              <a:spcBef>
                <a:spcPts val="624"/>
              </a:spcBef>
              <a:buSzPct val="100000"/>
              <a:buFont typeface="Arial" pitchFamily="34" charset="0"/>
              <a:buChar char="l"/>
              <a:defRPr/>
            </a:lvl2pPr>
            <a:lvl3pPr>
              <a:spcBef>
                <a:spcPts val="624"/>
              </a:spcBef>
              <a:buSzPct val="100000"/>
              <a:buFont typeface="Arial" pitchFamily="34" charset="0"/>
              <a:buChar char="l"/>
              <a:defRPr/>
            </a:lvl3pPr>
            <a:lvl4pPr>
              <a:spcBef>
                <a:spcPts val="624"/>
              </a:spcBef>
              <a:buSzPct val="100000"/>
              <a:buFont typeface="Arial" pitchFamily="34" charset="0"/>
              <a:buChar char="l"/>
              <a:defRPr/>
            </a:lvl4pPr>
            <a:lvl5pPr>
              <a:spcBef>
                <a:spcPts val="624"/>
              </a:spcBef>
              <a:buSzPct val="100000"/>
              <a:buFont typeface="Arial" pitchFamily="34" charset="0"/>
              <a:buChar char="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yksen paikkamerkki 3"/>
          <p:cNvSpPr>
            <a:spLocks noGrp="1"/>
          </p:cNvSpPr>
          <p:nvPr>
            <p:ph type="dt" sz="half" idx="10"/>
          </p:nvPr>
        </p:nvSpPr>
        <p:spPr/>
        <p:txBody>
          <a:bodyPr/>
          <a:lstStyle>
            <a:lvl1pPr>
              <a:defRPr/>
            </a:lvl1pPr>
          </a:lstStyle>
          <a:p>
            <a:pPr>
              <a:defRPr/>
            </a:pPr>
            <a:fld id="{AB78A006-0BAE-43AE-8F5C-8F9C1E60F3E8}"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6DC448DD-CEE1-4D3C-8ECA-8F4784C637A8}" type="slidenum">
              <a:rPr lang="fi-FI" smtClean="0"/>
              <a:pPr>
                <a:defRPr/>
              </a:pPr>
              <a:t>‹#›</a:t>
            </a:fld>
            <a:endParaRPr lang="fi-FI"/>
          </a:p>
        </p:txBody>
      </p:sp>
    </p:spTree>
    <p:extLst>
      <p:ext uri="{BB962C8B-B14F-4D97-AF65-F5344CB8AC3E}">
        <p14:creationId xmlns:p14="http://schemas.microsoft.com/office/powerpoint/2010/main" val="10618436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3600" b="1" cap="all"/>
            </a:lvl1pPr>
          </a:lstStyle>
          <a:p>
            <a:r>
              <a:rPr lang="fi-FI" smtClean="0"/>
              <a:t>Muokkaa perustyyl. napsautt.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yksen paikkamerkki 3"/>
          <p:cNvSpPr>
            <a:spLocks noGrp="1"/>
          </p:cNvSpPr>
          <p:nvPr>
            <p:ph type="dt" sz="half" idx="10"/>
          </p:nvPr>
        </p:nvSpPr>
        <p:spPr/>
        <p:txBody>
          <a:bodyPr/>
          <a:lstStyle>
            <a:lvl1pPr>
              <a:defRPr/>
            </a:lvl1pPr>
          </a:lstStyle>
          <a:p>
            <a:pPr>
              <a:defRPr/>
            </a:pPr>
            <a:fld id="{390A6DC2-C886-424C-85A6-DE06FD8086F8}" type="datetime1">
              <a:rPr lang="fi-FI" smtClean="0"/>
              <a:t>9.5.2017</a:t>
            </a:fld>
            <a:endParaRPr lang="fi-FI"/>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589CA920-237A-4A0C-87A7-DA96F48FBB9C}" type="slidenum">
              <a:rPr lang="fi-FI" smtClean="0"/>
              <a:pPr>
                <a:defRPr/>
              </a:pPr>
              <a:t>‹#›</a:t>
            </a:fld>
            <a:endParaRPr lang="fi-FI"/>
          </a:p>
        </p:txBody>
      </p:sp>
    </p:spTree>
    <p:extLst>
      <p:ext uri="{BB962C8B-B14F-4D97-AF65-F5344CB8AC3E}">
        <p14:creationId xmlns:p14="http://schemas.microsoft.com/office/powerpoint/2010/main" val="2513782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lang="fi-FI" sz="2600" kern="1200" dirty="0" smtClean="0">
                <a:solidFill>
                  <a:schemeClr val="tx1"/>
                </a:solidFill>
                <a:latin typeface="Arial" pitchFamily="34" charset="0"/>
                <a:ea typeface="ＭＳ Ｐゴシック" charset="-128"/>
                <a:cs typeface="Arial"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yksen paikkamerkki 3"/>
          <p:cNvSpPr>
            <a:spLocks noGrp="1"/>
          </p:cNvSpPr>
          <p:nvPr>
            <p:ph type="dt" sz="half" idx="10"/>
          </p:nvPr>
        </p:nvSpPr>
        <p:spPr/>
        <p:txBody>
          <a:bodyPr/>
          <a:lstStyle>
            <a:lvl1pPr>
              <a:defRPr/>
            </a:lvl1pPr>
          </a:lstStyle>
          <a:p>
            <a:pPr>
              <a:defRPr/>
            </a:pPr>
            <a:fld id="{E3E23765-6D95-4890-9125-3AD25B449F71}"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25FCD60B-6437-4325-AD66-8DC4EE8988A3}" type="slidenum">
              <a:rPr lang="fi-FI" smtClean="0"/>
              <a:pPr>
                <a:defRPr/>
              </a:pPr>
              <a:t>‹#›</a:t>
            </a:fld>
            <a:endParaRPr lang="fi-FI"/>
          </a:p>
        </p:txBody>
      </p:sp>
    </p:spTree>
    <p:extLst>
      <p:ext uri="{BB962C8B-B14F-4D97-AF65-F5344CB8AC3E}">
        <p14:creationId xmlns:p14="http://schemas.microsoft.com/office/powerpoint/2010/main" val="38313623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yksen paikkamerkki 3"/>
          <p:cNvSpPr>
            <a:spLocks noGrp="1"/>
          </p:cNvSpPr>
          <p:nvPr>
            <p:ph type="dt" sz="half" idx="10"/>
          </p:nvPr>
        </p:nvSpPr>
        <p:spPr/>
        <p:txBody>
          <a:bodyPr/>
          <a:lstStyle>
            <a:lvl1pPr>
              <a:defRPr/>
            </a:lvl1pPr>
          </a:lstStyle>
          <a:p>
            <a:pPr>
              <a:defRPr/>
            </a:pPr>
            <a:fld id="{7C9231B9-6505-4446-932D-CF347DCD4BCF}" type="datetime1">
              <a:rPr lang="fi-FI" smtClean="0"/>
              <a:t>9.5.2017</a:t>
            </a:fld>
            <a:endParaRPr lang="fi-FI"/>
          </a:p>
        </p:txBody>
      </p:sp>
      <p:sp>
        <p:nvSpPr>
          <p:cNvPr id="8" name="Alatunnisteen paikkamerkki 4"/>
          <p:cNvSpPr>
            <a:spLocks noGrp="1"/>
          </p:cNvSpPr>
          <p:nvPr>
            <p:ph type="ftr" sz="quarter" idx="11"/>
          </p:nvPr>
        </p:nvSpPr>
        <p:spPr/>
        <p:txBody>
          <a:bodyPr/>
          <a:lstStyle>
            <a:lvl1pPr>
              <a:defRPr/>
            </a:lvl1pPr>
          </a:lstStyle>
          <a:p>
            <a:pPr>
              <a:defRPr/>
            </a:pPr>
            <a:endParaRPr lang="fi-FI"/>
          </a:p>
        </p:txBody>
      </p:sp>
      <p:sp>
        <p:nvSpPr>
          <p:cNvPr id="9" name="Dian numeron paikkamerkki 5"/>
          <p:cNvSpPr>
            <a:spLocks noGrp="1"/>
          </p:cNvSpPr>
          <p:nvPr>
            <p:ph type="sldNum" sz="quarter" idx="12"/>
          </p:nvPr>
        </p:nvSpPr>
        <p:spPr/>
        <p:txBody>
          <a:bodyPr/>
          <a:lstStyle>
            <a:lvl1pPr>
              <a:defRPr/>
            </a:lvl1pPr>
          </a:lstStyle>
          <a:p>
            <a:pPr>
              <a:defRPr/>
            </a:pPr>
            <a:fld id="{8C1D3B5D-ED60-49BD-8C6E-B633E6E5FC5D}" type="slidenum">
              <a:rPr lang="fi-FI" smtClean="0"/>
              <a:pPr>
                <a:defRPr/>
              </a:pPr>
              <a:t>‹#›</a:t>
            </a:fld>
            <a:endParaRPr lang="fi-FI"/>
          </a:p>
        </p:txBody>
      </p:sp>
    </p:spTree>
    <p:extLst>
      <p:ext uri="{BB962C8B-B14F-4D97-AF65-F5344CB8AC3E}">
        <p14:creationId xmlns:p14="http://schemas.microsoft.com/office/powerpoint/2010/main" val="22751461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dirty="0"/>
          </a:p>
        </p:txBody>
      </p:sp>
      <p:sp>
        <p:nvSpPr>
          <p:cNvPr id="3" name="Päiväyksen paikkamerkki 3"/>
          <p:cNvSpPr>
            <a:spLocks noGrp="1"/>
          </p:cNvSpPr>
          <p:nvPr>
            <p:ph type="dt" sz="half" idx="10"/>
          </p:nvPr>
        </p:nvSpPr>
        <p:spPr/>
        <p:txBody>
          <a:bodyPr/>
          <a:lstStyle>
            <a:lvl1pPr>
              <a:defRPr/>
            </a:lvl1pPr>
          </a:lstStyle>
          <a:p>
            <a:pPr>
              <a:defRPr/>
            </a:pPr>
            <a:fld id="{8D2437B3-3B0F-4F4F-A31C-170FEBA0D899}" type="datetime1">
              <a:rPr lang="fi-FI" smtClean="0"/>
              <a:t>9.5.2017</a:t>
            </a:fld>
            <a:endParaRPr lang="fi-FI"/>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3D582287-382E-4B28-8FF3-E80DF884F48E}" type="slidenum">
              <a:rPr lang="fi-FI" smtClean="0"/>
              <a:pPr>
                <a:defRPr/>
              </a:pPr>
              <a:t>‹#›</a:t>
            </a:fld>
            <a:endParaRPr lang="fi-FI"/>
          </a:p>
        </p:txBody>
      </p:sp>
    </p:spTree>
    <p:extLst>
      <p:ext uri="{BB962C8B-B14F-4D97-AF65-F5344CB8AC3E}">
        <p14:creationId xmlns:p14="http://schemas.microsoft.com/office/powerpoint/2010/main" val="9413741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yksen paikkamerkki 3"/>
          <p:cNvSpPr>
            <a:spLocks noGrp="1"/>
          </p:cNvSpPr>
          <p:nvPr>
            <p:ph type="dt" sz="half" idx="10"/>
          </p:nvPr>
        </p:nvSpPr>
        <p:spPr/>
        <p:txBody>
          <a:bodyPr/>
          <a:lstStyle>
            <a:lvl1pPr>
              <a:defRPr/>
            </a:lvl1pPr>
          </a:lstStyle>
          <a:p>
            <a:pPr>
              <a:defRPr/>
            </a:pPr>
            <a:fld id="{83CF44D2-170E-4A6D-8C3A-6A244D723697}" type="datetime1">
              <a:rPr lang="fi-FI" smtClean="0"/>
              <a:t>9.5.2017</a:t>
            </a:fld>
            <a:endParaRPr lang="fi-FI"/>
          </a:p>
        </p:txBody>
      </p:sp>
      <p:sp>
        <p:nvSpPr>
          <p:cNvPr id="3" name="Alatunnisteen paikkamerkki 4"/>
          <p:cNvSpPr>
            <a:spLocks noGrp="1"/>
          </p:cNvSpPr>
          <p:nvPr>
            <p:ph type="ftr" sz="quarter" idx="11"/>
          </p:nvPr>
        </p:nvSpPr>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pPr>
              <a:defRPr/>
            </a:pPr>
            <a:fld id="{74822C41-363B-4C34-95EB-BF663AF77F15}" type="slidenum">
              <a:rPr lang="fi-FI" smtClean="0"/>
              <a:pPr>
                <a:defRPr/>
              </a:pPr>
              <a:t>‹#›</a:t>
            </a:fld>
            <a:endParaRPr lang="fi-FI"/>
          </a:p>
        </p:txBody>
      </p:sp>
    </p:spTree>
    <p:extLst>
      <p:ext uri="{BB962C8B-B14F-4D97-AF65-F5344CB8AC3E}">
        <p14:creationId xmlns:p14="http://schemas.microsoft.com/office/powerpoint/2010/main" val="39790656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dirty="0"/>
          </a:p>
        </p:txBody>
      </p:sp>
      <p:sp>
        <p:nvSpPr>
          <p:cNvPr id="3" name="Sisällön paikkamerkki 2"/>
          <p:cNvSpPr>
            <a:spLocks noGrp="1"/>
          </p:cNvSpPr>
          <p:nvPr>
            <p:ph idx="1"/>
          </p:nvPr>
        </p:nvSpPr>
        <p:spPr>
          <a:xfrm>
            <a:off x="3575050" y="273050"/>
            <a:ext cx="4040939" cy="5853113"/>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yksen paikkamerkki 3"/>
          <p:cNvSpPr>
            <a:spLocks noGrp="1"/>
          </p:cNvSpPr>
          <p:nvPr>
            <p:ph type="dt" sz="half" idx="10"/>
          </p:nvPr>
        </p:nvSpPr>
        <p:spPr/>
        <p:txBody>
          <a:bodyPr/>
          <a:lstStyle>
            <a:lvl1pPr>
              <a:defRPr/>
            </a:lvl1pPr>
          </a:lstStyle>
          <a:p>
            <a:pPr>
              <a:defRPr/>
            </a:pPr>
            <a:fld id="{D7C71F1D-282E-4A46-971E-D56BD9FE088D}"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698CECBB-3629-462F-8B84-F6DFA0D63B5E}" type="slidenum">
              <a:rPr lang="fi-FI" smtClean="0"/>
              <a:pPr>
                <a:defRPr/>
              </a:pPr>
              <a:t>‹#›</a:t>
            </a:fld>
            <a:endParaRPr lang="fi-FI"/>
          </a:p>
        </p:txBody>
      </p:sp>
    </p:spTree>
    <p:extLst>
      <p:ext uri="{BB962C8B-B14F-4D97-AF65-F5344CB8AC3E}">
        <p14:creationId xmlns:p14="http://schemas.microsoft.com/office/powerpoint/2010/main" val="22530838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yksen paikkamerkki 3"/>
          <p:cNvSpPr>
            <a:spLocks noGrp="1"/>
          </p:cNvSpPr>
          <p:nvPr>
            <p:ph type="dt" sz="half" idx="10"/>
          </p:nvPr>
        </p:nvSpPr>
        <p:spPr/>
        <p:txBody>
          <a:bodyPr/>
          <a:lstStyle>
            <a:lvl1pPr>
              <a:defRPr/>
            </a:lvl1pPr>
          </a:lstStyle>
          <a:p>
            <a:pPr>
              <a:defRPr/>
            </a:pPr>
            <a:fld id="{8DA34360-6DE1-49AA-BACE-0A10EBFB8CAE}" type="datetime1">
              <a:rPr lang="fi-FI" smtClean="0"/>
              <a:t>9.5.2017</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B4CD25A8-BF4C-42BA-905B-97189D133186}" type="slidenum">
              <a:rPr lang="fi-FI" smtClean="0"/>
              <a:pPr>
                <a:defRPr/>
              </a:pPr>
              <a:t>‹#›</a:t>
            </a:fld>
            <a:endParaRPr lang="fi-FI"/>
          </a:p>
        </p:txBody>
      </p:sp>
    </p:spTree>
    <p:extLst>
      <p:ext uri="{BB962C8B-B14F-4D97-AF65-F5344CB8AC3E}">
        <p14:creationId xmlns:p14="http://schemas.microsoft.com/office/powerpoint/2010/main" val="2471450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457200" y="274638"/>
            <a:ext cx="705050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dirty="0" smtClean="0"/>
              <a:t>Muokkaa perustyylejä </a:t>
            </a:r>
            <a:r>
              <a:rPr lang="fi-FI" dirty="0" err="1" smtClean="0"/>
              <a:t>osoitt</a:t>
            </a:r>
            <a:r>
              <a:rPr lang="fi-FI" dirty="0" smtClean="0"/>
              <a:t>.</a:t>
            </a:r>
          </a:p>
        </p:txBody>
      </p:sp>
      <p:sp>
        <p:nvSpPr>
          <p:cNvPr id="1027" name="Tekstin paikkamerkki 2"/>
          <p:cNvSpPr>
            <a:spLocks noGrp="1"/>
          </p:cNvSpPr>
          <p:nvPr>
            <p:ph type="body" idx="1"/>
          </p:nvPr>
        </p:nvSpPr>
        <p:spPr bwMode="auto">
          <a:xfrm>
            <a:off x="457200" y="1600200"/>
            <a:ext cx="705050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dirty="0" smtClean="0"/>
              <a:t>Muokkaa tekstin perustyylejä osoittamalla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4" name="Päiväyksen paikkamerkki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BBFC7D50-1F31-49CD-8385-98543CA8F635}" type="datetime1">
              <a:rPr lang="fi-FI" smtClean="0"/>
              <a:t>9.5.2017</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CFA92AC5-BF84-401D-9188-C2FACE3ADDC9}" type="slidenum">
              <a:rPr lang="fi-FI" smtClean="0"/>
              <a:pPr>
                <a:defRPr/>
              </a:pPr>
              <a:t>‹#›</a:t>
            </a:fld>
            <a:endParaRPr lang="fi-F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l" defTabSz="457200" rtl="0" eaLnBrk="1" fontAlgn="base" hangingPunct="1">
        <a:spcBef>
          <a:spcPct val="0"/>
        </a:spcBef>
        <a:spcAft>
          <a:spcPct val="0"/>
        </a:spcAft>
        <a:defRPr sz="3000" b="1" kern="1200" cap="all">
          <a:solidFill>
            <a:schemeClr val="tx1"/>
          </a:solidFill>
          <a:latin typeface="+mj-lt"/>
          <a:ea typeface="ＭＳ Ｐゴシック" charset="-128"/>
          <a:cs typeface="ＭＳ Ｐゴシック" charset="-128"/>
        </a:defRPr>
      </a:lvl1pPr>
      <a:lvl2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2pPr>
      <a:lvl3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3pPr>
      <a:lvl4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4pPr>
      <a:lvl5pPr algn="l" defTabSz="457200" rtl="0" eaLnBrk="1" fontAlgn="base" hangingPunct="1">
        <a:spcBef>
          <a:spcPct val="0"/>
        </a:spcBef>
        <a:spcAft>
          <a:spcPct val="0"/>
        </a:spcAft>
        <a:defRPr sz="3000">
          <a:solidFill>
            <a:schemeClr val="tx1"/>
          </a:solidFill>
          <a:latin typeface="Georgia"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rgbClr val="FF0000"/>
        </a:buClr>
        <a:buSzPct val="100000"/>
        <a:buFont typeface="Arial" charset="0"/>
        <a:buChar char="l"/>
        <a:defRPr sz="2600" kern="1200">
          <a:solidFill>
            <a:schemeClr val="tx1"/>
          </a:solidFill>
          <a:latin typeface="Arial" pitchFamily="34" charset="0"/>
          <a:ea typeface="ＭＳ Ｐゴシック" charset="-128"/>
          <a:cs typeface="Arial" pitchFamily="34" charset="0"/>
        </a:defRPr>
      </a:lvl1pPr>
      <a:lvl2pPr marL="742950" indent="-285750" algn="l" defTabSz="457200" rtl="0" eaLnBrk="1" fontAlgn="base" hangingPunct="1">
        <a:spcBef>
          <a:spcPct val="20000"/>
        </a:spcBef>
        <a:spcAft>
          <a:spcPct val="0"/>
        </a:spcAft>
        <a:buClr>
          <a:srgbClr val="FF0000"/>
        </a:buClr>
        <a:buSzPct val="100000"/>
        <a:buFont typeface="Arial" charset="0"/>
        <a:buChar char="l"/>
        <a:defRPr sz="2400" kern="1200">
          <a:solidFill>
            <a:schemeClr val="tx1"/>
          </a:solidFill>
          <a:latin typeface="Arial" pitchFamily="34" charset="0"/>
          <a:ea typeface="ＭＳ Ｐゴシック" charset="-128"/>
          <a:cs typeface="Arial" pitchFamily="34" charset="0"/>
        </a:defRPr>
      </a:lvl2pPr>
      <a:lvl3pPr marL="1143000" indent="-228600" algn="l" defTabSz="457200" rtl="0" eaLnBrk="1" fontAlgn="base" hangingPunct="1">
        <a:spcBef>
          <a:spcPct val="20000"/>
        </a:spcBef>
        <a:spcAft>
          <a:spcPct val="0"/>
        </a:spcAft>
        <a:buClr>
          <a:srgbClr val="FF0000"/>
        </a:buClr>
        <a:buSzPct val="100000"/>
        <a:buFont typeface="Arial" charset="0"/>
        <a:buChar char="l"/>
        <a:defRPr sz="2000" kern="1200">
          <a:solidFill>
            <a:schemeClr val="tx1"/>
          </a:solidFill>
          <a:latin typeface="Arial" pitchFamily="34" charset="0"/>
          <a:ea typeface="ＭＳ Ｐゴシック" charset="-128"/>
          <a:cs typeface="Arial" pitchFamily="34" charset="0"/>
        </a:defRPr>
      </a:lvl3pPr>
      <a:lvl4pPr marL="1600200" indent="-228600" algn="l" defTabSz="457200" rtl="0" eaLnBrk="1" fontAlgn="base" hangingPunct="1">
        <a:spcBef>
          <a:spcPct val="20000"/>
        </a:spcBef>
        <a:spcAft>
          <a:spcPct val="0"/>
        </a:spcAft>
        <a:buClr>
          <a:srgbClr val="FF0000"/>
        </a:buClr>
        <a:buSzPct val="100000"/>
        <a:buFont typeface="Arial" charset="0"/>
        <a:buChar char="l"/>
        <a:defRPr kern="1200">
          <a:solidFill>
            <a:schemeClr val="tx1"/>
          </a:solidFill>
          <a:latin typeface="Arial" pitchFamily="34" charset="0"/>
          <a:ea typeface="ＭＳ Ｐゴシック" charset="-128"/>
          <a:cs typeface="Arial" pitchFamily="34" charset="0"/>
        </a:defRPr>
      </a:lvl4pPr>
      <a:lvl5pPr marL="2057400" indent="-228600" algn="l" defTabSz="457200" rtl="0" eaLnBrk="1" fontAlgn="base" hangingPunct="1">
        <a:spcBef>
          <a:spcPct val="20000"/>
        </a:spcBef>
        <a:spcAft>
          <a:spcPct val="0"/>
        </a:spcAft>
        <a:buClr>
          <a:srgbClr val="FF0000"/>
        </a:buClr>
        <a:buSzPct val="100000"/>
        <a:buFont typeface="Arial" charset="0"/>
        <a:buChar char="l"/>
        <a:defRPr kern="1200">
          <a:solidFill>
            <a:schemeClr val="tx1"/>
          </a:solidFill>
          <a:latin typeface="Arial" pitchFamily="34" charset="0"/>
          <a:ea typeface="ＭＳ Ｐゴシック"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ctrTitle"/>
          </p:nvPr>
        </p:nvSpPr>
        <p:spPr/>
        <p:txBody>
          <a:bodyPr/>
          <a:lstStyle/>
          <a:p>
            <a:pPr>
              <a:defRPr/>
            </a:pPr>
            <a:r>
              <a:rPr lang="fi-FI" dirty="0" smtClean="0"/>
              <a:t>huoltajakysely 2017</a:t>
            </a:r>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Oppilaiden</a:t>
            </a:r>
            <a:r>
              <a:rPr lang="en-US" sz="2400" dirty="0">
                <a:solidFill>
                  <a:srgbClr val="000000"/>
                </a:solidFill>
                <a:latin typeface="+mn-lt"/>
              </a:rPr>
              <a:t> </a:t>
            </a:r>
            <a:r>
              <a:rPr lang="en-US" sz="2400" dirty="0" err="1">
                <a:solidFill>
                  <a:srgbClr val="000000"/>
                </a:solidFill>
                <a:latin typeface="+mn-lt"/>
              </a:rPr>
              <a:t>osallisuus</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3090167287"/>
              </p:ext>
            </p:extLst>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Turvallisuus</a:t>
            </a:r>
            <a:r>
              <a:rPr lang="en-US" sz="2400" dirty="0">
                <a:solidFill>
                  <a:srgbClr val="000000"/>
                </a:solidFill>
                <a:latin typeface="+mn-lt"/>
              </a:rPr>
              <a:t>, </a:t>
            </a:r>
            <a:r>
              <a:rPr lang="en-US" sz="2400" dirty="0" err="1">
                <a:solidFill>
                  <a:srgbClr val="000000"/>
                </a:solidFill>
                <a:latin typeface="+mn-lt"/>
              </a:rPr>
              <a:t>tasa-arvo</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err="1">
                <a:solidFill>
                  <a:srgbClr val="000000"/>
                </a:solidFill>
                <a:latin typeface="+mn-lt"/>
              </a:rPr>
              <a:t>yhdenvertaisuus</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734654599"/>
              </p:ext>
            </p:extLst>
          </p:nvPr>
        </p:nvGraphicFramePr>
        <p:xfrm>
          <a:off x="457200" y="1590675"/>
          <a:ext cx="8229600" cy="46466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Fyysinen</a:t>
            </a:r>
            <a:r>
              <a:rPr lang="en-US" sz="2400" dirty="0">
                <a:solidFill>
                  <a:srgbClr val="000000"/>
                </a:solidFill>
              </a:rPr>
              <a:t> </a:t>
            </a:r>
            <a:r>
              <a:rPr lang="en-US" sz="2400" dirty="0" err="1">
                <a:solidFill>
                  <a:srgbClr val="000000"/>
                </a:solidFill>
              </a:rPr>
              <a:t>oppimisympäristö</a:t>
            </a:r>
            <a:endParaRPr lang="fi-FI" sz="2400" dirty="0"/>
          </a:p>
        </p:txBody>
      </p:sp>
      <p:graphicFrame>
        <p:nvGraphicFramePr>
          <p:cNvPr id="4" name="Chart"/>
          <p:cNvGraphicFramePr>
            <a:graphicFrameLocks noGrp="1"/>
          </p:cNvGraphicFramePr>
          <p:nvPr>
            <p:extLst>
              <p:ext uri="{D42A27DB-BD31-4B8C-83A1-F6EECF244321}">
                <p14:modId xmlns:p14="http://schemas.microsoft.com/office/powerpoint/2010/main" val="3662802479"/>
              </p:ext>
            </p:extLst>
          </p:nvPr>
        </p:nvGraphicFramePr>
        <p:xfrm>
          <a:off x="2162176" y="1773238"/>
          <a:ext cx="649605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Taloudelliset</a:t>
            </a:r>
            <a:r>
              <a:rPr lang="en-US" sz="2400" dirty="0">
                <a:solidFill>
                  <a:srgbClr val="000000"/>
                </a:solidFill>
                <a:latin typeface="+mn-lt"/>
              </a:rPr>
              <a:t> </a:t>
            </a:r>
            <a:r>
              <a:rPr lang="en-US" sz="2400" dirty="0" err="1">
                <a:solidFill>
                  <a:srgbClr val="000000"/>
                </a:solidFill>
                <a:latin typeface="+mn-lt"/>
              </a:rPr>
              <a:t>resurssit</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1198476492"/>
              </p:ext>
            </p:extLst>
          </p:nvPr>
        </p:nvGraphicFramePr>
        <p:xfrm>
          <a:off x="1076325" y="1651001"/>
          <a:ext cx="75819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Henkilöstö</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3026250652"/>
              </p:ext>
            </p:extLst>
          </p:nvPr>
        </p:nvGraphicFramePr>
        <p:xfrm>
          <a:off x="1200150" y="1416051"/>
          <a:ext cx="7391400" cy="4819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Johtaminen</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788087378"/>
              </p:ext>
            </p:extLst>
          </p:nvPr>
        </p:nvGraphicFramePr>
        <p:xfrm>
          <a:off x="1304925" y="1668463"/>
          <a:ext cx="73533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smtClean="0">
                <a:solidFill>
                  <a:srgbClr val="000000"/>
                </a:solidFill>
                <a:latin typeface="+mn-lt"/>
              </a:rPr>
              <a:t>KEHITYS JA ARVIOINTI</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526341046"/>
              </p:ext>
            </p:extLst>
          </p:nvPr>
        </p:nvGraphicFramePr>
        <p:xfrm>
          <a:off x="1609726" y="1697038"/>
          <a:ext cx="7105649" cy="44640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V:\Kasvu ja oppiminen\Perusopetus\PKY\Toimintakysely\2017\Hymiö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5184" y="4710221"/>
            <a:ext cx="2227440" cy="637956"/>
          </a:xfrm>
          <a:prstGeom prst="rect">
            <a:avLst/>
          </a:prstGeom>
          <a:noFill/>
          <a:extLst>
            <a:ext uri="{909E8E84-426E-40DD-AFC4-6F175D3DCCD1}">
              <a14:hiddenFill xmlns:a14="http://schemas.microsoft.com/office/drawing/2010/main">
                <a:solidFill>
                  <a:srgbClr val="FFFFFF"/>
                </a:solidFill>
              </a14:hiddenFill>
            </a:ext>
          </a:extLst>
        </p:spPr>
      </p:pic>
      <p:sp>
        <p:nvSpPr>
          <p:cNvPr id="6" name="Tekstiruutu 5"/>
          <p:cNvSpPr txBox="1"/>
          <p:nvPr/>
        </p:nvSpPr>
        <p:spPr>
          <a:xfrm>
            <a:off x="2708601" y="5297822"/>
            <a:ext cx="1972015" cy="253916"/>
          </a:xfrm>
          <a:prstGeom prst="rect">
            <a:avLst/>
          </a:prstGeom>
          <a:noFill/>
        </p:spPr>
        <p:txBody>
          <a:bodyPr wrap="none" rtlCol="0">
            <a:spAutoFit/>
          </a:bodyPr>
          <a:lstStyle/>
          <a:p>
            <a:r>
              <a:rPr lang="fi-FI" sz="1050" dirty="0" smtClean="0">
                <a:latin typeface="+mn-lt"/>
              </a:rPr>
              <a:t>(1)	  (2)	    (3)	      (4)</a:t>
            </a:r>
            <a:endParaRPr lang="fi-FI" sz="1050" dirty="0">
              <a:latin typeface="+mn-lt"/>
            </a:endParaRPr>
          </a:p>
        </p:txBody>
      </p:sp>
    </p:spTree>
    <p:extLst>
      <p:ext uri="{BB962C8B-B14F-4D97-AF65-F5344CB8AC3E}">
        <p14:creationId xmlns:p14="http://schemas.microsoft.com/office/powerpoint/2010/main" val="319494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cs typeface="Arial" panose="020B0604020202020204" pitchFamily="34" charset="0"/>
              </a:rPr>
              <a:t>Osa-alueiden keskiarvojen vertailu</a:t>
            </a:r>
            <a:endParaRPr lang="fi-FI" sz="2400" dirty="0">
              <a:cs typeface="Arial" panose="020B0604020202020204" pitchFamily="34" charset="0"/>
            </a:endParaRPr>
          </a:p>
        </p:txBody>
      </p:sp>
      <p:graphicFrame>
        <p:nvGraphicFramePr>
          <p:cNvPr id="4" name="Chart"/>
          <p:cNvGraphicFramePr>
            <a:graphicFrameLocks noGrp="1"/>
          </p:cNvGraphicFramePr>
          <p:nvPr>
            <p:extLst>
              <p:ext uri="{D42A27DB-BD31-4B8C-83A1-F6EECF244321}">
                <p14:modId xmlns:p14="http://schemas.microsoft.com/office/powerpoint/2010/main" val="854893847"/>
              </p:ext>
            </p:extLst>
          </p:nvPr>
        </p:nvGraphicFramePr>
        <p:xfrm>
          <a:off x="-188495" y="1417638"/>
          <a:ext cx="8915400" cy="24003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p:cNvGraphicFramePr>
            <a:graphicFrameLocks noGrp="1"/>
          </p:cNvGraphicFramePr>
          <p:nvPr>
            <p:extLst>
              <p:ext uri="{D42A27DB-BD31-4B8C-83A1-F6EECF244321}">
                <p14:modId xmlns:p14="http://schemas.microsoft.com/office/powerpoint/2010/main" val="224204194"/>
              </p:ext>
            </p:extLst>
          </p:nvPr>
        </p:nvGraphicFramePr>
        <p:xfrm>
          <a:off x="87729" y="3953070"/>
          <a:ext cx="8639176" cy="2935288"/>
        </p:xfrm>
        <a:graphic>
          <a:graphicData uri="http://schemas.openxmlformats.org/drawingml/2006/chart">
            <c:chart xmlns:c="http://schemas.openxmlformats.org/drawingml/2006/chart" xmlns:r="http://schemas.openxmlformats.org/officeDocument/2006/relationships" r:id="rId3"/>
          </a:graphicData>
        </a:graphic>
      </p:graphicFrame>
      <p:sp>
        <p:nvSpPr>
          <p:cNvPr id="6" name="Tekstiruutu 5"/>
          <p:cNvSpPr txBox="1"/>
          <p:nvPr/>
        </p:nvSpPr>
        <p:spPr>
          <a:xfrm>
            <a:off x="4196357" y="1231238"/>
            <a:ext cx="582211" cy="307777"/>
          </a:xfrm>
          <a:prstGeom prst="rect">
            <a:avLst/>
          </a:prstGeom>
          <a:noFill/>
        </p:spPr>
        <p:txBody>
          <a:bodyPr wrap="none" rtlCol="0">
            <a:spAutoFit/>
          </a:bodyPr>
          <a:lstStyle/>
          <a:p>
            <a:r>
              <a:rPr lang="fi-FI" sz="1400" dirty="0" smtClean="0">
                <a:latin typeface="+mn-lt"/>
              </a:rPr>
              <a:t>2017</a:t>
            </a:r>
            <a:endParaRPr lang="fi-FI" sz="1400" dirty="0">
              <a:latin typeface="+mn-lt"/>
            </a:endParaRPr>
          </a:p>
        </p:txBody>
      </p:sp>
      <p:sp>
        <p:nvSpPr>
          <p:cNvPr id="7" name="Tekstiruutu 6"/>
          <p:cNvSpPr txBox="1"/>
          <p:nvPr/>
        </p:nvSpPr>
        <p:spPr>
          <a:xfrm>
            <a:off x="4196357" y="3862681"/>
            <a:ext cx="582211" cy="307777"/>
          </a:xfrm>
          <a:prstGeom prst="rect">
            <a:avLst/>
          </a:prstGeom>
          <a:noFill/>
        </p:spPr>
        <p:txBody>
          <a:bodyPr wrap="none" rtlCol="0">
            <a:spAutoFit/>
          </a:bodyPr>
          <a:lstStyle/>
          <a:p>
            <a:r>
              <a:rPr lang="fi-FI" sz="1400" dirty="0" smtClean="0">
                <a:latin typeface="+mn-lt"/>
              </a:rPr>
              <a:t>2013</a:t>
            </a:r>
            <a:endParaRPr lang="fi-FI" sz="1400" dirty="0">
              <a:latin typeface="+mn-lt"/>
            </a:endParaRPr>
          </a:p>
        </p:txBody>
      </p:sp>
    </p:spTree>
    <p:extLst>
      <p:ext uri="{BB962C8B-B14F-4D97-AF65-F5344CB8AC3E}">
        <p14:creationId xmlns:p14="http://schemas.microsoft.com/office/powerpoint/2010/main" val="3194941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Muutokset vuodesta 2013</a:t>
            </a:r>
            <a:endParaRPr lang="fi-FI" sz="2400"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1400" dirty="0" smtClean="0">
                <a:latin typeface="+mn-lt"/>
              </a:rPr>
              <a:t>Yleiskuvana oppilaiden vastauksissa vuosina 2013 ja 2017 ei ole suuria poikkeavuuksia. Molempina </a:t>
            </a:r>
            <a:r>
              <a:rPr lang="fi-FI" sz="1400" dirty="0">
                <a:latin typeface="+mn-lt"/>
              </a:rPr>
              <a:t>vuosina koulun tarjoamaan kerhotoimintaan ollaan oltu erityisen </a:t>
            </a:r>
            <a:r>
              <a:rPr lang="fi-FI" sz="1400" dirty="0" smtClean="0">
                <a:latin typeface="+mn-lt"/>
              </a:rPr>
              <a:t>tyytymättömiä. Sen sijaan ystävien määrä nousee kumpanakin vuonna esiin selkeästi positiivisena vastauskeskiarvona.</a:t>
            </a:r>
          </a:p>
          <a:p>
            <a:pPr>
              <a:buFont typeface="Arial" panose="020B0604020202020204" pitchFamily="34" charset="0"/>
              <a:buChar char="•"/>
            </a:pPr>
            <a:r>
              <a:rPr lang="fi-FI" sz="1400" dirty="0" smtClean="0">
                <a:latin typeface="+mn-lt"/>
              </a:rPr>
              <a:t>Pientä muutosta parempaan suuntaan on tapahtunut suhtautumisessa Kuopion perusopetukseen, mikä on kaikkien vuosiluokkien huoltajien mielestä selvästi muuttunut positiivisemmaksi. Lisäksi tieto tarjolla olevista oppilashuollon palveluista sekä mahdollisuus käyttää niitä on selvästi lisääntynyt. Myös koulumatkojen turvallisuuden katsotaan lisääntyneen.</a:t>
            </a:r>
          </a:p>
          <a:p>
            <a:pPr>
              <a:buFont typeface="Arial" panose="020B0604020202020204" pitchFamily="34" charset="0"/>
              <a:buChar char="•"/>
            </a:pPr>
            <a:r>
              <a:rPr lang="fi-FI" sz="1400" dirty="0" smtClean="0">
                <a:latin typeface="+mn-lt"/>
              </a:rPr>
              <a:t>Pientä muutosta heikompaan suuntaan on tapahtunut huoltajien kokemuksessa opettajien ja ohjaajien riittävyydestä kouluissa. Alakoululaisten huoltajat kokevat opetusvälineiden nykyaikaisuuden heikentyneen, kun taas yläkoululaisten huoltajien kokemus henkilöstön kyvystä puuttua koulukiusaamiseen on laskenut. Lisäksi huoltajat kokevat koulun tilojen riittävyyden, viihtyvyyden, turvallisuuden ja terveellisyyden laskeneen kaikilla vuosiluokilla. Myös opetusryhmien kokoihin, kouluaterioihin sekä luokan työrauhaan ollaan hieman tyytymättömämpiä kuin aikaisemmin.</a:t>
            </a:r>
          </a:p>
          <a:p>
            <a:pPr>
              <a:buFont typeface="Arial" panose="020B0604020202020204" pitchFamily="34" charset="0"/>
              <a:buChar char="•"/>
            </a:pPr>
            <a:r>
              <a:rPr lang="fi-FI" sz="1400" dirty="0" smtClean="0">
                <a:latin typeface="+mn-lt"/>
              </a:rPr>
              <a:t>Erityisesti kokemus koulun kehittämisestä parempaan suuntaan on pysynyt samana.</a:t>
            </a:r>
            <a:endParaRPr lang="fi-FI" sz="1400" dirty="0">
              <a:latin typeface="+mn-lt"/>
            </a:endParaRPr>
          </a:p>
        </p:txBody>
      </p:sp>
    </p:spTree>
    <p:extLst>
      <p:ext uri="{BB962C8B-B14F-4D97-AF65-F5344CB8AC3E}">
        <p14:creationId xmlns:p14="http://schemas.microsoft.com/office/powerpoint/2010/main" val="4065809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sisältö</a:t>
            </a:r>
            <a:endParaRPr lang="fi-FI" dirty="0"/>
          </a:p>
        </p:txBody>
      </p:sp>
      <p:sp>
        <p:nvSpPr>
          <p:cNvPr id="3" name="Sisällön paikkamerkki 2"/>
          <p:cNvSpPr>
            <a:spLocks noGrp="1"/>
          </p:cNvSpPr>
          <p:nvPr>
            <p:ph idx="1"/>
          </p:nvPr>
        </p:nvSpPr>
        <p:spPr>
          <a:xfrm>
            <a:off x="1137684" y="1642730"/>
            <a:ext cx="5699051" cy="4525963"/>
          </a:xfrm>
        </p:spPr>
        <p:txBody>
          <a:bodyPr/>
          <a:lstStyle/>
          <a:p>
            <a:pPr>
              <a:buFont typeface="Arial" panose="020B0604020202020204" pitchFamily="34" charset="0"/>
              <a:buChar char="•"/>
            </a:pPr>
            <a:r>
              <a:rPr lang="fi-FI" sz="1400" dirty="0" smtClean="0">
                <a:latin typeface="+mn-lt"/>
              </a:rPr>
              <a:t>Taustatiedot								3</a:t>
            </a:r>
          </a:p>
          <a:p>
            <a:pPr>
              <a:buFont typeface="Arial" panose="020B0604020202020204" pitchFamily="34" charset="0"/>
              <a:buChar char="•"/>
            </a:pPr>
            <a:r>
              <a:rPr lang="fi-FI" sz="1400" dirty="0" smtClean="0">
                <a:latin typeface="+mn-lt"/>
              </a:rPr>
              <a:t>Opetus ja opetusjärjestelyt					4</a:t>
            </a:r>
          </a:p>
          <a:p>
            <a:pPr>
              <a:buFont typeface="Arial" panose="020B0604020202020204" pitchFamily="34" charset="0"/>
              <a:buChar char="•"/>
            </a:pPr>
            <a:r>
              <a:rPr lang="fi-FI" sz="1400" dirty="0" smtClean="0">
                <a:latin typeface="+mn-lt"/>
              </a:rPr>
              <a:t>Oppimisen, kasvun ja hyvinvoinnin tuki			6</a:t>
            </a:r>
          </a:p>
          <a:p>
            <a:pPr>
              <a:buFont typeface="Arial" panose="020B0604020202020204" pitchFamily="34" charset="0"/>
              <a:buChar char="•"/>
            </a:pPr>
            <a:r>
              <a:rPr lang="fi-FI" sz="1400" dirty="0" smtClean="0">
                <a:latin typeface="+mn-lt"/>
              </a:rPr>
              <a:t>Kodin ja koulun yhteistyö					8</a:t>
            </a:r>
          </a:p>
          <a:p>
            <a:pPr>
              <a:buFont typeface="Arial" panose="020B0604020202020204" pitchFamily="34" charset="0"/>
              <a:buChar char="•"/>
            </a:pPr>
            <a:r>
              <a:rPr lang="fi-FI" sz="1400" dirty="0" smtClean="0">
                <a:latin typeface="+mn-lt"/>
              </a:rPr>
              <a:t>Oppilaiden osallisuus</a:t>
            </a:r>
            <a:r>
              <a:rPr lang="fi-FI" sz="1400" dirty="0">
                <a:latin typeface="+mn-lt"/>
              </a:rPr>
              <a:t>						</a:t>
            </a:r>
            <a:r>
              <a:rPr lang="fi-FI" sz="1400" dirty="0" smtClean="0">
                <a:latin typeface="+mn-lt"/>
              </a:rPr>
              <a:t>10</a:t>
            </a:r>
          </a:p>
          <a:p>
            <a:pPr>
              <a:buFont typeface="Arial" panose="020B0604020202020204" pitchFamily="34" charset="0"/>
              <a:buChar char="•"/>
            </a:pPr>
            <a:r>
              <a:rPr lang="fi-FI" sz="1400" dirty="0" smtClean="0">
                <a:latin typeface="+mn-lt"/>
              </a:rPr>
              <a:t>Turvallisuus, tasa-arvo ja yhdenvertaisuus			11</a:t>
            </a:r>
          </a:p>
          <a:p>
            <a:pPr>
              <a:buFont typeface="Arial" panose="020B0604020202020204" pitchFamily="34" charset="0"/>
              <a:buChar char="•"/>
            </a:pPr>
            <a:r>
              <a:rPr lang="fi-FI" sz="1400" dirty="0" smtClean="0">
                <a:latin typeface="+mn-lt"/>
              </a:rPr>
              <a:t>Fyysinen </a:t>
            </a:r>
            <a:r>
              <a:rPr lang="fi-FI" sz="1400" dirty="0">
                <a:latin typeface="+mn-lt"/>
              </a:rPr>
              <a:t>oppimisympäristö</a:t>
            </a:r>
            <a:r>
              <a:rPr lang="fi-FI" sz="1400" dirty="0" smtClean="0">
                <a:latin typeface="+mn-lt"/>
              </a:rPr>
              <a:t>					12</a:t>
            </a:r>
          </a:p>
          <a:p>
            <a:pPr>
              <a:buFont typeface="Arial" panose="020B0604020202020204" pitchFamily="34" charset="0"/>
              <a:buChar char="•"/>
            </a:pPr>
            <a:r>
              <a:rPr lang="fi-FI" sz="1400" dirty="0" smtClean="0">
                <a:latin typeface="+mn-lt"/>
              </a:rPr>
              <a:t>Taloudelliset </a:t>
            </a:r>
            <a:r>
              <a:rPr lang="fi-FI" sz="1400" dirty="0">
                <a:latin typeface="+mn-lt"/>
              </a:rPr>
              <a:t>resurssit	</a:t>
            </a:r>
            <a:r>
              <a:rPr lang="fi-FI" sz="1400" dirty="0" smtClean="0">
                <a:latin typeface="+mn-lt"/>
              </a:rPr>
              <a:t>					13</a:t>
            </a:r>
          </a:p>
          <a:p>
            <a:pPr>
              <a:buFont typeface="Arial" panose="020B0604020202020204" pitchFamily="34" charset="0"/>
              <a:buChar char="•"/>
            </a:pPr>
            <a:r>
              <a:rPr lang="fi-FI" sz="1400" dirty="0" smtClean="0">
                <a:latin typeface="+mn-lt"/>
              </a:rPr>
              <a:t>Henkilöstö								14</a:t>
            </a:r>
          </a:p>
          <a:p>
            <a:pPr>
              <a:buFont typeface="Arial" panose="020B0604020202020204" pitchFamily="34" charset="0"/>
              <a:buChar char="•"/>
            </a:pPr>
            <a:r>
              <a:rPr lang="fi-FI" sz="1400" dirty="0" smtClean="0">
                <a:latin typeface="+mn-lt"/>
              </a:rPr>
              <a:t>Johtaminen								15</a:t>
            </a:r>
          </a:p>
          <a:p>
            <a:pPr>
              <a:buFont typeface="Arial" panose="020B0604020202020204" pitchFamily="34" charset="0"/>
              <a:buChar char="•"/>
            </a:pPr>
            <a:r>
              <a:rPr lang="fi-FI" sz="1400" dirty="0" smtClean="0">
                <a:latin typeface="+mn-lt"/>
              </a:rPr>
              <a:t>Kehitys ja arviointi						16</a:t>
            </a:r>
          </a:p>
          <a:p>
            <a:pPr>
              <a:buFont typeface="Arial" panose="020B0604020202020204" pitchFamily="34" charset="0"/>
              <a:buChar char="•"/>
            </a:pPr>
            <a:r>
              <a:rPr lang="fi-FI" sz="1400" dirty="0" smtClean="0">
                <a:latin typeface="+mn-lt"/>
              </a:rPr>
              <a:t>Osa-alueisen keskiarvojen vertailu				17</a:t>
            </a:r>
          </a:p>
          <a:p>
            <a:pPr>
              <a:buFont typeface="Arial" panose="020B0604020202020204" pitchFamily="34" charset="0"/>
              <a:buChar char="•"/>
            </a:pPr>
            <a:r>
              <a:rPr lang="fi-FI" sz="1400" dirty="0" smtClean="0">
                <a:latin typeface="+mn-lt"/>
              </a:rPr>
              <a:t>Muutokset vuodesta 2013					18</a:t>
            </a:r>
            <a:endParaRPr lang="fi-FI" sz="1400" dirty="0">
              <a:latin typeface="+mn-lt"/>
            </a:endParaRPr>
          </a:p>
        </p:txBody>
      </p:sp>
    </p:spTree>
    <p:extLst>
      <p:ext uri="{BB962C8B-B14F-4D97-AF65-F5344CB8AC3E}">
        <p14:creationId xmlns:p14="http://schemas.microsoft.com/office/powerpoint/2010/main" val="3372070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sz="2400" dirty="0" smtClean="0"/>
              <a:t>Taustatiedot</a:t>
            </a:r>
            <a:endParaRPr lang="fi-FI" sz="2400"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1400" dirty="0" smtClean="0">
                <a:latin typeface="+mn-lt"/>
              </a:rPr>
              <a:t>Huoltajakysely toteutettiin kaikissa Kuopion peruskouluissa  13.3. – 23.4.2017.</a:t>
            </a:r>
          </a:p>
          <a:p>
            <a:pPr>
              <a:buFont typeface="Arial" panose="020B0604020202020204" pitchFamily="34" charset="0"/>
              <a:buChar char="•"/>
            </a:pPr>
            <a:r>
              <a:rPr lang="fi-FI" sz="1400" dirty="0" smtClean="0">
                <a:latin typeface="+mn-lt"/>
              </a:rPr>
              <a:t>Kysymykset muodostuivat vuonna 2013 käytetystä kysymyspohjasta, joka päivitettiin vastaamaan uutta opetussuunnitelmaa.</a:t>
            </a:r>
          </a:p>
          <a:p>
            <a:pPr>
              <a:buFont typeface="Arial" panose="020B0604020202020204" pitchFamily="34" charset="0"/>
              <a:buChar char="•"/>
            </a:pPr>
            <a:r>
              <a:rPr lang="fi-FI" sz="1400" dirty="0" smtClean="0">
                <a:latin typeface="+mn-lt"/>
              </a:rPr>
              <a:t>Kyselyn kohderyhmänä toimivat 3. luokan, 5. luokan ja 8. luokan oppilaiden huoltajat.</a:t>
            </a:r>
          </a:p>
          <a:p>
            <a:pPr>
              <a:buFont typeface="Arial" panose="020B0604020202020204" pitchFamily="34" charset="0"/>
              <a:buChar char="•"/>
            </a:pPr>
            <a:r>
              <a:rPr lang="fi-FI" sz="1400" dirty="0" smtClean="0">
                <a:latin typeface="+mn-lt"/>
              </a:rPr>
              <a:t>Kyselyyn vastasi yhteensä 1 036 huoltajaa </a:t>
            </a:r>
          </a:p>
          <a:p>
            <a:pPr lvl="1">
              <a:buFont typeface="Arial" panose="020B0604020202020204" pitchFamily="34" charset="0"/>
              <a:buChar char="•"/>
            </a:pPr>
            <a:r>
              <a:rPr lang="fi-FI" sz="1200" dirty="0" smtClean="0">
                <a:latin typeface="+mn-lt"/>
              </a:rPr>
              <a:t>3. luokan oppilaiden huoltajia 248 </a:t>
            </a:r>
          </a:p>
          <a:p>
            <a:pPr lvl="1">
              <a:buFont typeface="Arial" panose="020B0604020202020204" pitchFamily="34" charset="0"/>
              <a:buChar char="•"/>
            </a:pPr>
            <a:r>
              <a:rPr lang="fi-FI" sz="1200" dirty="0" smtClean="0">
                <a:latin typeface="+mn-lt"/>
              </a:rPr>
              <a:t>5. luokan oppilaiden huoltajia 427</a:t>
            </a:r>
          </a:p>
          <a:p>
            <a:pPr lvl="1">
              <a:buFont typeface="Arial" panose="020B0604020202020204" pitchFamily="34" charset="0"/>
              <a:buChar char="•"/>
            </a:pPr>
            <a:r>
              <a:rPr lang="fi-FI" sz="1200" dirty="0" smtClean="0">
                <a:latin typeface="+mn-lt"/>
              </a:rPr>
              <a:t>8. luokan oppilaiden huoltajia 354 </a:t>
            </a:r>
          </a:p>
          <a:p>
            <a:pPr>
              <a:buFont typeface="Arial" panose="020B0604020202020204" pitchFamily="34" charset="0"/>
              <a:buChar char="•"/>
            </a:pPr>
            <a:r>
              <a:rPr lang="fi-FI" sz="1400" dirty="0" smtClean="0">
                <a:latin typeface="+mn-lt"/>
              </a:rPr>
              <a:t>Vastausvaihtoehtoina toimivat:</a:t>
            </a:r>
          </a:p>
          <a:p>
            <a:pPr lvl="1">
              <a:buFont typeface="Arial" panose="020B0604020202020204" pitchFamily="34" charset="0"/>
              <a:buChar char="•"/>
            </a:pPr>
            <a:r>
              <a:rPr lang="fi-FI" sz="1200" dirty="0">
                <a:latin typeface="+mn-lt"/>
              </a:rPr>
              <a:t>Samaa mieltä (4)</a:t>
            </a:r>
          </a:p>
          <a:p>
            <a:pPr lvl="1">
              <a:buFont typeface="Arial" panose="020B0604020202020204" pitchFamily="34" charset="0"/>
              <a:buChar char="•"/>
            </a:pPr>
            <a:r>
              <a:rPr lang="fi-FI" sz="1200" dirty="0">
                <a:latin typeface="+mn-lt"/>
              </a:rPr>
              <a:t>Jokseenkin samaa mieltä (3)</a:t>
            </a:r>
          </a:p>
          <a:p>
            <a:pPr lvl="1">
              <a:buFont typeface="Arial" panose="020B0604020202020204" pitchFamily="34" charset="0"/>
              <a:buChar char="•"/>
            </a:pPr>
            <a:r>
              <a:rPr lang="fi-FI" sz="1200" dirty="0">
                <a:latin typeface="+mn-lt"/>
              </a:rPr>
              <a:t>Jokseenkin eri mieltä (2)</a:t>
            </a:r>
          </a:p>
          <a:p>
            <a:pPr lvl="1">
              <a:buFont typeface="Arial" panose="020B0604020202020204" pitchFamily="34" charset="0"/>
              <a:buChar char="•"/>
            </a:pPr>
            <a:r>
              <a:rPr lang="fi-FI" sz="1200" dirty="0">
                <a:latin typeface="+mn-lt"/>
              </a:rPr>
              <a:t>Eri mieltä (1</a:t>
            </a:r>
            <a:r>
              <a:rPr lang="fi-FI" sz="1200" dirty="0" smtClean="0">
                <a:latin typeface="+mn-lt"/>
              </a:rPr>
              <a:t>)</a:t>
            </a:r>
          </a:p>
          <a:p>
            <a:pPr lvl="1">
              <a:buFont typeface="Arial" panose="020B0604020202020204" pitchFamily="34" charset="0"/>
              <a:buChar char="•"/>
            </a:pPr>
            <a:r>
              <a:rPr lang="fi-FI" sz="1200" dirty="0" smtClean="0">
                <a:latin typeface="+mn-lt"/>
              </a:rPr>
              <a:t>En osaa sanoa</a:t>
            </a:r>
          </a:p>
          <a:p>
            <a:pPr>
              <a:buFont typeface="Arial" panose="020B0604020202020204" pitchFamily="34" charset="0"/>
              <a:buChar char="•"/>
            </a:pPr>
            <a:endParaRPr lang="fi-FI" sz="1400" dirty="0">
              <a:latin typeface="+mn-lt"/>
            </a:endParaRPr>
          </a:p>
        </p:txBody>
      </p:sp>
    </p:spTree>
    <p:extLst>
      <p:ext uri="{BB962C8B-B14F-4D97-AF65-F5344CB8AC3E}">
        <p14:creationId xmlns:p14="http://schemas.microsoft.com/office/powerpoint/2010/main" val="401990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Opetus</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err="1">
                <a:solidFill>
                  <a:srgbClr val="000000"/>
                </a:solidFill>
              </a:rPr>
              <a:t>opetusjärjestelyt</a:t>
            </a:r>
            <a:endParaRPr lang="fi-FI" sz="2400" dirty="0"/>
          </a:p>
        </p:txBody>
      </p:sp>
      <p:graphicFrame>
        <p:nvGraphicFramePr>
          <p:cNvPr id="6" name="Chart"/>
          <p:cNvGraphicFramePr>
            <a:graphicFrameLocks noGrp="1"/>
          </p:cNvGraphicFramePr>
          <p:nvPr>
            <p:extLst>
              <p:ext uri="{D42A27DB-BD31-4B8C-83A1-F6EECF244321}">
                <p14:modId xmlns:p14="http://schemas.microsoft.com/office/powerpoint/2010/main" val="139029672"/>
              </p:ext>
            </p:extLst>
          </p:nvPr>
        </p:nvGraphicFramePr>
        <p:xfrm>
          <a:off x="457200" y="1417638"/>
          <a:ext cx="8229600" cy="4926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503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Opetus</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err="1">
                <a:solidFill>
                  <a:srgbClr val="000000"/>
                </a:solidFill>
              </a:rPr>
              <a:t>opetusjärjestelyt</a:t>
            </a:r>
            <a:endParaRPr lang="fi-FI" sz="2400" dirty="0"/>
          </a:p>
        </p:txBody>
      </p:sp>
      <p:graphicFrame>
        <p:nvGraphicFramePr>
          <p:cNvPr id="6" name="Chart"/>
          <p:cNvGraphicFramePr>
            <a:graphicFrameLocks noGrp="1"/>
          </p:cNvGraphicFramePr>
          <p:nvPr>
            <p:extLst>
              <p:ext uri="{D42A27DB-BD31-4B8C-83A1-F6EECF244321}">
                <p14:modId xmlns:p14="http://schemas.microsoft.com/office/powerpoint/2010/main" val="3480013702"/>
              </p:ext>
            </p:extLst>
          </p:nvPr>
        </p:nvGraphicFramePr>
        <p:xfrm>
          <a:off x="457200" y="1417638"/>
          <a:ext cx="8229600" cy="4926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052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rPr>
              <a:t>Oppimisen</a:t>
            </a:r>
            <a:r>
              <a:rPr lang="en-US" sz="2400" dirty="0">
                <a:solidFill>
                  <a:srgbClr val="000000"/>
                </a:solidFill>
              </a:rPr>
              <a:t>, </a:t>
            </a:r>
            <a:r>
              <a:rPr lang="en-US" sz="2400" dirty="0" err="1">
                <a:solidFill>
                  <a:srgbClr val="000000"/>
                </a:solidFill>
              </a:rPr>
              <a:t>kasvun</a:t>
            </a:r>
            <a:r>
              <a:rPr lang="en-US" sz="2400" dirty="0">
                <a:solidFill>
                  <a:srgbClr val="000000"/>
                </a:solidFill>
              </a:rPr>
              <a:t> </a:t>
            </a:r>
            <a:r>
              <a:rPr lang="en-US" sz="2400" dirty="0" err="1">
                <a:solidFill>
                  <a:srgbClr val="000000"/>
                </a:solidFill>
              </a:rPr>
              <a:t>ja</a:t>
            </a:r>
            <a:r>
              <a:rPr lang="en-US" sz="2400" dirty="0">
                <a:solidFill>
                  <a:srgbClr val="000000"/>
                </a:solidFill>
              </a:rPr>
              <a:t> </a:t>
            </a:r>
            <a:r>
              <a:rPr lang="en-US" sz="2400" dirty="0" smtClean="0">
                <a:solidFill>
                  <a:srgbClr val="000000"/>
                </a:solidFill>
              </a:rPr>
              <a:t/>
            </a:r>
            <a:br>
              <a:rPr lang="en-US" sz="2400" dirty="0" smtClean="0">
                <a:solidFill>
                  <a:srgbClr val="000000"/>
                </a:solidFill>
              </a:rPr>
            </a:br>
            <a:r>
              <a:rPr lang="en-US" sz="2400" dirty="0" err="1" smtClean="0">
                <a:solidFill>
                  <a:srgbClr val="000000"/>
                </a:solidFill>
              </a:rPr>
              <a:t>hyvinvoinnin</a:t>
            </a:r>
            <a:r>
              <a:rPr lang="en-US" sz="2400" dirty="0" smtClean="0">
                <a:solidFill>
                  <a:srgbClr val="000000"/>
                </a:solidFill>
              </a:rPr>
              <a:t> </a:t>
            </a:r>
            <a:r>
              <a:rPr lang="en-US" sz="2400" dirty="0" err="1">
                <a:solidFill>
                  <a:srgbClr val="000000"/>
                </a:solidFill>
              </a:rPr>
              <a:t>tuki</a:t>
            </a:r>
            <a:endParaRPr lang="fi-FI" sz="2000" dirty="0"/>
          </a:p>
        </p:txBody>
      </p:sp>
      <p:graphicFrame>
        <p:nvGraphicFramePr>
          <p:cNvPr id="4" name="Chart"/>
          <p:cNvGraphicFramePr>
            <a:graphicFrameLocks noGrp="1"/>
          </p:cNvGraphicFramePr>
          <p:nvPr>
            <p:extLst>
              <p:ext uri="{D42A27DB-BD31-4B8C-83A1-F6EECF244321}">
                <p14:modId xmlns:p14="http://schemas.microsoft.com/office/powerpoint/2010/main" val="4145189603"/>
              </p:ext>
            </p:extLst>
          </p:nvPr>
        </p:nvGraphicFramePr>
        <p:xfrm>
          <a:off x="457200" y="1238250"/>
          <a:ext cx="8229600" cy="5429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Oppimisen</a:t>
            </a:r>
            <a:r>
              <a:rPr lang="en-US" sz="2400" dirty="0">
                <a:solidFill>
                  <a:srgbClr val="000000"/>
                </a:solidFill>
                <a:latin typeface="+mn-lt"/>
              </a:rPr>
              <a:t>, </a:t>
            </a:r>
            <a:r>
              <a:rPr lang="en-US" sz="2400" dirty="0" err="1">
                <a:solidFill>
                  <a:srgbClr val="000000"/>
                </a:solidFill>
                <a:latin typeface="+mn-lt"/>
              </a:rPr>
              <a:t>kasvun</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smtClean="0">
                <a:solidFill>
                  <a:srgbClr val="000000"/>
                </a:solidFill>
                <a:latin typeface="+mn-lt"/>
              </a:rPr>
              <a:t/>
            </a:r>
            <a:br>
              <a:rPr lang="en-US" sz="2400" dirty="0" smtClean="0">
                <a:solidFill>
                  <a:srgbClr val="000000"/>
                </a:solidFill>
                <a:latin typeface="+mn-lt"/>
              </a:rPr>
            </a:br>
            <a:r>
              <a:rPr lang="en-US" sz="2400" dirty="0" err="1" smtClean="0">
                <a:solidFill>
                  <a:srgbClr val="000000"/>
                </a:solidFill>
                <a:latin typeface="+mn-lt"/>
              </a:rPr>
              <a:t>hyvinvoinnin</a:t>
            </a:r>
            <a:r>
              <a:rPr lang="en-US" sz="2400" dirty="0" smtClean="0">
                <a:solidFill>
                  <a:srgbClr val="000000"/>
                </a:solidFill>
                <a:latin typeface="+mn-lt"/>
              </a:rPr>
              <a:t> </a:t>
            </a:r>
            <a:r>
              <a:rPr lang="en-US" sz="2400" dirty="0" err="1">
                <a:solidFill>
                  <a:srgbClr val="000000"/>
                </a:solidFill>
                <a:latin typeface="+mn-lt"/>
              </a:rPr>
              <a:t>tuki</a:t>
            </a:r>
            <a:endParaRPr lang="fi-FI" sz="20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2334220532"/>
              </p:ext>
            </p:extLst>
          </p:nvPr>
        </p:nvGraphicFramePr>
        <p:xfrm>
          <a:off x="457200" y="1238250"/>
          <a:ext cx="8229600" cy="5429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201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Kodin</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err="1">
                <a:solidFill>
                  <a:srgbClr val="000000"/>
                </a:solidFill>
                <a:latin typeface="+mn-lt"/>
              </a:rPr>
              <a:t>koulun</a:t>
            </a:r>
            <a:r>
              <a:rPr lang="en-US" sz="2400" dirty="0">
                <a:solidFill>
                  <a:srgbClr val="000000"/>
                </a:solidFill>
                <a:latin typeface="+mn-lt"/>
              </a:rPr>
              <a:t> </a:t>
            </a:r>
            <a:r>
              <a:rPr lang="en-US" sz="2400" dirty="0" err="1">
                <a:solidFill>
                  <a:srgbClr val="000000"/>
                </a:solidFill>
                <a:latin typeface="+mn-lt"/>
              </a:rPr>
              <a:t>yhteistyö</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3224797167"/>
              </p:ext>
            </p:extLst>
          </p:nvPr>
        </p:nvGraphicFramePr>
        <p:xfrm>
          <a:off x="457200" y="1257299"/>
          <a:ext cx="8229600" cy="526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4941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en-US" sz="2400" dirty="0" err="1">
                <a:solidFill>
                  <a:srgbClr val="000000"/>
                </a:solidFill>
                <a:latin typeface="+mn-lt"/>
              </a:rPr>
              <a:t>Kodin</a:t>
            </a:r>
            <a:r>
              <a:rPr lang="en-US" sz="2400" dirty="0">
                <a:solidFill>
                  <a:srgbClr val="000000"/>
                </a:solidFill>
                <a:latin typeface="+mn-lt"/>
              </a:rPr>
              <a:t> </a:t>
            </a:r>
            <a:r>
              <a:rPr lang="en-US" sz="2400" dirty="0" err="1">
                <a:solidFill>
                  <a:srgbClr val="000000"/>
                </a:solidFill>
                <a:latin typeface="+mn-lt"/>
              </a:rPr>
              <a:t>ja</a:t>
            </a:r>
            <a:r>
              <a:rPr lang="en-US" sz="2400" dirty="0">
                <a:solidFill>
                  <a:srgbClr val="000000"/>
                </a:solidFill>
                <a:latin typeface="+mn-lt"/>
              </a:rPr>
              <a:t> </a:t>
            </a:r>
            <a:r>
              <a:rPr lang="en-US" sz="2400" dirty="0" err="1">
                <a:solidFill>
                  <a:srgbClr val="000000"/>
                </a:solidFill>
                <a:latin typeface="+mn-lt"/>
              </a:rPr>
              <a:t>koulun</a:t>
            </a:r>
            <a:r>
              <a:rPr lang="en-US" sz="2400" dirty="0">
                <a:solidFill>
                  <a:srgbClr val="000000"/>
                </a:solidFill>
                <a:latin typeface="+mn-lt"/>
              </a:rPr>
              <a:t> </a:t>
            </a:r>
            <a:r>
              <a:rPr lang="en-US" sz="2400" dirty="0" err="1">
                <a:solidFill>
                  <a:srgbClr val="000000"/>
                </a:solidFill>
                <a:latin typeface="+mn-lt"/>
              </a:rPr>
              <a:t>yhteistyö</a:t>
            </a:r>
            <a:endParaRPr lang="fi-FI" sz="2400" dirty="0">
              <a:latin typeface="+mn-lt"/>
            </a:endParaRPr>
          </a:p>
        </p:txBody>
      </p:sp>
      <p:graphicFrame>
        <p:nvGraphicFramePr>
          <p:cNvPr id="4" name="Chart"/>
          <p:cNvGraphicFramePr>
            <a:graphicFrameLocks noGrp="1"/>
          </p:cNvGraphicFramePr>
          <p:nvPr>
            <p:extLst>
              <p:ext uri="{D42A27DB-BD31-4B8C-83A1-F6EECF244321}">
                <p14:modId xmlns:p14="http://schemas.microsoft.com/office/powerpoint/2010/main" val="1769317603"/>
              </p:ext>
            </p:extLst>
          </p:nvPr>
        </p:nvGraphicFramePr>
        <p:xfrm>
          <a:off x="457200" y="1257299"/>
          <a:ext cx="8229600" cy="5267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9109837"/>
      </p:ext>
    </p:extLst>
  </p:cSld>
  <p:clrMapOvr>
    <a:masterClrMapping/>
  </p:clrMapOvr>
</p:sld>
</file>

<file path=ppt/theme/theme1.xml><?xml version="1.0" encoding="utf-8"?>
<a:theme xmlns:a="http://schemas.openxmlformats.org/drawingml/2006/main" name="Esitysmalli">
  <a:themeElements>
    <a:clrScheme name="Kuopion kaupunki">
      <a:dk1>
        <a:srgbClr val="0F0F0F"/>
      </a:dk1>
      <a:lt1>
        <a:srgbClr val="FFFFFF"/>
      </a:lt1>
      <a:dk2>
        <a:srgbClr val="C5CAD6"/>
      </a:dk2>
      <a:lt2>
        <a:srgbClr val="FFFFFF"/>
      </a:lt2>
      <a:accent1>
        <a:srgbClr val="D80017"/>
      </a:accent1>
      <a:accent2>
        <a:srgbClr val="0F0F0F"/>
      </a:accent2>
      <a:accent3>
        <a:srgbClr val="CAAD72"/>
      </a:accent3>
      <a:accent4>
        <a:srgbClr val="C5CFD6"/>
      </a:accent4>
      <a:accent5>
        <a:srgbClr val="E9DEC6"/>
      </a:accent5>
      <a:accent6>
        <a:srgbClr val="818386"/>
      </a:accent6>
      <a:hlink>
        <a:srgbClr val="D80017"/>
      </a:hlink>
      <a:folHlink>
        <a:srgbClr val="4B4B4B"/>
      </a:folHlink>
    </a:clrScheme>
    <a:fontScheme name="Yhteiskunnallinen">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Esitysmalli</Template>
  <TotalTime>0</TotalTime>
  <Words>294</Words>
  <Application>Microsoft Office PowerPoint</Application>
  <PresentationFormat>Näytössä katseltava diaesitys (4:3)</PresentationFormat>
  <Paragraphs>52</Paragraphs>
  <Slides>19</Slides>
  <Notes>1</Notes>
  <HiddenSlides>0</HiddenSlides>
  <MMClips>0</MMClips>
  <ScaleCrop>false</ScaleCrop>
  <HeadingPairs>
    <vt:vector size="4" baseType="variant">
      <vt:variant>
        <vt:lpstr>Teema</vt:lpstr>
      </vt:variant>
      <vt:variant>
        <vt:i4>1</vt:i4>
      </vt:variant>
      <vt:variant>
        <vt:lpstr>Dian otsikot</vt:lpstr>
      </vt:variant>
      <vt:variant>
        <vt:i4>19</vt:i4>
      </vt:variant>
    </vt:vector>
  </HeadingPairs>
  <TitlesOfParts>
    <vt:vector size="20" baseType="lpstr">
      <vt:lpstr>Esitysmalli</vt:lpstr>
      <vt:lpstr>huoltajakysely 2017</vt:lpstr>
      <vt:lpstr>sisältö</vt:lpstr>
      <vt:lpstr>Taustatiedot</vt:lpstr>
      <vt:lpstr>Opetus ja opetusjärjestelyt</vt:lpstr>
      <vt:lpstr>Opetus ja opetusjärjestelyt</vt:lpstr>
      <vt:lpstr>Oppimisen, kasvun ja  hyvinvoinnin tuki</vt:lpstr>
      <vt:lpstr>Oppimisen, kasvun ja  hyvinvoinnin tuki</vt:lpstr>
      <vt:lpstr>Kodin ja koulun yhteistyö</vt:lpstr>
      <vt:lpstr>Kodin ja koulun yhteistyö</vt:lpstr>
      <vt:lpstr>Oppilaiden osallisuus</vt:lpstr>
      <vt:lpstr>Turvallisuus, tasa-arvo ja yhdenvertaisuus</vt:lpstr>
      <vt:lpstr>Fyysinen oppimisympäristö</vt:lpstr>
      <vt:lpstr>Taloudelliset resurssit</vt:lpstr>
      <vt:lpstr>Henkilöstö</vt:lpstr>
      <vt:lpstr>Johtaminen</vt:lpstr>
      <vt:lpstr>KEHITYS JA ARVIOINTI</vt:lpstr>
      <vt:lpstr>Osa-alueiden keskiarvojen vertailu</vt:lpstr>
      <vt:lpstr>Muutokset vuodesta 2013</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2017-04-25T08:51:52Z</dcterms:created>
  <dcterms:modified xsi:type="dcterms:W3CDTF">2017-05-09T03:00:02Z</dcterms:modified>
</cp:coreProperties>
</file>

<file path=userCustomization/customUI.xml><?xml version="1.0" encoding="utf-8"?>
<mso:customUI xmlns:mso="http://schemas.microsoft.com/office/2006/01/customui">
  <mso:ribbon>
    <mso:qat>
      <mso:documentControls>
        <mso:control idQ="mso:GroupSlideThemes" visible="true"/>
      </mso:documentControls>
    </mso:qat>
  </mso:ribbon>
</mso:customUI>
</file>