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7" r:id="rId2"/>
    <p:sldId id="259" r:id="rId3"/>
    <p:sldId id="269" r:id="rId4"/>
    <p:sldId id="263" r:id="rId5"/>
    <p:sldId id="281" r:id="rId6"/>
    <p:sldId id="277" r:id="rId7"/>
    <p:sldId id="271" r:id="rId8"/>
    <p:sldId id="268" r:id="rId9"/>
    <p:sldId id="280" r:id="rId10"/>
    <p:sldId id="282" r:id="rId11"/>
    <p:sldId id="283" r:id="rId12"/>
    <p:sldId id="270" r:id="rId13"/>
    <p:sldId id="278" r:id="rId14"/>
    <p:sldId id="279" r:id="rId15"/>
    <p:sldId id="264" r:id="rId16"/>
    <p:sldId id="261" r:id="rId17"/>
    <p:sldId id="267" r:id="rId18"/>
    <p:sldId id="273" r:id="rId19"/>
    <p:sldId id="275" r:id="rId20"/>
    <p:sldId id="276" r:id="rId21"/>
  </p:sldIdLst>
  <p:sldSz cx="9144000" cy="6858000" type="screen4x3"/>
  <p:notesSz cx="6669088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B4C5-12F8-416E-9AE9-39EBF8937E08}" type="datetimeFigureOut">
              <a:rPr lang="fi-FI" smtClean="0"/>
              <a:pPr/>
              <a:t>27.1.2016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B780E-1185-4ED5-981D-E533E24D54A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27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1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6C34A5-292E-4430-8F16-591233B1952E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E72A19-A643-4C14-8B43-F2D54246DB8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F4F460-901C-4049-97EC-61A0448CD272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07F5F2-E582-43B1-9666-BACBCD9F8385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08562115-2868-4AC5-A0B6-CBA3B80B599E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1DE21E3-D2EB-4078-A2E2-43A71A12468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82EB0-EB89-4BBB-B326-A2A0392FF72C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4A6CFF-E4F9-49E4-821D-54C1DFB5CE23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797B9EE-D0E6-4D81-BF5D-CA9668688819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7A2432A-19C3-444F-8B33-23518CCAB39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770357-B889-4790-B63A-F772090A4508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41F334-0A81-401D-B387-A6045CDF621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A49A9-FFC7-476F-88DC-2DEEAA6D2CE1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1246DC-9C16-4920-BA4D-26A9F5D5EB27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9CCE60-5BD6-4ED2-9AF9-AF84F2DF4E2C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ADC9B-3C03-441E-9A7F-CD1C8F730144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19A2241-CABD-43DE-A239-637C5DD7F786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B6B632-7AC0-4F5E-9D54-4A659669F730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94308C-89E5-4E4D-B3FE-184B457E7743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A31A4E-9140-400B-ACCB-0127393AFCC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E9464E-EA51-4B93-A623-FE81028BB7A7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AE743C-88AA-4CC8-838F-D87CAC2B4C2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1" name="Tekstin paikkamerkki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2C19B9-76F2-4DAD-815E-1F4ABD53A953}" type="datetimeFigureOut">
              <a:rPr lang="fi-FI" smtClean="0"/>
              <a:pPr>
                <a:defRPr/>
              </a:pPr>
              <a:t>27.1.2016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F7AAD3D-3DF7-4437-B595-4917EB80D0A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p/pihkainmaki/oppiaine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Kuva 6" descr="happy-kids-holding-h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6632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3933056"/>
            <a:ext cx="5929313" cy="1143000"/>
          </a:xfrm>
        </p:spPr>
        <p:txBody>
          <a:bodyPr/>
          <a:lstStyle/>
          <a:p>
            <a:r>
              <a:rPr lang="fi-FI" dirty="0" smtClean="0"/>
              <a:t>A2-KIELEN VALINTA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5229200"/>
            <a:ext cx="6400800" cy="1209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/>
              <a:t>Mahdollisuus monipuoliseen kielitaitoon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0D3FC-6B92-4FCD-AA7A-B55182934F06}" type="datetime1">
              <a:rPr lang="fi-FI"/>
              <a:pPr>
                <a:defRPr/>
              </a:pPr>
              <a:t>27.1.2016</a:t>
            </a:fld>
            <a:endParaRPr lang="fi-FI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Kissakuusen koulu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5631A-BAD2-44DE-9431-EEE21FD564F1}" type="slidenum">
              <a:rPr lang="fi-FI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r>
              <a:rPr lang="fi-FI" dirty="0"/>
              <a:t>Jokaisessa etäryhmässä on </a:t>
            </a:r>
            <a:r>
              <a:rPr lang="fi-FI" dirty="0" smtClean="0"/>
              <a:t>koulunkäynninohjaaja </a:t>
            </a:r>
            <a:r>
              <a:rPr lang="fi-FI" dirty="0"/>
              <a:t>läsnä </a:t>
            </a:r>
            <a:r>
              <a:rPr lang="fi-FI" dirty="0">
                <a:sym typeface="Wingdings" pitchFamily="2" charset="2"/>
              </a:rPr>
              <a:t> huolehtii tunnin sujumisesta käytännössä</a:t>
            </a:r>
          </a:p>
          <a:p>
            <a:endParaRPr lang="fi-FI" dirty="0" smtClean="0">
              <a:sym typeface="Wingdings" pitchFamily="2" charset="2"/>
            </a:endParaRPr>
          </a:p>
          <a:p>
            <a:r>
              <a:rPr lang="fi-FI" dirty="0"/>
              <a:t>Opettaja lähettää ohjaajille etukäteen tunnilla käytettävää </a:t>
            </a:r>
            <a:r>
              <a:rPr lang="fi-FI" dirty="0" smtClean="0"/>
              <a:t>materiaalia</a:t>
            </a:r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https://</a:t>
            </a:r>
            <a:r>
              <a:rPr lang="fi-FI" sz="2000" dirty="0" smtClean="0">
                <a:hlinkClick r:id="rId2"/>
              </a:rPr>
              <a:t>peda.net/kuopio/p/pihkainmaki/oppiaineet</a:t>
            </a:r>
            <a:endParaRPr lang="fi-FI" sz="2000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>
                <a:sym typeface="Wingdings" pitchFamily="2" charset="2"/>
              </a:rPr>
              <a:t>Etäopiskelu </a:t>
            </a:r>
            <a:r>
              <a:rPr lang="fi-FI" dirty="0">
                <a:sym typeface="Wingdings" pitchFamily="2" charset="2"/>
              </a:rPr>
              <a:t>vaatii oppilaalta tavallista enemmän keskittymiskykyä, omatoimisuutta ja vastuun </a:t>
            </a:r>
            <a:r>
              <a:rPr lang="fi-FI" dirty="0" smtClean="0">
                <a:sym typeface="Wingdings" pitchFamily="2" charset="2"/>
              </a:rPr>
              <a:t>ottamista</a:t>
            </a:r>
          </a:p>
          <a:p>
            <a:pPr marL="0" indent="0">
              <a:buNone/>
            </a:pPr>
            <a:endParaRPr lang="fi-FI" dirty="0" smtClean="0">
              <a:sym typeface="Wingdings" pitchFamily="2" charset="2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7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mtClean="0"/>
              <a:t>OHJAAJAN rooli ETÄTUNNILLA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sz="2100" dirty="0" smtClean="0"/>
              <a:t>Ohjaaja on tunneilla oppilaiden </a:t>
            </a:r>
            <a:r>
              <a:rPr lang="fi-FI" sz="2100" dirty="0"/>
              <a:t>apuna ja tukena.</a:t>
            </a:r>
          </a:p>
          <a:p>
            <a:pPr lvl="0"/>
            <a:r>
              <a:rPr lang="fi-FI" sz="2100" dirty="0"/>
              <a:t>K</a:t>
            </a:r>
            <a:r>
              <a:rPr lang="fi-FI" sz="2100" dirty="0" smtClean="0"/>
              <a:t>iertää </a:t>
            </a:r>
            <a:r>
              <a:rPr lang="fi-FI" sz="2100" dirty="0"/>
              <a:t>luokassa ja huolehtii työrauhasta.</a:t>
            </a:r>
          </a:p>
          <a:p>
            <a:pPr lvl="0"/>
            <a:r>
              <a:rPr lang="fi-FI" sz="2100" dirty="0"/>
              <a:t>Kirjaa ylös läksyt, oppilaat voivat tarkistaa läksyn myös ohjaajalta.</a:t>
            </a:r>
          </a:p>
          <a:p>
            <a:pPr lvl="0"/>
            <a:r>
              <a:rPr lang="fi-FI" sz="2100" dirty="0"/>
              <a:t>Valvoo, että oppilas toistaa opettajan perässä opeteltavan asian. </a:t>
            </a:r>
          </a:p>
          <a:p>
            <a:pPr lvl="0"/>
            <a:r>
              <a:rPr lang="fi-FI" sz="2100" dirty="0"/>
              <a:t>Avustaa oppilaita tarkistuskirjan tai vastausmonisteen avulla.</a:t>
            </a: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3200" dirty="0"/>
              <a:t>Huolehtii, että edetään opettajan tekemän tuntisuunnitelman mukaisesti. </a:t>
            </a:r>
          </a:p>
          <a:p>
            <a:pPr lvl="0"/>
            <a:r>
              <a:rPr lang="fi-FI" sz="3200" dirty="0" smtClean="0"/>
              <a:t>Valmistelee materiaalia </a:t>
            </a:r>
            <a:r>
              <a:rPr lang="fi-FI" sz="3200" dirty="0"/>
              <a:t>tunneille</a:t>
            </a:r>
            <a:r>
              <a:rPr lang="fi-FI" sz="3200" dirty="0" smtClean="0"/>
              <a:t>.</a:t>
            </a:r>
            <a:endParaRPr lang="fi-FI" sz="3200" dirty="0"/>
          </a:p>
          <a:p>
            <a:pPr lvl="0"/>
            <a:r>
              <a:rPr lang="fi-FI" sz="3200" dirty="0"/>
              <a:t>Opettajat ja ohjaajat ovat tiiviissä yhteistyössä.</a:t>
            </a:r>
          </a:p>
          <a:p>
            <a:r>
              <a:rPr lang="fi-FI" sz="3200" dirty="0"/>
              <a:t>Ohjaaja lähtee oppilaiden mukaan </a:t>
            </a:r>
            <a:r>
              <a:rPr lang="fi-FI" sz="3200" dirty="0" smtClean="0"/>
              <a:t>mahdollisiin yhteiskokoontumisiin</a:t>
            </a:r>
            <a:r>
              <a:rPr lang="fi-FI" sz="3200" dirty="0"/>
              <a:t>.</a:t>
            </a:r>
          </a:p>
          <a:p>
            <a:pPr lvl="0"/>
            <a:endParaRPr lang="fi-FI" sz="3200" dirty="0"/>
          </a:p>
          <a:p>
            <a:pPr lvl="0"/>
            <a:r>
              <a:rPr lang="fi-FI" sz="3200" dirty="0"/>
              <a:t>Huolehtii oppilaiden välitunti- ja taksivalvonnan. </a:t>
            </a:r>
          </a:p>
          <a:p>
            <a:pPr lvl="0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7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79572"/>
            <a:ext cx="9036496" cy="534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Kuinka tukea lapsen kielen opiskelua?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Kodin tuki ja kannustus ensiarvoisen tärkeää</a:t>
            </a:r>
          </a:p>
          <a:p>
            <a:r>
              <a:rPr lang="fi-FI" dirty="0" smtClean="0"/>
              <a:t>Kiinnostus lapsen oppimiseen</a:t>
            </a:r>
          </a:p>
          <a:p>
            <a:r>
              <a:rPr lang="fi-FI" dirty="0" smtClean="0"/>
              <a:t>Edellyttää pitkäjänteistä työtä! Kielitaito karttuu vuosien myötä</a:t>
            </a:r>
          </a:p>
          <a:p>
            <a:r>
              <a:rPr lang="fi-FI" dirty="0" smtClean="0"/>
              <a:t>Innosta lasta säännölliseen työntekoon </a:t>
            </a:r>
            <a:r>
              <a:rPr lang="fi-FI" dirty="0" smtClean="0">
                <a:sym typeface="Wingdings" pitchFamily="2" charset="2"/>
              </a:rPr>
              <a:t> kysy, mitä lapsi oppi tänään ja pyydä häntä opettamaan sinua!</a:t>
            </a:r>
          </a:p>
          <a:p>
            <a:r>
              <a:rPr lang="fi-FI" dirty="0" smtClean="0">
                <a:sym typeface="Wingdings" pitchFamily="2" charset="2"/>
              </a:rPr>
              <a:t>Vieraan kielen oppii harjoittelemalla, tekemällä läksyt ja kertaamalla. Tärkeää on sanojen opiskelu ja kielen harrastaminen myös muuten (musiikki, tv-ohjelmat, lehdet, kirjat…)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r>
              <a:rPr lang="fi-FI" dirty="0" smtClean="0"/>
              <a:t>Kaikki </a:t>
            </a:r>
            <a:r>
              <a:rPr lang="fi-FI" dirty="0" err="1" smtClean="0"/>
              <a:t>asitit</a:t>
            </a:r>
            <a:r>
              <a:rPr lang="fi-FI" dirty="0" smtClean="0"/>
              <a:t> käyttöön, jotta kielen oppii monipuolisesti ja tehokkaasti!</a:t>
            </a:r>
          </a:p>
          <a:p>
            <a:r>
              <a:rPr lang="fi-FI" dirty="0" smtClean="0"/>
              <a:t>Katselkaa kotona kohdekielisiä tv-ohjelmia ja kuunnelkaa kohdekielistä musiikkia</a:t>
            </a:r>
          </a:p>
          <a:p>
            <a:r>
              <a:rPr lang="fi-FI" dirty="0" smtClean="0"/>
              <a:t>Toimi kannustavana yleisönä, kun lapsi harjoittelee ääneen lukua kotona</a:t>
            </a:r>
          </a:p>
          <a:p>
            <a:r>
              <a:rPr lang="fi-FI" dirty="0" smtClean="0"/>
              <a:t>Ole suvaitsevainen virheitä kohtaan ja anna positiivista palautetta!</a:t>
            </a:r>
          </a:p>
          <a:p>
            <a:r>
              <a:rPr lang="fi-FI" dirty="0" smtClean="0"/>
              <a:t>Kerro lapselle tilanteista, joissa sinulle on ollut hyötyä kielitaidosta</a:t>
            </a:r>
          </a:p>
          <a:p>
            <a:r>
              <a:rPr lang="fi-FI" dirty="0" smtClean="0"/>
              <a:t>Opiskelu on yhteistyötä koulun ja kodin välillä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chemeClr val="bg2">
                    <a:lumMod val="50000"/>
                  </a:schemeClr>
                </a:solidFill>
              </a:rPr>
              <a:t>Erotu joukosta osaamalla muutakin kuin englantia!</a:t>
            </a:r>
            <a:endParaRPr lang="fi-FI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171086" cy="422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Kielistä on paljon myös iloa!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Kieli avaa oven kulttuuriin: 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musiikki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		ruoka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elokuvat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	kirjat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			taide	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urheilu</a:t>
            </a:r>
          </a:p>
          <a:p>
            <a:pPr>
              <a:buNone/>
            </a:pPr>
            <a:r>
              <a:rPr lang="fi-F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käytöstavat</a:t>
            </a:r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/>
          <a:lstStyle/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”Rakastan sinua”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4800" dirty="0" err="1" smtClean="0"/>
              <a:t>Ich</a:t>
            </a:r>
            <a:r>
              <a:rPr lang="fi-FI" sz="4800" dirty="0" smtClean="0"/>
              <a:t> </a:t>
            </a:r>
            <a:r>
              <a:rPr lang="fi-FI" sz="4800" dirty="0" err="1" smtClean="0"/>
              <a:t>liebe</a:t>
            </a:r>
            <a:r>
              <a:rPr lang="fi-FI" sz="4800" dirty="0" smtClean="0"/>
              <a:t> </a:t>
            </a:r>
            <a:r>
              <a:rPr lang="fi-FI" sz="4800" dirty="0" err="1" smtClean="0"/>
              <a:t>dich</a:t>
            </a:r>
            <a:r>
              <a:rPr lang="fi-FI" sz="4800" dirty="0" smtClean="0"/>
              <a:t>!</a:t>
            </a:r>
          </a:p>
          <a:p>
            <a:pPr>
              <a:buNone/>
            </a:pPr>
            <a:endParaRPr lang="fi-FI" sz="4800" dirty="0" smtClean="0"/>
          </a:p>
          <a:p>
            <a:pPr>
              <a:buNone/>
            </a:pPr>
            <a:r>
              <a:rPr lang="fi-FI" sz="4800" dirty="0" smtClean="0"/>
              <a:t>		</a:t>
            </a:r>
            <a:r>
              <a:rPr lang="fi-FI" sz="4800" dirty="0" err="1" smtClean="0"/>
              <a:t>Je</a:t>
            </a:r>
            <a:r>
              <a:rPr lang="fi-FI" sz="4800" dirty="0" smtClean="0"/>
              <a:t> </a:t>
            </a:r>
            <a:r>
              <a:rPr lang="fi-FI" sz="4800" dirty="0" err="1" smtClean="0"/>
              <a:t>t’aime</a:t>
            </a:r>
            <a:r>
              <a:rPr lang="fi-FI" sz="4800" dirty="0" smtClean="0"/>
              <a:t>!</a:t>
            </a:r>
          </a:p>
          <a:p>
            <a:pPr>
              <a:buNone/>
            </a:pPr>
            <a:endParaRPr lang="fi-FI" sz="4800" dirty="0" smtClean="0"/>
          </a:p>
          <a:p>
            <a:pPr>
              <a:buNone/>
            </a:pPr>
            <a:r>
              <a:rPr lang="fi-FI" sz="4800" dirty="0" smtClean="0"/>
              <a:t>			Ja </a:t>
            </a:r>
            <a:r>
              <a:rPr lang="fi-FI" sz="4800" dirty="0" err="1" smtClean="0"/>
              <a:t>ljublju</a:t>
            </a:r>
            <a:r>
              <a:rPr lang="fi-FI" sz="4800" dirty="0" smtClean="0"/>
              <a:t> </a:t>
            </a:r>
            <a:r>
              <a:rPr lang="fi-FI" sz="4800" dirty="0" err="1" smtClean="0"/>
              <a:t>tebja</a:t>
            </a:r>
            <a:r>
              <a:rPr lang="fi-FI" sz="4800" dirty="0" smtClean="0"/>
              <a:t>!</a:t>
            </a:r>
            <a:endParaRPr lang="fi-FI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i-FI" dirty="0" smtClean="0"/>
              <a:t>		  	saksa			ranska		</a:t>
            </a:r>
          </a:p>
          <a:p>
            <a:pPr>
              <a:defRPr/>
            </a:pPr>
            <a:r>
              <a:rPr lang="fi-FI" sz="2000" dirty="0" smtClean="0"/>
              <a:t>Hei!	   	</a:t>
            </a:r>
            <a:r>
              <a:rPr lang="fi-FI" sz="2000" dirty="0" err="1" smtClean="0"/>
              <a:t>Hallo</a:t>
            </a:r>
            <a:r>
              <a:rPr lang="fi-FI" sz="2000" dirty="0" smtClean="0"/>
              <a:t>!			</a:t>
            </a:r>
            <a:r>
              <a:rPr lang="fi-FI" sz="2000" dirty="0" err="1" smtClean="0"/>
              <a:t>Bonjour</a:t>
            </a:r>
            <a:r>
              <a:rPr lang="fi-FI" sz="2000" dirty="0" smtClean="0"/>
              <a:t>!	</a:t>
            </a:r>
          </a:p>
          <a:p>
            <a:pPr>
              <a:defRPr/>
            </a:pPr>
            <a:r>
              <a:rPr lang="fi-FI" sz="2000" dirty="0" smtClean="0"/>
              <a:t>Mitä </a:t>
            </a:r>
          </a:p>
          <a:p>
            <a:pPr>
              <a:buNone/>
              <a:defRPr/>
            </a:pPr>
            <a:r>
              <a:rPr lang="fi-FI" sz="2000" dirty="0" smtClean="0"/>
              <a:t>	kuuluu? 	</a:t>
            </a:r>
            <a:r>
              <a:rPr lang="fi-FI" sz="2000" dirty="0" err="1" smtClean="0"/>
              <a:t>Wie</a:t>
            </a:r>
            <a:r>
              <a:rPr lang="fi-FI" sz="2000" dirty="0" smtClean="0"/>
              <a:t> </a:t>
            </a:r>
            <a:r>
              <a:rPr lang="fi-FI" sz="2000" dirty="0" err="1" smtClean="0"/>
              <a:t>geht´s</a:t>
            </a:r>
            <a:r>
              <a:rPr lang="fi-FI" sz="2000" dirty="0" smtClean="0"/>
              <a:t>?		</a:t>
            </a:r>
            <a:r>
              <a:rPr lang="fi-FI" sz="2000" dirty="0" err="1" smtClean="0"/>
              <a:t>Ça</a:t>
            </a:r>
            <a:r>
              <a:rPr lang="fi-FI" sz="2000" dirty="0" smtClean="0"/>
              <a:t> </a:t>
            </a:r>
            <a:r>
              <a:rPr lang="fi-FI" sz="2000" dirty="0" err="1" smtClean="0"/>
              <a:t>va</a:t>
            </a:r>
            <a:r>
              <a:rPr lang="fi-FI" sz="2000" dirty="0" smtClean="0"/>
              <a:t>?	</a:t>
            </a:r>
          </a:p>
          <a:p>
            <a:pPr marL="0" indent="0">
              <a:buNone/>
              <a:defRPr/>
            </a:pP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Mikä sinun </a:t>
            </a:r>
          </a:p>
          <a:p>
            <a:pPr>
              <a:buNone/>
              <a:defRPr/>
            </a:pPr>
            <a:r>
              <a:rPr lang="fi-FI" sz="2000" dirty="0" smtClean="0"/>
              <a:t>	nimesi on?	</a:t>
            </a:r>
            <a:r>
              <a:rPr lang="fi-FI" sz="2000" dirty="0" err="1" smtClean="0"/>
              <a:t>Wie</a:t>
            </a:r>
            <a:r>
              <a:rPr lang="fi-FI" sz="2000" dirty="0" smtClean="0"/>
              <a:t> hei</a:t>
            </a:r>
            <a:r>
              <a:rPr lang="el-GR" sz="2000" dirty="0" smtClean="0"/>
              <a:t>β</a:t>
            </a:r>
            <a:r>
              <a:rPr lang="fi-FI" sz="2000" dirty="0" smtClean="0"/>
              <a:t>t du?			</a:t>
            </a:r>
          </a:p>
          <a:p>
            <a:pPr>
              <a:defRPr/>
            </a:pP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Minä olen... 	</a:t>
            </a:r>
            <a:r>
              <a:rPr lang="fi-FI" sz="2000" dirty="0" err="1" smtClean="0"/>
              <a:t>Ich</a:t>
            </a:r>
            <a:r>
              <a:rPr lang="fi-FI" sz="2000" dirty="0" smtClean="0"/>
              <a:t> </a:t>
            </a:r>
            <a:r>
              <a:rPr lang="fi-FI" sz="2000" dirty="0" err="1" smtClean="0"/>
              <a:t>bin</a:t>
            </a:r>
            <a:r>
              <a:rPr lang="fi-FI" sz="2000" dirty="0" smtClean="0"/>
              <a:t> Virpi.		</a:t>
            </a:r>
            <a:r>
              <a:rPr lang="fi-FI" sz="2000" dirty="0" err="1" smtClean="0"/>
              <a:t>Je</a:t>
            </a:r>
            <a:r>
              <a:rPr lang="fi-FI" sz="2000" dirty="0" smtClean="0"/>
              <a:t> m’ </a:t>
            </a:r>
            <a:r>
              <a:rPr lang="fi-FI" sz="2000" dirty="0" err="1" smtClean="0"/>
              <a:t>appelle</a:t>
            </a:r>
            <a:r>
              <a:rPr lang="fi-FI" sz="2000" dirty="0" smtClean="0"/>
              <a:t>… 		</a:t>
            </a:r>
          </a:p>
          <a:p>
            <a:pPr>
              <a:defRPr/>
            </a:pPr>
            <a:endParaRPr lang="fi-FI" sz="2000" dirty="0" smtClean="0"/>
          </a:p>
          <a:p>
            <a:pPr>
              <a:buNone/>
            </a:pP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fi-FI" sz="3400" dirty="0" smtClean="0"/>
              <a:t>venäjä</a:t>
            </a:r>
            <a:endParaRPr lang="fi-FI" sz="3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2000" dirty="0" smtClean="0"/>
              <a:t>Hei!	   		</a:t>
            </a:r>
            <a:r>
              <a:rPr lang="ru-RU" sz="2000" dirty="0" smtClean="0"/>
              <a:t>Привет! </a:t>
            </a:r>
            <a:r>
              <a:rPr lang="fi-FI" sz="2000" dirty="0" err="1" smtClean="0"/>
              <a:t>Privjet</a:t>
            </a:r>
            <a:r>
              <a:rPr lang="fi-FI" sz="2000" dirty="0" smtClean="0"/>
              <a:t>!</a:t>
            </a:r>
          </a:p>
          <a:p>
            <a:pPr>
              <a:buNone/>
              <a:defRPr/>
            </a:pPr>
            <a:r>
              <a:rPr lang="fi-FI" sz="2000" dirty="0" smtClean="0"/>
              <a:t>	</a:t>
            </a:r>
          </a:p>
          <a:p>
            <a:pPr>
              <a:defRPr/>
            </a:pPr>
            <a:r>
              <a:rPr lang="fi-FI" sz="2000" dirty="0" smtClean="0"/>
              <a:t>Mitä kuuluu? 	</a:t>
            </a:r>
            <a:r>
              <a:rPr lang="ru-RU" sz="2000" dirty="0" smtClean="0"/>
              <a:t>	Как дела?</a:t>
            </a:r>
            <a:r>
              <a:rPr lang="fi-FI" sz="2000" dirty="0" smtClean="0"/>
              <a:t> </a:t>
            </a:r>
            <a:r>
              <a:rPr lang="fi-FI" sz="2000" dirty="0" err="1" smtClean="0"/>
              <a:t>Kak</a:t>
            </a:r>
            <a:r>
              <a:rPr lang="fi-FI" sz="2000" dirty="0" smtClean="0"/>
              <a:t> </a:t>
            </a:r>
            <a:r>
              <a:rPr lang="fi-FI" sz="2000" dirty="0" err="1" smtClean="0"/>
              <a:t>dilá</a:t>
            </a:r>
            <a:r>
              <a:rPr lang="fi-FI" sz="2000" dirty="0" smtClean="0"/>
              <a:t>?</a:t>
            </a:r>
          </a:p>
          <a:p>
            <a:pPr marL="0" indent="0">
              <a:buNone/>
              <a:defRPr/>
            </a:pP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Mikä sinun nimesi on?	</a:t>
            </a:r>
            <a:r>
              <a:rPr lang="ru-RU" sz="2000" dirty="0" smtClean="0"/>
              <a:t> Как тебя зовут?</a:t>
            </a:r>
            <a:r>
              <a:rPr lang="fi-FI" sz="2000" dirty="0" smtClean="0"/>
              <a:t> </a:t>
            </a:r>
            <a:r>
              <a:rPr lang="fi-FI" sz="2000" dirty="0" err="1" smtClean="0"/>
              <a:t>Kak</a:t>
            </a:r>
            <a:r>
              <a:rPr lang="fi-FI" sz="2000" dirty="0" smtClean="0"/>
              <a:t> </a:t>
            </a:r>
            <a:r>
              <a:rPr lang="fi-FI" sz="2000" dirty="0" err="1" smtClean="0"/>
              <a:t>tibjá</a:t>
            </a:r>
            <a:r>
              <a:rPr lang="fi-FI" sz="2000" dirty="0" smtClean="0"/>
              <a:t> </a:t>
            </a:r>
            <a:r>
              <a:rPr lang="fi-FI" sz="2000" dirty="0" err="1" smtClean="0"/>
              <a:t>zavut</a:t>
            </a:r>
            <a:r>
              <a:rPr lang="fi-FI" sz="2000" dirty="0" smtClean="0"/>
              <a:t>?</a:t>
            </a:r>
          </a:p>
          <a:p>
            <a:pPr>
              <a:defRPr/>
            </a:pP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Minä olen... 		</a:t>
            </a:r>
            <a:r>
              <a:rPr lang="ru-RU" sz="2000" dirty="0" smtClean="0"/>
              <a:t>Я...	</a:t>
            </a:r>
            <a:r>
              <a:rPr lang="fi-FI" sz="2000" dirty="0" smtClean="0"/>
              <a:t>Ja…</a:t>
            </a:r>
          </a:p>
          <a:p>
            <a:pPr>
              <a:defRPr/>
            </a:pPr>
            <a:endParaRPr lang="fi-FI" sz="20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dirty="0" smtClean="0"/>
              <a:t>один </a:t>
            </a:r>
            <a:r>
              <a:rPr lang="fi-FI" sz="2000" dirty="0" smtClean="0"/>
              <a:t>(</a:t>
            </a:r>
            <a:r>
              <a:rPr lang="fi-FI" sz="2000" dirty="0" err="1" smtClean="0"/>
              <a:t>adin</a:t>
            </a:r>
            <a:r>
              <a:rPr lang="fi-FI" sz="2000" dirty="0" smtClean="0"/>
              <a:t>)	5. </a:t>
            </a:r>
            <a:r>
              <a:rPr lang="ru-RU" sz="2000" dirty="0" smtClean="0"/>
              <a:t>пять </a:t>
            </a:r>
            <a:r>
              <a:rPr lang="fi-FI" sz="2000" dirty="0" smtClean="0"/>
              <a:t>(</a:t>
            </a:r>
            <a:r>
              <a:rPr lang="fi-FI" sz="2000" dirty="0" err="1" smtClean="0"/>
              <a:t>pjat</a:t>
            </a:r>
            <a:r>
              <a:rPr lang="fi-FI" sz="2000" dirty="0" smtClean="0"/>
              <a:t>)	9. </a:t>
            </a:r>
            <a:r>
              <a:rPr lang="ru-RU" sz="2000" dirty="0" smtClean="0"/>
              <a:t>девять</a:t>
            </a:r>
            <a:r>
              <a:rPr lang="fi-FI" sz="2000" dirty="0" smtClean="0"/>
              <a:t> (</a:t>
            </a:r>
            <a:r>
              <a:rPr lang="fi-FI" sz="2000" dirty="0" err="1" smtClean="0"/>
              <a:t>devjat</a:t>
            </a:r>
            <a:r>
              <a:rPr lang="fi-FI" sz="2000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dirty="0" smtClean="0"/>
              <a:t>два</a:t>
            </a:r>
            <a:r>
              <a:rPr lang="fi-FI" sz="2000" dirty="0" smtClean="0"/>
              <a:t> (</a:t>
            </a:r>
            <a:r>
              <a:rPr lang="fi-FI" sz="2000" dirty="0" err="1" smtClean="0"/>
              <a:t>dva</a:t>
            </a:r>
            <a:r>
              <a:rPr lang="fi-FI" sz="2000" dirty="0" smtClean="0"/>
              <a:t>)		6. </a:t>
            </a:r>
            <a:r>
              <a:rPr lang="ru-RU" sz="2000" dirty="0" smtClean="0"/>
              <a:t>шесть</a:t>
            </a:r>
            <a:r>
              <a:rPr lang="fi-FI" sz="2000" dirty="0" smtClean="0"/>
              <a:t> (</a:t>
            </a:r>
            <a:r>
              <a:rPr lang="fi-FI" sz="2000" dirty="0" err="1" smtClean="0"/>
              <a:t>šest</a:t>
            </a:r>
            <a:r>
              <a:rPr lang="fi-FI" sz="2000" dirty="0" smtClean="0"/>
              <a:t>)	10. </a:t>
            </a:r>
            <a:r>
              <a:rPr lang="ru-RU" sz="2000" dirty="0" smtClean="0"/>
              <a:t>десять</a:t>
            </a:r>
            <a:r>
              <a:rPr lang="fi-FI" sz="2000" dirty="0" smtClean="0"/>
              <a:t> (</a:t>
            </a:r>
            <a:r>
              <a:rPr lang="fi-FI" sz="2000" dirty="0" err="1" smtClean="0"/>
              <a:t>desjat</a:t>
            </a:r>
            <a:r>
              <a:rPr lang="fi-FI" sz="2000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dirty="0" smtClean="0"/>
              <a:t>три</a:t>
            </a:r>
            <a:r>
              <a:rPr lang="fi-FI" sz="2000" dirty="0" smtClean="0"/>
              <a:t> (tri)		7. </a:t>
            </a:r>
            <a:r>
              <a:rPr lang="ru-RU" sz="2000" dirty="0" smtClean="0"/>
              <a:t>семь</a:t>
            </a:r>
            <a:r>
              <a:rPr lang="fi-FI" sz="2000" dirty="0" smtClean="0"/>
              <a:t> (</a:t>
            </a:r>
            <a:r>
              <a:rPr lang="fi-FI" sz="2000" dirty="0" err="1" smtClean="0"/>
              <a:t>sem</a:t>
            </a:r>
            <a:r>
              <a:rPr lang="fi-FI" sz="2000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dirty="0" smtClean="0"/>
              <a:t>четыре</a:t>
            </a:r>
            <a:r>
              <a:rPr lang="fi-FI" sz="2000" dirty="0" smtClean="0"/>
              <a:t> (</a:t>
            </a:r>
            <a:r>
              <a:rPr lang="fi-FI" sz="2000" dirty="0" err="1" smtClean="0"/>
              <a:t>tšetyre</a:t>
            </a:r>
            <a:r>
              <a:rPr lang="fi-FI" sz="2000" dirty="0" smtClean="0"/>
              <a:t>)	8. </a:t>
            </a:r>
            <a:r>
              <a:rPr lang="ru-RU" sz="2000" dirty="0" smtClean="0"/>
              <a:t>восемь</a:t>
            </a:r>
            <a:r>
              <a:rPr lang="fi-FI" sz="2000" dirty="0" smtClean="0"/>
              <a:t> (</a:t>
            </a:r>
            <a:r>
              <a:rPr lang="fi-FI" sz="2000" dirty="0" err="1" smtClean="0"/>
              <a:t>vosem</a:t>
            </a:r>
            <a:r>
              <a:rPr lang="fi-FI" sz="2000" dirty="0" smtClean="0"/>
              <a:t>)</a:t>
            </a:r>
          </a:p>
          <a:p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miksi opiskella kieliä?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Suomessa on pula saksan, venäjän ja ranskan osaajista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Kielitaitoa tarvitaan </a:t>
            </a:r>
          </a:p>
          <a:p>
            <a:pPr lvl="1"/>
            <a:r>
              <a:rPr lang="fi-FI" dirty="0" smtClean="0"/>
              <a:t>Matkoilla</a:t>
            </a:r>
          </a:p>
          <a:p>
            <a:pPr lvl="1"/>
            <a:r>
              <a:rPr lang="fi-FI" dirty="0" smtClean="0"/>
              <a:t>Kesätyön haussa</a:t>
            </a:r>
          </a:p>
          <a:p>
            <a:pPr lvl="1"/>
            <a:r>
              <a:rPr lang="fi-FI" dirty="0" smtClean="0"/>
              <a:t>Opiskellessa</a:t>
            </a:r>
          </a:p>
          <a:p>
            <a:pPr lvl="1"/>
            <a:r>
              <a:rPr lang="fi-FI" dirty="0" smtClean="0"/>
              <a:t>Työelämässä</a:t>
            </a:r>
          </a:p>
          <a:p>
            <a:pPr lvl="1"/>
            <a:r>
              <a:rPr lang="fi-FI" dirty="0" smtClean="0"/>
              <a:t>Arkipäivän tilanteissa</a:t>
            </a:r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168352" cy="265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	saksa			ranska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eins</a:t>
            </a:r>
            <a:r>
              <a:rPr lang="fi-FI" dirty="0" smtClean="0"/>
              <a:t>				un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zwei</a:t>
            </a:r>
            <a:r>
              <a:rPr lang="fi-FI" dirty="0" smtClean="0"/>
              <a:t>				</a:t>
            </a:r>
            <a:r>
              <a:rPr lang="fi-FI" dirty="0" err="1" smtClean="0"/>
              <a:t>deux</a:t>
            </a:r>
            <a:r>
              <a:rPr lang="fi-FI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drei</a:t>
            </a:r>
            <a:r>
              <a:rPr lang="fi-FI" dirty="0" smtClean="0"/>
              <a:t>				</a:t>
            </a:r>
            <a:r>
              <a:rPr lang="fi-FI" dirty="0" err="1" smtClean="0"/>
              <a:t>trois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vier</a:t>
            </a:r>
            <a:r>
              <a:rPr lang="fi-FI" dirty="0" smtClean="0"/>
              <a:t>				</a:t>
            </a:r>
            <a:r>
              <a:rPr lang="fi-FI" dirty="0" err="1" smtClean="0"/>
              <a:t>quatre</a:t>
            </a:r>
            <a:r>
              <a:rPr lang="fi-FI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fünf</a:t>
            </a:r>
            <a:r>
              <a:rPr lang="fi-FI" dirty="0" smtClean="0"/>
              <a:t>				</a:t>
            </a:r>
            <a:r>
              <a:rPr lang="fi-FI" dirty="0" err="1" smtClean="0"/>
              <a:t>cinq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sechs</a:t>
            </a:r>
            <a:r>
              <a:rPr lang="fi-FI" dirty="0" smtClean="0"/>
              <a:t>				</a:t>
            </a:r>
            <a:r>
              <a:rPr lang="fi-FI" dirty="0" err="1" smtClean="0"/>
              <a:t>six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sieben</a:t>
            </a:r>
            <a:r>
              <a:rPr lang="fi-FI" dirty="0" smtClean="0"/>
              <a:t>				</a:t>
            </a:r>
            <a:r>
              <a:rPr lang="fi-FI" dirty="0" err="1" smtClean="0"/>
              <a:t>sept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acht</a:t>
            </a:r>
            <a:r>
              <a:rPr lang="fi-FI" dirty="0" smtClean="0"/>
              <a:t>				</a:t>
            </a:r>
            <a:r>
              <a:rPr lang="fi-FI" dirty="0" err="1" smtClean="0"/>
              <a:t>huit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neun</a:t>
            </a:r>
            <a:r>
              <a:rPr lang="fi-FI" dirty="0" smtClean="0"/>
              <a:t>				</a:t>
            </a:r>
            <a:r>
              <a:rPr lang="fi-FI" dirty="0" err="1" smtClean="0"/>
              <a:t>neuf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zehn</a:t>
            </a:r>
            <a:r>
              <a:rPr lang="fi-FI" dirty="0" smtClean="0"/>
              <a:t>				dix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http://upload.wikimedia.org/wikipedia/fi/d/d6/Euroop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84887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A2–kielen etuja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Kielitaidon saa maksutta peruskoulussa</a:t>
            </a:r>
          </a:p>
          <a:p>
            <a:r>
              <a:rPr lang="fi-FI" dirty="0" smtClean="0"/>
              <a:t>Nuorena oppimiskyky on parhaimmillaan</a:t>
            </a:r>
          </a:p>
          <a:p>
            <a:r>
              <a:rPr lang="fi-FI" dirty="0" smtClean="0"/>
              <a:t>Ääntämisen oppiminen on nuorena helpompaa</a:t>
            </a:r>
          </a:p>
          <a:p>
            <a:r>
              <a:rPr lang="fi-FI" dirty="0" smtClean="0"/>
              <a:t>Kielitaidosta tulee vankka</a:t>
            </a:r>
          </a:p>
          <a:p>
            <a:r>
              <a:rPr lang="fi-FI" dirty="0" smtClean="0"/>
              <a:t>Hyvästä kielitaidosta hyötyä jo nuorena: matkailu, kesätyöt, vaihto-opiskelu…</a:t>
            </a: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 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         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2952328" cy="30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 smtClean="0"/>
              <a:t>Muutos </a:t>
            </a:r>
            <a:br>
              <a:rPr lang="fi-FI" sz="2800" dirty="0" smtClean="0"/>
            </a:br>
            <a:r>
              <a:rPr lang="fi-FI" sz="2800" dirty="0" smtClean="0"/>
              <a:t>opetussuunnitelmaan </a:t>
            </a:r>
            <a:r>
              <a:rPr lang="fi-FI" sz="2800" dirty="0" smtClean="0"/>
              <a:t>syksyllä 2016</a:t>
            </a:r>
            <a:endParaRPr lang="fi-FI" sz="28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Ruotsin opiskelu alkaa 6. luokalla</a:t>
            </a:r>
          </a:p>
          <a:p>
            <a:r>
              <a:rPr lang="fi-FI" dirty="0" smtClean="0"/>
              <a:t>Ruotsia opiskellaan 6. luokalla 2 tuntia viikossa</a:t>
            </a:r>
          </a:p>
          <a:p>
            <a:r>
              <a:rPr lang="fi-FI" dirty="0" smtClean="0"/>
              <a:t>Kannattaa ottaa huomioon A2-kieltä valittaessa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A2-kielen valinta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Kuopiossa vaihtoehtoina saksa, ranska ja venäjä</a:t>
            </a:r>
          </a:p>
          <a:p>
            <a:r>
              <a:rPr lang="fi-FI" dirty="0" smtClean="0"/>
              <a:t>A2-ryhmä perustetaan, jos osallistujia yhteensä 16 oppilasta</a:t>
            </a:r>
          </a:p>
          <a:p>
            <a:r>
              <a:rPr lang="fi-FI" dirty="0" smtClean="0"/>
              <a:t>Yksittäisessä koulussa osallistujia tulee olla riittävä määrä, jotta ryhmä perustetaan</a:t>
            </a:r>
          </a:p>
          <a:p>
            <a:r>
              <a:rPr lang="fi-FI" dirty="0" smtClean="0"/>
              <a:t>2 viikkotuntia lisää lukujärjestykseen</a:t>
            </a:r>
          </a:p>
          <a:p>
            <a:r>
              <a:rPr lang="fi-FI" dirty="0" smtClean="0"/>
              <a:t>Rajoittaa yläkoulun valinnaisaineiden määrää</a:t>
            </a:r>
          </a:p>
          <a:p>
            <a:r>
              <a:rPr lang="fi-FI" dirty="0" smtClean="0"/>
              <a:t>Pysyvä valinta: opiskellaan 9.luokkaan saakka. Keskeytys mahdollista vain erittäin painavasta syystä: ei vanhempien tai opettajan päätöksellä, vaan asia käsitellään oppilashuoltoryhmässä.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Kieli kannattaa valita, jos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kielten opiskelu on OPPILAAN OMASTA MIELESTÄ mukavaa, eikä liian vaikeaakaan</a:t>
            </a:r>
          </a:p>
          <a:p>
            <a:r>
              <a:rPr lang="fi-FI" dirty="0" smtClean="0"/>
              <a:t>Kielten osaaminen KIINNOSTAA</a:t>
            </a:r>
          </a:p>
          <a:p>
            <a:r>
              <a:rPr lang="fi-FI" dirty="0" smtClean="0"/>
              <a:t>HALU oppia uutta </a:t>
            </a:r>
            <a:r>
              <a:rPr lang="fi-FI" dirty="0" smtClean="0"/>
              <a:t>kieltä ja kulttuuria</a:t>
            </a:r>
            <a:endParaRPr lang="fi-FI" dirty="0" smtClean="0"/>
          </a:p>
          <a:p>
            <a:r>
              <a:rPr lang="fi-FI" dirty="0" smtClean="0"/>
              <a:t>OLETTE VALMIITA myös tekemään töitä uuden taidon eteen</a:t>
            </a:r>
          </a:p>
          <a:p>
            <a:r>
              <a:rPr lang="fi-FI" dirty="0" smtClean="0"/>
              <a:t>AJATTELETTE, että muitakin kieliä kuin englantia TARVITAAN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Millaista  A2-kielen</a:t>
            </a:r>
            <a:br>
              <a:rPr lang="fi-FI" dirty="0" smtClean="0"/>
            </a:br>
            <a:r>
              <a:rPr lang="fi-FI" dirty="0" smtClean="0"/>
              <a:t>opiskelu on?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2 oppituntia viikossa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Osittain etäopetusta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/>
              <a:t>Kuten kielissä </a:t>
            </a:r>
            <a:r>
              <a:rPr lang="fi-FI" dirty="0" smtClean="0"/>
              <a:t>yleensä: mahdollisimman </a:t>
            </a:r>
            <a:r>
              <a:rPr lang="fi-FI" dirty="0" smtClean="0"/>
              <a:t>paljon suullista harjoittelua ja pariharjoituksia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Mahdollisimman paljon toiminnallista harjoitusta: pelit, leikit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/>
              <a:t>M</a:t>
            </a:r>
            <a:r>
              <a:rPr lang="fi-FI" dirty="0" smtClean="0"/>
              <a:t>yös </a:t>
            </a:r>
            <a:r>
              <a:rPr lang="fi-FI" dirty="0" smtClean="0"/>
              <a:t>läksyjä tulee, kokeita ja sanakokeita pidetään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Tutustutaan kielen lisäksi maihin ja kulttuureihin</a:t>
            </a:r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etäopiskelu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Ryhmä koostuu useamman </a:t>
            </a:r>
            <a:r>
              <a:rPr lang="fi-FI" smtClean="0"/>
              <a:t>koulun oppilaista</a:t>
            </a:r>
            <a:endParaRPr lang="fi-FI" dirty="0" smtClean="0"/>
          </a:p>
          <a:p>
            <a:r>
              <a:rPr lang="fi-FI" dirty="0" smtClean="0"/>
              <a:t>Luokassa on tietokone, kamera ja kaiutinmikrofoni</a:t>
            </a:r>
          </a:p>
          <a:p>
            <a:r>
              <a:rPr lang="fi-FI" dirty="0" smtClean="0"/>
              <a:t>Oppilaat ovat omalla koulullaan, opettajan videokuva heijastetaan valkokankaalle</a:t>
            </a:r>
          </a:p>
          <a:p>
            <a:r>
              <a:rPr lang="fi-FI" dirty="0" smtClean="0"/>
              <a:t>Opettaja näkee etäryhmät omalla näytöllään</a:t>
            </a:r>
          </a:p>
          <a:p>
            <a:r>
              <a:rPr lang="fi-FI" dirty="0" smtClean="0"/>
              <a:t>Opettaja kiertää vuoroviikoin jokaisella etäkoululla opettamassa</a:t>
            </a:r>
          </a:p>
          <a:p>
            <a:r>
              <a:rPr lang="fi-FI" dirty="0" smtClean="0"/>
              <a:t>Tällä hetkellä käytössä Microsoft Lync -ohjelma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370</TotalTime>
  <Words>526</Words>
  <Application>Microsoft Office PowerPoint</Application>
  <PresentationFormat>Näytössä katseltava diaesitys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Koristeellinen</vt:lpstr>
      <vt:lpstr>A2-KIELEN VALINTA</vt:lpstr>
      <vt:lpstr>    miksi opiskella kieliä? </vt:lpstr>
      <vt:lpstr>PowerPoint-esitys</vt:lpstr>
      <vt:lpstr>A2–kielen etuja</vt:lpstr>
      <vt:lpstr>Muutos  opetussuunnitelmaan syksyllä 2016</vt:lpstr>
      <vt:lpstr>A2-kielen valinta</vt:lpstr>
      <vt:lpstr>Kieli kannattaa valita, jos</vt:lpstr>
      <vt:lpstr>Millaista  A2-kielen opiskelu on?</vt:lpstr>
      <vt:lpstr>Mitä etäopiskelu on?</vt:lpstr>
      <vt:lpstr>PowerPoint-esitys</vt:lpstr>
      <vt:lpstr>OHJAAJAN rooli ETÄTUNNILLA</vt:lpstr>
      <vt:lpstr>PowerPoint-esitys</vt:lpstr>
      <vt:lpstr>Kuinka tukea lapsen kielen opiskelua?</vt:lpstr>
      <vt:lpstr>PowerPoint-esitys</vt:lpstr>
      <vt:lpstr>Erotu joukosta osaamalla muutakin kuin englantia!</vt:lpstr>
      <vt:lpstr>Kielistä on paljon myös iloa!</vt:lpstr>
      <vt:lpstr>”Rakastan sinua”</vt:lpstr>
      <vt:lpstr> </vt:lpstr>
      <vt:lpstr>venäjä</vt:lpstr>
      <vt:lpstr> saksa   ranska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A2-KIELEN VALINTA</dc:title>
  <dc:creator>Koti</dc:creator>
  <cp:lastModifiedBy>KIS_OPETTAJA</cp:lastModifiedBy>
  <cp:revision>69</cp:revision>
  <dcterms:created xsi:type="dcterms:W3CDTF">2010-02-11T07:24:25Z</dcterms:created>
  <dcterms:modified xsi:type="dcterms:W3CDTF">2016-01-27T10:02:39Z</dcterms:modified>
</cp:coreProperties>
</file>