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3"/>
  </p:notesMasterIdLst>
  <p:handoutMasterIdLst>
    <p:handoutMasterId r:id="rId84"/>
  </p:handoutMasterIdLst>
  <p:sldIdLst>
    <p:sldId id="256" r:id="rId2"/>
    <p:sldId id="341" r:id="rId3"/>
    <p:sldId id="285" r:id="rId4"/>
    <p:sldId id="287" r:id="rId5"/>
    <p:sldId id="266" r:id="rId6"/>
    <p:sldId id="258" r:id="rId7"/>
    <p:sldId id="307" r:id="rId8"/>
    <p:sldId id="306" r:id="rId9"/>
    <p:sldId id="305" r:id="rId10"/>
    <p:sldId id="329" r:id="rId11"/>
    <p:sldId id="259" r:id="rId12"/>
    <p:sldId id="263" r:id="rId13"/>
    <p:sldId id="292" r:id="rId14"/>
    <p:sldId id="300" r:id="rId15"/>
    <p:sldId id="260" r:id="rId16"/>
    <p:sldId id="261" r:id="rId17"/>
    <p:sldId id="257" r:id="rId18"/>
    <p:sldId id="336" r:id="rId19"/>
    <p:sldId id="301" r:id="rId20"/>
    <p:sldId id="302" r:id="rId21"/>
    <p:sldId id="304" r:id="rId22"/>
    <p:sldId id="303" r:id="rId23"/>
    <p:sldId id="289" r:id="rId24"/>
    <p:sldId id="262" r:id="rId25"/>
    <p:sldId id="264" r:id="rId26"/>
    <p:sldId id="290" r:id="rId27"/>
    <p:sldId id="274" r:id="rId28"/>
    <p:sldId id="327" r:id="rId29"/>
    <p:sldId id="275" r:id="rId30"/>
    <p:sldId id="317" r:id="rId31"/>
    <p:sldId id="318" r:id="rId32"/>
    <p:sldId id="265" r:id="rId33"/>
    <p:sldId id="349" r:id="rId34"/>
    <p:sldId id="293" r:id="rId35"/>
    <p:sldId id="294" r:id="rId36"/>
    <p:sldId id="267" r:id="rId37"/>
    <p:sldId id="268" r:id="rId38"/>
    <p:sldId id="269" r:id="rId39"/>
    <p:sldId id="337" r:id="rId40"/>
    <p:sldId id="308" r:id="rId41"/>
    <p:sldId id="309" r:id="rId42"/>
    <p:sldId id="311" r:id="rId43"/>
    <p:sldId id="312" r:id="rId44"/>
    <p:sldId id="297" r:id="rId45"/>
    <p:sldId id="270" r:id="rId46"/>
    <p:sldId id="272" r:id="rId47"/>
    <p:sldId id="288" r:id="rId48"/>
    <p:sldId id="271" r:id="rId49"/>
    <p:sldId id="273" r:id="rId50"/>
    <p:sldId id="324" r:id="rId51"/>
    <p:sldId id="325" r:id="rId52"/>
    <p:sldId id="319" r:id="rId53"/>
    <p:sldId id="284" r:id="rId54"/>
    <p:sldId id="316" r:id="rId55"/>
    <p:sldId id="291" r:id="rId56"/>
    <p:sldId id="323" r:id="rId57"/>
    <p:sldId id="282" r:id="rId58"/>
    <p:sldId id="283" r:id="rId59"/>
    <p:sldId id="295" r:id="rId60"/>
    <p:sldId id="276" r:id="rId61"/>
    <p:sldId id="278" r:id="rId62"/>
    <p:sldId id="298" r:id="rId63"/>
    <p:sldId id="279" r:id="rId64"/>
    <p:sldId id="299" r:id="rId65"/>
    <p:sldId id="321" r:id="rId66"/>
    <p:sldId id="320" r:id="rId67"/>
    <p:sldId id="340" r:id="rId68"/>
    <p:sldId id="326" r:id="rId69"/>
    <p:sldId id="322" r:id="rId70"/>
    <p:sldId id="277" r:id="rId71"/>
    <p:sldId id="280" r:id="rId72"/>
    <p:sldId id="314" r:id="rId73"/>
    <p:sldId id="347" r:id="rId74"/>
    <p:sldId id="281" r:id="rId75"/>
    <p:sldId id="313" r:id="rId76"/>
    <p:sldId id="346" r:id="rId77"/>
    <p:sldId id="286" r:id="rId78"/>
    <p:sldId id="342" r:id="rId79"/>
    <p:sldId id="343" r:id="rId80"/>
    <p:sldId id="344" r:id="rId81"/>
    <p:sldId id="350" r:id="rId82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68C8C"/>
    <a:srgbClr val="FFFFFF"/>
    <a:srgbClr val="94B6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53" autoAdjust="0"/>
  </p:normalViewPr>
  <p:slideViewPr>
    <p:cSldViewPr>
      <p:cViewPr varScale="1">
        <p:scale>
          <a:sx n="65" d="100"/>
          <a:sy n="65" d="100"/>
        </p:scale>
        <p:origin x="-10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heikki\My%20Documents\Siirtolaisuus_1945-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heikki\My%20Documents\Siirtolaisuus_1945-20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heikki\My%20Documents\Ulkomaalaiset_Suomessa_1870-2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i-FI"/>
  <c:chart>
    <c:autoTitleDeleted val="1"/>
    <c:plotArea>
      <c:layout>
        <c:manualLayout>
          <c:layoutTarget val="inner"/>
          <c:xMode val="edge"/>
          <c:yMode val="edge"/>
          <c:x val="0.12038751480964997"/>
          <c:y val="0.11552163200606513"/>
          <c:w val="0.7957864055275381"/>
          <c:h val="0.7115050224848839"/>
        </c:manualLayout>
      </c:layout>
      <c:lineChart>
        <c:grouping val="standard"/>
        <c:ser>
          <c:idx val="0"/>
          <c:order val="0"/>
          <c:tx>
            <c:strRef>
              <c:f>T_1!$K$7</c:f>
              <c:strCache>
                <c:ptCount val="1"/>
                <c:pt idx="0">
                  <c:v>Ruotsista Suomeen</c:v>
                </c:pt>
              </c:strCache>
            </c:strRef>
          </c:tx>
          <c:marker>
            <c:symbol val="none"/>
          </c:marker>
          <c:cat>
            <c:strRef>
              <c:f>T_1!$J$8:$J$75</c:f>
              <c:strCache>
                <c:ptCount val="68"/>
                <c:pt idx="0">
                  <c:v>Vuosi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</c:strCache>
            </c:strRef>
          </c:cat>
          <c:val>
            <c:numRef>
              <c:f>T_1!$K$8:$K$75</c:f>
              <c:numCache>
                <c:formatCode>#,##0_ ;[Red]\-#,##0\ </c:formatCode>
                <c:ptCount val="68"/>
                <c:pt idx="0">
                  <c:v>0</c:v>
                </c:pt>
                <c:pt idx="1">
                  <c:v>340</c:v>
                </c:pt>
                <c:pt idx="2">
                  <c:v>333</c:v>
                </c:pt>
                <c:pt idx="3">
                  <c:v>424</c:v>
                </c:pt>
                <c:pt idx="4">
                  <c:v>637</c:v>
                </c:pt>
                <c:pt idx="5">
                  <c:v>983</c:v>
                </c:pt>
                <c:pt idx="6">
                  <c:v>1242</c:v>
                </c:pt>
                <c:pt idx="7">
                  <c:v>1986</c:v>
                </c:pt>
                <c:pt idx="8">
                  <c:v>3692</c:v>
                </c:pt>
                <c:pt idx="9">
                  <c:v>3922</c:v>
                </c:pt>
                <c:pt idx="10">
                  <c:v>2963</c:v>
                </c:pt>
                <c:pt idx="11">
                  <c:v>2830</c:v>
                </c:pt>
                <c:pt idx="12">
                  <c:v>3418</c:v>
                </c:pt>
                <c:pt idx="13">
                  <c:v>2703</c:v>
                </c:pt>
                <c:pt idx="14">
                  <c:v>2603</c:v>
                </c:pt>
                <c:pt idx="15">
                  <c:v>2700</c:v>
                </c:pt>
                <c:pt idx="16">
                  <c:v>3166</c:v>
                </c:pt>
                <c:pt idx="17">
                  <c:v>3768</c:v>
                </c:pt>
                <c:pt idx="18">
                  <c:v>4271</c:v>
                </c:pt>
                <c:pt idx="19">
                  <c:v>4071</c:v>
                </c:pt>
                <c:pt idx="20">
                  <c:v>3824</c:v>
                </c:pt>
                <c:pt idx="21">
                  <c:v>4540</c:v>
                </c:pt>
                <c:pt idx="22">
                  <c:v>6378</c:v>
                </c:pt>
                <c:pt idx="23">
                  <c:v>6061</c:v>
                </c:pt>
                <c:pt idx="24">
                  <c:v>6108</c:v>
                </c:pt>
                <c:pt idx="25">
                  <c:v>5858</c:v>
                </c:pt>
                <c:pt idx="26">
                  <c:v>10961</c:v>
                </c:pt>
                <c:pt idx="27">
                  <c:v>18712</c:v>
                </c:pt>
                <c:pt idx="28">
                  <c:v>17596</c:v>
                </c:pt>
                <c:pt idx="29">
                  <c:v>16118</c:v>
                </c:pt>
                <c:pt idx="30">
                  <c:v>10980</c:v>
                </c:pt>
                <c:pt idx="31">
                  <c:v>7976</c:v>
                </c:pt>
                <c:pt idx="32">
                  <c:v>6499</c:v>
                </c:pt>
                <c:pt idx="33">
                  <c:v>5311</c:v>
                </c:pt>
                <c:pt idx="34">
                  <c:v>5349</c:v>
                </c:pt>
                <c:pt idx="35">
                  <c:v>6889</c:v>
                </c:pt>
                <c:pt idx="36">
                  <c:v>10247</c:v>
                </c:pt>
                <c:pt idx="37">
                  <c:v>12199</c:v>
                </c:pt>
                <c:pt idx="38">
                  <c:v>11810</c:v>
                </c:pt>
                <c:pt idx="39">
                  <c:v>9966</c:v>
                </c:pt>
                <c:pt idx="40">
                  <c:v>8133</c:v>
                </c:pt>
                <c:pt idx="41">
                  <c:v>7055</c:v>
                </c:pt>
                <c:pt idx="42">
                  <c:v>6400</c:v>
                </c:pt>
                <c:pt idx="43">
                  <c:v>5780</c:v>
                </c:pt>
                <c:pt idx="44">
                  <c:v>5945</c:v>
                </c:pt>
                <c:pt idx="45">
                  <c:v>6333</c:v>
                </c:pt>
                <c:pt idx="46">
                  <c:v>6414</c:v>
                </c:pt>
                <c:pt idx="47">
                  <c:v>5344</c:v>
                </c:pt>
                <c:pt idx="48">
                  <c:v>3737</c:v>
                </c:pt>
                <c:pt idx="49">
                  <c:v>3293</c:v>
                </c:pt>
                <c:pt idx="50">
                  <c:v>3106</c:v>
                </c:pt>
                <c:pt idx="51">
                  <c:v>3439</c:v>
                </c:pt>
                <c:pt idx="52">
                  <c:v>3692</c:v>
                </c:pt>
                <c:pt idx="53">
                  <c:v>3535</c:v>
                </c:pt>
                <c:pt idx="54">
                  <c:v>3472</c:v>
                </c:pt>
                <c:pt idx="55">
                  <c:v>3178</c:v>
                </c:pt>
                <c:pt idx="56">
                  <c:v>3113</c:v>
                </c:pt>
                <c:pt idx="57">
                  <c:v>3445</c:v>
                </c:pt>
                <c:pt idx="58">
                  <c:v>3211</c:v>
                </c:pt>
                <c:pt idx="59">
                  <c:v>3386</c:v>
                </c:pt>
                <c:pt idx="60">
                  <c:v>3507</c:v>
                </c:pt>
                <c:pt idx="61">
                  <c:v>3875</c:v>
                </c:pt>
                <c:pt idx="62">
                  <c:v>3365</c:v>
                </c:pt>
                <c:pt idx="63">
                  <c:v>3076</c:v>
                </c:pt>
                <c:pt idx="64">
                  <c:v>3336</c:v>
                </c:pt>
                <c:pt idx="65">
                  <c:v>3183</c:v>
                </c:pt>
                <c:pt idx="66">
                  <c:v>2684</c:v>
                </c:pt>
                <c:pt idx="67" formatCode="#,##0">
                  <c:v>3321</c:v>
                </c:pt>
              </c:numCache>
            </c:numRef>
          </c:val>
        </c:ser>
        <c:ser>
          <c:idx val="1"/>
          <c:order val="1"/>
          <c:tx>
            <c:strRef>
              <c:f>T_1!$L$7</c:f>
              <c:strCache>
                <c:ptCount val="1"/>
                <c:pt idx="0">
                  <c:v>Suomesta Ruotsiin</c:v>
                </c:pt>
              </c:strCache>
            </c:strRef>
          </c:tx>
          <c:marker>
            <c:symbol val="none"/>
          </c:marker>
          <c:cat>
            <c:strRef>
              <c:f>T_1!$J$8:$J$75</c:f>
              <c:strCache>
                <c:ptCount val="68"/>
                <c:pt idx="0">
                  <c:v>Vuosi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</c:strCache>
            </c:strRef>
          </c:cat>
          <c:val>
            <c:numRef>
              <c:f>T_1!$L$8:$L$75</c:f>
              <c:numCache>
                <c:formatCode>#,##0_ ;[Red]\-#,##0\ </c:formatCode>
                <c:ptCount val="68"/>
                <c:pt idx="0">
                  <c:v>0</c:v>
                </c:pt>
                <c:pt idx="1">
                  <c:v>2396</c:v>
                </c:pt>
                <c:pt idx="2">
                  <c:v>3980</c:v>
                </c:pt>
                <c:pt idx="3">
                  <c:v>6568</c:v>
                </c:pt>
                <c:pt idx="4">
                  <c:v>8934</c:v>
                </c:pt>
                <c:pt idx="5">
                  <c:v>6414</c:v>
                </c:pt>
                <c:pt idx="6">
                  <c:v>11851</c:v>
                </c:pt>
                <c:pt idx="7">
                  <c:v>12803</c:v>
                </c:pt>
                <c:pt idx="8">
                  <c:v>8158</c:v>
                </c:pt>
                <c:pt idx="9">
                  <c:v>6811</c:v>
                </c:pt>
                <c:pt idx="10">
                  <c:v>8440</c:v>
                </c:pt>
                <c:pt idx="11">
                  <c:v>11267</c:v>
                </c:pt>
                <c:pt idx="12">
                  <c:v>9134</c:v>
                </c:pt>
                <c:pt idx="13">
                  <c:v>11020</c:v>
                </c:pt>
                <c:pt idx="14">
                  <c:v>7645</c:v>
                </c:pt>
                <c:pt idx="15">
                  <c:v>7518</c:v>
                </c:pt>
                <c:pt idx="16">
                  <c:v>12311</c:v>
                </c:pt>
                <c:pt idx="17">
                  <c:v>12830</c:v>
                </c:pt>
                <c:pt idx="18">
                  <c:v>9770</c:v>
                </c:pt>
                <c:pt idx="19">
                  <c:v>10385</c:v>
                </c:pt>
                <c:pt idx="20">
                  <c:v>19302</c:v>
                </c:pt>
                <c:pt idx="21">
                  <c:v>21852</c:v>
                </c:pt>
                <c:pt idx="22">
                  <c:v>16617</c:v>
                </c:pt>
                <c:pt idx="23">
                  <c:v>10616</c:v>
                </c:pt>
                <c:pt idx="24">
                  <c:v>17338</c:v>
                </c:pt>
                <c:pt idx="25">
                  <c:v>38607</c:v>
                </c:pt>
                <c:pt idx="26">
                  <c:v>41479</c:v>
                </c:pt>
                <c:pt idx="27">
                  <c:v>16601</c:v>
                </c:pt>
                <c:pt idx="28">
                  <c:v>10313</c:v>
                </c:pt>
                <c:pt idx="29">
                  <c:v>9013</c:v>
                </c:pt>
                <c:pt idx="30">
                  <c:v>9705</c:v>
                </c:pt>
                <c:pt idx="31">
                  <c:v>12194</c:v>
                </c:pt>
                <c:pt idx="32">
                  <c:v>15904</c:v>
                </c:pt>
                <c:pt idx="33">
                  <c:v>15013</c:v>
                </c:pt>
                <c:pt idx="34">
                  <c:v>12043</c:v>
                </c:pt>
                <c:pt idx="35">
                  <c:v>12501</c:v>
                </c:pt>
                <c:pt idx="36">
                  <c:v>12058</c:v>
                </c:pt>
                <c:pt idx="37">
                  <c:v>7022</c:v>
                </c:pt>
                <c:pt idx="38">
                  <c:v>4689</c:v>
                </c:pt>
                <c:pt idx="39">
                  <c:v>4297</c:v>
                </c:pt>
                <c:pt idx="40">
                  <c:v>4606</c:v>
                </c:pt>
                <c:pt idx="41">
                  <c:v>4807</c:v>
                </c:pt>
                <c:pt idx="42">
                  <c:v>5271</c:v>
                </c:pt>
                <c:pt idx="43">
                  <c:v>5053</c:v>
                </c:pt>
                <c:pt idx="44">
                  <c:v>5603</c:v>
                </c:pt>
                <c:pt idx="45">
                  <c:v>4739</c:v>
                </c:pt>
                <c:pt idx="46">
                  <c:v>4368</c:v>
                </c:pt>
                <c:pt idx="47">
                  <c:v>3343</c:v>
                </c:pt>
                <c:pt idx="48">
                  <c:v>3073</c:v>
                </c:pt>
                <c:pt idx="49">
                  <c:v>2777</c:v>
                </c:pt>
                <c:pt idx="50">
                  <c:v>3099</c:v>
                </c:pt>
                <c:pt idx="51">
                  <c:v>3165</c:v>
                </c:pt>
                <c:pt idx="52">
                  <c:v>3003</c:v>
                </c:pt>
                <c:pt idx="53">
                  <c:v>3096</c:v>
                </c:pt>
                <c:pt idx="54">
                  <c:v>3288</c:v>
                </c:pt>
                <c:pt idx="55">
                  <c:v>3647</c:v>
                </c:pt>
                <c:pt idx="56">
                  <c:v>3820</c:v>
                </c:pt>
                <c:pt idx="57">
                  <c:v>3659</c:v>
                </c:pt>
                <c:pt idx="58">
                  <c:v>3532</c:v>
                </c:pt>
                <c:pt idx="59">
                  <c:v>3395</c:v>
                </c:pt>
                <c:pt idx="60">
                  <c:v>3035</c:v>
                </c:pt>
                <c:pt idx="61">
                  <c:v>3282</c:v>
                </c:pt>
                <c:pt idx="62">
                  <c:v>3092</c:v>
                </c:pt>
                <c:pt idx="63">
                  <c:v>2888</c:v>
                </c:pt>
                <c:pt idx="64">
                  <c:v>2879</c:v>
                </c:pt>
                <c:pt idx="65">
                  <c:v>2932</c:v>
                </c:pt>
                <c:pt idx="66">
                  <c:v>2795</c:v>
                </c:pt>
                <c:pt idx="67">
                  <c:v>2754</c:v>
                </c:pt>
              </c:numCache>
            </c:numRef>
          </c:val>
        </c:ser>
        <c:marker val="1"/>
        <c:axId val="171873792"/>
        <c:axId val="171875328"/>
      </c:lineChart>
      <c:catAx>
        <c:axId val="1718737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800"/>
            </a:pPr>
            <a:endParaRPr lang="fi-FI"/>
          </a:p>
        </c:txPr>
        <c:crossAx val="171875328"/>
        <c:crosses val="autoZero"/>
        <c:auto val="1"/>
        <c:lblAlgn val="ctr"/>
        <c:lblOffset val="100"/>
      </c:catAx>
      <c:valAx>
        <c:axId val="171875328"/>
        <c:scaling>
          <c:orientation val="minMax"/>
        </c:scaling>
        <c:axPos val="l"/>
        <c:majorGridlines/>
        <c:numFmt formatCode="#,##0_ ;[Red]\-#,##0\ " sourceLinked="1"/>
        <c:majorTickMark val="none"/>
        <c:tickLblPos val="nextTo"/>
        <c:crossAx val="171873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35012923834417"/>
          <c:y val="0.10774379769769171"/>
          <c:w val="0.26240568131380465"/>
          <c:h val="0.33068293159197637"/>
        </c:manualLayout>
      </c:layout>
      <c:txPr>
        <a:bodyPr/>
        <a:lstStyle/>
        <a:p>
          <a:pPr>
            <a:defRPr sz="2000"/>
          </a:pPr>
          <a:endParaRPr lang="fi-FI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i-FI"/>
  <c:chart>
    <c:plotArea>
      <c:layout/>
      <c:lineChart>
        <c:grouping val="standard"/>
        <c:ser>
          <c:idx val="0"/>
          <c:order val="0"/>
          <c:tx>
            <c:strRef>
              <c:f>T_1!$B$7</c:f>
              <c:strCache>
                <c:ptCount val="1"/>
                <c:pt idx="0">
                  <c:v>Maahanmuutto</c:v>
                </c:pt>
              </c:strCache>
            </c:strRef>
          </c:tx>
          <c:marker>
            <c:symbol val="none"/>
          </c:marker>
          <c:cat>
            <c:strRef>
              <c:f>T_1!$A$8:$A$75</c:f>
              <c:strCache>
                <c:ptCount val="68"/>
                <c:pt idx="0">
                  <c:v>Vuosi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</c:strCache>
            </c:strRef>
          </c:cat>
          <c:val>
            <c:numRef>
              <c:f>T_1!$B$8:$B$75</c:f>
              <c:numCache>
                <c:formatCode>#,##0_ ;[Red]\-#,##0\ </c:formatCode>
                <c:ptCount val="68"/>
                <c:pt idx="0" formatCode="General">
                  <c:v>0</c:v>
                </c:pt>
                <c:pt idx="1">
                  <c:v>3202</c:v>
                </c:pt>
                <c:pt idx="2">
                  <c:v>3831</c:v>
                </c:pt>
                <c:pt idx="3">
                  <c:v>4183</c:v>
                </c:pt>
                <c:pt idx="4">
                  <c:v>3837</c:v>
                </c:pt>
                <c:pt idx="5">
                  <c:v>4410</c:v>
                </c:pt>
                <c:pt idx="6">
                  <c:v>1634</c:v>
                </c:pt>
                <c:pt idx="7">
                  <c:v>2432</c:v>
                </c:pt>
                <c:pt idx="8">
                  <c:v>3787</c:v>
                </c:pt>
                <c:pt idx="9">
                  <c:v>4037</c:v>
                </c:pt>
                <c:pt idx="10">
                  <c:v>3045</c:v>
                </c:pt>
                <c:pt idx="11">
                  <c:v>2900</c:v>
                </c:pt>
                <c:pt idx="12">
                  <c:v>3457</c:v>
                </c:pt>
                <c:pt idx="13">
                  <c:v>2901</c:v>
                </c:pt>
                <c:pt idx="14">
                  <c:v>2834</c:v>
                </c:pt>
                <c:pt idx="15">
                  <c:v>2893</c:v>
                </c:pt>
                <c:pt idx="16">
                  <c:v>3396</c:v>
                </c:pt>
                <c:pt idx="17">
                  <c:v>6521</c:v>
                </c:pt>
                <c:pt idx="18">
                  <c:v>6026</c:v>
                </c:pt>
                <c:pt idx="19">
                  <c:v>5127</c:v>
                </c:pt>
                <c:pt idx="20">
                  <c:v>8214</c:v>
                </c:pt>
                <c:pt idx="21">
                  <c:v>8311</c:v>
                </c:pt>
                <c:pt idx="22">
                  <c:v>8351</c:v>
                </c:pt>
                <c:pt idx="23">
                  <c:v>7202</c:v>
                </c:pt>
                <c:pt idx="24">
                  <c:v>9872</c:v>
                </c:pt>
                <c:pt idx="25">
                  <c:v>13608</c:v>
                </c:pt>
                <c:pt idx="26">
                  <c:v>16824</c:v>
                </c:pt>
                <c:pt idx="27">
                  <c:v>18338</c:v>
                </c:pt>
                <c:pt idx="28">
                  <c:v>17421</c:v>
                </c:pt>
                <c:pt idx="29">
                  <c:v>16491</c:v>
                </c:pt>
                <c:pt idx="30">
                  <c:v>13311</c:v>
                </c:pt>
                <c:pt idx="31">
                  <c:v>8307</c:v>
                </c:pt>
                <c:pt idx="32">
                  <c:v>7387</c:v>
                </c:pt>
                <c:pt idx="33">
                  <c:v>7580</c:v>
                </c:pt>
                <c:pt idx="34">
                  <c:v>7184</c:v>
                </c:pt>
                <c:pt idx="35">
                  <c:v>10122</c:v>
                </c:pt>
                <c:pt idx="36">
                  <c:v>13626</c:v>
                </c:pt>
                <c:pt idx="37">
                  <c:v>15771</c:v>
                </c:pt>
                <c:pt idx="38">
                  <c:v>14661</c:v>
                </c:pt>
                <c:pt idx="39">
                  <c:v>13629</c:v>
                </c:pt>
                <c:pt idx="40">
                  <c:v>11686</c:v>
                </c:pt>
                <c:pt idx="41">
                  <c:v>10465</c:v>
                </c:pt>
                <c:pt idx="42">
                  <c:v>9927</c:v>
                </c:pt>
                <c:pt idx="43">
                  <c:v>9142</c:v>
                </c:pt>
                <c:pt idx="44">
                  <c:v>9720</c:v>
                </c:pt>
                <c:pt idx="45">
                  <c:v>11219</c:v>
                </c:pt>
                <c:pt idx="46">
                  <c:v>13558</c:v>
                </c:pt>
                <c:pt idx="47">
                  <c:v>19001</c:v>
                </c:pt>
                <c:pt idx="48">
                  <c:v>14554</c:v>
                </c:pt>
                <c:pt idx="49">
                  <c:v>14795</c:v>
                </c:pt>
                <c:pt idx="50">
                  <c:v>11611</c:v>
                </c:pt>
                <c:pt idx="51">
                  <c:v>12222</c:v>
                </c:pt>
                <c:pt idx="52">
                  <c:v>13294</c:v>
                </c:pt>
                <c:pt idx="53">
                  <c:v>13564</c:v>
                </c:pt>
                <c:pt idx="54">
                  <c:v>14192</c:v>
                </c:pt>
                <c:pt idx="55">
                  <c:v>14744</c:v>
                </c:pt>
                <c:pt idx="56">
                  <c:v>16895</c:v>
                </c:pt>
                <c:pt idx="57">
                  <c:v>18955</c:v>
                </c:pt>
                <c:pt idx="58">
                  <c:v>18113</c:v>
                </c:pt>
                <c:pt idx="59">
                  <c:v>17560</c:v>
                </c:pt>
                <c:pt idx="60">
                  <c:v>20333</c:v>
                </c:pt>
                <c:pt idx="61">
                  <c:v>21355</c:v>
                </c:pt>
                <c:pt idx="62">
                  <c:v>22451</c:v>
                </c:pt>
                <c:pt idx="63">
                  <c:v>26029</c:v>
                </c:pt>
                <c:pt idx="64">
                  <c:v>29114</c:v>
                </c:pt>
                <c:pt idx="65">
                  <c:v>26699</c:v>
                </c:pt>
                <c:pt idx="66">
                  <c:v>24612</c:v>
                </c:pt>
                <c:pt idx="67">
                  <c:v>29500</c:v>
                </c:pt>
              </c:numCache>
            </c:numRef>
          </c:val>
        </c:ser>
        <c:ser>
          <c:idx val="1"/>
          <c:order val="1"/>
          <c:tx>
            <c:strRef>
              <c:f>T_1!$C$7</c:f>
              <c:strCache>
                <c:ptCount val="1"/>
                <c:pt idx="0">
                  <c:v>Maastamuutto</c:v>
                </c:pt>
              </c:strCache>
            </c:strRef>
          </c:tx>
          <c:marker>
            <c:symbol val="none"/>
          </c:marker>
          <c:cat>
            <c:strRef>
              <c:f>T_1!$A$8:$A$75</c:f>
              <c:strCache>
                <c:ptCount val="68"/>
                <c:pt idx="0">
                  <c:v>Vuosi</c:v>
                </c:pt>
                <c:pt idx="1">
                  <c:v>1945</c:v>
                </c:pt>
                <c:pt idx="2">
                  <c:v>1946</c:v>
                </c:pt>
                <c:pt idx="3">
                  <c:v>1947</c:v>
                </c:pt>
                <c:pt idx="4">
                  <c:v>1948</c:v>
                </c:pt>
                <c:pt idx="5">
                  <c:v>1949</c:v>
                </c:pt>
                <c:pt idx="6">
                  <c:v>1950</c:v>
                </c:pt>
                <c:pt idx="7">
                  <c:v>1951</c:v>
                </c:pt>
                <c:pt idx="8">
                  <c:v>1952</c:v>
                </c:pt>
                <c:pt idx="9">
                  <c:v>1953</c:v>
                </c:pt>
                <c:pt idx="10">
                  <c:v>1954</c:v>
                </c:pt>
                <c:pt idx="11">
                  <c:v>1955</c:v>
                </c:pt>
                <c:pt idx="12">
                  <c:v>1956</c:v>
                </c:pt>
                <c:pt idx="13">
                  <c:v>1957</c:v>
                </c:pt>
                <c:pt idx="14">
                  <c:v>1958</c:v>
                </c:pt>
                <c:pt idx="15">
                  <c:v>1959</c:v>
                </c:pt>
                <c:pt idx="16">
                  <c:v>1960</c:v>
                </c:pt>
                <c:pt idx="17">
                  <c:v>1961</c:v>
                </c:pt>
                <c:pt idx="18">
                  <c:v>1962</c:v>
                </c:pt>
                <c:pt idx="19">
                  <c:v>1963</c:v>
                </c:pt>
                <c:pt idx="20">
                  <c:v>1964</c:v>
                </c:pt>
                <c:pt idx="21">
                  <c:v>1965</c:v>
                </c:pt>
                <c:pt idx="22">
                  <c:v>1966</c:v>
                </c:pt>
                <c:pt idx="23">
                  <c:v>1967</c:v>
                </c:pt>
                <c:pt idx="24">
                  <c:v>1968</c:v>
                </c:pt>
                <c:pt idx="25">
                  <c:v>1969</c:v>
                </c:pt>
                <c:pt idx="26">
                  <c:v>1970</c:v>
                </c:pt>
                <c:pt idx="27">
                  <c:v>1971</c:v>
                </c:pt>
                <c:pt idx="28">
                  <c:v>1972</c:v>
                </c:pt>
                <c:pt idx="29">
                  <c:v>1973</c:v>
                </c:pt>
                <c:pt idx="30">
                  <c:v>1974</c:v>
                </c:pt>
                <c:pt idx="31">
                  <c:v>1975</c:v>
                </c:pt>
                <c:pt idx="32">
                  <c:v>1976</c:v>
                </c:pt>
                <c:pt idx="33">
                  <c:v>1977</c:v>
                </c:pt>
                <c:pt idx="34">
                  <c:v>1978</c:v>
                </c:pt>
                <c:pt idx="35">
                  <c:v>1979</c:v>
                </c:pt>
                <c:pt idx="36">
                  <c:v>1980</c:v>
                </c:pt>
                <c:pt idx="37">
                  <c:v>1981</c:v>
                </c:pt>
                <c:pt idx="38">
                  <c:v>1982</c:v>
                </c:pt>
                <c:pt idx="39">
                  <c:v>1983</c:v>
                </c:pt>
                <c:pt idx="40">
                  <c:v>1984</c:v>
                </c:pt>
                <c:pt idx="41">
                  <c:v>1985</c:v>
                </c:pt>
                <c:pt idx="42">
                  <c:v>1986</c:v>
                </c:pt>
                <c:pt idx="43">
                  <c:v>1987</c:v>
                </c:pt>
                <c:pt idx="44">
                  <c:v>1988</c:v>
                </c:pt>
                <c:pt idx="45">
                  <c:v>1989</c:v>
                </c:pt>
                <c:pt idx="46">
                  <c:v>1990</c:v>
                </c:pt>
                <c:pt idx="47">
                  <c:v>1991</c:v>
                </c:pt>
                <c:pt idx="48">
                  <c:v>1992</c:v>
                </c:pt>
                <c:pt idx="49">
                  <c:v>1993</c:v>
                </c:pt>
                <c:pt idx="50">
                  <c:v>1994</c:v>
                </c:pt>
                <c:pt idx="51">
                  <c:v>1995</c:v>
                </c:pt>
                <c:pt idx="52">
                  <c:v>1996</c:v>
                </c:pt>
                <c:pt idx="53">
                  <c:v>1997</c:v>
                </c:pt>
                <c:pt idx="54">
                  <c:v>1998</c:v>
                </c:pt>
                <c:pt idx="55">
                  <c:v>1999</c:v>
                </c:pt>
                <c:pt idx="56">
                  <c:v>2000</c:v>
                </c:pt>
                <c:pt idx="57">
                  <c:v>2001</c:v>
                </c:pt>
                <c:pt idx="58">
                  <c:v>2002</c:v>
                </c:pt>
                <c:pt idx="59">
                  <c:v>2003</c:v>
                </c:pt>
                <c:pt idx="60">
                  <c:v>2004</c:v>
                </c:pt>
                <c:pt idx="61">
                  <c:v>2005</c:v>
                </c:pt>
                <c:pt idx="62">
                  <c:v>2006</c:v>
                </c:pt>
                <c:pt idx="63">
                  <c:v>2007</c:v>
                </c:pt>
                <c:pt idx="64">
                  <c:v>2008</c:v>
                </c:pt>
                <c:pt idx="65">
                  <c:v>2009</c:v>
                </c:pt>
                <c:pt idx="66">
                  <c:v>2010</c:v>
                </c:pt>
                <c:pt idx="67">
                  <c:v>2011</c:v>
                </c:pt>
              </c:strCache>
            </c:strRef>
          </c:cat>
          <c:val>
            <c:numRef>
              <c:f>T_1!$C$8:$C$75</c:f>
              <c:numCache>
                <c:formatCode>#,##0_ ;[Red]\-#,##0\ </c:formatCode>
                <c:ptCount val="68"/>
                <c:pt idx="0" formatCode="General">
                  <c:v>0</c:v>
                </c:pt>
                <c:pt idx="1">
                  <c:v>8120</c:v>
                </c:pt>
                <c:pt idx="2">
                  <c:v>10976</c:v>
                </c:pt>
                <c:pt idx="3">
                  <c:v>14086</c:v>
                </c:pt>
                <c:pt idx="4">
                  <c:v>15372</c:v>
                </c:pt>
                <c:pt idx="5">
                  <c:v>13268</c:v>
                </c:pt>
                <c:pt idx="6">
                  <c:v>17211</c:v>
                </c:pt>
                <c:pt idx="7">
                  <c:v>20185</c:v>
                </c:pt>
                <c:pt idx="8">
                  <c:v>7576</c:v>
                </c:pt>
                <c:pt idx="9">
                  <c:v>8597</c:v>
                </c:pt>
                <c:pt idx="10">
                  <c:v>6320</c:v>
                </c:pt>
                <c:pt idx="11">
                  <c:v>5687</c:v>
                </c:pt>
                <c:pt idx="12">
                  <c:v>7379</c:v>
                </c:pt>
                <c:pt idx="13">
                  <c:v>10787</c:v>
                </c:pt>
                <c:pt idx="14">
                  <c:v>12025</c:v>
                </c:pt>
                <c:pt idx="15">
                  <c:v>10587</c:v>
                </c:pt>
                <c:pt idx="16">
                  <c:v>12552</c:v>
                </c:pt>
                <c:pt idx="17">
                  <c:v>18336</c:v>
                </c:pt>
                <c:pt idx="18">
                  <c:v>13280</c:v>
                </c:pt>
                <c:pt idx="19">
                  <c:v>12947</c:v>
                </c:pt>
                <c:pt idx="20">
                  <c:v>28082</c:v>
                </c:pt>
                <c:pt idx="21">
                  <c:v>29394</c:v>
                </c:pt>
                <c:pt idx="22">
                  <c:v>20554</c:v>
                </c:pt>
                <c:pt idx="23">
                  <c:v>12898</c:v>
                </c:pt>
                <c:pt idx="24">
                  <c:v>24866</c:v>
                </c:pt>
                <c:pt idx="25">
                  <c:v>54107</c:v>
                </c:pt>
                <c:pt idx="26">
                  <c:v>53205</c:v>
                </c:pt>
                <c:pt idx="27">
                  <c:v>17665</c:v>
                </c:pt>
                <c:pt idx="28">
                  <c:v>11951</c:v>
                </c:pt>
                <c:pt idx="29">
                  <c:v>10309</c:v>
                </c:pt>
                <c:pt idx="30">
                  <c:v>12027</c:v>
                </c:pt>
                <c:pt idx="31">
                  <c:v>12237</c:v>
                </c:pt>
                <c:pt idx="32">
                  <c:v>17346</c:v>
                </c:pt>
                <c:pt idx="33">
                  <c:v>18209</c:v>
                </c:pt>
                <c:pt idx="34">
                  <c:v>16327</c:v>
                </c:pt>
                <c:pt idx="35">
                  <c:v>16661</c:v>
                </c:pt>
                <c:pt idx="36">
                  <c:v>14824</c:v>
                </c:pt>
                <c:pt idx="37">
                  <c:v>10042</c:v>
                </c:pt>
                <c:pt idx="38">
                  <c:v>7403</c:v>
                </c:pt>
                <c:pt idx="39">
                  <c:v>6822</c:v>
                </c:pt>
                <c:pt idx="40">
                  <c:v>7467</c:v>
                </c:pt>
                <c:pt idx="41">
                  <c:v>7739</c:v>
                </c:pt>
                <c:pt idx="42">
                  <c:v>8269</c:v>
                </c:pt>
                <c:pt idx="43">
                  <c:v>8475</c:v>
                </c:pt>
                <c:pt idx="44">
                  <c:v>8447</c:v>
                </c:pt>
                <c:pt idx="45">
                  <c:v>7374</c:v>
                </c:pt>
                <c:pt idx="46">
                  <c:v>6477</c:v>
                </c:pt>
                <c:pt idx="47">
                  <c:v>5977</c:v>
                </c:pt>
                <c:pt idx="48">
                  <c:v>6055</c:v>
                </c:pt>
                <c:pt idx="49">
                  <c:v>6405</c:v>
                </c:pt>
                <c:pt idx="50">
                  <c:v>8672</c:v>
                </c:pt>
                <c:pt idx="51">
                  <c:v>8957</c:v>
                </c:pt>
                <c:pt idx="52">
                  <c:v>10587</c:v>
                </c:pt>
                <c:pt idx="53">
                  <c:v>9854</c:v>
                </c:pt>
                <c:pt idx="54">
                  <c:v>10817</c:v>
                </c:pt>
                <c:pt idx="55">
                  <c:v>11966</c:v>
                </c:pt>
                <c:pt idx="56">
                  <c:v>14311</c:v>
                </c:pt>
                <c:pt idx="57">
                  <c:v>13153</c:v>
                </c:pt>
                <c:pt idx="58">
                  <c:v>12891</c:v>
                </c:pt>
                <c:pt idx="59">
                  <c:v>11988</c:v>
                </c:pt>
                <c:pt idx="60">
                  <c:v>13656</c:v>
                </c:pt>
                <c:pt idx="61">
                  <c:v>12369</c:v>
                </c:pt>
                <c:pt idx="62">
                  <c:v>12107</c:v>
                </c:pt>
                <c:pt idx="63">
                  <c:v>12443</c:v>
                </c:pt>
                <c:pt idx="64">
                  <c:v>13657</c:v>
                </c:pt>
                <c:pt idx="65">
                  <c:v>12151</c:v>
                </c:pt>
                <c:pt idx="66">
                  <c:v>11730</c:v>
                </c:pt>
                <c:pt idx="67">
                  <c:v>12650</c:v>
                </c:pt>
              </c:numCache>
            </c:numRef>
          </c:val>
        </c:ser>
        <c:marker val="1"/>
        <c:axId val="149037440"/>
        <c:axId val="149038976"/>
      </c:lineChart>
      <c:catAx>
        <c:axId val="14903744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fi-FI"/>
          </a:p>
        </c:txPr>
        <c:crossAx val="149038976"/>
        <c:crosses val="autoZero"/>
        <c:auto val="1"/>
        <c:lblAlgn val="ctr"/>
        <c:lblOffset val="100"/>
      </c:catAx>
      <c:valAx>
        <c:axId val="149038976"/>
        <c:scaling>
          <c:orientation val="minMax"/>
        </c:scaling>
        <c:axPos val="l"/>
        <c:majorGridlines/>
        <c:numFmt formatCode="General" sourceLinked="1"/>
        <c:tickLblPos val="nextTo"/>
        <c:crossAx val="14903744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800"/>
          </a:pPr>
          <a:endParaRPr lang="fi-FI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i-FI"/>
  <c:chart>
    <c:plotArea>
      <c:layout/>
      <c:barChart>
        <c:barDir val="col"/>
        <c:grouping val="clustered"/>
        <c:ser>
          <c:idx val="0"/>
          <c:order val="0"/>
          <c:cat>
            <c:numRef>
              <c:f>Taulukko!$A$3:$A$18</c:f>
              <c:numCache>
                <c:formatCode>General</c:formatCode>
                <c:ptCount val="16"/>
                <c:pt idx="0">
                  <c:v>1870</c:v>
                </c:pt>
                <c:pt idx="1">
                  <c:v>1880</c:v>
                </c:pt>
                <c:pt idx="2">
                  <c:v>1890</c:v>
                </c:pt>
                <c:pt idx="3">
                  <c:v>1900</c:v>
                </c:pt>
                <c:pt idx="4">
                  <c:v>1910</c:v>
                </c:pt>
                <c:pt idx="5">
                  <c:v>1920</c:v>
                </c:pt>
                <c:pt idx="6">
                  <c:v>1930</c:v>
                </c:pt>
                <c:pt idx="7">
                  <c:v>1940</c:v>
                </c:pt>
                <c:pt idx="8">
                  <c:v>1950</c:v>
                </c:pt>
                <c:pt idx="9">
                  <c:v>1960</c:v>
                </c:pt>
                <c:pt idx="10">
                  <c:v>1970</c:v>
                </c:pt>
                <c:pt idx="11">
                  <c:v>1980</c:v>
                </c:pt>
                <c:pt idx="12">
                  <c:v>1990</c:v>
                </c:pt>
                <c:pt idx="13">
                  <c:v>2000</c:v>
                </c:pt>
                <c:pt idx="14">
                  <c:v>2010</c:v>
                </c:pt>
                <c:pt idx="15">
                  <c:v>2011</c:v>
                </c:pt>
              </c:numCache>
            </c:numRef>
          </c:cat>
          <c:val>
            <c:numRef>
              <c:f>Taulukko!$B$3:$B$18</c:f>
              <c:numCache>
                <c:formatCode>#,##0</c:formatCode>
                <c:ptCount val="16"/>
                <c:pt idx="0">
                  <c:v>17000</c:v>
                </c:pt>
                <c:pt idx="1">
                  <c:v>13300</c:v>
                </c:pt>
                <c:pt idx="2">
                  <c:v>18200</c:v>
                </c:pt>
                <c:pt idx="3">
                  <c:v>23700</c:v>
                </c:pt>
                <c:pt idx="4">
                  <c:v>26300</c:v>
                </c:pt>
                <c:pt idx="5">
                  <c:v>24451</c:v>
                </c:pt>
                <c:pt idx="6">
                  <c:v>27711</c:v>
                </c:pt>
                <c:pt idx="7">
                  <c:v>14777</c:v>
                </c:pt>
                <c:pt idx="8">
                  <c:v>11118</c:v>
                </c:pt>
                <c:pt idx="9">
                  <c:v>8005</c:v>
                </c:pt>
                <c:pt idx="10">
                  <c:v>5483</c:v>
                </c:pt>
                <c:pt idx="11">
                  <c:v>12843</c:v>
                </c:pt>
                <c:pt idx="12">
                  <c:v>26255</c:v>
                </c:pt>
                <c:pt idx="13">
                  <c:v>91074</c:v>
                </c:pt>
                <c:pt idx="14">
                  <c:v>167954</c:v>
                </c:pt>
                <c:pt idx="15">
                  <c:v>183133</c:v>
                </c:pt>
              </c:numCache>
            </c:numRef>
          </c:val>
        </c:ser>
        <c:axId val="149069184"/>
        <c:axId val="149079168"/>
      </c:barChart>
      <c:catAx>
        <c:axId val="1490691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fi-FI"/>
          </a:p>
        </c:txPr>
        <c:crossAx val="149079168"/>
        <c:crosses val="autoZero"/>
        <c:auto val="1"/>
        <c:lblAlgn val="ctr"/>
        <c:lblOffset val="100"/>
      </c:catAx>
      <c:valAx>
        <c:axId val="149079168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200"/>
            </a:pPr>
            <a:endParaRPr lang="fi-FI"/>
          </a:p>
        </c:txPr>
        <c:crossAx val="149069184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4419-D763-41F3-A99E-2BB0EB197340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41D24-CF0E-4BF1-9912-82860D807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E4A28-DD58-4DE1-B7EF-3E1F00CD5D5E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943F7-30D2-4949-A4B7-BE6D1562D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943F7-30D2-4949-A4B7-BE6D1562D7B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lnSpc>
                <a:spcPts val="4400"/>
              </a:lnSpc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700808"/>
            <a:ext cx="8153400" cy="449580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8F49B11-57D3-4EEB-95B4-6FF6341B9BD1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8C4D42A-BE72-47C7-B16D-AF37834B34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wmf"/><Relationship Id="rId7" Type="http://schemas.openxmlformats.org/officeDocument/2006/relationships/image" Target="../media/image31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0B1cnFILBD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yle.fi/elavaarkisto/artikkelit/amerikan_suomalaiset_kultaa_vuolemassa_28812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radshawfoundation.com/journey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yle.fi/elavaarkisto/artikkelit/svea-mamman_ottolapset_559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yle.fi/elavaarkisto/artikkelit/vieras_keniasta_joseph_owindi_45047.html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yle.fi/elavaarkisto/artikkelit/presidentti_koiviston_kommentti_inkerilaisista_15852.html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Siirtolaisuuden historia Suomessa ja Euroopassa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Globalisaatio ei ole uusi ilmiö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80112" y="3041576"/>
            <a:ext cx="3240360" cy="3816424"/>
          </a:xfrm>
        </p:spPr>
        <p:txBody>
          <a:bodyPr>
            <a:noAutofit/>
          </a:bodyPr>
          <a:lstStyle/>
          <a:p>
            <a:r>
              <a:rPr lang="fi-FI" sz="2800" dirty="0" smtClean="0"/>
              <a:t>Ensimmäiset suomalaiset Amerikassa - Delaware</a:t>
            </a:r>
            <a:endParaRPr lang="fi-FI" sz="2800" dirty="0"/>
          </a:p>
        </p:txBody>
      </p:sp>
      <p:pic>
        <p:nvPicPr>
          <p:cNvPr id="7" name="Picture 4" descr="E:\3_Powerpoint_esitykset\Olavin P-points\Kalevala-kuvat\Delaware_New_Sweden_kartta.jpg"/>
          <p:cNvPicPr>
            <a:picLocks noGrp="1" noChangeAspect="1" noChangeArrowheads="1"/>
          </p:cNvPicPr>
          <p:nvPr>
            <p:ph sz="quarter" idx="4294967295"/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536504" cy="5757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SA_Delawar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2336800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Amerikka odottaa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1800-luvulla alkoi varsinainen ryntäys Amerikkaan</a:t>
            </a:r>
          </a:p>
          <a:p>
            <a:pPr lvl="1"/>
            <a:r>
              <a:rPr lang="fi-FI" sz="2000" dirty="0" smtClean="0"/>
              <a:t>Kehitettiin höyrylaivat, joten matka taittui mukavammin ja nopeammin</a:t>
            </a:r>
          </a:p>
          <a:p>
            <a:pPr lvl="1"/>
            <a:r>
              <a:rPr lang="fi-FI" sz="2000" dirty="0" smtClean="0"/>
              <a:t>Lennätintekniikka, puhelimet, posti ja sanomalehdet mahdollistivat nopean tiedonkulun</a:t>
            </a:r>
          </a:p>
          <a:p>
            <a:endParaRPr lang="fi-FI" sz="2400" dirty="0" smtClean="0"/>
          </a:p>
          <a:p>
            <a:endParaRPr lang="fi-FI" sz="2400" dirty="0" smtClean="0"/>
          </a:p>
          <a:p>
            <a:endParaRPr lang="en-US" sz="2400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4149080"/>
            <a:ext cx="6439297" cy="195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858109">
            <a:off x="6285045" y="3839361"/>
            <a:ext cx="1731537" cy="12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Suomalaisten kaukosiirtolaisuus </a:t>
            </a:r>
            <a:br>
              <a:rPr lang="fi-FI" sz="3200" dirty="0" smtClean="0"/>
            </a:br>
            <a:r>
              <a:rPr lang="fi-FI" sz="3200" dirty="0" smtClean="0"/>
              <a:t>1870-1945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611560" y="1556792"/>
            <a:ext cx="79208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1700808"/>
            <a:ext cx="6984776" cy="477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Suomesta laivalla Amerikkaan</a:t>
            </a:r>
            <a:endParaRPr lang="en-US" dirty="0"/>
          </a:p>
        </p:txBody>
      </p:sp>
      <p:pic>
        <p:nvPicPr>
          <p:cNvPr id="1029" name="Picture 5" descr="Tiedosto:Flag of Finland.sv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60032" y="2132856"/>
            <a:ext cx="589023" cy="360040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Arrow Connector 23"/>
          <p:cNvCxnSpPr>
            <a:stCxn id="25" idx="27"/>
          </p:cNvCxnSpPr>
          <p:nvPr/>
        </p:nvCxnSpPr>
        <p:spPr>
          <a:xfrm flipH="1">
            <a:off x="2771801" y="3068960"/>
            <a:ext cx="1368150" cy="27196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4136962" y="2755232"/>
            <a:ext cx="523269" cy="313728"/>
          </a:xfrm>
          <a:custGeom>
            <a:avLst/>
            <a:gdLst>
              <a:gd name="connsiteX0" fmla="*/ 469232 w 469232"/>
              <a:gd name="connsiteY0" fmla="*/ 0 h 308980"/>
              <a:gd name="connsiteX1" fmla="*/ 461211 w 469232"/>
              <a:gd name="connsiteY1" fmla="*/ 24063 h 308980"/>
              <a:gd name="connsiteX2" fmla="*/ 457200 w 469232"/>
              <a:gd name="connsiteY2" fmla="*/ 48126 h 308980"/>
              <a:gd name="connsiteX3" fmla="*/ 449179 w 469232"/>
              <a:gd name="connsiteY3" fmla="*/ 72189 h 308980"/>
              <a:gd name="connsiteX4" fmla="*/ 445168 w 469232"/>
              <a:gd name="connsiteY4" fmla="*/ 84221 h 308980"/>
              <a:gd name="connsiteX5" fmla="*/ 429126 w 469232"/>
              <a:gd name="connsiteY5" fmla="*/ 108284 h 308980"/>
              <a:gd name="connsiteX6" fmla="*/ 425116 w 469232"/>
              <a:gd name="connsiteY6" fmla="*/ 120315 h 308980"/>
              <a:gd name="connsiteX7" fmla="*/ 421105 w 469232"/>
              <a:gd name="connsiteY7" fmla="*/ 136357 h 308980"/>
              <a:gd name="connsiteX8" fmla="*/ 413084 w 469232"/>
              <a:gd name="connsiteY8" fmla="*/ 144379 h 308980"/>
              <a:gd name="connsiteX9" fmla="*/ 389021 w 469232"/>
              <a:gd name="connsiteY9" fmla="*/ 160421 h 308980"/>
              <a:gd name="connsiteX10" fmla="*/ 348916 w 469232"/>
              <a:gd name="connsiteY10" fmla="*/ 172452 h 308980"/>
              <a:gd name="connsiteX11" fmla="*/ 324853 w 469232"/>
              <a:gd name="connsiteY11" fmla="*/ 184484 h 308980"/>
              <a:gd name="connsiteX12" fmla="*/ 312821 w 469232"/>
              <a:gd name="connsiteY12" fmla="*/ 188494 h 308980"/>
              <a:gd name="connsiteX13" fmla="*/ 276726 w 469232"/>
              <a:gd name="connsiteY13" fmla="*/ 172452 h 308980"/>
              <a:gd name="connsiteX14" fmla="*/ 268705 w 469232"/>
              <a:gd name="connsiteY14" fmla="*/ 120315 h 308980"/>
              <a:gd name="connsiteX15" fmla="*/ 260684 w 469232"/>
              <a:gd name="connsiteY15" fmla="*/ 108284 h 308980"/>
              <a:gd name="connsiteX16" fmla="*/ 244642 w 469232"/>
              <a:gd name="connsiteY16" fmla="*/ 88231 h 308980"/>
              <a:gd name="connsiteX17" fmla="*/ 196516 w 469232"/>
              <a:gd name="connsiteY17" fmla="*/ 96252 h 308980"/>
              <a:gd name="connsiteX18" fmla="*/ 160421 w 469232"/>
              <a:gd name="connsiteY18" fmla="*/ 108284 h 308980"/>
              <a:gd name="connsiteX19" fmla="*/ 136358 w 469232"/>
              <a:gd name="connsiteY19" fmla="*/ 124326 h 308980"/>
              <a:gd name="connsiteX20" fmla="*/ 128337 w 469232"/>
              <a:gd name="connsiteY20" fmla="*/ 136357 h 308980"/>
              <a:gd name="connsiteX21" fmla="*/ 124326 w 469232"/>
              <a:gd name="connsiteY21" fmla="*/ 164431 h 308980"/>
              <a:gd name="connsiteX22" fmla="*/ 120316 w 469232"/>
              <a:gd name="connsiteY22" fmla="*/ 176463 h 308980"/>
              <a:gd name="connsiteX23" fmla="*/ 116305 w 469232"/>
              <a:gd name="connsiteY23" fmla="*/ 248652 h 308980"/>
              <a:gd name="connsiteX24" fmla="*/ 112295 w 469232"/>
              <a:gd name="connsiteY24" fmla="*/ 260684 h 308980"/>
              <a:gd name="connsiteX25" fmla="*/ 88232 w 469232"/>
              <a:gd name="connsiteY25" fmla="*/ 276726 h 308980"/>
              <a:gd name="connsiteX26" fmla="*/ 52137 w 469232"/>
              <a:gd name="connsiteY26" fmla="*/ 300789 h 308980"/>
              <a:gd name="connsiteX27" fmla="*/ 8021 w 469232"/>
              <a:gd name="connsiteY27" fmla="*/ 304800 h 308980"/>
              <a:gd name="connsiteX28" fmla="*/ 0 w 469232"/>
              <a:gd name="connsiteY28" fmla="*/ 300789 h 308980"/>
              <a:gd name="connsiteX0" fmla="*/ 523269 w 523269"/>
              <a:gd name="connsiteY0" fmla="*/ 0 h 313728"/>
              <a:gd name="connsiteX1" fmla="*/ 515248 w 523269"/>
              <a:gd name="connsiteY1" fmla="*/ 24063 h 313728"/>
              <a:gd name="connsiteX2" fmla="*/ 511237 w 523269"/>
              <a:gd name="connsiteY2" fmla="*/ 48126 h 313728"/>
              <a:gd name="connsiteX3" fmla="*/ 503216 w 523269"/>
              <a:gd name="connsiteY3" fmla="*/ 72189 h 313728"/>
              <a:gd name="connsiteX4" fmla="*/ 499205 w 523269"/>
              <a:gd name="connsiteY4" fmla="*/ 84221 h 313728"/>
              <a:gd name="connsiteX5" fmla="*/ 483163 w 523269"/>
              <a:gd name="connsiteY5" fmla="*/ 108284 h 313728"/>
              <a:gd name="connsiteX6" fmla="*/ 479153 w 523269"/>
              <a:gd name="connsiteY6" fmla="*/ 120315 h 313728"/>
              <a:gd name="connsiteX7" fmla="*/ 475142 w 523269"/>
              <a:gd name="connsiteY7" fmla="*/ 136357 h 313728"/>
              <a:gd name="connsiteX8" fmla="*/ 467121 w 523269"/>
              <a:gd name="connsiteY8" fmla="*/ 144379 h 313728"/>
              <a:gd name="connsiteX9" fmla="*/ 443058 w 523269"/>
              <a:gd name="connsiteY9" fmla="*/ 160421 h 313728"/>
              <a:gd name="connsiteX10" fmla="*/ 402953 w 523269"/>
              <a:gd name="connsiteY10" fmla="*/ 172452 h 313728"/>
              <a:gd name="connsiteX11" fmla="*/ 378890 w 523269"/>
              <a:gd name="connsiteY11" fmla="*/ 184484 h 313728"/>
              <a:gd name="connsiteX12" fmla="*/ 366858 w 523269"/>
              <a:gd name="connsiteY12" fmla="*/ 188494 h 313728"/>
              <a:gd name="connsiteX13" fmla="*/ 330763 w 523269"/>
              <a:gd name="connsiteY13" fmla="*/ 172452 h 313728"/>
              <a:gd name="connsiteX14" fmla="*/ 322742 w 523269"/>
              <a:gd name="connsiteY14" fmla="*/ 120315 h 313728"/>
              <a:gd name="connsiteX15" fmla="*/ 314721 w 523269"/>
              <a:gd name="connsiteY15" fmla="*/ 108284 h 313728"/>
              <a:gd name="connsiteX16" fmla="*/ 298679 w 523269"/>
              <a:gd name="connsiteY16" fmla="*/ 88231 h 313728"/>
              <a:gd name="connsiteX17" fmla="*/ 250553 w 523269"/>
              <a:gd name="connsiteY17" fmla="*/ 96252 h 313728"/>
              <a:gd name="connsiteX18" fmla="*/ 214458 w 523269"/>
              <a:gd name="connsiteY18" fmla="*/ 108284 h 313728"/>
              <a:gd name="connsiteX19" fmla="*/ 190395 w 523269"/>
              <a:gd name="connsiteY19" fmla="*/ 124326 h 313728"/>
              <a:gd name="connsiteX20" fmla="*/ 182374 w 523269"/>
              <a:gd name="connsiteY20" fmla="*/ 136357 h 313728"/>
              <a:gd name="connsiteX21" fmla="*/ 178363 w 523269"/>
              <a:gd name="connsiteY21" fmla="*/ 164431 h 313728"/>
              <a:gd name="connsiteX22" fmla="*/ 174353 w 523269"/>
              <a:gd name="connsiteY22" fmla="*/ 176463 h 313728"/>
              <a:gd name="connsiteX23" fmla="*/ 170342 w 523269"/>
              <a:gd name="connsiteY23" fmla="*/ 248652 h 313728"/>
              <a:gd name="connsiteX24" fmla="*/ 166332 w 523269"/>
              <a:gd name="connsiteY24" fmla="*/ 260684 h 313728"/>
              <a:gd name="connsiteX25" fmla="*/ 142269 w 523269"/>
              <a:gd name="connsiteY25" fmla="*/ 276726 h 313728"/>
              <a:gd name="connsiteX26" fmla="*/ 106174 w 523269"/>
              <a:gd name="connsiteY26" fmla="*/ 300789 h 313728"/>
              <a:gd name="connsiteX27" fmla="*/ 2989 w 523269"/>
              <a:gd name="connsiteY27" fmla="*/ 313728 h 313728"/>
              <a:gd name="connsiteX28" fmla="*/ 54037 w 523269"/>
              <a:gd name="connsiteY28" fmla="*/ 300789 h 3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23269" h="313728">
                <a:moveTo>
                  <a:pt x="523269" y="0"/>
                </a:moveTo>
                <a:lnTo>
                  <a:pt x="515248" y="24063"/>
                </a:lnTo>
                <a:cubicBezTo>
                  <a:pt x="512677" y="31777"/>
                  <a:pt x="513209" y="40237"/>
                  <a:pt x="511237" y="48126"/>
                </a:cubicBezTo>
                <a:cubicBezTo>
                  <a:pt x="509186" y="56328"/>
                  <a:pt x="505890" y="64168"/>
                  <a:pt x="503216" y="72189"/>
                </a:cubicBezTo>
                <a:cubicBezTo>
                  <a:pt x="501879" y="76200"/>
                  <a:pt x="501550" y="80703"/>
                  <a:pt x="499205" y="84221"/>
                </a:cubicBezTo>
                <a:lnTo>
                  <a:pt x="483163" y="108284"/>
                </a:lnTo>
                <a:cubicBezTo>
                  <a:pt x="481826" y="112294"/>
                  <a:pt x="480314" y="116250"/>
                  <a:pt x="479153" y="120315"/>
                </a:cubicBezTo>
                <a:cubicBezTo>
                  <a:pt x="477639" y="125615"/>
                  <a:pt x="477607" y="131427"/>
                  <a:pt x="475142" y="136357"/>
                </a:cubicBezTo>
                <a:cubicBezTo>
                  <a:pt x="473451" y="139739"/>
                  <a:pt x="470146" y="142110"/>
                  <a:pt x="467121" y="144379"/>
                </a:cubicBezTo>
                <a:cubicBezTo>
                  <a:pt x="459409" y="150163"/>
                  <a:pt x="451079" y="155074"/>
                  <a:pt x="443058" y="160421"/>
                </a:cubicBezTo>
                <a:cubicBezTo>
                  <a:pt x="423162" y="173685"/>
                  <a:pt x="435796" y="167761"/>
                  <a:pt x="402953" y="172452"/>
                </a:cubicBezTo>
                <a:cubicBezTo>
                  <a:pt x="372702" y="182536"/>
                  <a:pt x="409996" y="168932"/>
                  <a:pt x="378890" y="184484"/>
                </a:cubicBezTo>
                <a:cubicBezTo>
                  <a:pt x="375109" y="186375"/>
                  <a:pt x="370869" y="187157"/>
                  <a:pt x="366858" y="188494"/>
                </a:cubicBezTo>
                <a:cubicBezTo>
                  <a:pt x="338222" y="178949"/>
                  <a:pt x="349830" y="185163"/>
                  <a:pt x="330763" y="172452"/>
                </a:cubicBezTo>
                <a:cubicBezTo>
                  <a:pt x="329612" y="160945"/>
                  <a:pt x="329970" y="134770"/>
                  <a:pt x="322742" y="120315"/>
                </a:cubicBezTo>
                <a:cubicBezTo>
                  <a:pt x="320586" y="116004"/>
                  <a:pt x="317395" y="112294"/>
                  <a:pt x="314721" y="108284"/>
                </a:cubicBezTo>
                <a:cubicBezTo>
                  <a:pt x="312217" y="100771"/>
                  <a:pt x="310774" y="88231"/>
                  <a:pt x="298679" y="88231"/>
                </a:cubicBezTo>
                <a:cubicBezTo>
                  <a:pt x="282416" y="88231"/>
                  <a:pt x="250553" y="96252"/>
                  <a:pt x="250553" y="96252"/>
                </a:cubicBezTo>
                <a:lnTo>
                  <a:pt x="214458" y="108284"/>
                </a:lnTo>
                <a:cubicBezTo>
                  <a:pt x="205313" y="111333"/>
                  <a:pt x="190395" y="124326"/>
                  <a:pt x="190395" y="124326"/>
                </a:cubicBezTo>
                <a:cubicBezTo>
                  <a:pt x="187721" y="128336"/>
                  <a:pt x="183759" y="131740"/>
                  <a:pt x="182374" y="136357"/>
                </a:cubicBezTo>
                <a:cubicBezTo>
                  <a:pt x="179658" y="145411"/>
                  <a:pt x="180217" y="155162"/>
                  <a:pt x="178363" y="164431"/>
                </a:cubicBezTo>
                <a:cubicBezTo>
                  <a:pt x="177534" y="168576"/>
                  <a:pt x="175690" y="172452"/>
                  <a:pt x="174353" y="176463"/>
                </a:cubicBezTo>
                <a:cubicBezTo>
                  <a:pt x="173016" y="200526"/>
                  <a:pt x="172627" y="224660"/>
                  <a:pt x="170342" y="248652"/>
                </a:cubicBezTo>
                <a:cubicBezTo>
                  <a:pt x="169941" y="252861"/>
                  <a:pt x="169321" y="257695"/>
                  <a:pt x="166332" y="260684"/>
                </a:cubicBezTo>
                <a:cubicBezTo>
                  <a:pt x="159516" y="267501"/>
                  <a:pt x="150290" y="271379"/>
                  <a:pt x="142269" y="276726"/>
                </a:cubicBezTo>
                <a:lnTo>
                  <a:pt x="106174" y="300789"/>
                </a:lnTo>
                <a:cubicBezTo>
                  <a:pt x="93888" y="308980"/>
                  <a:pt x="17755" y="313728"/>
                  <a:pt x="2989" y="313728"/>
                </a:cubicBezTo>
                <a:cubicBezTo>
                  <a:pt x="0" y="313728"/>
                  <a:pt x="56711" y="302126"/>
                  <a:pt x="54037" y="300789"/>
                </a:cubicBezTo>
              </a:path>
            </a:pathLst>
          </a:cu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ocean liner by johnny_automatic - clipart of an ocean liner or cruise shi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63888" y="4725144"/>
            <a:ext cx="1440160" cy="1002352"/>
          </a:xfrm>
          <a:prstGeom prst="rect">
            <a:avLst/>
          </a:prstGeom>
          <a:noFill/>
        </p:spPr>
      </p:pic>
      <p:pic>
        <p:nvPicPr>
          <p:cNvPr id="8" name="Picture 4" descr="On_the_ship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833960" cy="248680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Laivalla Amerikkaan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i-FI" dirty="0" smtClean="0"/>
              <a:t>Valkoisen tähtilinjan (White Star Line) laiva </a:t>
            </a:r>
            <a:r>
              <a:rPr lang="fi-FI" dirty="0" err="1" smtClean="0"/>
              <a:t>Olympic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2362200" y="1964160"/>
            <a:ext cx="6400800" cy="399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Titanic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smtClean="0"/>
              <a:t>Siirtolaiset matkustivat pääosin kolmannessa luokassa</a:t>
            </a:r>
          </a:p>
          <a:p>
            <a:r>
              <a:rPr lang="fi-FI" dirty="0" smtClean="0"/>
              <a:t>63 suomalaista matkustajaa</a:t>
            </a:r>
          </a:p>
          <a:p>
            <a:r>
              <a:rPr lang="fi-FI" dirty="0" smtClean="0"/>
              <a:t>20 suomalaista selviytyi</a:t>
            </a:r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7984" y="1628800"/>
            <a:ext cx="320741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itanic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353">
            <a:off x="5595309" y="4520513"/>
            <a:ext cx="2995637" cy="15987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Suomalaisia mainoksia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730152" cy="4343400"/>
          </a:xfrm>
        </p:spPr>
        <p:txBody>
          <a:bodyPr>
            <a:normAutofit/>
          </a:bodyPr>
          <a:lstStyle/>
          <a:p>
            <a:r>
              <a:rPr lang="fi-FI" sz="1400" dirty="0" smtClean="0"/>
              <a:t>Suomalaisten siirtolaisten matka kulki tyypillisesti Hangosta Kööpenhaminan kautta Englantiin, ja sieltä edelleen New Yorkiin.</a:t>
            </a:r>
            <a:endParaRPr lang="en-US" sz="1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2396764" y="1752600"/>
            <a:ext cx="633167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653315">
            <a:off x="4368119" y="3966827"/>
            <a:ext cx="1645204" cy="243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Syitä Amerikkaan lähtöön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Työntävät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Vetävät</a:t>
            </a:r>
            <a:endParaRPr lang="en-US" sz="3200" dirty="0"/>
          </a:p>
        </p:txBody>
      </p:sp>
      <p:pic>
        <p:nvPicPr>
          <p:cNvPr id="2054" name="Picture 6" descr="C:\Documents and Settings\heikki\Local Settings\Temporary Internet Files\Content.IE5\NNYERO9W\MC900229549[1].wm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92280" y="4149080"/>
            <a:ext cx="1326902" cy="1371212"/>
          </a:xfrm>
          <a:prstGeom prst="rect">
            <a:avLst/>
          </a:prstGeom>
          <a:noFill/>
        </p:spPr>
      </p:pic>
      <p:pic>
        <p:nvPicPr>
          <p:cNvPr id="11" name="Picture 26" descr="C:\Documents and Settings\heikki\Local Settings\Temporary Internet Files\Content.IE5\XY6D5L77\MC900078708[1].wm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71800" y="3501008"/>
            <a:ext cx="1078010" cy="1011634"/>
          </a:xfrm>
          <a:prstGeom prst="rect">
            <a:avLst/>
          </a:prstGeom>
          <a:noFill/>
        </p:spPr>
      </p:pic>
      <p:pic>
        <p:nvPicPr>
          <p:cNvPr id="12" name="Picture 4" descr="http://www.sxc.hu/pic/l/n/ny/nyuszika/607167_96352958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2852936"/>
            <a:ext cx="2784309" cy="2088232"/>
          </a:xfrm>
          <a:prstGeom prst="rect">
            <a:avLst/>
          </a:prstGeom>
          <a:noFill/>
        </p:spPr>
      </p:pic>
      <p:pic>
        <p:nvPicPr>
          <p:cNvPr id="13" name="Picture 26" descr="C:\Documents and Settings\heikki\Local Settings\Temporary Internet Files\Content.IE5\XY6D5L77\MC900078708[1].wm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59832" y="4005064"/>
            <a:ext cx="1078010" cy="1011634"/>
          </a:xfrm>
          <a:prstGeom prst="rect">
            <a:avLst/>
          </a:prstGeom>
          <a:noFill/>
        </p:spPr>
      </p:pic>
      <p:pic>
        <p:nvPicPr>
          <p:cNvPr id="15" name="Picture 26" descr="C:\Documents and Settings\heikki\Local Settings\Temporary Internet Files\Content.IE5\XY6D5L77\MC900078708[1].wm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5816" y="2852936"/>
            <a:ext cx="1078010" cy="1011634"/>
          </a:xfrm>
          <a:prstGeom prst="rect">
            <a:avLst/>
          </a:prstGeom>
          <a:noFill/>
        </p:spPr>
      </p:pic>
      <p:pic>
        <p:nvPicPr>
          <p:cNvPr id="17" name="Picture 26" descr="C:\Documents and Settings\heikki\Local Settings\Temporary Internet Files\Content.IE5\XY6D5L77\MC900078708[1].wm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7784" y="4437112"/>
            <a:ext cx="1078010" cy="1011634"/>
          </a:xfrm>
          <a:prstGeom prst="rect">
            <a:avLst/>
          </a:prstGeom>
          <a:noFill/>
        </p:spPr>
      </p:pic>
      <p:pic>
        <p:nvPicPr>
          <p:cNvPr id="36866" name="Picture 2" descr="gold  by netalloy - gold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2348880"/>
            <a:ext cx="2381250" cy="1790701"/>
          </a:xfrm>
          <a:prstGeom prst="rect">
            <a:avLst/>
          </a:prstGeom>
          <a:noFill/>
        </p:spPr>
      </p:pic>
      <p:pic>
        <p:nvPicPr>
          <p:cNvPr id="36868" name="Picture 4" descr="landscape with red farm by rg1024 - A simple landscape.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88024" y="4437112"/>
            <a:ext cx="2027340" cy="1080119"/>
          </a:xfrm>
          <a:prstGeom prst="rect">
            <a:avLst/>
          </a:prstGeom>
          <a:noFill/>
        </p:spPr>
      </p:pic>
      <p:pic>
        <p:nvPicPr>
          <p:cNvPr id="36870" name="Picture 6" descr="Factory by Anonymous - Factory by Gabrielle Nowicki. From old OCAL site.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804248" y="2564904"/>
            <a:ext cx="1668477" cy="1368151"/>
          </a:xfrm>
          <a:prstGeom prst="rect">
            <a:avLst/>
          </a:prstGeom>
          <a:noFill/>
        </p:spPr>
      </p:pic>
      <p:pic>
        <p:nvPicPr>
          <p:cNvPr id="18" name="Picture 2" descr="student - girl with book by rg1024 - 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39552" y="4869160"/>
            <a:ext cx="913349" cy="1512168"/>
          </a:xfrm>
          <a:prstGeom prst="rect">
            <a:avLst/>
          </a:prstGeom>
          <a:noFill/>
        </p:spPr>
      </p:pic>
      <p:sp>
        <p:nvSpPr>
          <p:cNvPr id="19" name="Rounded Rectangular Callout 18"/>
          <p:cNvSpPr/>
          <p:nvPr/>
        </p:nvSpPr>
        <p:spPr>
          <a:xfrm>
            <a:off x="1403648" y="5661248"/>
            <a:ext cx="2880320" cy="720080"/>
          </a:xfrm>
          <a:prstGeom prst="wedgeRoundRectCallout">
            <a:avLst>
              <a:gd name="adj1" fmla="val -62500"/>
              <a:gd name="adj2" fmla="val -5125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i="1" dirty="0" smtClean="0"/>
              <a:t>Mitä syitä saattoi olla?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Syitä Amerikkaan lähtöön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Työntävät</a:t>
            </a:r>
            <a:endParaRPr lang="fi-FI" sz="3200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Vetävät</a:t>
            </a:r>
            <a:endParaRPr lang="en-US" sz="3200" dirty="0"/>
          </a:p>
        </p:txBody>
      </p:sp>
      <p:pic>
        <p:nvPicPr>
          <p:cNvPr id="2054" name="Picture 6" descr="C:\Documents and Settings\heikki\Local Settings\Temporary Internet Files\Content.IE5\NNYERO9W\MC900229549[1].wm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6056" y="4941168"/>
            <a:ext cx="689322" cy="712340"/>
          </a:xfrm>
          <a:prstGeom prst="rect">
            <a:avLst/>
          </a:prstGeom>
          <a:noFill/>
        </p:spPr>
      </p:pic>
      <p:pic>
        <p:nvPicPr>
          <p:cNvPr id="12" name="Picture 4" descr="http://www.sxc.hu/pic/l/n/ny/nyuszika/607167_96352958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420888"/>
            <a:ext cx="2016226" cy="1512168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539552" y="3861048"/>
            <a:ext cx="938214" cy="1443682"/>
            <a:chOff x="2627784" y="2852936"/>
            <a:chExt cx="1510058" cy="2595810"/>
          </a:xfrm>
        </p:grpSpPr>
        <p:pic>
          <p:nvPicPr>
            <p:cNvPr id="11" name="Picture 26" descr="C:\Documents and Settings\heikki\Local Settings\Temporary Internet Files\Content.IE5\XY6D5L77\MC900078708[1].wmf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771800" y="3501008"/>
              <a:ext cx="1078010" cy="1011634"/>
            </a:xfrm>
            <a:prstGeom prst="rect">
              <a:avLst/>
            </a:prstGeom>
            <a:noFill/>
          </p:spPr>
        </p:pic>
        <p:pic>
          <p:nvPicPr>
            <p:cNvPr id="13" name="Picture 26" descr="C:\Documents and Settings\heikki\Local Settings\Temporary Internet Files\Content.IE5\XY6D5L77\MC900078708[1].wmf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59832" y="4005064"/>
              <a:ext cx="1078010" cy="1011634"/>
            </a:xfrm>
            <a:prstGeom prst="rect">
              <a:avLst/>
            </a:prstGeom>
            <a:noFill/>
          </p:spPr>
        </p:pic>
        <p:pic>
          <p:nvPicPr>
            <p:cNvPr id="15" name="Picture 26" descr="C:\Documents and Settings\heikki\Local Settings\Temporary Internet Files\Content.IE5\XY6D5L77\MC900078708[1].wmf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915816" y="2852936"/>
              <a:ext cx="1078010" cy="1011634"/>
            </a:xfrm>
            <a:prstGeom prst="rect">
              <a:avLst/>
            </a:prstGeom>
            <a:noFill/>
          </p:spPr>
        </p:pic>
        <p:pic>
          <p:nvPicPr>
            <p:cNvPr id="17" name="Picture 26" descr="C:\Documents and Settings\heikki\Local Settings\Temporary Internet Files\Content.IE5\XY6D5L77\MC900078708[1].wmf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627784" y="4437112"/>
              <a:ext cx="1078010" cy="1011634"/>
            </a:xfrm>
            <a:prstGeom prst="rect">
              <a:avLst/>
            </a:prstGeom>
            <a:noFill/>
          </p:spPr>
        </p:pic>
      </p:grpSp>
      <p:pic>
        <p:nvPicPr>
          <p:cNvPr id="36866" name="Picture 2" descr="gold  by netalloy - gold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88024" y="2420888"/>
            <a:ext cx="1219150" cy="916802"/>
          </a:xfrm>
          <a:prstGeom prst="rect">
            <a:avLst/>
          </a:prstGeom>
          <a:noFill/>
        </p:spPr>
      </p:pic>
      <p:pic>
        <p:nvPicPr>
          <p:cNvPr id="36868" name="Picture 4" descr="landscape with red farm by rg1024 - A simple landscape.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48916" y="3389434"/>
            <a:ext cx="1019228" cy="543020"/>
          </a:xfrm>
          <a:prstGeom prst="rect">
            <a:avLst/>
          </a:prstGeom>
          <a:noFill/>
        </p:spPr>
      </p:pic>
      <p:pic>
        <p:nvPicPr>
          <p:cNvPr id="36870" name="Picture 6" descr="Factory by Anonymous - Factory by Gabrielle Nowicki. From old OCAL site.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961898" y="4160602"/>
            <a:ext cx="864096" cy="70855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907704" y="4653136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- ”Liikaväestö”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07704" y="2708920"/>
            <a:ext cx="2170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- Heikko toimeentulo</a:t>
            </a:r>
          </a:p>
          <a:p>
            <a:pPr lvl="0"/>
            <a:r>
              <a:rPr lang="fi-FI" dirty="0" smtClean="0"/>
              <a:t>- Ei sosiaalista nousua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940152" y="2780928"/>
            <a:ext cx="2797497" cy="252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 dirty="0" smtClean="0"/>
              <a:t>- Parempi toimeentulo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- Kultalöydöt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- Vapaata viljelymaata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- Teollisuus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- Työpaikat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- Seikkailunhalu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95736" y="4221088"/>
            <a:ext cx="2011238" cy="1440160"/>
            <a:chOff x="1043608" y="3501008"/>
            <a:chExt cx="2011238" cy="1440160"/>
          </a:xfrm>
        </p:grpSpPr>
        <p:pic>
          <p:nvPicPr>
            <p:cNvPr id="17" name="Picture 4" descr="landscape with red farm by rg1024 - A simple landscape."/>
            <p:cNvPicPr>
              <a:picLocks noChangeAspect="1" noChangeArrowheads="1"/>
            </p:cNvPicPr>
            <p:nvPr/>
          </p:nvPicPr>
          <p:blipFill>
            <a:blip r:embed="rId2" cstate="screen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043608" y="4221088"/>
              <a:ext cx="1728192" cy="720080"/>
            </a:xfrm>
            <a:prstGeom prst="rect">
              <a:avLst/>
            </a:prstGeom>
            <a:noFill/>
          </p:spPr>
        </p:pic>
        <p:pic>
          <p:nvPicPr>
            <p:cNvPr id="18" name="Picture 2" descr="Witch's cottage by lemmling - 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547664" y="3501008"/>
              <a:ext cx="1507182" cy="1368522"/>
            </a:xfrm>
            <a:prstGeom prst="rect">
              <a:avLst/>
            </a:prstGeom>
            <a:noFill/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Euroopan työntö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Syntyvyys säilyi korkeana, mutta kuolleisuus väheni nopeasti &gt; ”ylijäämäväestöä”</a:t>
            </a:r>
          </a:p>
          <a:p>
            <a:r>
              <a:rPr lang="fi-FI" sz="2400" dirty="0" smtClean="0"/>
              <a:t>Maataloissa yleensä vanhin poika peri tilan</a:t>
            </a:r>
          </a:p>
          <a:p>
            <a:r>
              <a:rPr lang="fi-FI" sz="2400" dirty="0" smtClean="0"/>
              <a:t>Mistä töitä lopuille lapsille?</a:t>
            </a:r>
            <a:endParaRPr lang="en-US" sz="2400" dirty="0"/>
          </a:p>
        </p:txBody>
      </p:sp>
      <p:pic>
        <p:nvPicPr>
          <p:cNvPr id="2050" name="Picture 2" descr="Farmer by J_Alves - A cartoon farmer, drawn in Inkscape.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43608" y="3645024"/>
            <a:ext cx="1590675" cy="23812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Child by yamid -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16216" y="3068960"/>
            <a:ext cx="1227090" cy="1733178"/>
          </a:xfrm>
          <a:prstGeom prst="rect">
            <a:avLst/>
          </a:prstGeom>
          <a:noFill/>
        </p:spPr>
      </p:pic>
      <p:pic>
        <p:nvPicPr>
          <p:cNvPr id="12" name="Picture 6" descr="Child by yamid -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452320" y="3501008"/>
            <a:ext cx="1227090" cy="1733178"/>
          </a:xfrm>
          <a:prstGeom prst="rect">
            <a:avLst/>
          </a:prstGeom>
          <a:noFill/>
        </p:spPr>
      </p:pic>
      <p:pic>
        <p:nvPicPr>
          <p:cNvPr id="13" name="Picture 6" descr="Child by yamid -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24128" y="3501008"/>
            <a:ext cx="1227090" cy="1733178"/>
          </a:xfrm>
          <a:prstGeom prst="rect">
            <a:avLst/>
          </a:prstGeom>
          <a:noFill/>
        </p:spPr>
      </p:pic>
      <p:pic>
        <p:nvPicPr>
          <p:cNvPr id="14" name="Picture 6" descr="Child by yamid -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92280" y="4005064"/>
            <a:ext cx="1227090" cy="1733178"/>
          </a:xfrm>
          <a:prstGeom prst="rect">
            <a:avLst/>
          </a:prstGeom>
          <a:noFill/>
        </p:spPr>
      </p:pic>
      <p:pic>
        <p:nvPicPr>
          <p:cNvPr id="15" name="Picture 6" descr="Child by yamid -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28184" y="4653136"/>
            <a:ext cx="1227090" cy="1733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53336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dirty="0" smtClean="0"/>
              <a:t>© 2012 Olavi Hartonen &amp; Siirtolaisuusinstituutti</a:t>
            </a:r>
          </a:p>
        </p:txBody>
      </p:sp>
      <p:pic>
        <p:nvPicPr>
          <p:cNvPr id="1026" name="Picture 2" descr="http://www.migrationinstitute.fi/sinst/img/Inst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5656" y="476672"/>
            <a:ext cx="6194183" cy="3672408"/>
          </a:xfrm>
          <a:prstGeom prst="rect">
            <a:avLst/>
          </a:prstGeom>
          <a:noFill/>
        </p:spPr>
      </p:pic>
      <p:pic>
        <p:nvPicPr>
          <p:cNvPr id="8" name="Picture 7" descr="LOGO must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9552" y="4293096"/>
            <a:ext cx="780300" cy="720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1640" y="5013176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smtClean="0"/>
              <a:t>Siirtolaisuusinstituutti on ainoa sekä muuttoliikkeiden tutkimiseen</a:t>
            </a:r>
            <a:br>
              <a:rPr lang="fi-FI" sz="1400" dirty="0" smtClean="0"/>
            </a:br>
            <a:r>
              <a:rPr lang="fi-FI" sz="1400" dirty="0" smtClean="0"/>
              <a:t> että dokumentoimiseen erikoistunut laitos Suomessa</a:t>
            </a:r>
          </a:p>
          <a:p>
            <a:pPr algn="ctr"/>
            <a:endParaRPr lang="fi-FI" sz="1400" dirty="0" smtClean="0"/>
          </a:p>
          <a:p>
            <a:pPr algn="ctr"/>
            <a:r>
              <a:rPr lang="fi-FI" sz="1400" dirty="0" smtClean="0"/>
              <a:t>Eerikinkatu 34, 20100 Turku</a:t>
            </a:r>
          </a:p>
          <a:p>
            <a:pPr algn="ctr"/>
            <a:r>
              <a:rPr lang="fi-FI" sz="1400" b="1" dirty="0" smtClean="0"/>
              <a:t>www.siirtolaisuusinstituutti.fi</a:t>
            </a:r>
          </a:p>
          <a:p>
            <a:pPr algn="ctr"/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6510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 smtClean="0"/>
              <a:t>SIIRTOLAISUUSINSTITUUTTI</a:t>
            </a:r>
            <a:endParaRPr lang="fi-FI" sz="3600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”Ylijäämäväestö” 1800-luvulla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899592" y="2132856"/>
            <a:ext cx="6264696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0800000">
            <a:off x="4067944" y="2780928"/>
            <a:ext cx="2952328" cy="2232248"/>
          </a:xfrm>
          <a:prstGeom prst="rtTriangl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9592" y="2780928"/>
            <a:ext cx="2808312" cy="14401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2343418">
            <a:off x="3115726" y="4174233"/>
            <a:ext cx="4640739" cy="223444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32040" y="299695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/>
              <a:t>Ylijäämäväestö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75656" y="3068960"/>
            <a:ext cx="1686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Kuolleisuus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3648" y="1628800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/>
              <a:t>Syntyvyys</a:t>
            </a:r>
            <a:endParaRPr lang="en-US" dirty="0"/>
          </a:p>
        </p:txBody>
      </p:sp>
      <p:pic>
        <p:nvPicPr>
          <p:cNvPr id="61442" name="Picture 2" descr="Medicine and a Stethoscope by metalmarious - A stethoscope and a bottle of medicine with no labe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35696" y="3717032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Puukkojunkkarit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522240" cy="4343400"/>
          </a:xfrm>
        </p:spPr>
        <p:txBody>
          <a:bodyPr>
            <a:normAutofit/>
          </a:bodyPr>
          <a:lstStyle/>
          <a:p>
            <a:r>
              <a:rPr lang="fi-FI" sz="1600" dirty="0" smtClean="0"/>
              <a:t>Väestökasvu ja yhteiskunnan murros Pohjanmaalla kärjistyivät ns. </a:t>
            </a:r>
            <a:r>
              <a:rPr lang="fi-FI" sz="1600" dirty="0" err="1" smtClean="0"/>
              <a:t>puukkojunkkariutena</a:t>
            </a:r>
            <a:r>
              <a:rPr lang="fi-FI" sz="1600" dirty="0" smtClean="0"/>
              <a:t>.</a:t>
            </a:r>
          </a:p>
          <a:p>
            <a:r>
              <a:rPr lang="fi-FI" sz="1600" dirty="0" smtClean="0"/>
              <a:t>Turhautunut nuoriso alkoi rettelöidä.</a:t>
            </a:r>
          </a:p>
          <a:p>
            <a:r>
              <a:rPr lang="fi-FI" sz="1600" dirty="0" smtClean="0"/>
              <a:t>Tilanne purkautui osin siirtolaisuuden ansiosta.</a:t>
            </a:r>
            <a:endParaRPr lang="en-US" sz="1600" dirty="0"/>
          </a:p>
        </p:txBody>
      </p:sp>
      <p:pic>
        <p:nvPicPr>
          <p:cNvPr id="6246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24169" y="1752600"/>
            <a:ext cx="327686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8153400" cy="4495800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 smtClean="0"/>
              <a:t>Mahdollisuus kohottaa asemaansa</a:t>
            </a:r>
          </a:p>
          <a:p>
            <a:endParaRPr lang="fi-FI" sz="2800" dirty="0" smtClean="0"/>
          </a:p>
          <a:p>
            <a:r>
              <a:rPr lang="fi-FI" sz="2800" dirty="0" smtClean="0"/>
              <a:t>Seikkailunhalu</a:t>
            </a:r>
          </a:p>
          <a:p>
            <a:endParaRPr lang="fi-FI" sz="2800" dirty="0" smtClean="0"/>
          </a:p>
          <a:p>
            <a:r>
              <a:rPr lang="fi-FI" sz="2800" dirty="0" smtClean="0"/>
              <a:t>Vapaa viljelymaa</a:t>
            </a:r>
          </a:p>
          <a:p>
            <a:endParaRPr lang="fi-FI" sz="2800" dirty="0" smtClean="0"/>
          </a:p>
          <a:p>
            <a:r>
              <a:rPr lang="fi-FI" sz="2800" dirty="0" smtClean="0"/>
              <a:t>Kultalöydöt &gt; äkkirikastuminen</a:t>
            </a:r>
          </a:p>
          <a:p>
            <a:endParaRPr lang="fi-FI" sz="2800" dirty="0" smtClean="0"/>
          </a:p>
          <a:p>
            <a:r>
              <a:rPr lang="fi-FI" sz="2800" dirty="0" smtClean="0"/>
              <a:t>Työt tehtaissa, kaivoksissa, metsätöissä, kotiapulaisena jne.</a:t>
            </a:r>
            <a:endParaRPr lang="en-US" sz="2800" dirty="0"/>
          </a:p>
        </p:txBody>
      </p:sp>
      <p:pic>
        <p:nvPicPr>
          <p:cNvPr id="6" name="Picture 4" descr="landscape with red farm by rg1024 - A simple landscape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99992" y="3429000"/>
            <a:ext cx="1224136" cy="65219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smtClean="0"/>
              <a:t>Amerikan veto</a:t>
            </a:r>
            <a:endParaRPr lang="en-US" sz="4000" dirty="0"/>
          </a:p>
        </p:txBody>
      </p:sp>
      <p:pic>
        <p:nvPicPr>
          <p:cNvPr id="4" name="Picture 2" descr="gold  by netalloy - gold 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44208" y="3933056"/>
            <a:ext cx="1340574" cy="1008112"/>
          </a:xfrm>
          <a:prstGeom prst="rect">
            <a:avLst/>
          </a:prstGeom>
          <a:noFill/>
        </p:spPr>
      </p:pic>
      <p:pic>
        <p:nvPicPr>
          <p:cNvPr id="5" name="Picture 6" descr="Factory by Anonymous - Factory by Gabrielle Nowicki. From old OCAL site.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2200" y="5805264"/>
            <a:ext cx="1008112" cy="826652"/>
          </a:xfrm>
          <a:prstGeom prst="rect">
            <a:avLst/>
          </a:prstGeom>
          <a:noFill/>
        </p:spPr>
      </p:pic>
      <p:pic>
        <p:nvPicPr>
          <p:cNvPr id="7" name="Picture 6" descr="C:\Documents and Settings\heikki\Local Settings\Temporary Internet Files\Content.IE5\NNYERO9W\MC900229549[1].wm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95936" y="2276872"/>
            <a:ext cx="766492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Syitä lähtöön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800" i="1" dirty="0" smtClean="0"/>
              <a:t>”…kuka sitä </a:t>
            </a:r>
            <a:r>
              <a:rPr lang="fi-FI" sz="2800" i="1" dirty="0" err="1" smtClean="0"/>
              <a:t>wiitsii</a:t>
            </a:r>
            <a:r>
              <a:rPr lang="fi-FI" sz="2800" i="1" dirty="0" smtClean="0"/>
              <a:t> </a:t>
            </a:r>
            <a:r>
              <a:rPr lang="fi-FI" sz="2800" i="1" dirty="0" err="1" smtClean="0"/>
              <a:t>nawetoissa</a:t>
            </a:r>
            <a:r>
              <a:rPr lang="fi-FI" sz="2800" i="1" dirty="0" smtClean="0"/>
              <a:t> ja lantatunkiolla hääriä, kun Amerikassa saa olla hienona naisena… kukapa täällä viitsii silakkaa ja piimää syödä, kun sinne </a:t>
            </a:r>
            <a:r>
              <a:rPr lang="fi-FI" sz="2800" i="1" dirty="0" err="1" smtClean="0"/>
              <a:t>woille</a:t>
            </a:r>
            <a:r>
              <a:rPr lang="fi-FI" sz="2800" i="1" dirty="0" smtClean="0"/>
              <a:t> ja </a:t>
            </a:r>
            <a:r>
              <a:rPr lang="fi-FI" sz="2800" i="1" dirty="0" err="1" smtClean="0"/>
              <a:t>wehnäselle</a:t>
            </a:r>
            <a:r>
              <a:rPr lang="fi-FI" sz="2800" i="1" dirty="0" smtClean="0"/>
              <a:t> pääsee.”</a:t>
            </a:r>
          </a:p>
          <a:p>
            <a:endParaRPr lang="fi-FI" sz="2800" i="1" dirty="0" smtClean="0"/>
          </a:p>
          <a:p>
            <a:r>
              <a:rPr lang="fi-FI" sz="2800" i="1" dirty="0" smtClean="0"/>
              <a:t>”…oli mieli nähdä maailmaa ja mitä muut ihmiset meinaa, ja että </a:t>
            </a:r>
            <a:r>
              <a:rPr lang="fi-FI" sz="2800" i="1" dirty="0" err="1" smtClean="0"/>
              <a:t>wanhoina</a:t>
            </a:r>
            <a:r>
              <a:rPr lang="fi-FI" sz="2800" i="1" dirty="0" smtClean="0"/>
              <a:t> </a:t>
            </a:r>
            <a:r>
              <a:rPr lang="fi-FI" sz="2800" i="1" dirty="0" err="1" smtClean="0"/>
              <a:t>päiwinä</a:t>
            </a:r>
            <a:r>
              <a:rPr lang="fi-FI" sz="2800" i="1" dirty="0" smtClean="0"/>
              <a:t> </a:t>
            </a:r>
            <a:r>
              <a:rPr lang="fi-FI" sz="2800" i="1" dirty="0" err="1" smtClean="0"/>
              <a:t>osais</a:t>
            </a:r>
            <a:r>
              <a:rPr lang="fi-FI" sz="2800" i="1" dirty="0" smtClean="0"/>
              <a:t> puhua enemmän kuin ukot </a:t>
            </a:r>
            <a:r>
              <a:rPr lang="fi-FI" sz="2800" i="1" dirty="0" err="1" smtClean="0"/>
              <a:t>Sawosta</a:t>
            </a:r>
            <a:r>
              <a:rPr lang="fi-FI" sz="2800" i="1" dirty="0" smtClean="0"/>
              <a:t>, jotka tunkioltaan </a:t>
            </a:r>
            <a:r>
              <a:rPr lang="fi-FI" sz="2800" i="1" dirty="0" err="1" smtClean="0"/>
              <a:t>katselewat</a:t>
            </a:r>
            <a:r>
              <a:rPr lang="fi-FI" sz="2800" i="1" dirty="0" smtClean="0"/>
              <a:t> </a:t>
            </a:r>
            <a:r>
              <a:rPr lang="fi-FI" sz="2800" i="1" dirty="0" err="1" smtClean="0"/>
              <a:t>päiwännousua</a:t>
            </a:r>
            <a:r>
              <a:rPr lang="fi-FI" sz="2800" i="1" dirty="0" smtClean="0"/>
              <a:t> ja </a:t>
            </a:r>
            <a:r>
              <a:rPr lang="fi-FI" sz="2800" i="1" dirty="0" err="1" smtClean="0"/>
              <a:t>kuuntelewat</a:t>
            </a:r>
            <a:r>
              <a:rPr lang="fi-FI" sz="2800" i="1" dirty="0" smtClean="0"/>
              <a:t> käenkukkumista.”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6237312"/>
            <a:ext cx="4320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 smtClean="0"/>
              <a:t>Reino Kero: Suureen länteen. Suomalaisen siirtolaisuuden historia 1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 dirty="0" smtClean="0"/>
              <a:t>Amerikan siirtolaisuuden lähtöalueet Suomessa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115616" y="1556792"/>
            <a:ext cx="661573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Suomalaisperäinen asutus Pohjois-Amerikassa 1920-luvulla</a:t>
            </a:r>
            <a:endParaRPr lang="en-US" sz="3200" dirty="0"/>
          </a:p>
        </p:txBody>
      </p:sp>
      <p:pic>
        <p:nvPicPr>
          <p:cNvPr id="7169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331640" y="1556792"/>
            <a:ext cx="668828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Sijoittuminen uuteen maahan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fi-FI" sz="2400" dirty="0" smtClean="0"/>
              <a:t>Brittiläiset ja muut länsieurooppalaiset lähtivät ensin 1800-luvun alussa</a:t>
            </a:r>
            <a:endParaRPr lang="en-US" sz="2400" dirty="0" smtClean="0"/>
          </a:p>
          <a:p>
            <a:pPr lvl="1"/>
            <a:r>
              <a:rPr lang="fi-FI" sz="2000" dirty="0" smtClean="0"/>
              <a:t>Valtasivat parhaat maat ja vakiinnuttivat asemansa</a:t>
            </a:r>
          </a:p>
          <a:p>
            <a:r>
              <a:rPr lang="fi-FI" sz="2400" dirty="0" smtClean="0"/>
              <a:t>Suomalaiset, yhdessä itäeurooppalaisten kanssa, lähtivät suurin joukoin vasta 1800-luvun lopulla</a:t>
            </a:r>
          </a:p>
          <a:p>
            <a:pPr lvl="1"/>
            <a:r>
              <a:rPr lang="fi-FI" sz="2000" dirty="0" smtClean="0"/>
              <a:t>Maata ei enää ollut tarjolla &gt; päätyivät usein tehtaille ja kaivoksiin hanttihommiin, naiset kotiapulaisiksi</a:t>
            </a:r>
          </a:p>
          <a:p>
            <a:pPr lvl="1"/>
            <a:r>
              <a:rPr lang="fi-FI" sz="2000" dirty="0" smtClean="0"/>
              <a:t>Monet jäivät yhteiskunnan alempiin luokkiin &gt; Sosiaalinen nousu vaikeampaa &gt; Radikalisoituminen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/>
              <a:t>Suomalaisten elämää Yhdysvalloissa</a:t>
            </a:r>
            <a:endParaRPr lang="en-US" sz="3600" dirty="0"/>
          </a:p>
        </p:txBody>
      </p:sp>
      <p:pic>
        <p:nvPicPr>
          <p:cNvPr id="3072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1038" y="1636531"/>
            <a:ext cx="4037012" cy="282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95936" y="3356992"/>
            <a:ext cx="4692132" cy="2952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4644008" y="1916832"/>
            <a:ext cx="3240360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Kaivosmiehiä</a:t>
            </a:r>
            <a:r>
              <a:rPr lang="en-US" sz="1600" dirty="0" smtClean="0"/>
              <a:t> </a:t>
            </a:r>
            <a:r>
              <a:rPr lang="en-US" sz="1600" dirty="0" err="1" smtClean="0"/>
              <a:t>Calumetissa</a:t>
            </a:r>
            <a:r>
              <a:rPr lang="en-US" sz="1600" dirty="0" smtClean="0"/>
              <a:t>, </a:t>
            </a:r>
            <a:r>
              <a:rPr lang="en-US" sz="1600" dirty="0" err="1" smtClean="0"/>
              <a:t>Michiganissa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2195736" y="5517232"/>
            <a:ext cx="1872208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Tukkien</a:t>
            </a:r>
            <a:r>
              <a:rPr lang="en-US" sz="1600" dirty="0" smtClean="0"/>
              <a:t> </a:t>
            </a:r>
            <a:r>
              <a:rPr lang="en-US" sz="1600" dirty="0" err="1" smtClean="0"/>
              <a:t>kuljetusta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11560" y="6453336"/>
            <a:ext cx="777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smtClean="0"/>
              <a:t>Musiikkia</a:t>
            </a:r>
            <a:r>
              <a:rPr lang="fi-FI" sz="1100" dirty="0" smtClean="0"/>
              <a:t>: </a:t>
            </a:r>
            <a:r>
              <a:rPr lang="fi-FI" sz="1100" dirty="0" err="1" smtClean="0"/>
              <a:t>Hiski</a:t>
            </a:r>
            <a:r>
              <a:rPr lang="fi-FI" sz="1100" dirty="0" smtClean="0"/>
              <a:t> salomaa, </a:t>
            </a:r>
            <a:r>
              <a:rPr lang="fi-FI" sz="1100" dirty="0" err="1" smtClean="0"/>
              <a:t>Savonpojan</a:t>
            </a:r>
            <a:r>
              <a:rPr lang="fi-FI" sz="1100" dirty="0" smtClean="0"/>
              <a:t> Amerikkaan tulo, </a:t>
            </a:r>
            <a:r>
              <a:rPr lang="fi-FI" sz="1100" dirty="0" smtClean="0">
                <a:hlinkClick r:id="rId4"/>
              </a:rPr>
              <a:t>http://www.youtube.com/watch?v=0B1cnFILBDs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Suomalaisten elämää Yhdysvalloissa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fi-FI" sz="1400" dirty="0" smtClean="0"/>
              <a:t>Pääkatu Kalevan kaupungissa Michiganissa. </a:t>
            </a:r>
          </a:p>
          <a:p>
            <a:r>
              <a:rPr lang="fi-FI" sz="1400" dirty="0" smtClean="0"/>
              <a:t>Vasemmalla suomalaisten perustama osuuskauppa ja oikealla luterilainen kirkko.</a:t>
            </a:r>
            <a:endParaRPr lang="en-US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62200" y="2024580"/>
            <a:ext cx="6400800" cy="38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6453336"/>
            <a:ext cx="777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700" b="1" dirty="0" smtClean="0"/>
              <a:t>Videomateriaali:</a:t>
            </a:r>
            <a:r>
              <a:rPr lang="fi-FI" sz="700" dirty="0" smtClean="0"/>
              <a:t/>
            </a:r>
            <a:br>
              <a:rPr lang="fi-FI" sz="700" dirty="0" smtClean="0"/>
            </a:br>
            <a:r>
              <a:rPr lang="fi-FI" sz="700" dirty="0" smtClean="0"/>
              <a:t>Ylen elävä arkisto, Amerikan suomalaiset kultaa vuolemassa, </a:t>
            </a:r>
            <a:r>
              <a:rPr lang="fi-FI" sz="700" dirty="0" smtClean="0">
                <a:hlinkClick r:id="rId3"/>
              </a:rPr>
              <a:t>http://yle.fi/elavaarkisto/artikkelit/amerikan_suomalaiset_kultaa_vuolemassa_28812.html#media=28813</a:t>
            </a:r>
            <a:endParaRPr lang="en-US" sz="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Suomalaiset tavat säilyivät</a:t>
            </a:r>
            <a:endParaRPr lang="en-US" sz="3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628800"/>
            <a:ext cx="3553569" cy="4483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1556792"/>
            <a:ext cx="3641141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1331640" y="6021288"/>
            <a:ext cx="1944216" cy="360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Suomi</a:t>
            </a:r>
            <a:r>
              <a:rPr lang="en-US" sz="1400" dirty="0" smtClean="0"/>
              <a:t> </a:t>
            </a:r>
            <a:r>
              <a:rPr lang="en-US" sz="1400" dirty="0" err="1" smtClean="0"/>
              <a:t>Hovi</a:t>
            </a:r>
            <a:r>
              <a:rPr lang="en-US" sz="1400" dirty="0" smtClean="0"/>
              <a:t>, 1952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99992" y="5805264"/>
            <a:ext cx="3744416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smtClean="0"/>
              <a:t>Kylttejä mm. suomalaisista tansseista. </a:t>
            </a:r>
          </a:p>
          <a:p>
            <a:pPr algn="ctr"/>
            <a:r>
              <a:rPr lang="fi-FI" sz="1400" dirty="0" smtClean="0"/>
              <a:t>Lake Worth, </a:t>
            </a:r>
            <a:r>
              <a:rPr lang="fi-FI" sz="1400" dirty="0" err="1" smtClean="0"/>
              <a:t>Fl</a:t>
            </a:r>
            <a:r>
              <a:rPr lang="fi-FI" sz="1400" dirty="0" smtClean="0"/>
              <a:t>. 1986.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Globalisaatio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b="1" dirty="0" smtClean="0"/>
              <a:t>Siirtolaisuus</a:t>
            </a:r>
            <a:r>
              <a:rPr lang="fi-FI" sz="2400" dirty="0" smtClean="0"/>
              <a:t> = Väestön pysyvää muuttoa toiseen maahan</a:t>
            </a:r>
          </a:p>
          <a:p>
            <a:r>
              <a:rPr lang="fi-FI" sz="2400" b="1" dirty="0" smtClean="0"/>
              <a:t>Globalisaatio</a:t>
            </a:r>
            <a:r>
              <a:rPr lang="fi-FI" sz="2400" dirty="0" smtClean="0"/>
              <a:t> = kansainvälisen kanssakäymisen kaikinpuolinen laajeneminen</a:t>
            </a:r>
          </a:p>
          <a:p>
            <a:r>
              <a:rPr lang="fi-FI" sz="2400" dirty="0" smtClean="0"/>
              <a:t>Koko maapallon kansoitus on seurausta kansojen muuttoliikkeistä. Toiveet paremmista elinolosuhteista ovat saaneet ihmiset liikkeelle</a:t>
            </a: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noProof="1" smtClean="0"/>
              <a:t>Amerikansuomea</a:t>
            </a:r>
            <a:endParaRPr lang="fi-FI" sz="4000" noProof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sz="2800" dirty="0" smtClean="0"/>
              <a:t>Suomalaisille siirtolaisille kehittyi oma kielenkäyttönsä, johon sekoittui vaikutteita amerikanenglannista</a:t>
            </a:r>
            <a:endParaRPr lang="en-US" sz="2800" dirty="0"/>
          </a:p>
        </p:txBody>
      </p:sp>
      <p:pic>
        <p:nvPicPr>
          <p:cNvPr id="5" name="Picture 2" descr="student - girl with book by rg1024 - 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8024" y="2996952"/>
            <a:ext cx="913349" cy="1512168"/>
          </a:xfrm>
          <a:prstGeom prst="rect">
            <a:avLst/>
          </a:prstGeom>
          <a:noFill/>
        </p:spPr>
      </p:pic>
      <p:sp>
        <p:nvSpPr>
          <p:cNvPr id="6" name="Rounded Rectangular Callout 5"/>
          <p:cNvSpPr/>
          <p:nvPr/>
        </p:nvSpPr>
        <p:spPr>
          <a:xfrm>
            <a:off x="4283968" y="4365104"/>
            <a:ext cx="2880320" cy="720080"/>
          </a:xfrm>
          <a:prstGeom prst="wedgeRoundRectCallout">
            <a:avLst>
              <a:gd name="adj1" fmla="val 3307"/>
              <a:gd name="adj2" fmla="val -12797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smtClean="0"/>
              <a:t>Keksitkö, mitä nämä sanat tarkoittavat?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5576" y="3284984"/>
            <a:ext cx="36724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400" dirty="0" smtClean="0"/>
              <a:t> </a:t>
            </a:r>
            <a:r>
              <a:rPr lang="fi-FI" sz="2400" noProof="1" smtClean="0"/>
              <a:t>tesöörtti</a:t>
            </a:r>
          </a:p>
          <a:p>
            <a:pPr>
              <a:buFont typeface="Arial" pitchFamily="34" charset="0"/>
              <a:buChar char="•"/>
            </a:pPr>
            <a:r>
              <a:rPr lang="fi-FI" sz="2400" noProof="1" smtClean="0"/>
              <a:t> sinkelimies</a:t>
            </a:r>
          </a:p>
          <a:p>
            <a:pPr>
              <a:buFont typeface="Arial" pitchFamily="34" charset="0"/>
              <a:buChar char="•"/>
            </a:pPr>
            <a:r>
              <a:rPr lang="fi-FI" sz="2400" noProof="1" smtClean="0"/>
              <a:t> paatiruuma</a:t>
            </a:r>
          </a:p>
          <a:p>
            <a:pPr>
              <a:buFont typeface="Arial" pitchFamily="34" charset="0"/>
              <a:buChar char="•"/>
            </a:pPr>
            <a:r>
              <a:rPr lang="fi-FI" sz="2400" noProof="1" smtClean="0"/>
              <a:t> kännätä</a:t>
            </a: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noProof="1" smtClean="0"/>
              <a:t>Amerikansuomea</a:t>
            </a:r>
            <a:endParaRPr lang="fi-FI" sz="4000" noProof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noProof="1" smtClean="0"/>
              <a:t>Tesöörtti = jälkiruoka, dessert </a:t>
            </a:r>
            <a:r>
              <a:rPr lang="fi-FI" sz="2400" i="1" noProof="1" smtClean="0"/>
              <a:t>”Minä tein kaikki pait, keekit, kukekset ja kaikenlaisia tesöörttiä”</a:t>
            </a:r>
          </a:p>
          <a:p>
            <a:r>
              <a:rPr lang="fi-FI" sz="2400" noProof="1" smtClean="0"/>
              <a:t>Sinkelimies = naimaton mies, single. </a:t>
            </a:r>
            <a:r>
              <a:rPr lang="fi-FI" sz="2400" i="1" noProof="1" smtClean="0"/>
              <a:t>”Ne pojat on naimisissa, paitti nämä kaksi vanhinta, ne on singelimiehiä vielä.”</a:t>
            </a:r>
          </a:p>
          <a:p>
            <a:r>
              <a:rPr lang="fi-FI" sz="2400" noProof="1" smtClean="0"/>
              <a:t>Paatiruuma = kylpyhuone, bathroom.</a:t>
            </a:r>
          </a:p>
          <a:p>
            <a:r>
              <a:rPr lang="fi-FI" sz="2400" noProof="1" smtClean="0"/>
              <a:t>Kännätä = tölkittää, purkittaa, </a:t>
            </a:r>
            <a:r>
              <a:rPr lang="fi-FI" sz="2400" i="1" noProof="1" smtClean="0"/>
              <a:t>can. ”Me syksyisin kännäämme” </a:t>
            </a:r>
            <a:r>
              <a:rPr lang="fi-FI" sz="2400" noProof="1" smtClean="0"/>
              <a:t>(ts. purkitamme marjoja)</a:t>
            </a:r>
            <a:endParaRPr lang="fi-FI" sz="2400" noProof="1"/>
          </a:p>
        </p:txBody>
      </p:sp>
      <p:sp>
        <p:nvSpPr>
          <p:cNvPr id="4" name="TextBox 3"/>
          <p:cNvSpPr txBox="1"/>
          <p:nvPr/>
        </p:nvSpPr>
        <p:spPr>
          <a:xfrm>
            <a:off x="4067944" y="6093296"/>
            <a:ext cx="481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Pertti Virtaranta: </a:t>
            </a:r>
            <a:r>
              <a:rPr lang="fi-FI" sz="1600" dirty="0" err="1" smtClean="0"/>
              <a:t>Amerikansuomen</a:t>
            </a:r>
            <a:r>
              <a:rPr lang="fi-FI" sz="1600" dirty="0" smtClean="0"/>
              <a:t> sanakirja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Amerikkaan muuttaneet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Eurooppalaisia muutti Amerikkaan 1930 mennessä noin 33 miljoonaa henkeä</a:t>
            </a:r>
          </a:p>
          <a:p>
            <a:r>
              <a:rPr lang="fi-FI" sz="2400" dirty="0" smtClean="0"/>
              <a:t>Nykyään yli 600 000 yhdysvaltalaisella on suomalaiset juuret</a:t>
            </a:r>
          </a:p>
          <a:p>
            <a:r>
              <a:rPr lang="fi-FI" sz="2400" dirty="0" smtClean="0"/>
              <a:t>Suomalaiset ovat sulautuneet valtaväestöön. </a:t>
            </a:r>
          </a:p>
          <a:p>
            <a:pPr lvl="1"/>
            <a:r>
              <a:rPr lang="fi-FI" sz="2000" dirty="0" smtClean="0"/>
              <a:t>N. 95 %:lla 1. kieli englanti. Toiseksi yleisin kieli on espanja. Suomi on nykyisin vasta kolmanneksi yleisin kieli suomalaisten siirtolaisten keskuudessa.</a:t>
            </a:r>
            <a:endParaRPr lang="en-US" sz="2000" dirty="0"/>
          </a:p>
        </p:txBody>
      </p:sp>
      <p:pic>
        <p:nvPicPr>
          <p:cNvPr id="4" name="Picture 3" descr="E_090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25144"/>
            <a:ext cx="1735608" cy="166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storia_Suomi_Hall (Large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72" y="4681760"/>
            <a:ext cx="2520280" cy="16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Suomalaisuus elää yhä</a:t>
            </a:r>
            <a:endParaRPr lang="en-US" dirty="0"/>
          </a:p>
        </p:txBody>
      </p:sp>
      <p:graphicFrame>
        <p:nvGraphicFramePr>
          <p:cNvPr id="2051" name="Object 3"/>
          <p:cNvGraphicFramePr>
            <a:graphicFrameLocks noGrp="1" noChangeAspect="1"/>
          </p:cNvGraphicFramePr>
          <p:nvPr/>
        </p:nvGraphicFramePr>
        <p:xfrm>
          <a:off x="858444" y="1657424"/>
          <a:ext cx="2736304" cy="2112681"/>
        </p:xfrm>
        <a:graphic>
          <a:graphicData uri="http://schemas.openxmlformats.org/presentationml/2006/ole">
            <p:oleObj spid="_x0000_s2051" name="Image" r:id="rId4" imgW="4088600" imgH="3154508" progId="">
              <p:embed/>
            </p:oleObj>
          </a:graphicData>
        </a:graphic>
      </p:graphicFrame>
      <p:pic>
        <p:nvPicPr>
          <p:cNvPr id="7" name="Picture 24" descr="368_Marquette MI FGF2005 Parade 0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4788" y="1585416"/>
            <a:ext cx="4433636" cy="295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3" name="Picture 5" descr="http://www.migrationinstitute.fi/img/finnfest_2012_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0412" y="3861048"/>
            <a:ext cx="4392488" cy="24048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1560" y="6479758"/>
            <a:ext cx="35686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 smtClean="0"/>
              <a:t>Kuvat: Jouni </a:t>
            </a:r>
            <a:r>
              <a:rPr lang="fi-FI" sz="1100" dirty="0" err="1" smtClean="0"/>
              <a:t>Korkiasaari</a:t>
            </a:r>
            <a:r>
              <a:rPr lang="fi-FI" sz="1100" dirty="0" smtClean="0"/>
              <a:t>, Siirtolaisuusinstituutti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Ei pelkästään Amerikka</a:t>
            </a:r>
            <a:endParaRPr lang="en-US" sz="40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1700808"/>
            <a:ext cx="6984776" cy="477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rved Down Arrow 4"/>
          <p:cNvSpPr/>
          <p:nvPr/>
        </p:nvSpPr>
        <p:spPr>
          <a:xfrm rot="20223966" flipH="1">
            <a:off x="2178447" y="2304556"/>
            <a:ext cx="2520280" cy="792088"/>
          </a:xfrm>
          <a:prstGeom prst="curvedDownArrow">
            <a:avLst>
              <a:gd name="adj1" fmla="val 36327"/>
              <a:gd name="adj2" fmla="val 68780"/>
              <a:gd name="adj3" fmla="val 3229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 rot="20722065" flipH="1">
            <a:off x="2038888" y="2006292"/>
            <a:ext cx="2520280" cy="792088"/>
          </a:xfrm>
          <a:prstGeom prst="curvedDownArrow">
            <a:avLst>
              <a:gd name="adj1" fmla="val 7644"/>
              <a:gd name="adj2" fmla="val 50000"/>
              <a:gd name="adj3" fmla="val 25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 rot="2771583">
            <a:off x="4769551" y="2668345"/>
            <a:ext cx="3313790" cy="1077824"/>
          </a:xfrm>
          <a:prstGeom prst="curvedDownArrow">
            <a:avLst>
              <a:gd name="adj1" fmla="val 4305"/>
              <a:gd name="adj2" fmla="val 50000"/>
              <a:gd name="adj3" fmla="val 25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16988931" flipH="1">
            <a:off x="4026343" y="2642517"/>
            <a:ext cx="725816" cy="353675"/>
          </a:xfrm>
          <a:prstGeom prst="curvedDownArrow">
            <a:avLst>
              <a:gd name="adj1" fmla="val 19012"/>
              <a:gd name="adj2" fmla="val 68780"/>
              <a:gd name="adj3" fmla="val 3229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10" name="Picture 2" descr="Bag by Minduka - 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4581128"/>
            <a:ext cx="1512168" cy="1427487"/>
          </a:xfrm>
          <a:prstGeom prst="rect">
            <a:avLst/>
          </a:prstGeom>
          <a:noFill/>
        </p:spPr>
      </p:pic>
      <p:sp>
        <p:nvSpPr>
          <p:cNvPr id="11" name="Curved Down Arrow 10"/>
          <p:cNvSpPr/>
          <p:nvPr/>
        </p:nvSpPr>
        <p:spPr>
          <a:xfrm rot="18487898" flipH="1">
            <a:off x="2313252" y="2828560"/>
            <a:ext cx="2520280" cy="792088"/>
          </a:xfrm>
          <a:prstGeom prst="curvedDownArrow">
            <a:avLst>
              <a:gd name="adj1" fmla="val 7644"/>
              <a:gd name="adj2" fmla="val 50000"/>
              <a:gd name="adj3" fmla="val 25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79912" y="4149080"/>
            <a:ext cx="2520280" cy="2304256"/>
          </a:xfrm>
          <a:prstGeom prst="roundRect">
            <a:avLst/>
          </a:prstGeom>
          <a:solidFill>
            <a:srgbClr val="FFFFFF">
              <a:alpha val="65882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tx1"/>
                </a:solidFill>
              </a:rPr>
              <a:t>Ruotsi 620 000</a:t>
            </a:r>
          </a:p>
          <a:p>
            <a:r>
              <a:rPr lang="fi-FI" sz="1600" dirty="0" smtClean="0">
                <a:solidFill>
                  <a:schemeClr val="tx1"/>
                </a:solidFill>
              </a:rPr>
              <a:t>Yhdysvallat 329</a:t>
            </a:r>
            <a:r>
              <a:rPr lang="en-US" sz="1600" dirty="0" smtClean="0">
                <a:solidFill>
                  <a:schemeClr val="tx1"/>
                </a:solidFill>
              </a:rPr>
              <a:t> 000</a:t>
            </a:r>
          </a:p>
          <a:p>
            <a:r>
              <a:rPr lang="fi-FI" sz="1600" dirty="0" smtClean="0">
                <a:solidFill>
                  <a:schemeClr val="tx1"/>
                </a:solidFill>
              </a:rPr>
              <a:t>Eurooppa 260 000</a:t>
            </a:r>
          </a:p>
          <a:p>
            <a:r>
              <a:rPr lang="fi-FI" sz="1600" dirty="0" smtClean="0">
                <a:solidFill>
                  <a:schemeClr val="tx1"/>
                </a:solidFill>
              </a:rPr>
              <a:t>Kanada 94 000</a:t>
            </a:r>
          </a:p>
          <a:p>
            <a:r>
              <a:rPr lang="fi-FI" sz="1600" dirty="0" smtClean="0">
                <a:solidFill>
                  <a:schemeClr val="tx1"/>
                </a:solidFill>
              </a:rPr>
              <a:t>Australia 24 000</a:t>
            </a:r>
          </a:p>
          <a:p>
            <a:r>
              <a:rPr lang="fi-FI" sz="1600" dirty="0" smtClean="0">
                <a:solidFill>
                  <a:schemeClr val="tx1"/>
                </a:solidFill>
              </a:rPr>
              <a:t>Aasia 18 500</a:t>
            </a:r>
          </a:p>
          <a:p>
            <a:r>
              <a:rPr lang="fi-FI" sz="1600" dirty="0" smtClean="0">
                <a:solidFill>
                  <a:schemeClr val="tx1"/>
                </a:solidFill>
              </a:rPr>
              <a:t>Afrikka 6 500</a:t>
            </a:r>
          </a:p>
          <a:p>
            <a:r>
              <a:rPr lang="fi-FI" sz="1600" dirty="0" smtClean="0">
                <a:solidFill>
                  <a:schemeClr val="tx1"/>
                </a:solidFill>
              </a:rPr>
              <a:t>Lat. Amerikka 6 000</a:t>
            </a:r>
          </a:p>
        </p:txBody>
      </p:sp>
      <p:sp>
        <p:nvSpPr>
          <p:cNvPr id="13" name="Curved Down Arrow 12"/>
          <p:cNvSpPr/>
          <p:nvPr/>
        </p:nvSpPr>
        <p:spPr>
          <a:xfrm rot="5192046">
            <a:off x="4490553" y="2861307"/>
            <a:ext cx="1628019" cy="792088"/>
          </a:xfrm>
          <a:prstGeom prst="curvedDownArrow">
            <a:avLst>
              <a:gd name="adj1" fmla="val 19012"/>
              <a:gd name="adj2" fmla="val 68780"/>
              <a:gd name="adj3" fmla="val 3229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376034">
            <a:off x="4913665" y="1954933"/>
            <a:ext cx="725816" cy="792088"/>
          </a:xfrm>
          <a:prstGeom prst="curvedDownArrow">
            <a:avLst>
              <a:gd name="adj1" fmla="val 19012"/>
              <a:gd name="adj2" fmla="val 68780"/>
              <a:gd name="adj3" fmla="val 3229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397" y="1700808"/>
            <a:ext cx="4612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dirty="0" smtClean="0"/>
              <a:t>Siirtolaisuus Suomesta vuosina 1860-2011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Suomalaisia Australiassa</a:t>
            </a: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683568" y="1988840"/>
            <a:ext cx="5912116" cy="358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68144" y="1772816"/>
            <a:ext cx="17596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483768" y="5301208"/>
            <a:ext cx="2880320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noProof="1" smtClean="0"/>
              <a:t>”Kenguru-Frank”</a:t>
            </a:r>
          </a:p>
          <a:p>
            <a:pPr algn="ctr"/>
            <a:r>
              <a:rPr lang="fi-FI" noProof="1" smtClean="0"/>
              <a:t>Frank Könönen, 1929</a:t>
            </a:r>
            <a:endParaRPr lang="fi-FI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b="1" dirty="0" smtClean="0"/>
              <a:t>Suomesta töihin Ruotsiin </a:t>
            </a:r>
            <a:br>
              <a:rPr lang="fi-FI" sz="3200" b="1" dirty="0" smtClean="0"/>
            </a:br>
            <a:r>
              <a:rPr lang="fi-FI" sz="3200" b="1" dirty="0" smtClean="0"/>
              <a:t>1960-luvulla</a:t>
            </a:r>
            <a:endParaRPr lang="en-US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3635896" y="2852936"/>
            <a:ext cx="4885936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395536" y="1700808"/>
          <a:ext cx="813690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Suomen ja Ruotsin välinen muuttoliike vuosina 1945-2011</a:t>
            </a:r>
            <a:endParaRPr lang="en-US" sz="3200" dirty="0"/>
          </a:p>
        </p:txBody>
      </p:sp>
      <p:pic>
        <p:nvPicPr>
          <p:cNvPr id="23554" name="Picture 2" descr="File:Flag of Finland.sv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75656" y="1844824"/>
            <a:ext cx="1164976" cy="7120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6" name="Picture 4" descr="File:Flag of Sweden.sv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23728" y="2348880"/>
            <a:ext cx="1036915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1783849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Henkilöä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6597352"/>
            <a:ext cx="17988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smtClean="0"/>
              <a:t>Lähde: </a:t>
            </a:r>
            <a:r>
              <a:rPr lang="en-US" sz="800" dirty="0" err="1" smtClean="0"/>
              <a:t>Statistiska</a:t>
            </a:r>
            <a:r>
              <a:rPr lang="en-US" sz="800" dirty="0" smtClean="0"/>
              <a:t> </a:t>
            </a:r>
            <a:r>
              <a:rPr lang="en-US" sz="800" dirty="0" err="1" smtClean="0"/>
              <a:t>centralbyrån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://openclipart.org/image/600px/svg_to_png/23962/Anonymous_Factory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16016" y="2708920"/>
            <a:ext cx="2952328" cy="242582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Syitä Ruotsiin lähtöön 1960-luvulla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Työntävät tekijät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Vetävät tekijät</a:t>
            </a:r>
            <a:endParaRPr lang="en-US" sz="2400" dirty="0"/>
          </a:p>
        </p:txBody>
      </p:sp>
      <p:pic>
        <p:nvPicPr>
          <p:cNvPr id="17412" name="Picture 4" descr="http://www.sxc.hu/pic/l/n/ny/nyuszika/607167_96352958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204864"/>
            <a:ext cx="2784309" cy="2088232"/>
          </a:xfrm>
          <a:prstGeom prst="rect">
            <a:avLst/>
          </a:prstGeom>
          <a:noFill/>
        </p:spPr>
      </p:pic>
      <p:pic>
        <p:nvPicPr>
          <p:cNvPr id="17414" name="Picture 6" descr="http://www.sxc.hu/pic/l/s/su/sulaco229/1294400_29228510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725144"/>
            <a:ext cx="2885912" cy="1424678"/>
          </a:xfrm>
          <a:prstGeom prst="rect">
            <a:avLst/>
          </a:prstGeom>
          <a:noFill/>
        </p:spPr>
      </p:pic>
      <p:pic>
        <p:nvPicPr>
          <p:cNvPr id="17416" name="Picture 8" descr="http://www.sxc.hu/pic/l/n/ny/nyuszika/607168_98107518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2924944"/>
            <a:ext cx="2616290" cy="1962218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2483768" y="2708920"/>
            <a:ext cx="1259852" cy="1224136"/>
            <a:chOff x="5436096" y="1556792"/>
            <a:chExt cx="1259852" cy="1224136"/>
          </a:xfrm>
        </p:grpSpPr>
        <p:pic>
          <p:nvPicPr>
            <p:cNvPr id="19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36096" y="16288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20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588496" y="17812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21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084168" y="1556792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22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940152" y="1916832"/>
              <a:ext cx="611780" cy="864096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2843808" y="3501008"/>
            <a:ext cx="1259852" cy="1224136"/>
            <a:chOff x="5436096" y="1556792"/>
            <a:chExt cx="1259852" cy="1224136"/>
          </a:xfrm>
        </p:grpSpPr>
        <p:pic>
          <p:nvPicPr>
            <p:cNvPr id="24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36096" y="16288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25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588496" y="17812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26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084168" y="1556792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27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940152" y="1916832"/>
              <a:ext cx="611780" cy="864096"/>
            </a:xfrm>
            <a:prstGeom prst="rect">
              <a:avLst/>
            </a:prstGeom>
            <a:noFill/>
          </p:spPr>
        </p:pic>
      </p:grpSp>
      <p:grpSp>
        <p:nvGrpSpPr>
          <p:cNvPr id="28" name="Group 27"/>
          <p:cNvGrpSpPr/>
          <p:nvPr/>
        </p:nvGrpSpPr>
        <p:grpSpPr>
          <a:xfrm>
            <a:off x="3059832" y="4149080"/>
            <a:ext cx="1259852" cy="1224136"/>
            <a:chOff x="5436096" y="1556792"/>
            <a:chExt cx="1259852" cy="1224136"/>
          </a:xfrm>
        </p:grpSpPr>
        <p:pic>
          <p:nvPicPr>
            <p:cNvPr id="29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36096" y="16288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30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588496" y="17812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31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084168" y="1556792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32" name="Picture 6" descr="Child by yamid - 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940152" y="1916832"/>
              <a:ext cx="611780" cy="864096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1043608" y="3501008"/>
            <a:ext cx="2011238" cy="1440160"/>
            <a:chOff x="1043608" y="3501008"/>
            <a:chExt cx="2011238" cy="1440160"/>
          </a:xfrm>
        </p:grpSpPr>
        <p:pic>
          <p:nvPicPr>
            <p:cNvPr id="35844" name="Picture 4" descr="landscape with red farm by rg1024 - A simple landscape.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043608" y="4221088"/>
              <a:ext cx="1728192" cy="720080"/>
            </a:xfrm>
            <a:prstGeom prst="rect">
              <a:avLst/>
            </a:prstGeom>
            <a:noFill/>
          </p:spPr>
        </p:pic>
        <p:pic>
          <p:nvPicPr>
            <p:cNvPr id="35842" name="Picture 2" descr="Witch's cottage by lemmling - 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547664" y="3501008"/>
              <a:ext cx="1507182" cy="1368522"/>
            </a:xfrm>
            <a:prstGeom prst="rect">
              <a:avLst/>
            </a:prstGeom>
            <a:noFill/>
          </p:spPr>
        </p:pic>
      </p:grpSp>
      <p:pic>
        <p:nvPicPr>
          <p:cNvPr id="16" name="Picture 2" descr="student - girl with book by rg1024 - 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39552" y="4869160"/>
            <a:ext cx="913349" cy="1512168"/>
          </a:xfrm>
          <a:prstGeom prst="rect">
            <a:avLst/>
          </a:prstGeom>
          <a:noFill/>
        </p:spPr>
      </p:pic>
      <p:sp>
        <p:nvSpPr>
          <p:cNvPr id="17" name="Rounded Rectangular Callout 16"/>
          <p:cNvSpPr/>
          <p:nvPr/>
        </p:nvSpPr>
        <p:spPr>
          <a:xfrm>
            <a:off x="1403648" y="5661248"/>
            <a:ext cx="2880320" cy="720080"/>
          </a:xfrm>
          <a:prstGeom prst="wedgeRoundRectCallout">
            <a:avLst>
              <a:gd name="adj1" fmla="val -62500"/>
              <a:gd name="adj2" fmla="val -5125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i="1" dirty="0" smtClean="0"/>
              <a:t>Mitä syitä saattoi olla?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://openclipart.org/image/600px/svg_to_png/23962/Anonymous_Factory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60032" y="2708920"/>
            <a:ext cx="936104" cy="769164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/>
              <a:t>Syitä Ruotsiin lähtöön 1960-luvulla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Työntävät tekijät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Vetävät tekijät</a:t>
            </a:r>
            <a:endParaRPr lang="en-US" sz="2400" dirty="0"/>
          </a:p>
        </p:txBody>
      </p:sp>
      <p:pic>
        <p:nvPicPr>
          <p:cNvPr id="17412" name="Picture 4" descr="http://www.sxc.hu/pic/l/n/ny/nyuszika/607167_96352958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2420888"/>
            <a:ext cx="1392156" cy="1044116"/>
          </a:xfrm>
          <a:prstGeom prst="rect">
            <a:avLst/>
          </a:prstGeom>
          <a:noFill/>
        </p:spPr>
      </p:pic>
      <p:pic>
        <p:nvPicPr>
          <p:cNvPr id="17414" name="Picture 6" descr="http://www.sxc.hu/pic/l/s/su/sulaco229/1294400_29228510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4653136"/>
            <a:ext cx="1290552" cy="637102"/>
          </a:xfrm>
          <a:prstGeom prst="rect">
            <a:avLst/>
          </a:prstGeom>
          <a:noFill/>
        </p:spPr>
      </p:pic>
      <p:pic>
        <p:nvPicPr>
          <p:cNvPr id="17416" name="Picture 8" descr="http://www.sxc.hu/pic/l/n/ny/nyuszika/607168_98107518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3501008"/>
            <a:ext cx="1272142" cy="954106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971600" y="4581128"/>
            <a:ext cx="756372" cy="1224136"/>
            <a:chOff x="2483768" y="2708920"/>
            <a:chExt cx="1835916" cy="2664296"/>
          </a:xfrm>
        </p:grpSpPr>
        <p:grpSp>
          <p:nvGrpSpPr>
            <p:cNvPr id="2" name="Group 17"/>
            <p:cNvGrpSpPr/>
            <p:nvPr/>
          </p:nvGrpSpPr>
          <p:grpSpPr>
            <a:xfrm>
              <a:off x="2483768" y="2708920"/>
              <a:ext cx="1259852" cy="1224136"/>
              <a:chOff x="5436096" y="1556792"/>
              <a:chExt cx="1259852" cy="1224136"/>
            </a:xfrm>
          </p:grpSpPr>
          <p:pic>
            <p:nvPicPr>
              <p:cNvPr id="19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436096" y="1628800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20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588496" y="1781200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21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084168" y="1556792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22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940152" y="1916832"/>
                <a:ext cx="611780" cy="864096"/>
              </a:xfrm>
              <a:prstGeom prst="rect">
                <a:avLst/>
              </a:prstGeom>
              <a:noFill/>
            </p:spPr>
          </p:pic>
        </p:grpSp>
        <p:grpSp>
          <p:nvGrpSpPr>
            <p:cNvPr id="3" name="Group 22"/>
            <p:cNvGrpSpPr/>
            <p:nvPr/>
          </p:nvGrpSpPr>
          <p:grpSpPr>
            <a:xfrm>
              <a:off x="2843808" y="3501008"/>
              <a:ext cx="1259852" cy="1224136"/>
              <a:chOff x="5436096" y="1556792"/>
              <a:chExt cx="1259852" cy="1224136"/>
            </a:xfrm>
          </p:grpSpPr>
          <p:pic>
            <p:nvPicPr>
              <p:cNvPr id="24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436096" y="1628800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25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588496" y="1781200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26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084168" y="1556792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27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940152" y="1916832"/>
                <a:ext cx="611780" cy="86409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7"/>
            <p:cNvGrpSpPr/>
            <p:nvPr/>
          </p:nvGrpSpPr>
          <p:grpSpPr>
            <a:xfrm>
              <a:off x="3059832" y="4149080"/>
              <a:ext cx="1259852" cy="1224136"/>
              <a:chOff x="5436096" y="1556792"/>
              <a:chExt cx="1259852" cy="1224136"/>
            </a:xfrm>
          </p:grpSpPr>
          <p:pic>
            <p:nvPicPr>
              <p:cNvPr id="29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436096" y="1628800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30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588496" y="1781200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31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084168" y="1556792"/>
                <a:ext cx="611780" cy="864096"/>
              </a:xfrm>
              <a:prstGeom prst="rect">
                <a:avLst/>
              </a:prstGeom>
              <a:noFill/>
            </p:spPr>
          </p:pic>
          <p:pic>
            <p:nvPicPr>
              <p:cNvPr id="32" name="Picture 6" descr="Child by yamid - 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940152" y="1916832"/>
                <a:ext cx="611780" cy="86409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827584" y="3573016"/>
            <a:ext cx="1147142" cy="720080"/>
            <a:chOff x="1043608" y="3501008"/>
            <a:chExt cx="2011238" cy="1440160"/>
          </a:xfrm>
        </p:grpSpPr>
        <p:pic>
          <p:nvPicPr>
            <p:cNvPr id="35844" name="Picture 4" descr="landscape with red farm by rg1024 - A simple landscape.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043608" y="4221088"/>
              <a:ext cx="1728192" cy="720080"/>
            </a:xfrm>
            <a:prstGeom prst="rect">
              <a:avLst/>
            </a:prstGeom>
            <a:noFill/>
          </p:spPr>
        </p:pic>
        <p:pic>
          <p:nvPicPr>
            <p:cNvPr id="35842" name="Picture 2" descr="Witch's cottage by lemmling - 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547664" y="3501008"/>
              <a:ext cx="1507182" cy="1368522"/>
            </a:xfrm>
            <a:prstGeom prst="rect">
              <a:avLst/>
            </a:prstGeom>
            <a:noFill/>
          </p:spPr>
        </p:pic>
      </p:grpSp>
      <p:sp>
        <p:nvSpPr>
          <p:cNvPr id="34" name="TextBox 33"/>
          <p:cNvSpPr txBox="1"/>
          <p:nvPr/>
        </p:nvSpPr>
        <p:spPr>
          <a:xfrm>
            <a:off x="2051720" y="2610683"/>
            <a:ext cx="24482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Työttömyys</a:t>
            </a:r>
          </a:p>
          <a:p>
            <a:pPr lvl="0"/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Maatalouden kannattamattomuus (pienet tilat)</a:t>
            </a:r>
          </a:p>
          <a:p>
            <a:pPr lvl="0"/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Liikaväestö (suuret ikäluokat)</a:t>
            </a:r>
          </a:p>
          <a:p>
            <a:pPr lvl="0"/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Asuntopula</a:t>
            </a:r>
          </a:p>
          <a:p>
            <a:pPr lvl="0">
              <a:buFont typeface="Arial" pitchFamily="34" charset="0"/>
              <a:buChar char="•"/>
            </a:pPr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Elämisen ankeus</a:t>
            </a:r>
          </a:p>
          <a:p>
            <a:pPr lvl="0">
              <a:buFont typeface="Arial" pitchFamily="34" charset="0"/>
              <a:buChar char="•"/>
            </a:pPr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Poliittiset jännitteet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444208" y="2636912"/>
            <a:ext cx="20623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Paljon töitä</a:t>
            </a:r>
          </a:p>
          <a:p>
            <a:pPr lvl="0">
              <a:buFont typeface="Arial" pitchFamily="34" charset="0"/>
              <a:buChar char="•"/>
            </a:pPr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Hyvä palkka</a:t>
            </a:r>
          </a:p>
          <a:p>
            <a:pPr lvl="0">
              <a:buFont typeface="Arial" pitchFamily="34" charset="0"/>
              <a:buChar char="•"/>
            </a:pPr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Poliittinen vakaus</a:t>
            </a:r>
          </a:p>
          <a:p>
            <a:pPr lvl="0">
              <a:buFont typeface="Arial" pitchFamily="34" charset="0"/>
              <a:buChar char="•"/>
            </a:pPr>
            <a:endParaRPr lang="en-US" sz="1600" dirty="0" smtClean="0"/>
          </a:p>
          <a:p>
            <a:pPr lvl="0">
              <a:buFont typeface="Arial" pitchFamily="34" charset="0"/>
              <a:buChar char="•"/>
            </a:pPr>
            <a:r>
              <a:rPr lang="fi-FI" sz="1600" dirty="0" smtClean="0"/>
              <a:t>Huhut, värväys</a:t>
            </a:r>
            <a:endParaRPr lang="en-US" sz="1600" dirty="0" smtClean="0"/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 smtClean="0"/>
              <a:t>Maapallon kansoitus</a:t>
            </a:r>
            <a:endParaRPr lang="en-US" dirty="0"/>
          </a:p>
        </p:txBody>
      </p:sp>
      <p:pic>
        <p:nvPicPr>
          <p:cNvPr id="1026" name="Picture 2" descr="http://upload.wikimedia.org/wikipedia/commons/7/7a/Spreading_homo_sapien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5059" y="1700808"/>
            <a:ext cx="7961397" cy="4680520"/>
          </a:xfrm>
          <a:prstGeom prst="rect">
            <a:avLst/>
          </a:prstGeom>
          <a:noFill/>
        </p:spPr>
      </p:pic>
      <p:pic>
        <p:nvPicPr>
          <p:cNvPr id="4" name="Picture 2" descr="student - girl with book by rg1024 - 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36296" y="4797152"/>
            <a:ext cx="913349" cy="1512168"/>
          </a:xfrm>
          <a:prstGeom prst="rect">
            <a:avLst/>
          </a:prstGeom>
          <a:noFill/>
        </p:spPr>
      </p:pic>
      <p:sp>
        <p:nvSpPr>
          <p:cNvPr id="6" name="Cloud Callout 5"/>
          <p:cNvSpPr/>
          <p:nvPr/>
        </p:nvSpPr>
        <p:spPr>
          <a:xfrm>
            <a:off x="5076056" y="3501008"/>
            <a:ext cx="2376264" cy="1584176"/>
          </a:xfrm>
          <a:prstGeom prst="cloudCallout">
            <a:avLst>
              <a:gd name="adj1" fmla="val 49855"/>
              <a:gd name="adj2" fmla="val 36149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Oho, eikö kukaan asu vielä Suomessa? 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483768" y="5949280"/>
            <a:ext cx="2843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Levittäytyminen vuotta sitten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6453336"/>
            <a:ext cx="7848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Journey of a mankind: </a:t>
            </a:r>
            <a:r>
              <a:rPr lang="en-US" sz="800" dirty="0" smtClean="0">
                <a:hlinkClick r:id="rId4"/>
              </a:rPr>
              <a:t>http://www.bradshawfoundation.com/journey/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Suomen työntö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Suuret ikäluokat</a:t>
            </a:r>
          </a:p>
          <a:p>
            <a:pPr lvl="1"/>
            <a:r>
              <a:rPr lang="fi-FI" sz="2000" dirty="0" smtClean="0"/>
              <a:t>Liikaväestö &gt; Ei töitä kaikille</a:t>
            </a:r>
            <a:br>
              <a:rPr lang="fi-FI" sz="2000" dirty="0" smtClean="0"/>
            </a:br>
            <a:endParaRPr lang="fi-FI" sz="2000" dirty="0" smtClean="0"/>
          </a:p>
          <a:p>
            <a:r>
              <a:rPr lang="fi-FI" sz="2400" dirty="0" smtClean="0"/>
              <a:t>Suomessa elettiin rakennemuutoksen aikaa</a:t>
            </a:r>
          </a:p>
          <a:p>
            <a:pPr lvl="1"/>
            <a:r>
              <a:rPr lang="fi-FI" sz="2000" dirty="0" smtClean="0"/>
              <a:t>Kannattamattomat pientilat</a:t>
            </a:r>
          </a:p>
          <a:p>
            <a:pPr lvl="1"/>
            <a:r>
              <a:rPr lang="fi-FI" sz="2000" dirty="0" smtClean="0"/>
              <a:t>Joukkomuutto maaseudulta pois</a:t>
            </a:r>
            <a:br>
              <a:rPr lang="fi-FI" sz="2000" dirty="0" smtClean="0"/>
            </a:br>
            <a:endParaRPr lang="fi-FI" sz="2000" dirty="0" smtClean="0"/>
          </a:p>
          <a:p>
            <a:r>
              <a:rPr lang="fi-FI" sz="2400" dirty="0" smtClean="0"/>
              <a:t>Kireä poliittinen tilanne</a:t>
            </a:r>
          </a:p>
          <a:p>
            <a:pPr lvl="1"/>
            <a:r>
              <a:rPr lang="fi-FI" sz="2000" dirty="0" smtClean="0"/>
              <a:t>Neuvostoliiton uhka</a:t>
            </a:r>
          </a:p>
          <a:p>
            <a:pPr lvl="1">
              <a:buNone/>
            </a:pPr>
            <a:endParaRPr lang="fi-FI" sz="2000" dirty="0" smtClean="0"/>
          </a:p>
          <a:p>
            <a:endParaRPr lang="en-US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436096" y="1556792"/>
            <a:ext cx="1259852" cy="1224136"/>
            <a:chOff x="5436096" y="1556792"/>
            <a:chExt cx="1259852" cy="1224136"/>
          </a:xfrm>
        </p:grpSpPr>
        <p:pic>
          <p:nvPicPr>
            <p:cNvPr id="15" name="Picture 6" descr="Child by yamid - 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436096" y="16288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16" name="Picture 6" descr="Child by yamid - 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588496" y="1781200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17" name="Picture 6" descr="Child by yamid - 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084168" y="1556792"/>
              <a:ext cx="611780" cy="864096"/>
            </a:xfrm>
            <a:prstGeom prst="rect">
              <a:avLst/>
            </a:prstGeom>
            <a:noFill/>
          </p:spPr>
        </p:pic>
        <p:pic>
          <p:nvPicPr>
            <p:cNvPr id="18" name="Picture 6" descr="Child by yamid - 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940152" y="1916832"/>
              <a:ext cx="611780" cy="864096"/>
            </a:xfrm>
            <a:prstGeom prst="rect">
              <a:avLst/>
            </a:prstGeom>
            <a:noFill/>
          </p:spPr>
        </p:pic>
      </p:grpSp>
      <p:pic>
        <p:nvPicPr>
          <p:cNvPr id="19" name="Picture 4" descr="Tank by wildchief - A cartoon tank. Used for world of tanks clan site. 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67944" y="4774754"/>
            <a:ext cx="1474940" cy="2083246"/>
          </a:xfrm>
          <a:prstGeom prst="rect">
            <a:avLst/>
          </a:prstGeom>
          <a:noFill/>
        </p:spPr>
      </p:pic>
      <p:sp>
        <p:nvSpPr>
          <p:cNvPr id="21" name="Right Arrow 20"/>
          <p:cNvSpPr/>
          <p:nvPr/>
        </p:nvSpPr>
        <p:spPr>
          <a:xfrm>
            <a:off x="6804248" y="3789040"/>
            <a:ext cx="504056" cy="2880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70660" name="Picture 4" descr="women power by worker - 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24128" y="4990778"/>
            <a:ext cx="1215324" cy="1152128"/>
          </a:xfrm>
          <a:prstGeom prst="rect">
            <a:avLst/>
          </a:prstGeom>
          <a:noFill/>
        </p:spPr>
      </p:pic>
      <p:pic>
        <p:nvPicPr>
          <p:cNvPr id="34818" name="Picture 2" descr="city skyline by rg1024 -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80312" y="3429000"/>
            <a:ext cx="936104" cy="110490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5580112" y="3573016"/>
            <a:ext cx="1147142" cy="720080"/>
            <a:chOff x="1043608" y="3501008"/>
            <a:chExt cx="2011238" cy="1440160"/>
          </a:xfrm>
        </p:grpSpPr>
        <p:pic>
          <p:nvPicPr>
            <p:cNvPr id="20" name="Picture 4" descr="landscape with red farm by rg1024 - A simple landscape.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043608" y="4221088"/>
              <a:ext cx="1728192" cy="720080"/>
            </a:xfrm>
            <a:prstGeom prst="rect">
              <a:avLst/>
            </a:prstGeom>
            <a:noFill/>
          </p:spPr>
        </p:pic>
        <p:pic>
          <p:nvPicPr>
            <p:cNvPr id="22" name="Picture 2" descr="Witch's cottage by lemmling - 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547664" y="3501008"/>
              <a:ext cx="1507182" cy="136852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Ruotsin veto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sz="2800" dirty="0" smtClean="0"/>
              <a:t>1960-1970–luvuilla Ruotsin teollisuus kasvoi erittäin ripeästi</a:t>
            </a:r>
          </a:p>
          <a:p>
            <a:r>
              <a:rPr lang="fi-FI" sz="2800" dirty="0" smtClean="0"/>
              <a:t>Autoteollisuus, telakat, kutomoteollisuus…</a:t>
            </a:r>
          </a:p>
          <a:p>
            <a:endParaRPr lang="fi-FI" sz="2800" dirty="0" smtClean="0"/>
          </a:p>
          <a:p>
            <a:endParaRPr lang="fi-FI" sz="2800" dirty="0" smtClean="0"/>
          </a:p>
          <a:p>
            <a:pPr>
              <a:buNone/>
            </a:pPr>
            <a:r>
              <a:rPr lang="fi-FI" sz="2800" dirty="0" smtClean="0"/>
              <a:t>	 Suuri työvoiman tarve</a:t>
            </a:r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>
            <a:off x="1979712" y="3284984"/>
            <a:ext cx="1152128" cy="648072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9634" name="Picture 2" descr="http://openclipart.org/image/600px/svg_to_png/23962/Anonymous_Factory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36096" y="3429000"/>
            <a:ext cx="2952328" cy="2425829"/>
          </a:xfrm>
          <a:prstGeom prst="rect">
            <a:avLst/>
          </a:prstGeom>
          <a:noFill/>
        </p:spPr>
      </p:pic>
      <p:sp>
        <p:nvSpPr>
          <p:cNvPr id="6" name="Bent-Up Arrow 5"/>
          <p:cNvSpPr/>
          <p:nvPr/>
        </p:nvSpPr>
        <p:spPr>
          <a:xfrm rot="5400000">
            <a:off x="3095836" y="4401108"/>
            <a:ext cx="792088" cy="2016224"/>
          </a:xfrm>
          <a:prstGeom prst="bentUpArrow">
            <a:avLst>
              <a:gd name="adj1" fmla="val 25000"/>
              <a:gd name="adj2" fmla="val 23034"/>
              <a:gd name="adj3" fmla="val 25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smtClean="0"/>
              <a:t>Markan devalvointi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sz="2400" dirty="0" smtClean="0"/>
              <a:t>1967 Suomi devalvoi markan</a:t>
            </a:r>
          </a:p>
          <a:p>
            <a:pPr lvl="1"/>
            <a:r>
              <a:rPr lang="fi-FI" sz="2000" dirty="0" smtClean="0"/>
              <a:t>Kotimaan valuutan arvon lasku viennin kilpailukyvyn parantamiseksi</a:t>
            </a:r>
          </a:p>
          <a:p>
            <a:r>
              <a:rPr lang="fi-FI" sz="2400" dirty="0" smtClean="0"/>
              <a:t>Arvo suhteessa kruunuun tippui 30 %</a:t>
            </a:r>
          </a:p>
          <a:p>
            <a:r>
              <a:rPr lang="fi-FI" sz="2400" dirty="0" smtClean="0"/>
              <a:t>Ruotsalaiset palkat näyttivät suomesta katsoen nyt 30 % korkeammilta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6" descr="Money - banknotes and coin by n_kamil - My first vector graphics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4941168"/>
            <a:ext cx="1296144" cy="632518"/>
          </a:xfrm>
          <a:prstGeom prst="rect">
            <a:avLst/>
          </a:prstGeom>
          <a:noFill/>
        </p:spPr>
      </p:pic>
      <p:pic>
        <p:nvPicPr>
          <p:cNvPr id="5" name="Picture 6" descr="Money - banknotes and coin by n_kamil - My first vector graphics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91880" y="4653136"/>
            <a:ext cx="1224136" cy="597379"/>
          </a:xfrm>
          <a:prstGeom prst="rect">
            <a:avLst/>
          </a:prstGeom>
          <a:noFill/>
        </p:spPr>
      </p:pic>
      <p:pic>
        <p:nvPicPr>
          <p:cNvPr id="6" name="Picture 6" descr="Money - banknotes and coin by n_kamil - My first vector graphics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23928" y="5157192"/>
            <a:ext cx="1224136" cy="597379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2555776" y="5157192"/>
            <a:ext cx="1080120" cy="3600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0" name="Picture 6" descr="Money - banknotes and coin by n_kamil - My first vector graphics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5301208"/>
            <a:ext cx="1296144" cy="632518"/>
          </a:xfrm>
          <a:prstGeom prst="rect">
            <a:avLst/>
          </a:prstGeom>
          <a:noFill/>
        </p:spPr>
      </p:pic>
      <p:pic>
        <p:nvPicPr>
          <p:cNvPr id="11" name="Picture 2" descr="student - girl with book by rg1024 - 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24128" y="4509120"/>
            <a:ext cx="913349" cy="1512168"/>
          </a:xfrm>
          <a:prstGeom prst="rect">
            <a:avLst/>
          </a:prstGeom>
          <a:noFill/>
        </p:spPr>
      </p:pic>
      <p:sp>
        <p:nvSpPr>
          <p:cNvPr id="12" name="Rounded Rectangular Callout 11"/>
          <p:cNvSpPr/>
          <p:nvPr/>
        </p:nvSpPr>
        <p:spPr>
          <a:xfrm>
            <a:off x="6660232" y="4365104"/>
            <a:ext cx="2016224" cy="1440160"/>
          </a:xfrm>
          <a:prstGeom prst="wedgeRoundRectCallout">
            <a:avLst>
              <a:gd name="adj1" fmla="val -59990"/>
              <a:gd name="adj2" fmla="val -10402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smtClean="0"/>
              <a:t>Voikohan tämä nyt olla ihan näin yksinkertaista?</a:t>
            </a:r>
            <a:endParaRPr lang="en-US" sz="1600" dirty="0" smtClean="0"/>
          </a:p>
        </p:txBody>
      </p:sp>
      <p:pic>
        <p:nvPicPr>
          <p:cNvPr id="9" name="Picture 6" descr="Money - banknotes and coin by n_kamil - My first vector graphics.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35896" y="5517232"/>
            <a:ext cx="1224136" cy="597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Volvo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666256" cy="4343400"/>
          </a:xfrm>
        </p:spPr>
        <p:txBody>
          <a:bodyPr/>
          <a:lstStyle/>
          <a:p>
            <a:r>
              <a:rPr lang="en-US" dirty="0" err="1" smtClean="0"/>
              <a:t>Perustettiin</a:t>
            </a:r>
            <a:r>
              <a:rPr lang="en-US" dirty="0" smtClean="0"/>
              <a:t> </a:t>
            </a:r>
            <a:r>
              <a:rPr lang="en-US" dirty="0" err="1" smtClean="0"/>
              <a:t>Göteborgissa</a:t>
            </a:r>
            <a:r>
              <a:rPr lang="en-US" dirty="0" smtClean="0"/>
              <a:t> </a:t>
            </a:r>
            <a:r>
              <a:rPr lang="en-US" dirty="0" err="1" smtClean="0"/>
              <a:t>vuonna</a:t>
            </a:r>
            <a:r>
              <a:rPr lang="en-US" dirty="0" smtClean="0"/>
              <a:t> 1927</a:t>
            </a:r>
          </a:p>
          <a:p>
            <a:r>
              <a:rPr lang="fi-FI" dirty="0" smtClean="0"/>
              <a:t>1956 esitelty Amazon-malli oli lähtölaukaus maailmanlaajuiselle menestykselle</a:t>
            </a:r>
          </a:p>
          <a:p>
            <a:r>
              <a:rPr lang="fi-FI" dirty="0" smtClean="0"/>
              <a:t>Suomalaisia työntekijöitä Volvolla oli tuhansia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1700808"/>
            <a:ext cx="307740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 rot="481803">
            <a:off x="5091279" y="476465"/>
            <a:ext cx="3120561" cy="436970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smtClean="0"/>
              <a:t>Esimerkkitapaus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Syitä Ruotsiin lähtöön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i="1" dirty="0" smtClean="0"/>
              <a:t>” Kimmokkeen antoi TV:stä nähty dokumenttielokuva Kiirunan kaivostyöläisistä. Heidän kertomuksensa kovista töistä ja kovista palkoista innoittivat lähtöön.” </a:t>
            </a:r>
          </a:p>
          <a:p>
            <a:r>
              <a:rPr lang="fi-FI" sz="2400" i="1" dirty="0" smtClean="0"/>
              <a:t>”Halusin pois, koska kotiolot olivat aika huonot ja oli kai siinä seikkailunhaluakin.”</a:t>
            </a:r>
          </a:p>
          <a:p>
            <a:r>
              <a:rPr lang="fi-FI" sz="2400" i="1" dirty="0" smtClean="0"/>
              <a:t>”Sodan jälkeen syntyneitä oli paljon eikä leipä olisi riittänyt kaikille siellä kotipitäjässä, oli pakko lähteä jos aikoi pärjätä. ”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6381328"/>
            <a:ext cx="6082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smtClean="0"/>
              <a:t>Jouni </a:t>
            </a:r>
            <a:r>
              <a:rPr lang="fi-FI" sz="800" dirty="0" err="1" smtClean="0"/>
              <a:t>Korkiasaari</a:t>
            </a:r>
            <a:r>
              <a:rPr lang="fi-FI" sz="800" dirty="0" smtClean="0"/>
              <a:t>, Kari Tarkiainen, Suomalaiset Ruotsissa. Suomalaisen siirtolaisuuden historia 3.</a:t>
            </a:r>
          </a:p>
          <a:p>
            <a:r>
              <a:rPr lang="fi-FI" sz="800" dirty="0" smtClean="0"/>
              <a:t>Krister Björklund, Suomalainen, ruotsalainen vai ruotsinsuomalainen? Ruotsissa asuvat suomalaiset 2000-luvulla.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Mahdollistavat tekijät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sz="2800" dirty="0" smtClean="0"/>
              <a:t>Lyhyt etäisyys</a:t>
            </a:r>
          </a:p>
          <a:p>
            <a:r>
              <a:rPr lang="fi-FI" sz="2800" dirty="0" smtClean="0"/>
              <a:t>Tiedonkulku</a:t>
            </a:r>
            <a:r>
              <a:rPr lang="en-US" sz="2800" dirty="0" smtClean="0"/>
              <a:t>, </a:t>
            </a:r>
            <a:r>
              <a:rPr lang="en-US" sz="2800" dirty="0" err="1" smtClean="0"/>
              <a:t>lomalle</a:t>
            </a:r>
            <a:r>
              <a:rPr lang="en-US" sz="2800" dirty="0" smtClean="0"/>
              <a:t> </a:t>
            </a:r>
            <a:r>
              <a:rPr lang="en-US" sz="2800" dirty="0" err="1" smtClean="0"/>
              <a:t>palaavien</a:t>
            </a:r>
            <a:r>
              <a:rPr lang="en-US" sz="2800" dirty="0" smtClean="0"/>
              <a:t> </a:t>
            </a:r>
            <a:r>
              <a:rPr lang="en-US" sz="2800" dirty="0" err="1" smtClean="0"/>
              <a:t>tarinat</a:t>
            </a:r>
            <a:endParaRPr lang="en-US" sz="2800" dirty="0" smtClean="0"/>
          </a:p>
          <a:p>
            <a:r>
              <a:rPr lang="fi-FI" sz="2800" dirty="0" smtClean="0"/>
              <a:t>Ruotsissa asuivat tutut ja sukulaiset</a:t>
            </a:r>
            <a:endParaRPr lang="en-US" sz="2800" dirty="0" smtClean="0"/>
          </a:p>
          <a:p>
            <a:r>
              <a:rPr lang="fi-FI" sz="2800" dirty="0" smtClean="0"/>
              <a:t>Ei tarvittu passia ja työlupaa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4221088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i="1" dirty="0" smtClean="0"/>
              <a:t>”Tuli toinenkin kiuruvetinen ja kertoi asuvansa kivitalossa … ajoi Opel </a:t>
            </a:r>
            <a:r>
              <a:rPr lang="fi-FI" sz="1600" i="1" dirty="0" err="1" smtClean="0"/>
              <a:t>Rekordilla</a:t>
            </a:r>
            <a:r>
              <a:rPr lang="fi-FI" sz="1600" i="1" dirty="0" smtClean="0"/>
              <a:t>. Kolmas kiuruvetinen joka näyttäytyi kesän aikana sanoi olevansa työnjohtohommissa ja autokin oli lähes uusi Opel Kadett. Sanoivat kaikki, että töitä on tarjolla niin paljon kuin jaksaa valita.”</a:t>
            </a:r>
            <a:endParaRPr 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635896" y="6453336"/>
            <a:ext cx="52261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smtClean="0"/>
              <a:t>Jouni </a:t>
            </a:r>
            <a:r>
              <a:rPr lang="fi-FI" sz="800" dirty="0" err="1" smtClean="0"/>
              <a:t>Korkiasaari</a:t>
            </a:r>
            <a:r>
              <a:rPr lang="fi-FI" sz="800" dirty="0" smtClean="0"/>
              <a:t>, Kari Tarkiainen, Suomalaiset Ruotsissa. Suomalaisen siirtolaisuuden historia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/>
              <a:t>Suomalaisten siirtolaisten elämää Ruotsissa</a:t>
            </a:r>
            <a:endParaRPr lang="en-US" sz="3600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8024" y="3789040"/>
            <a:ext cx="359590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60" y="1628800"/>
            <a:ext cx="4490009" cy="332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15616" y="5445224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i="1" dirty="0" smtClean="0"/>
              <a:t>” Kuusi päivää viikossa me tehtiin töitä ja seitsemänneksi mentiin ylitöihin.”</a:t>
            </a:r>
            <a:endParaRPr lang="en-US" sz="1600" i="1" dirty="0"/>
          </a:p>
        </p:txBody>
      </p:sp>
      <p:sp>
        <p:nvSpPr>
          <p:cNvPr id="7" name="Rounded Rectangle 6"/>
          <p:cNvSpPr/>
          <p:nvPr/>
        </p:nvSpPr>
        <p:spPr>
          <a:xfrm>
            <a:off x="1619672" y="4869160"/>
            <a:ext cx="2088232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 err="1" smtClean="0"/>
              <a:t>Maraboun</a:t>
            </a:r>
            <a:r>
              <a:rPr lang="fi-FI" sz="1600" dirty="0" smtClean="0"/>
              <a:t> tehtaalla</a:t>
            </a:r>
            <a:endParaRPr lang="en-US" sz="1600" dirty="0" smtClean="0"/>
          </a:p>
        </p:txBody>
      </p:sp>
      <p:pic>
        <p:nvPicPr>
          <p:cNvPr id="8" name="Picture 2" descr="student - girl with book by rg1024 - 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6096" y="1772816"/>
            <a:ext cx="913349" cy="1512168"/>
          </a:xfrm>
          <a:prstGeom prst="rect">
            <a:avLst/>
          </a:prstGeom>
          <a:noFill/>
        </p:spPr>
      </p:pic>
      <p:sp>
        <p:nvSpPr>
          <p:cNvPr id="9" name="Rounded Rectangular Callout 8"/>
          <p:cNvSpPr/>
          <p:nvPr/>
        </p:nvSpPr>
        <p:spPr>
          <a:xfrm>
            <a:off x="6516216" y="2348880"/>
            <a:ext cx="1224136" cy="792088"/>
          </a:xfrm>
          <a:prstGeom prst="wedgeRoundRectCallout">
            <a:avLst>
              <a:gd name="adj1" fmla="val -62500"/>
              <a:gd name="adj2" fmla="val -5125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smtClean="0"/>
              <a:t>Mmm…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/>
              <a:t>Suomalaisten siirtolaisten elämää Ruotsissa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1700808"/>
            <a:ext cx="2952328" cy="4507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07904" y="1642273"/>
            <a:ext cx="4248472" cy="3206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95936" y="501317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/>
              <a:t>”Kahden ensimmäisen vuoden aikana ei ollut yhtään vapaapäivää… Muista, että kun menin vessaan tarpeille, niin kaaduin pytyltä lattialle ja nukuin siihen.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02114" y="6453336"/>
            <a:ext cx="6994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b="1" dirty="0" smtClean="0"/>
              <a:t>Videomateriaalia:</a:t>
            </a:r>
            <a:r>
              <a:rPr lang="fi-FI" sz="800" dirty="0" smtClean="0"/>
              <a:t/>
            </a:r>
            <a:br>
              <a:rPr lang="fi-FI" sz="800" dirty="0" smtClean="0"/>
            </a:br>
            <a:r>
              <a:rPr lang="fi-FI" sz="800" dirty="0" smtClean="0"/>
              <a:t>Ylen elävä arkisto, Svea mamman ottolapset, </a:t>
            </a:r>
            <a:r>
              <a:rPr lang="fi-FI" sz="800" dirty="0" smtClean="0">
                <a:hlinkClick r:id="rId4"/>
              </a:rPr>
              <a:t>http://yle.fi/elavaarkisto/artikkelit/svea-mamman_ottolapset_559.html#media=621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/>
              <a:t>Suomalaisten siirtolaisten elämää Ruotsissa</a:t>
            </a:r>
            <a:endParaRPr lang="en-US" sz="3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772816"/>
            <a:ext cx="4248471" cy="2954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4572000" y="2060848"/>
            <a:ext cx="3240360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Juhannusjuhlat</a:t>
            </a:r>
            <a:r>
              <a:rPr lang="en-US" sz="1600" dirty="0" smtClean="0"/>
              <a:t> 1979, </a:t>
            </a:r>
            <a:r>
              <a:rPr lang="en-US" sz="1600" dirty="0" err="1" smtClean="0"/>
              <a:t>pussijuoksu</a:t>
            </a:r>
            <a:endParaRPr lang="en-US" sz="1600" dirty="0" smtClean="0"/>
          </a:p>
        </p:txBody>
      </p:sp>
      <p:pic>
        <p:nvPicPr>
          <p:cNvPr id="9" name="Picture 6" descr="Kaila_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29000"/>
            <a:ext cx="4271318" cy="2874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1331640" y="5301208"/>
            <a:ext cx="3240360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Asuntolasta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Sopeutumisongelmia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153400" cy="4495800"/>
          </a:xfrm>
        </p:spPr>
        <p:txBody>
          <a:bodyPr/>
          <a:lstStyle/>
          <a:p>
            <a:r>
              <a:rPr lang="fi-FI" sz="2800" dirty="0" smtClean="0"/>
              <a:t>Kielivaikeudet</a:t>
            </a:r>
          </a:p>
          <a:p>
            <a:pPr lvl="1"/>
            <a:r>
              <a:rPr lang="fi-FI" sz="2400" dirty="0" smtClean="0"/>
              <a:t>Ruotsia osaamattomat suomalaiset joutuivat raskaisiin töihin</a:t>
            </a:r>
          </a:p>
          <a:p>
            <a:pPr lvl="1"/>
            <a:r>
              <a:rPr lang="fi-FI" sz="2400" dirty="0" smtClean="0"/>
              <a:t>Lasten oppimisvaikeudet koulussa</a:t>
            </a:r>
          </a:p>
          <a:p>
            <a:r>
              <a:rPr lang="fi-FI" sz="2800" dirty="0" smtClean="0"/>
              <a:t>Juurettomuuden tuntu, avuttomuus vieraassa yhteiskunnassa, joka ei ollut valmis tukemaan</a:t>
            </a:r>
          </a:p>
          <a:p>
            <a:pPr>
              <a:buNone/>
            </a:pPr>
            <a:r>
              <a:rPr lang="fi-FI" sz="2800" dirty="0" smtClean="0"/>
              <a:t>&gt; Alkoholismi, rikollisuus, huostaanotot, itsemurhat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165304"/>
            <a:ext cx="8528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i="1" dirty="0" smtClean="0"/>
              <a:t>”Pitäisi kertoa, että täällä joutuu eristyksiin, jollei osaa tai opettele maan kieltä.”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Amerikan siirtolaisuus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492896"/>
            <a:ext cx="4076757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i="1" dirty="0" smtClean="0"/>
              <a:t>”Hei, kaikki härmän pultsarit.</a:t>
            </a:r>
          </a:p>
          <a:p>
            <a:endParaRPr lang="en-US" sz="1600" dirty="0" smtClean="0"/>
          </a:p>
          <a:p>
            <a:r>
              <a:rPr lang="fi-FI" sz="1600" i="1" dirty="0" smtClean="0"/>
              <a:t>Hei, alla härmä </a:t>
            </a:r>
            <a:r>
              <a:rPr lang="fi-FI" sz="1600" i="1" dirty="0" err="1" smtClean="0"/>
              <a:t>bultsarna</a:t>
            </a:r>
            <a:r>
              <a:rPr lang="fi-FI" sz="1600" i="1" dirty="0" smtClean="0"/>
              <a:t>.</a:t>
            </a:r>
          </a:p>
          <a:p>
            <a:endParaRPr lang="en-US" sz="1600" dirty="0" smtClean="0"/>
          </a:p>
          <a:p>
            <a:r>
              <a:rPr lang="fi-FI" sz="1600" i="1" dirty="0" smtClean="0"/>
              <a:t>On </a:t>
            </a:r>
            <a:r>
              <a:rPr lang="fi-FI" sz="1600" i="1" dirty="0" err="1" smtClean="0"/>
              <a:t>Slussenilla</a:t>
            </a:r>
            <a:r>
              <a:rPr lang="fi-FI" sz="1600" i="1" dirty="0" smtClean="0"/>
              <a:t> bunkkerit,</a:t>
            </a:r>
          </a:p>
          <a:p>
            <a:endParaRPr lang="en-US" sz="1600" dirty="0" smtClean="0"/>
          </a:p>
          <a:p>
            <a:r>
              <a:rPr lang="fi-FI" sz="1600" i="1" dirty="0" smtClean="0"/>
              <a:t>joita ei voi valloittaa</a:t>
            </a:r>
          </a:p>
          <a:p>
            <a:endParaRPr lang="en-US" sz="1600" dirty="0" smtClean="0"/>
          </a:p>
          <a:p>
            <a:r>
              <a:rPr lang="fi-FI" sz="1600" i="1" dirty="0" smtClean="0"/>
              <a:t>Hei, heijaa </a:t>
            </a:r>
            <a:r>
              <a:rPr lang="fi-FI" sz="1600" i="1" dirty="0" err="1" smtClean="0"/>
              <a:t>grabbarna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bra</a:t>
            </a:r>
            <a:r>
              <a:rPr lang="fi-FI" sz="1600" i="1" dirty="0" smtClean="0"/>
              <a:t>.”</a:t>
            </a:r>
            <a:endParaRPr lang="en-US" sz="1600" dirty="0" smtClean="0"/>
          </a:p>
          <a:p>
            <a:r>
              <a:rPr lang="fi-FI" sz="1600" i="1" dirty="0" smtClean="0"/>
              <a:t> </a:t>
            </a:r>
            <a:endParaRPr lang="en-US" sz="1600" dirty="0" smtClean="0"/>
          </a:p>
          <a:p>
            <a:pPr algn="r"/>
            <a:r>
              <a:rPr lang="fi-FI" sz="1600" dirty="0" smtClean="0"/>
              <a:t>- Juha Vainio: </a:t>
            </a:r>
            <a:r>
              <a:rPr lang="fi-FI" sz="1600" dirty="0" err="1" smtClean="0"/>
              <a:t>Slussenin</a:t>
            </a:r>
            <a:r>
              <a:rPr lang="fi-FI" sz="1600" dirty="0" smtClean="0"/>
              <a:t> sissit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6" name="Rounded Rectangular Callout 5"/>
          <p:cNvSpPr/>
          <p:nvPr/>
        </p:nvSpPr>
        <p:spPr>
          <a:xfrm rot="407246">
            <a:off x="2872263" y="856377"/>
            <a:ext cx="2808312" cy="648072"/>
          </a:xfrm>
          <a:prstGeom prst="wedgeRoundRectCallout">
            <a:avLst>
              <a:gd name="adj1" fmla="val -114402"/>
              <a:gd name="adj2" fmla="val 8137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Titta, en finne igen i fyllan! </a:t>
            </a:r>
            <a:endParaRPr lang="en-US" sz="16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139951" y="1628800"/>
            <a:ext cx="2304256" cy="504056"/>
          </a:xfrm>
          <a:prstGeom prst="wedgeRoundRectCallout">
            <a:avLst>
              <a:gd name="adj1" fmla="val 66984"/>
              <a:gd name="adj2" fmla="val -162581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Satans finjävlar!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3968" y="2492896"/>
            <a:ext cx="370906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Flag of Finland.sv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64088" y="3212976"/>
            <a:ext cx="1584176" cy="968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File:Flag of Sweden.sv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51720" y="3212976"/>
            <a:ext cx="1555374" cy="972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rved Down Arrow 3"/>
          <p:cNvSpPr/>
          <p:nvPr/>
        </p:nvSpPr>
        <p:spPr>
          <a:xfrm flipH="1">
            <a:off x="2843808" y="2132856"/>
            <a:ext cx="3312368" cy="1008112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2204864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400" dirty="0" smtClean="0"/>
              <a:t>560 000</a:t>
            </a:r>
            <a:endParaRPr lang="en-US" sz="2400" dirty="0"/>
          </a:p>
        </p:txBody>
      </p:sp>
      <p:sp>
        <p:nvSpPr>
          <p:cNvPr id="6" name="Curved Up Arrow 5"/>
          <p:cNvSpPr/>
          <p:nvPr/>
        </p:nvSpPr>
        <p:spPr>
          <a:xfrm>
            <a:off x="3491880" y="4509120"/>
            <a:ext cx="2160240" cy="792088"/>
          </a:xfrm>
          <a:prstGeom prst="curvedUp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544522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Noin puolet palasi takaisin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2648" y="228600"/>
            <a:ext cx="8279832" cy="990600"/>
          </a:xfrm>
        </p:spPr>
        <p:txBody>
          <a:bodyPr>
            <a:noAutofit/>
          </a:bodyPr>
          <a:lstStyle/>
          <a:p>
            <a:r>
              <a:rPr lang="fi-FI" sz="3200" dirty="0" smtClean="0"/>
              <a:t>Ruotsiin v. 1945-2010 muuttaneet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Nykyiset maastamuuttajat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sxc.hu/pic/l/m/ms/msadriano/1401351_304216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5004048" y="3068960"/>
            <a:ext cx="3240360" cy="2430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Nykyiset maastamuuttajat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Nykyajan suomalaiset muuttajat poikkeavat aiemmista. Enää Suomesta ei juuri lähdetä tehtaiden liukuhihnoille. </a:t>
            </a:r>
            <a:endParaRPr lang="en-US" sz="2400" dirty="0"/>
          </a:p>
        </p:txBody>
      </p:sp>
      <p:pic>
        <p:nvPicPr>
          <p:cNvPr id="12290" name="Picture 2" descr="http://www.sxc.hu/pic/l/c/ce/celalteber/1287062_1962883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592" y="3284984"/>
            <a:ext cx="172723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8" descr="http://www.sxc.hu/pic/l/s/sh/shezita/1345271_4305260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11760" y="4221088"/>
            <a:ext cx="3276364" cy="2184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Maastamuutto Suomesta 1860-2010</a:t>
            </a:r>
            <a:endParaRPr lang="en-US" sz="3200" dirty="0"/>
          </a:p>
        </p:txBody>
      </p:sp>
      <p:pic>
        <p:nvPicPr>
          <p:cNvPr id="5" name="Content Placeholder 4" descr="http://www.migrationinstitute.fi/stat/Siirtolaisuus_kartta_1860-2010.jpg"/>
          <p:cNvPicPr>
            <a:picLocks noGrp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59632" y="1556792"/>
            <a:ext cx="614223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ile:Flag of Finland.sv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V="1">
            <a:off x="3419872" y="4149080"/>
            <a:ext cx="2746798" cy="167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Maastamuuton vaikutus väestöön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Kaiken kaikkiaan maailmalla asuu nykyisin noin 1,5 miljoonaa ihmistä, joilla on juuret ainakin osittain Suomessa</a:t>
            </a:r>
          </a:p>
          <a:p>
            <a:r>
              <a:rPr lang="fi-FI" sz="2800" dirty="0" smtClean="0"/>
              <a:t>Ilman maastamuuttoa Suomessa asuisi nyt liki 7 miljoona ihmistä!</a:t>
            </a:r>
            <a:endParaRPr lang="en-US" sz="2800" dirty="0" smtClean="0"/>
          </a:p>
          <a:p>
            <a:pPr>
              <a:buNone/>
            </a:pPr>
            <a:endParaRPr lang="en-US" sz="2800" dirty="0"/>
          </a:p>
        </p:txBody>
      </p:sp>
      <p:pic>
        <p:nvPicPr>
          <p:cNvPr id="12290" name="Picture 2" descr="Earth 3D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3861048"/>
            <a:ext cx="28194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Suomalaiset pakolaisina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Karjalaiset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Toisen maailman sodan seurauksena karjalaiset joutuivat lähtemään pakoon kotiseuduiltaan</a:t>
            </a:r>
          </a:p>
          <a:p>
            <a:r>
              <a:rPr lang="fi-FI" sz="2400" dirty="0" smtClean="0"/>
              <a:t>400 000 ihmistä joutui jättämään kotinsa</a:t>
            </a:r>
          </a:p>
          <a:p>
            <a:r>
              <a:rPr lang="fi-FI" sz="2400" dirty="0" smtClean="0"/>
              <a:t>Pakolaiset asutettiin koteihin muualle Suomeen</a:t>
            </a:r>
          </a:p>
          <a:p>
            <a:r>
              <a:rPr lang="fi-FI" sz="2400" dirty="0" smtClean="0"/>
              <a:t>1945 päätöksellä annettiin 150 000 uutta viljelmää tai tonttia karjalaisille</a:t>
            </a:r>
          </a:p>
          <a:p>
            <a:r>
              <a:rPr lang="fi-FI" sz="2400" dirty="0" smtClean="0"/>
              <a:t>Koti-ikävä, ennakkoluulot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589240"/>
            <a:ext cx="4700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i="1" dirty="0" smtClean="0"/>
              <a:t>Siirtolaismummo: - </a:t>
            </a:r>
            <a:r>
              <a:rPr lang="fi-FI" sz="1400" i="1" dirty="0" err="1" smtClean="0"/>
              <a:t>Kaik</a:t>
            </a:r>
            <a:r>
              <a:rPr lang="fi-FI" sz="1400" i="1" dirty="0" smtClean="0"/>
              <a:t> jäi </a:t>
            </a:r>
            <a:r>
              <a:rPr lang="fi-FI" sz="1400" i="1" dirty="0" err="1" smtClean="0"/>
              <a:t>sin</a:t>
            </a:r>
            <a:r>
              <a:rPr lang="fi-FI" sz="1400" i="1" dirty="0" smtClean="0"/>
              <a:t>, jäi </a:t>
            </a:r>
            <a:r>
              <a:rPr lang="fi-FI" sz="1400" i="1" dirty="0" err="1" smtClean="0"/>
              <a:t>ukkovainaakii</a:t>
            </a:r>
            <a:r>
              <a:rPr lang="fi-FI" sz="1400" i="1" dirty="0" smtClean="0"/>
              <a:t>!</a:t>
            </a:r>
            <a:endParaRPr lang="en-US" sz="1400" i="1" dirty="0"/>
          </a:p>
        </p:txBody>
      </p:sp>
      <p:pic>
        <p:nvPicPr>
          <p:cNvPr id="3074" name="Picture 2" descr="http://www.urjalankarjalaiset.fi/evakkokuvat/evakkoja%20hevosilla%2015557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2160" y="4365104"/>
            <a:ext cx="2600325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Sotalapset - lapsipakolaiset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Toisen maailman sodan aikoihin Suomesta lähetettiin Ruotsiin, Norjaan ja Tanskaan yhteensä noin 70 000 lasta sodan uhkaa turvaan</a:t>
            </a:r>
            <a:endParaRPr lang="en-US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52120" y="3212976"/>
            <a:ext cx="2605658" cy="287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608" y="3196583"/>
            <a:ext cx="4367014" cy="289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Sotalapset - lapsipakolaiset</a:t>
            </a:r>
            <a:endParaRPr lang="en-US" dirty="0"/>
          </a:p>
        </p:txBody>
      </p:sp>
      <p:pic>
        <p:nvPicPr>
          <p:cNvPr id="1026" name="Picture 2" descr="http://www.helsinki.fi/kansalaismuisti/pitajanmaki/kuvat/astikainenlappu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543122" y="1700808"/>
            <a:ext cx="5674176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Eurooppalaiset lähtevät merten taa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i-FI" dirty="0" smtClean="0"/>
              <a:t>Tutkimusmatkailijat ja merimiehet tutustuvat ensimmäisinä uusiin maihin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 smtClean="0"/>
              <a:t>He kertovat kotona ystävilleen ja sukulaisilleen seikkailuistaan ja paremmista elinoloista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 smtClean="0"/>
              <a:t>Lisää ihmisiä muuttaa </a:t>
            </a:r>
            <a:br>
              <a:rPr lang="fi-FI" dirty="0" smtClean="0"/>
            </a:br>
            <a:r>
              <a:rPr lang="fi-FI" dirty="0" smtClean="0"/>
              <a:t>uusille alueille</a:t>
            </a:r>
          </a:p>
          <a:p>
            <a:endParaRPr lang="en-US" dirty="0"/>
          </a:p>
        </p:txBody>
      </p:sp>
      <p:pic>
        <p:nvPicPr>
          <p:cNvPr id="56324" name="Picture 4" descr="http://openclipart.org/image/600px/svg_to_png/26413/oksmith_ship_of_the_line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64088" y="3717032"/>
            <a:ext cx="2704996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Maahanmuutto Suomeen n. 1200–2000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fi-FI" sz="3200" dirty="0" smtClean="0"/>
              <a:t>Historiallinen maahanmuutto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smtClean="0"/>
              <a:t>Varhainen maahanmuutto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1560" y="1556792"/>
            <a:ext cx="8153400" cy="4495800"/>
          </a:xfrm>
        </p:spPr>
        <p:txBody>
          <a:bodyPr>
            <a:normAutofit/>
          </a:bodyPr>
          <a:lstStyle/>
          <a:p>
            <a:r>
              <a:rPr lang="fi-FI" sz="2400" dirty="0" smtClean="0"/>
              <a:t>Suomi on historian saatossa ollut hyvinkin kansainvälinen maa</a:t>
            </a:r>
          </a:p>
          <a:p>
            <a:r>
              <a:rPr lang="fi-FI" sz="2400" dirty="0" smtClean="0"/>
              <a:t>Suomen ollessa ensin Ruotsin (1150-1809) ja sitten Venäjän (1809-1917) vallan alla täällä on ollut paljon ulkomaisia virkamiehiä, pappeja ja sotilaita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608" y="4509120"/>
            <a:ext cx="726625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soldier by melwe - 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8024" y="4077072"/>
            <a:ext cx="2381250" cy="233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Keski-ajalla tärkeimmät virkamiehet ja linnanherrat olivat ruotsalaisia</a:t>
            </a:r>
            <a:endParaRPr lang="en-US" sz="3200" dirty="0"/>
          </a:p>
        </p:txBody>
      </p:sp>
      <p:pic>
        <p:nvPicPr>
          <p:cNvPr id="56322" name="Picture 2" descr="File:Raseborg 06042008 Außenansicht 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628800"/>
            <a:ext cx="5145425" cy="3312368"/>
          </a:xfrm>
          <a:prstGeom prst="rect">
            <a:avLst/>
          </a:prstGeom>
          <a:noFill/>
        </p:spPr>
      </p:pic>
      <p:pic>
        <p:nvPicPr>
          <p:cNvPr id="56324" name="Picture 4" descr="http://1.bp.blogspot.com/-wIUsNrrlfOo/TYEEp0SKXLI/AAAAAAAAAis/fdtloHPa8qU/s1600/Linna%2B1700-luvun%2Baluss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4005064"/>
            <a:ext cx="3257550" cy="2057401"/>
          </a:xfrm>
          <a:prstGeom prst="rect">
            <a:avLst/>
          </a:prstGeom>
          <a:noFill/>
        </p:spPr>
      </p:pic>
      <p:pic>
        <p:nvPicPr>
          <p:cNvPr id="56326" name="Picture 6" descr="File:Karl Knutsson Bonde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1556792"/>
            <a:ext cx="2447925" cy="2724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 smtClean="0"/>
              <a:t>Maahanmuuttajat perustamassa suomalaista teollisuutta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Kauppiaat ovat aina olleet kansainvälistä väkeä</a:t>
            </a:r>
          </a:p>
          <a:p>
            <a:r>
              <a:rPr lang="fi-FI" sz="2400" dirty="0" smtClean="0"/>
              <a:t>Suomen teollistuessa 1800-luvulla Suomessa oli pulaa osaajista ja pääomasta</a:t>
            </a:r>
          </a:p>
          <a:p>
            <a:r>
              <a:rPr lang="fi-FI" sz="2400" dirty="0" smtClean="0"/>
              <a:t>Ammattimaista väkeä muutti Suomeen, ja heidän jäädessä tänne asumaan he toivat myös perheensä</a:t>
            </a:r>
          </a:p>
        </p:txBody>
      </p:sp>
      <p:pic>
        <p:nvPicPr>
          <p:cNvPr id="6" name="Picture 2" descr="http://openclipart.org/image/600px/svg_to_png/23962/Anonymous_Factory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6056" y="4293096"/>
            <a:ext cx="2103275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tudent - girl with book by rg1024 - 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91880" y="1916832"/>
            <a:ext cx="913349" cy="151216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90600" y="1052736"/>
            <a:ext cx="6317704" cy="4495800"/>
          </a:xfrm>
        </p:spPr>
        <p:txBody>
          <a:bodyPr/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fi-FI" sz="2400" dirty="0" smtClean="0"/>
              <a:t>Fazer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fi-FI" sz="2400" dirty="0" smtClean="0"/>
              <a:t>Fiskars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fi-FI" sz="2400" dirty="0" smtClean="0"/>
              <a:t>Paulig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fi-FI" sz="2400" dirty="0" smtClean="0"/>
              <a:t>Finlayson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fi-FI" sz="2400" dirty="0" smtClean="0"/>
              <a:t>Stockmann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fi-FI" sz="2400" dirty="0" smtClean="0"/>
              <a:t>Sinebrychoff</a:t>
            </a:r>
            <a:endParaRPr lang="en-US" sz="2400" dirty="0" smtClean="0"/>
          </a:p>
          <a:p>
            <a:endParaRPr lang="en-US" sz="2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4644008" y="2420888"/>
            <a:ext cx="2376264" cy="2736304"/>
          </a:xfrm>
          <a:prstGeom prst="wedgeRoundRectCallout">
            <a:avLst>
              <a:gd name="adj1" fmla="val -68024"/>
              <a:gd name="adj2" fmla="val -52636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smtClean="0"/>
              <a:t>Mikä yhdistää näitä yrityksiä?</a:t>
            </a:r>
          </a:p>
          <a:p>
            <a:pPr algn="ctr"/>
            <a:endParaRPr lang="fi-FI" sz="2400" dirty="0" smtClean="0"/>
          </a:p>
          <a:p>
            <a:pPr algn="ctr"/>
            <a:r>
              <a:rPr lang="fi-FI" sz="2400" dirty="0" smtClean="0"/>
              <a:t>Keksitkö lisää?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Fiskarsin rautaruukki 1649 -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628800"/>
            <a:ext cx="3170312" cy="4896544"/>
          </a:xfrm>
        </p:spPr>
        <p:txBody>
          <a:bodyPr>
            <a:noAutofit/>
          </a:bodyPr>
          <a:lstStyle/>
          <a:p>
            <a:r>
              <a:rPr lang="fi-FI" sz="1600" dirty="0" smtClean="0"/>
              <a:t>Perusti hollantilainen kauppias </a:t>
            </a:r>
            <a:r>
              <a:rPr lang="en-US" sz="1600" dirty="0" smtClean="0"/>
              <a:t>Peter </a:t>
            </a:r>
            <a:r>
              <a:rPr lang="en-US" sz="1600" dirty="0" err="1" smtClean="0"/>
              <a:t>Thorwöste</a:t>
            </a:r>
            <a:r>
              <a:rPr lang="en-US" sz="1600" dirty="0" smtClean="0"/>
              <a:t>, </a:t>
            </a:r>
            <a:r>
              <a:rPr lang="en-US" sz="1600" dirty="0" err="1" smtClean="0"/>
              <a:t>joka</a:t>
            </a:r>
            <a:r>
              <a:rPr lang="en-US" sz="1600" dirty="0" smtClean="0"/>
              <a:t> </a:t>
            </a:r>
            <a:r>
              <a:rPr lang="en-US" sz="1600" dirty="0" err="1" smtClean="0"/>
              <a:t>muutti</a:t>
            </a:r>
            <a:r>
              <a:rPr lang="en-US" sz="1600" dirty="0" smtClean="0"/>
              <a:t> </a:t>
            </a:r>
            <a:r>
              <a:rPr lang="en-US" sz="1600" dirty="0" err="1" smtClean="0"/>
              <a:t>Suomeen</a:t>
            </a:r>
            <a:r>
              <a:rPr lang="en-US" sz="1600" dirty="0" smtClean="0"/>
              <a:t> 1620</a:t>
            </a:r>
          </a:p>
          <a:p>
            <a:r>
              <a:rPr lang="fi-FI" sz="1600" dirty="0" smtClean="0"/>
              <a:t>Lupa perustamiseen kuningatar Kristiinalta</a:t>
            </a:r>
          </a:p>
          <a:p>
            <a:r>
              <a:rPr lang="fi-FI" sz="1600" dirty="0" smtClean="0"/>
              <a:t>Ammattitaitoiset työntekijät muuttivat Ruotsista, Saksasta ja Alankomaista, joissa teollisuutta oli ennestään</a:t>
            </a:r>
          </a:p>
          <a:p>
            <a:r>
              <a:rPr lang="fi-FI" sz="1600" dirty="0" smtClean="0"/>
              <a:t>Rautamalmi hankittiin Ruotsin Utöstä </a:t>
            </a:r>
          </a:p>
          <a:p>
            <a:r>
              <a:rPr lang="fi-FI" sz="1600" dirty="0" smtClean="0"/>
              <a:t>Hollantilaiset kauppiaat kuljettivat valmiit tuotteet Tukholmaan ja Tallinnaan</a:t>
            </a:r>
            <a:endParaRPr lang="en-US" sz="1600" dirty="0"/>
          </a:p>
        </p:txBody>
      </p:sp>
      <p:pic>
        <p:nvPicPr>
          <p:cNvPr id="76802" name="Picture 2" descr="http://www.fiskarsvillage.fi/sites/default/files/styles/kuvituskuva/public/kuvat/kuvituskuvat/vanhamasuun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7984" y="2132856"/>
            <a:ext cx="2880321" cy="2601891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 rot="481803">
            <a:off x="5235294" y="1556585"/>
            <a:ext cx="3120561" cy="436970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smtClean="0"/>
              <a:t>Esimerkkitapaus</a:t>
            </a:r>
            <a:endParaRPr lang="en-US" sz="1400" dirty="0"/>
          </a:p>
        </p:txBody>
      </p:sp>
      <p:pic>
        <p:nvPicPr>
          <p:cNvPr id="76804" name="Picture 4" descr="http://www.shoppingblog.com/pics/fiskars_scissors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4077072"/>
            <a:ext cx="4248472" cy="1766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Finlaysonin puuvillatehdas</a:t>
            </a:r>
            <a:endParaRPr lang="fi-FI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i-FI" sz="1600" dirty="0" smtClean="0"/>
              <a:t>Perustaja James Finlayson</a:t>
            </a:r>
            <a:endParaRPr lang="en-US" sz="1600" dirty="0" smtClean="0"/>
          </a:p>
          <a:p>
            <a:r>
              <a:rPr lang="fi-FI" sz="1600" dirty="0" smtClean="0"/>
              <a:t>Skottilainen</a:t>
            </a:r>
          </a:p>
          <a:p>
            <a:r>
              <a:rPr lang="fi-FI" sz="1600" dirty="0" smtClean="0"/>
              <a:t>Muutti Suomeen 1819</a:t>
            </a:r>
          </a:p>
          <a:p>
            <a:r>
              <a:rPr lang="fi-FI" sz="1600" dirty="0" smtClean="0"/>
              <a:t>Perusti tehtaan 1820</a:t>
            </a:r>
            <a:endParaRPr lang="en-US" sz="1600" dirty="0"/>
          </a:p>
        </p:txBody>
      </p:sp>
      <p:pic>
        <p:nvPicPr>
          <p:cNvPr id="7" name="Content Placeholder 6" descr="http://virtuoosi.pkky.fi/vilma/historia/Finlayson.jpg"/>
          <p:cNvPicPr>
            <a:picLocks noGrp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47937" y="1890712"/>
            <a:ext cx="60293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 rot="481803">
            <a:off x="4947262" y="1340561"/>
            <a:ext cx="3120561" cy="436970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smtClean="0"/>
              <a:t>Esimerkkitapaus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6021288"/>
            <a:ext cx="14125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smtClean="0"/>
              <a:t>Lähde: Kansalliskirjasto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Yhteydet Venäjälle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737320"/>
            <a:ext cx="5114528" cy="4572000"/>
          </a:xfrm>
        </p:spPr>
        <p:txBody>
          <a:bodyPr>
            <a:normAutofit fontScale="70000" lnSpcReduction="20000"/>
          </a:bodyPr>
          <a:lstStyle/>
          <a:p>
            <a:r>
              <a:rPr lang="fi-FI" dirty="0" smtClean="0"/>
              <a:t>1800-luvun puolivälissä rautatie Pietariin vilkastutti yhteyksiä Venäjälle</a:t>
            </a:r>
          </a:p>
          <a:p>
            <a:r>
              <a:rPr lang="fi-FI" dirty="0" smtClean="0"/>
              <a:t>Venäläisen sotaväen vahvuus Suomessa, vaihteli autonomian aikana noin 9 000 - 125 000 mieheen</a:t>
            </a:r>
          </a:p>
          <a:p>
            <a:pPr lvl="1"/>
            <a:r>
              <a:rPr lang="fi-FI" dirty="0" smtClean="0"/>
              <a:t>Palveluksesta vapauduttuaan saivat asettua asumaan</a:t>
            </a:r>
          </a:p>
          <a:p>
            <a:r>
              <a:rPr lang="fi-FI" dirty="0" smtClean="0"/>
              <a:t>Suomeen asettuneiden venäläiskauppiaiden joukossaan oli myös islaminuskoisia tataareja</a:t>
            </a:r>
          </a:p>
          <a:p>
            <a:pPr lvl="1"/>
            <a:r>
              <a:rPr lang="fi-FI" dirty="0" smtClean="0"/>
              <a:t>Suomi oli aivan ensimmäisiä länsimaita, jossa islamilainen siirtokunta sai virallisen aseman</a:t>
            </a:r>
          </a:p>
        </p:txBody>
      </p:sp>
      <p:pic>
        <p:nvPicPr>
          <p:cNvPr id="11" name="Content Placeholder 10" descr="Juna.jpg"/>
          <p:cNvPicPr>
            <a:picLocks noGrp="1" noChangeAspect="1"/>
          </p:cNvPicPr>
          <p:nvPr>
            <p:ph sz="quarter" idx="2"/>
          </p:nvPr>
        </p:nvPicPr>
        <p:blipFill>
          <a:blip r:embed="rId2" cstate="screen"/>
          <a:srcRect l="15965" t="2624" r="20147"/>
          <a:stretch>
            <a:fillRect/>
          </a:stretch>
        </p:blipFill>
        <p:spPr>
          <a:xfrm>
            <a:off x="5796136" y="2276872"/>
            <a:ext cx="2787716" cy="26721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Maahanmuutto 1900–luvun alussa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400" dirty="0" smtClean="0"/>
              <a:t>1917–22 Venäjän vallankumouksen myötä Suomeen muutti Venäjältä pysyvästi jopa 33 500 ihmistä</a:t>
            </a:r>
          </a:p>
          <a:p>
            <a:pPr>
              <a:buNone/>
            </a:pPr>
            <a:endParaRPr lang="fi-FI" sz="2400" dirty="0" smtClean="0"/>
          </a:p>
          <a:p>
            <a:r>
              <a:rPr lang="fi-FI" sz="2400" dirty="0" smtClean="0"/>
              <a:t>1920-luvulla Suomessa enemmän pakolaisia ja muita ulkomaalaisia, kuin missään muussa Pohjoismaassa!</a:t>
            </a:r>
          </a:p>
        </p:txBody>
      </p:sp>
      <p:pic>
        <p:nvPicPr>
          <p:cNvPr id="8" name="Picture 2" descr="File:Kustodiyev bolshevik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4804593" y="2420888"/>
            <a:ext cx="3829176" cy="2808312"/>
          </a:xfrm>
          <a:prstGeom prst="rect">
            <a:avLst/>
          </a:prstGeom>
          <a:noFill/>
        </p:spPr>
      </p:pic>
      <p:sp>
        <p:nvSpPr>
          <p:cNvPr id="9" name="Down Arrow 8"/>
          <p:cNvSpPr/>
          <p:nvPr/>
        </p:nvSpPr>
        <p:spPr>
          <a:xfrm>
            <a:off x="1691680" y="3717032"/>
            <a:ext cx="1008112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6084168" y="5229200"/>
            <a:ext cx="27959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Boris </a:t>
            </a:r>
            <a:r>
              <a:rPr lang="en-US" sz="600" dirty="0" err="1" smtClean="0"/>
              <a:t>Kustodiyev</a:t>
            </a:r>
            <a:r>
              <a:rPr lang="en-US" sz="600" dirty="0" smtClean="0"/>
              <a:t>. Bolshevik. 1920. The </a:t>
            </a:r>
            <a:r>
              <a:rPr lang="en-US" sz="600" dirty="0" err="1" smtClean="0"/>
              <a:t>Tretyakov</a:t>
            </a:r>
            <a:r>
              <a:rPr lang="en-US" sz="600" dirty="0" smtClean="0"/>
              <a:t> Gallery, </a:t>
            </a:r>
            <a:r>
              <a:rPr lang="en-US" sz="600" dirty="0" err="1" smtClean="0"/>
              <a:t>Moskova</a:t>
            </a:r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 smtClean="0"/>
              <a:t>2. maailmansodan jälkeen maahanmuutto Suomeen tyrehtyi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Ulkomaalaisväestön osuus Suomessa laski 1900-luvun alun yli 30 000 1970-luvun muutamaan tuhanteen</a:t>
            </a:r>
          </a:p>
          <a:p>
            <a:r>
              <a:rPr lang="fi-FI" sz="2800" dirty="0" smtClean="0"/>
              <a:t>Toisen maailman sodan jälkeen Suomi oli sulkeutunut maa, josta päinvastoin lähdettiin pois</a:t>
            </a:r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800" dirty="0" smtClean="0"/>
              <a:t>Kolumbus ”löysi” Amerikan vuonna 1492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1400" dirty="0" err="1" smtClean="0"/>
              <a:t>Kolumbuksen</a:t>
            </a:r>
            <a:r>
              <a:rPr lang="en-US" sz="1400" dirty="0" smtClean="0"/>
              <a:t> </a:t>
            </a:r>
            <a:r>
              <a:rPr lang="en-US" sz="1400" dirty="0" err="1" smtClean="0"/>
              <a:t>maihinnousu</a:t>
            </a:r>
            <a:r>
              <a:rPr lang="en-US" sz="1400" dirty="0" smtClean="0"/>
              <a:t>, 12.10.1492</a:t>
            </a:r>
          </a:p>
          <a:p>
            <a:endParaRPr lang="fi-FI" sz="1400" dirty="0" smtClean="0"/>
          </a:p>
          <a:p>
            <a:endParaRPr lang="fi-FI" sz="1400" dirty="0" smtClean="0"/>
          </a:p>
          <a:p>
            <a:endParaRPr lang="fi-FI" sz="1400" dirty="0" smtClean="0"/>
          </a:p>
          <a:p>
            <a:endParaRPr lang="fi-FI" sz="1400" dirty="0" smtClean="0"/>
          </a:p>
          <a:p>
            <a:endParaRPr lang="fi-FI" sz="1400" dirty="0" smtClean="0"/>
          </a:p>
          <a:p>
            <a:r>
              <a:rPr lang="fi-FI" sz="900" dirty="0" smtClean="0"/>
              <a:t>Maalaus: </a:t>
            </a:r>
            <a:r>
              <a:rPr lang="fi-FI" sz="900" dirty="0" err="1" smtClean="0"/>
              <a:t>Dióscoro</a:t>
            </a:r>
            <a:r>
              <a:rPr lang="fi-FI" sz="900" dirty="0" smtClean="0"/>
              <a:t> Puebla, </a:t>
            </a:r>
            <a:r>
              <a:rPr lang="en-US" sz="900" dirty="0" smtClean="0"/>
              <a:t>1862</a:t>
            </a:r>
            <a:endParaRPr lang="fi-FI" sz="900" dirty="0" smtClean="0"/>
          </a:p>
          <a:p>
            <a:endParaRPr lang="en-US" sz="1400" dirty="0"/>
          </a:p>
        </p:txBody>
      </p:sp>
      <p:pic>
        <p:nvPicPr>
          <p:cNvPr id="9" name="Picture 6" descr="File:Christopher Columbus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11760" y="1916832"/>
            <a:ext cx="6200095" cy="3975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Maahanmuuton kehitys 1980-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800" dirty="0" smtClean="0"/>
              <a:t>Historian kuluessa Suomesta on lähdetty enemmän pois kuin tänne on tullut muuttajia</a:t>
            </a:r>
          </a:p>
          <a:p>
            <a:endParaRPr lang="fi-FI" sz="2800" dirty="0" smtClean="0"/>
          </a:p>
          <a:p>
            <a:r>
              <a:rPr lang="fi-FI" sz="2800" dirty="0" smtClean="0"/>
              <a:t>Tilanne kääntyi vuonna 1981. Suomeen alkoi tulla enemmän ihmisiä kuin täältä lähti</a:t>
            </a:r>
          </a:p>
          <a:p>
            <a:pPr lvl="1"/>
            <a:r>
              <a:rPr lang="fi-FI" sz="2500" dirty="0" smtClean="0"/>
              <a:t>1980-luvulla suurin osa kuitenkin paluumuuttajia</a:t>
            </a:r>
          </a:p>
          <a:p>
            <a:endParaRPr lang="fi-FI" sz="2800" dirty="0" smtClean="0"/>
          </a:p>
          <a:p>
            <a:r>
              <a:rPr lang="fi-FI" sz="2800" dirty="0" smtClean="0"/>
              <a:t>Ulkomaisten määrä Suomessa lähti toden teolla kasvuun 1990-luvulla</a:t>
            </a:r>
          </a:p>
          <a:p>
            <a:pPr lvl="1"/>
            <a:r>
              <a:rPr lang="fi-FI" sz="2400" dirty="0" smtClean="0"/>
              <a:t>Pakolaiset, inkeriläiset, EU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611560" y="1700808"/>
          <a:ext cx="770485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err="1" smtClean="0"/>
              <a:t>Maahan-</a:t>
            </a:r>
            <a:r>
              <a:rPr lang="fi-FI" sz="3200" dirty="0" smtClean="0"/>
              <a:t> ja maastamuutto 1945-2011</a:t>
            </a:r>
            <a:endParaRPr lang="en-US" sz="32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563888" y="1772816"/>
            <a:ext cx="2448272" cy="1152128"/>
          </a:xfrm>
          <a:prstGeom prst="wedgeRoundRectCallout">
            <a:avLst>
              <a:gd name="adj1" fmla="val -38695"/>
              <a:gd name="adj2" fmla="val 15825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Maahanmuutto ylittää pysyvästi maastamuuton vuonna 1981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Pakolaiset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400" dirty="0" smtClean="0"/>
              <a:t>1973–77 Chilestä    n. 200 pakolaista</a:t>
            </a:r>
          </a:p>
          <a:p>
            <a:r>
              <a:rPr lang="fi-FI" sz="2400" dirty="0" smtClean="0"/>
              <a:t>1979 ns. vietnamilaisia ”venepakolaisia”</a:t>
            </a:r>
          </a:p>
          <a:p>
            <a:r>
              <a:rPr lang="fi-FI" sz="2400" dirty="0" smtClean="0"/>
              <a:t>Vuodesta 1988 lähtien Suomi on vastaanottanut kiintiöpakolaisia vuosittain maailman pakolaisleireiltä YK:n ehdotuksen pohjalta</a:t>
            </a:r>
            <a:endParaRPr lang="en-US" sz="2400" dirty="0"/>
          </a:p>
        </p:txBody>
      </p:sp>
      <p:pic>
        <p:nvPicPr>
          <p:cNvPr id="7170" name="Picture 2" descr="File:35 Vietnamese boat people 2.JP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92080" y="1645869"/>
            <a:ext cx="3024336" cy="450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Pakolaisia suomessa vuonna 1991</a:t>
            </a:r>
            <a:endParaRPr lang="en-US" sz="3600" dirty="0"/>
          </a:p>
        </p:txBody>
      </p:sp>
      <p:pic>
        <p:nvPicPr>
          <p:cNvPr id="2050" name="Picture 2" descr="\\Minneapolis\siirrot\Sisko WäliWarasto\Olavi\SUOMI_164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1556792"/>
            <a:ext cx="7354009" cy="47525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6381328"/>
            <a:ext cx="776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b="1" dirty="0" smtClean="0"/>
              <a:t>Videomateriaalia:</a:t>
            </a:r>
            <a:r>
              <a:rPr lang="fi-FI" sz="800" dirty="0" smtClean="0"/>
              <a:t/>
            </a:r>
            <a:br>
              <a:rPr lang="fi-FI" sz="800" dirty="0" smtClean="0"/>
            </a:br>
            <a:r>
              <a:rPr lang="fi-FI" sz="800" dirty="0" smtClean="0"/>
              <a:t>Ylen elävä arkisto, Vieras Keniasta: Joseph </a:t>
            </a:r>
            <a:r>
              <a:rPr lang="fi-FI" sz="800" dirty="0" err="1" smtClean="0"/>
              <a:t>Owindi</a:t>
            </a:r>
            <a:r>
              <a:rPr lang="fi-FI" sz="800" dirty="0" smtClean="0"/>
              <a:t>, </a:t>
            </a:r>
            <a:r>
              <a:rPr lang="fi-FI" sz="800" dirty="0" smtClean="0">
                <a:hlinkClick r:id="rId3"/>
              </a:rPr>
              <a:t>http://yle.fi/elavaarkisto/artikkelit/vieras_keniasta_joseph_owindi_45047.html#media=45051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6084168" y="6093296"/>
            <a:ext cx="21275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smtClean="0"/>
              <a:t>Lähde: Siirtolaisuusinstituutti, arkisto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800" dirty="0" smtClean="0"/>
              <a:t>Ulkomaan kansalaiset Suomessa 1870-2011</a:t>
            </a:r>
            <a:endParaRPr lang="en-US" sz="2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611560" y="1772816"/>
          <a:ext cx="792088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Inkeriläiset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Pietarin alueelle 1600- luvulla Karjalasta ja Savosta muuttaneiden suomalaisten jälkeläisiä</a:t>
            </a:r>
          </a:p>
        </p:txBody>
      </p:sp>
      <p:pic>
        <p:nvPicPr>
          <p:cNvPr id="6" name="Picture 2" descr="\\Minneapolis\siirrot\Sisko WäliWarasto\Olavi\1.Siirtolaisuuden historia Suomessa ja Euroopassa\Inkerinmaa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63688" y="2828794"/>
            <a:ext cx="4824536" cy="3336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Inkeriläisten paluumuutto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Inkerinsuomalaisia alkoi muuttaa Suomeen 1990-luvulta lähtien Neuvostoliiton hajottua</a:t>
            </a:r>
          </a:p>
          <a:p>
            <a:r>
              <a:rPr lang="fi-FI" sz="2400" dirty="0" smtClean="0"/>
              <a:t>Tasavallanpresidentti Mauno Koivisto antoi lausunnon 10.4.1990, jonka mukaan inkerinsuomalaisia voitaisiin pitää paluumuuttajina</a:t>
            </a:r>
          </a:p>
          <a:p>
            <a:r>
              <a:rPr lang="fi-FI" sz="2400" dirty="0" smtClean="0"/>
              <a:t>Sen jälkeen muuttanut n. 35 000 henkeä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6093296"/>
            <a:ext cx="7319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u="sng" dirty="0" smtClean="0">
                <a:hlinkClick r:id="rId2"/>
              </a:rPr>
              <a:t>Videomateriaalia</a:t>
            </a:r>
            <a:r>
              <a:rPr lang="fi-FI" sz="1000" u="sng" dirty="0" smtClean="0">
                <a:hlinkClick r:id="rId2"/>
              </a:rPr>
              <a:t>: Mauno Koivisto kommentoi inkeriläiskysymystä: </a:t>
            </a:r>
          </a:p>
          <a:p>
            <a:r>
              <a:rPr lang="fi-FI" sz="1000" u="sng" dirty="0" smtClean="0">
                <a:hlinkClick r:id="rId2"/>
              </a:rPr>
              <a:t>http://yle.fi/elavaarkisto/artikkelit/presidentti_koiviston_kommentti_inkerilaisista_15852.html#media=15853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Maahanmuuttajatilastoja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Suomessa asui vuonna 2011 ulkomaan kansalaisia noin 183 000</a:t>
            </a:r>
          </a:p>
          <a:p>
            <a:r>
              <a:rPr lang="fi-FI" sz="2400" dirty="0" smtClean="0"/>
              <a:t>Suhteessa väkilukuun n. 3 %</a:t>
            </a:r>
          </a:p>
          <a:p>
            <a:r>
              <a:rPr lang="fi-FI" sz="2400" dirty="0" smtClean="0"/>
              <a:t>EU:n keskiarvo n. 7 %</a:t>
            </a:r>
          </a:p>
          <a:p>
            <a:r>
              <a:rPr lang="fi-FI" sz="2400" dirty="0" smtClean="0"/>
              <a:t>Suomessa vähiten maahanmuuttajia koko</a:t>
            </a:r>
            <a:br>
              <a:rPr lang="fi-FI" sz="2400" dirty="0" smtClean="0"/>
            </a:br>
            <a:r>
              <a:rPr lang="fi-FI" sz="2400" dirty="0" smtClean="0"/>
              <a:t>Länsi-Euroopassa</a:t>
            </a:r>
          </a:p>
          <a:p>
            <a:r>
              <a:rPr lang="fi-FI" sz="2400" dirty="0" smtClean="0"/>
              <a:t>Maapallon 7,1 miljardista ihmisestä 214 miljoonaa asuu nykyisin siirtolaisena ja heistä </a:t>
            </a:r>
            <a:br>
              <a:rPr lang="fi-FI" sz="2400" dirty="0" smtClean="0"/>
            </a:br>
            <a:r>
              <a:rPr lang="fi-FI" sz="2400" dirty="0" smtClean="0"/>
              <a:t>15 miljoonaa on pakolaisia.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Mistä maahanmuuttajat tulevat?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180728"/>
          </a:xfrm>
        </p:spPr>
        <p:txBody>
          <a:bodyPr>
            <a:normAutofit/>
          </a:bodyPr>
          <a:lstStyle/>
          <a:p>
            <a:r>
              <a:rPr lang="fi-FI" sz="2000" dirty="0" smtClean="0"/>
              <a:t>Ulkomailla</a:t>
            </a:r>
            <a:r>
              <a:rPr lang="fi-FI" sz="2000" b="1" dirty="0" smtClean="0"/>
              <a:t> syntyneitä </a:t>
            </a:r>
            <a:r>
              <a:rPr lang="fi-FI" sz="2000" dirty="0" smtClean="0"/>
              <a:t>Suomessa on eniten:</a:t>
            </a:r>
            <a:endParaRPr lang="en-US" sz="2000" dirty="0"/>
          </a:p>
        </p:txBody>
      </p:sp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624" y="2348880"/>
            <a:ext cx="4896544" cy="343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5508104" y="2348880"/>
            <a:ext cx="3024336" cy="28803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Entinen Neuvostoliitto + Venäjä </a:t>
            </a:r>
          </a:p>
          <a:p>
            <a:pPr algn="ctr"/>
            <a:r>
              <a:rPr lang="fi-FI" sz="2400" dirty="0" smtClean="0"/>
              <a:t>59 500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1043608" y="2564904"/>
            <a:ext cx="2232248" cy="2232248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Ruotsista</a:t>
            </a:r>
            <a:endParaRPr lang="fi-FI" sz="1400" dirty="0" smtClean="0"/>
          </a:p>
          <a:p>
            <a:pPr algn="ctr"/>
            <a:r>
              <a:rPr lang="en-US" sz="2000" dirty="0" smtClean="0"/>
              <a:t>31 500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5004048" y="4437112"/>
            <a:ext cx="2160240" cy="208823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 smtClean="0"/>
              <a:t>Virosta</a:t>
            </a:r>
            <a:endParaRPr lang="fi-FI" dirty="0" smtClean="0"/>
          </a:p>
          <a:p>
            <a:pPr algn="ctr"/>
            <a:r>
              <a:rPr lang="fi-FI" dirty="0" smtClean="0"/>
              <a:t>29 500</a:t>
            </a:r>
            <a:endParaRPr lang="en-US" dirty="0"/>
          </a:p>
        </p:txBody>
      </p:sp>
      <p:sp>
        <p:nvSpPr>
          <p:cNvPr id="11" name="Curved Right Arrow 10"/>
          <p:cNvSpPr/>
          <p:nvPr/>
        </p:nvSpPr>
        <p:spPr>
          <a:xfrm rot="5076240">
            <a:off x="4694974" y="2983603"/>
            <a:ext cx="592585" cy="839630"/>
          </a:xfrm>
          <a:prstGeom prst="curvedRightArrow">
            <a:avLst>
              <a:gd name="adj1" fmla="val 31504"/>
              <a:gd name="adj2" fmla="val 50000"/>
              <a:gd name="adj3" fmla="val 287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>
            <a:off x="3275856" y="3501008"/>
            <a:ext cx="1152128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10151666">
            <a:off x="4577525" y="4127527"/>
            <a:ext cx="622037" cy="885955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9552" y="4941168"/>
            <a:ext cx="1512168" cy="9361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Somaliasta</a:t>
            </a:r>
          </a:p>
          <a:p>
            <a:pPr algn="ctr"/>
            <a:r>
              <a:rPr lang="fi-FI" sz="1200" dirty="0" smtClean="0"/>
              <a:t>8 800</a:t>
            </a:r>
            <a:endParaRPr lang="en-US" sz="1200" dirty="0"/>
          </a:p>
        </p:txBody>
      </p:sp>
      <p:sp>
        <p:nvSpPr>
          <p:cNvPr id="15" name="Oval 14"/>
          <p:cNvSpPr/>
          <p:nvPr/>
        </p:nvSpPr>
        <p:spPr>
          <a:xfrm>
            <a:off x="1547664" y="5373216"/>
            <a:ext cx="1080120" cy="9361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smtClean="0"/>
              <a:t>Kiinasta</a:t>
            </a:r>
          </a:p>
          <a:p>
            <a:pPr algn="ctr"/>
            <a:r>
              <a:rPr lang="fi-FI" sz="1100" dirty="0" smtClean="0"/>
              <a:t>7 900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323528" y="6525344"/>
            <a:ext cx="12121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Tilastokeskus</a:t>
            </a:r>
            <a:r>
              <a:rPr lang="en-US" sz="800" dirty="0" smtClean="0"/>
              <a:t>, 2011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 smtClean="0"/>
              <a:t>Mistä maahanmuuttajat tulevat?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4664"/>
          </a:xfrm>
        </p:spPr>
        <p:txBody>
          <a:bodyPr>
            <a:normAutofit/>
          </a:bodyPr>
          <a:lstStyle/>
          <a:p>
            <a:r>
              <a:rPr lang="fi-FI" sz="2000" dirty="0" smtClean="0"/>
              <a:t>Ulkomaan </a:t>
            </a:r>
            <a:r>
              <a:rPr lang="fi-FI" sz="2000" b="1" dirty="0" smtClean="0"/>
              <a:t>kansalaisia</a:t>
            </a:r>
            <a:r>
              <a:rPr lang="fi-FI" sz="2000" dirty="0" smtClean="0"/>
              <a:t> Suomessa on eniten:</a:t>
            </a:r>
          </a:p>
          <a:p>
            <a:endParaRPr lang="en-US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2348880"/>
            <a:ext cx="4896544" cy="343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rved Right Arrow 4"/>
          <p:cNvSpPr/>
          <p:nvPr/>
        </p:nvSpPr>
        <p:spPr>
          <a:xfrm rot="5076240">
            <a:off x="4780258" y="3146182"/>
            <a:ext cx="592585" cy="957619"/>
          </a:xfrm>
          <a:prstGeom prst="curvedRightArrow">
            <a:avLst>
              <a:gd name="adj1" fmla="val 31504"/>
              <a:gd name="adj2" fmla="val 50000"/>
              <a:gd name="adj3" fmla="val 287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>
            <a:off x="3419872" y="3501008"/>
            <a:ext cx="1152128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10151666">
            <a:off x="4577525" y="4127527"/>
            <a:ext cx="622037" cy="885955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580112" y="2420888"/>
            <a:ext cx="1944216" cy="18722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Venäjältä</a:t>
            </a:r>
            <a:endParaRPr lang="fi-FI" sz="1600" dirty="0" smtClean="0"/>
          </a:p>
          <a:p>
            <a:pPr algn="ctr"/>
            <a:r>
              <a:rPr lang="fi-FI" sz="2000" dirty="0" smtClean="0"/>
              <a:t>29 585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1907704" y="3212976"/>
            <a:ext cx="144016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smtClean="0"/>
              <a:t>Ruotsista</a:t>
            </a:r>
          </a:p>
          <a:p>
            <a:pPr algn="ctr"/>
            <a:r>
              <a:rPr lang="fi-FI" sz="1400" dirty="0" smtClean="0"/>
              <a:t>8 481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>
            <a:off x="539552" y="4653136"/>
            <a:ext cx="1512168" cy="9361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Somaliasta</a:t>
            </a:r>
          </a:p>
          <a:p>
            <a:pPr algn="ctr"/>
            <a:r>
              <a:rPr lang="fi-FI" sz="1200" dirty="0" smtClean="0"/>
              <a:t>7 421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1523661" y="5013176"/>
            <a:ext cx="1104123" cy="9361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smtClean="0"/>
              <a:t>Kiinasta </a:t>
            </a:r>
          </a:p>
          <a:p>
            <a:pPr algn="ctr"/>
            <a:r>
              <a:rPr lang="fi-FI" sz="1100" dirty="0" smtClean="0"/>
              <a:t>6 159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5292080" y="4077072"/>
            <a:ext cx="2160240" cy="208823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 smtClean="0"/>
              <a:t>Virosta </a:t>
            </a:r>
            <a:endParaRPr lang="fi-FI" sz="1600" dirty="0" smtClean="0"/>
          </a:p>
          <a:p>
            <a:pPr algn="ctr"/>
            <a:r>
              <a:rPr lang="fi-FI" sz="2400" dirty="0" smtClean="0"/>
              <a:t>34 006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2339752" y="5373216"/>
            <a:ext cx="1080120" cy="9361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smtClean="0"/>
              <a:t>Irakista</a:t>
            </a:r>
          </a:p>
          <a:p>
            <a:pPr algn="ctr"/>
            <a:r>
              <a:rPr lang="fi-FI" sz="1100" dirty="0" smtClean="0"/>
              <a:t>5 742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6381328"/>
            <a:ext cx="12121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Tilastokeskus</a:t>
            </a:r>
            <a:r>
              <a:rPr lang="en-US" sz="800" dirty="0" smtClean="0"/>
              <a:t>, 2011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Ensimmäiset suomalaiset Amerikassa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1600-luvulla myös Ruotsi oli suurvalta ja se halusi oman siirtokuntansa</a:t>
            </a:r>
          </a:p>
          <a:p>
            <a:r>
              <a:rPr lang="fi-FI" sz="2400" dirty="0" smtClean="0"/>
              <a:t>1638 perustettiin New </a:t>
            </a:r>
            <a:r>
              <a:rPr lang="fi-FI" sz="2400" dirty="0" err="1" smtClean="0"/>
              <a:t>Sweden</a:t>
            </a:r>
            <a:r>
              <a:rPr lang="fi-FI" sz="2400" dirty="0" smtClean="0"/>
              <a:t>, nyk. Delawaren alueelle</a:t>
            </a:r>
          </a:p>
          <a:p>
            <a:r>
              <a:rPr lang="fi-FI" sz="2400" dirty="0" smtClean="0"/>
              <a:t>N.500-600 Ruotsissa asuvaa suomalaista päätyi siirtokuntaan</a:t>
            </a:r>
          </a:p>
          <a:p>
            <a:r>
              <a:rPr lang="fi-FI" sz="2400" dirty="0" smtClean="0"/>
              <a:t>Suomalaisten mukanaolosta muistuttavat mm. paikannimet </a:t>
            </a:r>
            <a:r>
              <a:rPr lang="fi-FI" sz="2400" dirty="0" err="1" smtClean="0"/>
              <a:t>Nya-Vasa</a:t>
            </a:r>
            <a:r>
              <a:rPr lang="fi-FI" sz="2400" dirty="0" smtClean="0"/>
              <a:t>, </a:t>
            </a:r>
            <a:r>
              <a:rPr lang="fi-FI" sz="2400" dirty="0" err="1" smtClean="0"/>
              <a:t>Lappland</a:t>
            </a:r>
            <a:r>
              <a:rPr lang="fi-FI" sz="2400" dirty="0" smtClean="0"/>
              <a:t>, Mullikkamäki ja Finn </a:t>
            </a:r>
            <a:r>
              <a:rPr lang="fi-FI" sz="2400" dirty="0" err="1" smtClean="0"/>
              <a:t>Point</a:t>
            </a:r>
            <a:r>
              <a:rPr lang="fi-FI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Mitä vieraita kieliä Suomessa</a:t>
            </a:r>
            <a:br>
              <a:rPr lang="fi-FI" sz="3200" dirty="0" smtClean="0"/>
            </a:br>
            <a:r>
              <a:rPr lang="fi-FI" sz="3200" dirty="0" smtClean="0"/>
              <a:t>asuvat puhuvat?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187624" y="1844824"/>
            <a:ext cx="3024336" cy="28803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dirty="0" smtClean="0"/>
              <a:t>venäjä</a:t>
            </a:r>
            <a:endParaRPr lang="fi-FI" sz="2400" dirty="0" smtClean="0"/>
          </a:p>
          <a:p>
            <a:pPr algn="ctr"/>
            <a:r>
              <a:rPr lang="en-US" sz="2400" dirty="0" smtClean="0"/>
              <a:t>58 331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3275856" y="2636912"/>
            <a:ext cx="2376264" cy="230425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dirty="0" smtClean="0"/>
              <a:t>viro</a:t>
            </a:r>
            <a:endParaRPr lang="fi-FI" sz="2400" dirty="0" smtClean="0"/>
          </a:p>
          <a:p>
            <a:pPr algn="ctr"/>
            <a:r>
              <a:rPr lang="en-US" sz="2400" dirty="0" smtClean="0"/>
              <a:t>33 076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1259632" y="4365104"/>
            <a:ext cx="1728192" cy="165618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somali</a:t>
            </a:r>
          </a:p>
          <a:p>
            <a:pPr algn="ctr"/>
            <a:r>
              <a:rPr lang="en-US" sz="2000" dirty="0" smtClean="0"/>
              <a:t>14 045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2699792" y="4437112"/>
            <a:ext cx="1728192" cy="15841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/>
              <a:t>englanti</a:t>
            </a:r>
          </a:p>
          <a:p>
            <a:pPr algn="ctr"/>
            <a:r>
              <a:rPr lang="en-US" sz="2000" dirty="0" smtClean="0"/>
              <a:t>13 804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4139952" y="4581128"/>
            <a:ext cx="1440160" cy="1440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arabia</a:t>
            </a:r>
          </a:p>
          <a:p>
            <a:pPr algn="ctr"/>
            <a:r>
              <a:rPr lang="en-US" dirty="0" smtClean="0"/>
              <a:t>11 252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436096" y="4725144"/>
            <a:ext cx="1296144" cy="12961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Kurdi</a:t>
            </a:r>
          </a:p>
          <a:p>
            <a:pPr algn="ctr"/>
            <a:r>
              <a:rPr lang="fi-FI" dirty="0" smtClean="0"/>
              <a:t>8 623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592" y="6381328"/>
            <a:ext cx="12121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Tilastokeskus</a:t>
            </a:r>
            <a:r>
              <a:rPr lang="en-US" sz="800" dirty="0" smtClean="0"/>
              <a:t>, 2011</a:t>
            </a:r>
            <a:endParaRPr lang="en-US" sz="800" dirty="0"/>
          </a:p>
        </p:txBody>
      </p:sp>
      <p:pic>
        <p:nvPicPr>
          <p:cNvPr id="80900" name="Picture 4" descr="megaphone by ryanlerch - 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96136" y="1700808"/>
            <a:ext cx="2381250" cy="172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49514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dirty="0" smtClean="0"/>
              <a:t>© 2012 Olavi Hartonen &amp; Siirtolaisuusinstituutti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00" y="332656"/>
            <a:ext cx="1527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>
                <a:solidFill>
                  <a:srgbClr val="775F55"/>
                </a:solidFill>
                <a:ea typeface="+mj-ea"/>
                <a:cs typeface="+mj-cs"/>
              </a:rPr>
              <a:t>LOPPU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1340768"/>
            <a:ext cx="6912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Tämä esitys on osa Siirtolaisuusinstituutin </a:t>
            </a:r>
            <a:br>
              <a:rPr lang="fi-FI" dirty="0" smtClean="0"/>
            </a:br>
            <a:r>
              <a:rPr lang="fi-FI" dirty="0" smtClean="0"/>
              <a:t>”Siirtolaisuus Suomessa ja Euroopassa” – opetuspakettia.</a:t>
            </a:r>
          </a:p>
          <a:p>
            <a:endParaRPr lang="fi-FI" dirty="0" smtClean="0"/>
          </a:p>
          <a:p>
            <a:r>
              <a:rPr lang="fi-FI" dirty="0" smtClean="0"/>
              <a:t>Paketin osat ovat:</a:t>
            </a:r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Siirtolaisuuden historia Suomessa ja Euroopassa</a:t>
            </a:r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Maahanmuuttajat Euroopassa</a:t>
            </a:r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Euroopan unioni ja vapaa liikkuvuus</a:t>
            </a:r>
          </a:p>
          <a:p>
            <a:pPr>
              <a:buFont typeface="Arial" pitchFamily="34" charset="0"/>
              <a:buChar char="•"/>
            </a:pPr>
            <a:endParaRPr lang="fi-FI" dirty="0" smtClean="0"/>
          </a:p>
          <a:p>
            <a:r>
              <a:rPr lang="fi-FI" dirty="0" smtClean="0"/>
              <a:t>Materiaali on ladattavissa osoitteessa: </a:t>
            </a:r>
            <a:r>
              <a:rPr lang="fi-FI" b="1" dirty="0" smtClean="0"/>
              <a:t>www.siirtolaisuusinstituutti.fi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472688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Lisätietoa: 	johtaja, Ismo </a:t>
            </a:r>
            <a:r>
              <a:rPr lang="fi-FI" dirty="0" err="1" smtClean="0"/>
              <a:t>Söderling</a:t>
            </a:r>
            <a:r>
              <a:rPr lang="fi-FI" dirty="0" smtClean="0"/>
              <a:t>, </a:t>
            </a:r>
            <a:br>
              <a:rPr lang="fi-FI" dirty="0" smtClean="0"/>
            </a:br>
            <a:r>
              <a:rPr lang="fi-FI" dirty="0" smtClean="0"/>
              <a:t>		</a:t>
            </a:r>
            <a:r>
              <a:rPr lang="fi-FI" dirty="0" err="1" smtClean="0"/>
              <a:t>ismo.soderling@utu.fi</a:t>
            </a:r>
            <a:r>
              <a:rPr lang="fi-FI" dirty="0" smtClean="0"/>
              <a:t>, puh. </a:t>
            </a:r>
            <a:r>
              <a:rPr lang="en-US" dirty="0" smtClean="0"/>
              <a:t>050-511 3586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64696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dirty="0" smtClean="0"/>
              <a:t>”Siirtolaisuus Suomessa ja Euroopassa” -opetuspaketti on saanut Ulkoministeriön valtionavustusta Eurooppa-tiedottamiseen.</a:t>
            </a:r>
            <a:endParaRPr lang="en-US" sz="1000" dirty="0"/>
          </a:p>
        </p:txBody>
      </p:sp>
      <p:pic>
        <p:nvPicPr>
          <p:cNvPr id="52226" name="Picture 2" descr="\\Minneapolis\siirrot\Sisko WäliWarasto\Olavi\formi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661248"/>
            <a:ext cx="633777" cy="612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88843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dirty="0" smtClean="0"/>
              <a:t>Ensimmäiset suomalaiset Amerikassa</a:t>
            </a:r>
            <a:endParaRPr lang="fi-FI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946176" cy="4343400"/>
          </a:xfrm>
        </p:spPr>
        <p:txBody>
          <a:bodyPr/>
          <a:lstStyle/>
          <a:p>
            <a:r>
              <a:rPr lang="en-US" dirty="0" smtClean="0"/>
              <a:t>Kalmar </a:t>
            </a:r>
            <a:r>
              <a:rPr lang="en-US" dirty="0" err="1" smtClean="0"/>
              <a:t>Nyckel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fi-FI" sz="1600" dirty="0" smtClean="0"/>
              <a:t>Laiva, jolla siirtolaiset matkustivat New </a:t>
            </a:r>
            <a:r>
              <a:rPr lang="fi-FI" sz="1600" dirty="0" err="1" smtClean="0"/>
              <a:t>Sweden</a:t>
            </a:r>
            <a:r>
              <a:rPr lang="fi-FI" sz="1600" dirty="0" smtClean="0"/>
              <a:t> –siirtokuntaan.</a:t>
            </a:r>
          </a:p>
          <a:p>
            <a:endParaRPr lang="fi-FI" sz="1600" dirty="0" smtClean="0"/>
          </a:p>
          <a:p>
            <a:r>
              <a:rPr lang="fi-FI" sz="1600" dirty="0" smtClean="0"/>
              <a:t>Laivasta tehtiin kopio, joka valmistui vuonna 1997.</a:t>
            </a:r>
          </a:p>
          <a:p>
            <a:endParaRPr lang="fi-FI" sz="1600" dirty="0" smtClean="0"/>
          </a:p>
          <a:p>
            <a:endParaRPr lang="fi-FI" sz="1600" dirty="0" smtClean="0"/>
          </a:p>
          <a:p>
            <a:endParaRPr lang="fi-FI" sz="1600" dirty="0" smtClean="0"/>
          </a:p>
          <a:p>
            <a:endParaRPr lang="fi-FI" sz="1600" dirty="0" smtClean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screen"/>
          <a:stretch>
            <a:fillRect/>
          </a:stretch>
        </p:blipFill>
        <p:spPr bwMode="auto">
          <a:xfrm>
            <a:off x="2915816" y="1628800"/>
            <a:ext cx="286496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2880320" cy="25979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BA152F2-5CFF-40EA-9154-54178D9E22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E6B4A36-6588-4A38-9AC8-8DEE53EAE84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F032A1B-7C1E-4FCF-BA1C-A942B3B76B1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1F626A-FA31-4096-96C8-D846950CD2EB}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Powerpointt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45D7E"/>
      </a:hlink>
      <a:folHlink>
        <a:srgbClr val="70440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4052</TotalTime>
  <Words>1828</Words>
  <Application>Microsoft Office PowerPoint</Application>
  <PresentationFormat>Näytössä katseltava diaesitys (4:3)</PresentationFormat>
  <Paragraphs>406</Paragraphs>
  <Slides>81</Slides>
  <Notes>1</Notes>
  <HiddenSlides>0</HiddenSlides>
  <MMClips>0</MMClips>
  <ScaleCrop>false</ScaleCrop>
  <HeadingPairs>
    <vt:vector size="6" baseType="variant"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81</vt:i4>
      </vt:variant>
    </vt:vector>
  </HeadingPairs>
  <TitlesOfParts>
    <vt:vector size="83" baseType="lpstr">
      <vt:lpstr>Median</vt:lpstr>
      <vt:lpstr>Image</vt:lpstr>
      <vt:lpstr>Siirtolaisuuden historia Suomessa ja Euroopassa </vt:lpstr>
      <vt:lpstr>Dia 2</vt:lpstr>
      <vt:lpstr>Globalisaatio</vt:lpstr>
      <vt:lpstr>Maapallon kansoitus</vt:lpstr>
      <vt:lpstr>Amerikan siirtolaisuus</vt:lpstr>
      <vt:lpstr>Eurooppalaiset lähtevät merten taa</vt:lpstr>
      <vt:lpstr>Kolumbus ”löysi” Amerikan vuonna 1492</vt:lpstr>
      <vt:lpstr>Ensimmäiset suomalaiset Amerikassa</vt:lpstr>
      <vt:lpstr>Ensimmäiset suomalaiset Amerikassa</vt:lpstr>
      <vt:lpstr>Ensimmäiset suomalaiset Amerikassa - Delaware</vt:lpstr>
      <vt:lpstr>Amerikka odottaa</vt:lpstr>
      <vt:lpstr>Suomalaisten kaukosiirtolaisuus  1870-1945</vt:lpstr>
      <vt:lpstr>Suomesta laivalla Amerikkaan</vt:lpstr>
      <vt:lpstr>Laivalla Amerikkaan</vt:lpstr>
      <vt:lpstr>Titanic</vt:lpstr>
      <vt:lpstr>Suomalaisia mainoksia</vt:lpstr>
      <vt:lpstr>Syitä Amerikkaan lähtöön</vt:lpstr>
      <vt:lpstr>Syitä Amerikkaan lähtöön</vt:lpstr>
      <vt:lpstr>Euroopan työntö</vt:lpstr>
      <vt:lpstr>”Ylijäämäväestö” 1800-luvulla</vt:lpstr>
      <vt:lpstr>Puukkojunkkarit</vt:lpstr>
      <vt:lpstr>Amerikan veto</vt:lpstr>
      <vt:lpstr>Syitä lähtöön</vt:lpstr>
      <vt:lpstr>Amerikan siirtolaisuuden lähtöalueet Suomessa</vt:lpstr>
      <vt:lpstr>Suomalaisperäinen asutus Pohjois-Amerikassa 1920-luvulla</vt:lpstr>
      <vt:lpstr>Sijoittuminen uuteen maahan</vt:lpstr>
      <vt:lpstr>Suomalaisten elämää Yhdysvalloissa</vt:lpstr>
      <vt:lpstr>Suomalaisten elämää Yhdysvalloissa</vt:lpstr>
      <vt:lpstr>Suomalaiset tavat säilyivät</vt:lpstr>
      <vt:lpstr>Amerikansuomea</vt:lpstr>
      <vt:lpstr>Amerikansuomea</vt:lpstr>
      <vt:lpstr>Amerikkaan muuttaneet</vt:lpstr>
      <vt:lpstr>Suomalaisuus elää yhä</vt:lpstr>
      <vt:lpstr>Ei pelkästään Amerikka</vt:lpstr>
      <vt:lpstr>Suomalaisia Australiassa</vt:lpstr>
      <vt:lpstr>Suomesta töihin Ruotsiin  1960-luvulla</vt:lpstr>
      <vt:lpstr>Suomen ja Ruotsin välinen muuttoliike vuosina 1945-2011</vt:lpstr>
      <vt:lpstr>Syitä Ruotsiin lähtöön 1960-luvulla</vt:lpstr>
      <vt:lpstr>Syitä Ruotsiin lähtöön 1960-luvulla</vt:lpstr>
      <vt:lpstr>Suomen työntö</vt:lpstr>
      <vt:lpstr>Ruotsin veto</vt:lpstr>
      <vt:lpstr>Markan devalvointi</vt:lpstr>
      <vt:lpstr>Volvo</vt:lpstr>
      <vt:lpstr>Syitä Ruotsiin lähtöön</vt:lpstr>
      <vt:lpstr>Mahdollistavat tekijät</vt:lpstr>
      <vt:lpstr>Suomalaisten siirtolaisten elämää Ruotsissa</vt:lpstr>
      <vt:lpstr>Suomalaisten siirtolaisten elämää Ruotsissa</vt:lpstr>
      <vt:lpstr>Suomalaisten siirtolaisten elämää Ruotsissa</vt:lpstr>
      <vt:lpstr>Sopeutumisongelmia</vt:lpstr>
      <vt:lpstr>Dia 50</vt:lpstr>
      <vt:lpstr>Ruotsiin v. 1945-2010 muuttaneet</vt:lpstr>
      <vt:lpstr>Nykyiset maastamuuttajat</vt:lpstr>
      <vt:lpstr>Nykyiset maastamuuttajat</vt:lpstr>
      <vt:lpstr>Maastamuutto Suomesta 1860-2010</vt:lpstr>
      <vt:lpstr>Maastamuuton vaikutus väestöön</vt:lpstr>
      <vt:lpstr>Suomalaiset pakolaisina</vt:lpstr>
      <vt:lpstr>Karjalaiset</vt:lpstr>
      <vt:lpstr>Sotalapset - lapsipakolaiset</vt:lpstr>
      <vt:lpstr>Sotalapset - lapsipakolaiset</vt:lpstr>
      <vt:lpstr>Historiallinen maahanmuutto</vt:lpstr>
      <vt:lpstr>Varhainen maahanmuutto</vt:lpstr>
      <vt:lpstr>Keski-ajalla tärkeimmät virkamiehet ja linnanherrat olivat ruotsalaisia</vt:lpstr>
      <vt:lpstr>Maahanmuuttajat perustamassa suomalaista teollisuutta</vt:lpstr>
      <vt:lpstr>Dia 64</vt:lpstr>
      <vt:lpstr>Fiskarsin rautaruukki 1649 -</vt:lpstr>
      <vt:lpstr>Finlaysonin puuvillatehdas</vt:lpstr>
      <vt:lpstr>Yhteydet Venäjälle</vt:lpstr>
      <vt:lpstr>Maahanmuutto 1900–luvun alussa</vt:lpstr>
      <vt:lpstr>2. maailmansodan jälkeen maahanmuutto Suomeen tyrehtyi</vt:lpstr>
      <vt:lpstr>Maahanmuuton kehitys 1980-</vt:lpstr>
      <vt:lpstr>Maahan- ja maastamuutto 1945-2011</vt:lpstr>
      <vt:lpstr>Pakolaiset</vt:lpstr>
      <vt:lpstr>Pakolaisia suomessa vuonna 1991</vt:lpstr>
      <vt:lpstr>Ulkomaan kansalaiset Suomessa 1870-2011</vt:lpstr>
      <vt:lpstr>Inkeriläiset</vt:lpstr>
      <vt:lpstr>Inkeriläisten paluumuutto</vt:lpstr>
      <vt:lpstr>Maahanmuuttajatilastoja</vt:lpstr>
      <vt:lpstr>Mistä maahanmuuttajat tulevat?</vt:lpstr>
      <vt:lpstr>Mistä maahanmuuttajat tulevat?</vt:lpstr>
      <vt:lpstr>Mitä vieraita kieliä Suomessa asuvat puhuvat?</vt:lpstr>
      <vt:lpstr>Dia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Siirtolaisuuden historia Suomessa</dc:title>
  <dc:creator>Olavi Hartonen</dc:creator>
  <cp:lastModifiedBy>Järjestelmänvalvoja</cp:lastModifiedBy>
  <cp:revision>323</cp:revision>
  <dcterms:created xsi:type="dcterms:W3CDTF">2012-09-13T10:32:44Z</dcterms:created>
  <dcterms:modified xsi:type="dcterms:W3CDTF">2015-11-11T13:29:22Z</dcterms:modified>
</cp:coreProperties>
</file>