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257" r:id="rId4"/>
    <p:sldId id="259" r:id="rId5"/>
    <p:sldId id="260" r:id="rId6"/>
    <p:sldId id="262" r:id="rId7"/>
    <p:sldId id="263" r:id="rId8"/>
    <p:sldId id="264" r:id="rId9"/>
    <p:sldId id="261" r:id="rId10"/>
    <p:sldId id="265" r:id="rId11"/>
    <p:sldId id="266" r:id="rId12"/>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948"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7F5F3D-5FBA-49B5-AB95-EA8FAB9F157D}" type="datetimeFigureOut">
              <a:rPr lang="fi-FI" smtClean="0"/>
              <a:t>1.2.2018</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653A16-97A8-4DC8-B813-17F54B81BC9A}" type="slidenum">
              <a:rPr lang="fi-FI" smtClean="0"/>
              <a:t>‹#›</a:t>
            </a:fld>
            <a:endParaRPr lang="fi-FI"/>
          </a:p>
        </p:txBody>
      </p:sp>
    </p:spTree>
    <p:extLst>
      <p:ext uri="{BB962C8B-B14F-4D97-AF65-F5344CB8AC3E}">
        <p14:creationId xmlns:p14="http://schemas.microsoft.com/office/powerpoint/2010/main" val="397507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26653A16-97A8-4DC8-B813-17F54B81BC9A}" type="slidenum">
              <a:rPr lang="fi-FI" smtClean="0"/>
              <a:t>3</a:t>
            </a:fld>
            <a:endParaRPr lang="fi-FI"/>
          </a:p>
        </p:txBody>
      </p:sp>
    </p:spTree>
    <p:extLst>
      <p:ext uri="{BB962C8B-B14F-4D97-AF65-F5344CB8AC3E}">
        <p14:creationId xmlns:p14="http://schemas.microsoft.com/office/powerpoint/2010/main" val="1208730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3F291C02-F545-4644-B084-92BA4E2002C1}" type="datetimeFigureOut">
              <a:rPr lang="fi-FI" smtClean="0"/>
              <a:t>1.2.2018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2272743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F291C02-F545-4644-B084-92BA4E2002C1}" type="datetimeFigureOut">
              <a:rPr lang="fi-FI" smtClean="0"/>
              <a:t>1.2.2018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47323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F291C02-F545-4644-B084-92BA4E2002C1}" type="datetimeFigureOut">
              <a:rPr lang="fi-FI" smtClean="0"/>
              <a:t>1.2.2018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236413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F291C02-F545-4644-B084-92BA4E2002C1}" type="datetimeFigureOut">
              <a:rPr lang="fi-FI" smtClean="0"/>
              <a:t>1.2.2018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623076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fld id="{3F291C02-F545-4644-B084-92BA4E2002C1}" type="datetimeFigureOut">
              <a:rPr lang="fi-FI" smtClean="0"/>
              <a:t>1.2.2018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3295931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3F291C02-F545-4644-B084-92BA4E2002C1}" type="datetimeFigureOut">
              <a:rPr lang="fi-FI" smtClean="0"/>
              <a:t>1.2.2018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2844039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3F291C02-F545-4644-B084-92BA4E2002C1}" type="datetimeFigureOut">
              <a:rPr lang="fi-FI" smtClean="0"/>
              <a:t>1.2.2018</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12486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3F291C02-F545-4644-B084-92BA4E2002C1}" type="datetimeFigureOut">
              <a:rPr lang="fi-FI" smtClean="0"/>
              <a:t>1.2.2018</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3964320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F291C02-F545-4644-B084-92BA4E2002C1}" type="datetimeFigureOut">
              <a:rPr lang="fi-FI" smtClean="0"/>
              <a:t>1.2.2018</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3584589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3F291C02-F545-4644-B084-92BA4E2002C1}" type="datetimeFigureOut">
              <a:rPr lang="fi-FI" smtClean="0"/>
              <a:t>1.2.2018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1887171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3F291C02-F545-4644-B084-92BA4E2002C1}" type="datetimeFigureOut">
              <a:rPr lang="fi-FI" smtClean="0"/>
              <a:t>1.2.2018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C6DCA96-88B0-48AB-9E59-57CB1A76B212}" type="slidenum">
              <a:rPr lang="fi-FI" smtClean="0"/>
              <a:t>‹#›</a:t>
            </a:fld>
            <a:endParaRPr lang="fi-FI"/>
          </a:p>
        </p:txBody>
      </p:sp>
    </p:spTree>
    <p:extLst>
      <p:ext uri="{BB962C8B-B14F-4D97-AF65-F5344CB8AC3E}">
        <p14:creationId xmlns:p14="http://schemas.microsoft.com/office/powerpoint/2010/main" val="2943051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291C02-F545-4644-B084-92BA4E2002C1}" type="datetimeFigureOut">
              <a:rPr lang="fi-FI" smtClean="0"/>
              <a:t>1.2.2018</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6DCA96-88B0-48AB-9E59-57CB1A76B212}" type="slidenum">
              <a:rPr lang="fi-FI" smtClean="0"/>
              <a:t>‹#›</a:t>
            </a:fld>
            <a:endParaRPr lang="fi-FI"/>
          </a:p>
        </p:txBody>
      </p:sp>
    </p:spTree>
    <p:extLst>
      <p:ext uri="{BB962C8B-B14F-4D97-AF65-F5344CB8AC3E}">
        <p14:creationId xmlns:p14="http://schemas.microsoft.com/office/powerpoint/2010/main" val="2591970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fi/url?sa=i&amp;rct=j&amp;q=&amp;esrc=s&amp;source=images&amp;cd=&amp;cad=rja&amp;uact=8&amp;ved=0ahUKEwiH_JyGtdbXAhUoOJoKHWDYD3EQjRwIBw&amp;url=http://www.supercoloring.com/fi/varityskuvat/tiede-ja-koulutus/koulu&amp;psig=AOvVaw0b3VaLVTG0FruaD_i1OQyW&amp;ust=1511585498753612" TargetMode="Externa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www.google.fi/url?sa=i&amp;rct=j&amp;q=&amp;esrc=s&amp;source=images&amp;cd=&amp;cad=rja&amp;uact=8&amp;ved=0ahUKEwiAmOHPtdbXAhXrJZoKHTKYBIAQjRwIBw&amp;url=https://peda.net/isokyro/valtaalankoulu/koulun-nimi/aurinko-png&amp;psig=AOvVaw196wQyzmp1ECvvwQxlMb3D&amp;ust=151158567968563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683568" y="1340768"/>
            <a:ext cx="7772400" cy="1470025"/>
          </a:xfrm>
          <a:solidFill>
            <a:srgbClr val="FFFF00"/>
          </a:solidFill>
        </p:spPr>
        <p:style>
          <a:lnRef idx="2">
            <a:schemeClr val="accent2"/>
          </a:lnRef>
          <a:fillRef idx="1">
            <a:schemeClr val="lt1"/>
          </a:fillRef>
          <a:effectRef idx="0">
            <a:schemeClr val="accent2"/>
          </a:effectRef>
          <a:fontRef idx="minor">
            <a:schemeClr val="dk1"/>
          </a:fontRef>
        </p:style>
        <p:txBody>
          <a:bodyPr>
            <a:normAutofit/>
          </a:bodyPr>
          <a:lstStyle/>
          <a:p>
            <a:r>
              <a:rPr lang="fi-FI" dirty="0" smtClean="0"/>
              <a:t>OPPIMISEN JA KASVUN TUKI</a:t>
            </a:r>
            <a:br>
              <a:rPr lang="fi-FI" dirty="0" smtClean="0"/>
            </a:br>
            <a:r>
              <a:rPr lang="fi-FI" dirty="0" smtClean="0"/>
              <a:t>2011 &gt; 2017</a:t>
            </a:r>
            <a:endParaRPr lang="fi-FI" dirty="0"/>
          </a:p>
        </p:txBody>
      </p:sp>
      <p:sp>
        <p:nvSpPr>
          <p:cNvPr id="3" name="Alaotsikko 2"/>
          <p:cNvSpPr>
            <a:spLocks noGrp="1"/>
          </p:cNvSpPr>
          <p:nvPr>
            <p:ph type="subTitle" idx="1"/>
          </p:nvPr>
        </p:nvSpPr>
        <p:spPr>
          <a:xfrm>
            <a:off x="1331640" y="3212976"/>
            <a:ext cx="6400800" cy="1752600"/>
          </a:xfrm>
        </p:spPr>
        <p:txBody>
          <a:bodyPr/>
          <a:lstStyle/>
          <a:p>
            <a:endParaRPr lang="fi-FI" dirty="0"/>
          </a:p>
        </p:txBody>
      </p:sp>
      <p:pic>
        <p:nvPicPr>
          <p:cNvPr id="4" name="Kuva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1340" y="188640"/>
            <a:ext cx="1267460" cy="878205"/>
          </a:xfrm>
          <a:prstGeom prst="rect">
            <a:avLst/>
          </a:prstGeom>
          <a:noFill/>
        </p:spPr>
      </p:pic>
      <p:pic>
        <p:nvPicPr>
          <p:cNvPr id="5" name="Kuva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6011714"/>
            <a:ext cx="2096135" cy="466725"/>
          </a:xfrm>
          <a:prstGeom prst="rect">
            <a:avLst/>
          </a:prstGeom>
          <a:noFill/>
        </p:spPr>
      </p:pic>
    </p:spTree>
    <p:extLst>
      <p:ext uri="{BB962C8B-B14F-4D97-AF65-F5344CB8AC3E}">
        <p14:creationId xmlns:p14="http://schemas.microsoft.com/office/powerpoint/2010/main" val="4169174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p:cNvSpPr txBox="1"/>
          <p:nvPr/>
        </p:nvSpPr>
        <p:spPr>
          <a:xfrm>
            <a:off x="0" y="4700934"/>
            <a:ext cx="1979712"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i-FI" b="1" dirty="0" smtClean="0"/>
              <a:t>LASTEN</a:t>
            </a:r>
          </a:p>
          <a:p>
            <a:r>
              <a:rPr lang="fi-FI" b="1" dirty="0" smtClean="0"/>
              <a:t>OIKEUDET</a:t>
            </a:r>
          </a:p>
          <a:p>
            <a:endParaRPr lang="fi-FI" dirty="0" smtClean="0"/>
          </a:p>
          <a:p>
            <a:endParaRPr lang="fi-FI" dirty="0" smtClean="0"/>
          </a:p>
          <a:p>
            <a:endParaRPr lang="fi-FI" dirty="0"/>
          </a:p>
          <a:p>
            <a:r>
              <a:rPr lang="fi-FI" dirty="0" smtClean="0"/>
              <a:t> </a:t>
            </a:r>
          </a:p>
        </p:txBody>
      </p:sp>
      <p:sp>
        <p:nvSpPr>
          <p:cNvPr id="4" name="Tekstiruutu 3"/>
          <p:cNvSpPr txBox="1"/>
          <p:nvPr/>
        </p:nvSpPr>
        <p:spPr>
          <a:xfrm>
            <a:off x="3903583" y="4700934"/>
            <a:ext cx="1676529"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i-FI" b="1" dirty="0" smtClean="0"/>
              <a:t>RIITTÄVÄT RESURSSIT,</a:t>
            </a:r>
          </a:p>
          <a:p>
            <a:r>
              <a:rPr lang="fi-FI" b="1" dirty="0" smtClean="0"/>
              <a:t>TALOUS </a:t>
            </a:r>
          </a:p>
          <a:p>
            <a:r>
              <a:rPr lang="fi-FI" b="1" dirty="0" smtClean="0"/>
              <a:t>JA HENKILÖSTÖ</a:t>
            </a:r>
          </a:p>
          <a:p>
            <a:endParaRPr lang="fi-FI" dirty="0" smtClean="0"/>
          </a:p>
          <a:p>
            <a:endParaRPr lang="fi-FI" dirty="0"/>
          </a:p>
        </p:txBody>
      </p:sp>
      <p:sp>
        <p:nvSpPr>
          <p:cNvPr id="5" name="Tekstiruutu 4"/>
          <p:cNvSpPr txBox="1"/>
          <p:nvPr/>
        </p:nvSpPr>
        <p:spPr>
          <a:xfrm>
            <a:off x="5580112" y="4696179"/>
            <a:ext cx="1800200"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i-FI" b="1" dirty="0" smtClean="0"/>
              <a:t>HENKILÖSTÖN</a:t>
            </a:r>
          </a:p>
          <a:p>
            <a:r>
              <a:rPr lang="fi-FI" b="1" dirty="0" smtClean="0"/>
              <a:t>OSAAMINEN JA JAKSAMISEN</a:t>
            </a:r>
          </a:p>
          <a:p>
            <a:r>
              <a:rPr lang="fi-FI" b="1" dirty="0" smtClean="0"/>
              <a:t>TUKEMINEN</a:t>
            </a:r>
          </a:p>
          <a:p>
            <a:endParaRPr lang="fi-FI" b="1" dirty="0" smtClean="0"/>
          </a:p>
          <a:p>
            <a:endParaRPr lang="fi-FI" b="1" dirty="0" smtClean="0"/>
          </a:p>
        </p:txBody>
      </p:sp>
      <p:sp>
        <p:nvSpPr>
          <p:cNvPr id="6" name="Tekstiruutu 5"/>
          <p:cNvSpPr txBox="1"/>
          <p:nvPr/>
        </p:nvSpPr>
        <p:spPr>
          <a:xfrm>
            <a:off x="7380312" y="4696180"/>
            <a:ext cx="1763688"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i-FI" b="1" dirty="0" smtClean="0"/>
              <a:t>JATKUVA TOIMINNAN</a:t>
            </a:r>
          </a:p>
          <a:p>
            <a:r>
              <a:rPr lang="fi-FI" b="1" dirty="0" smtClean="0"/>
              <a:t>ARVIOINTI JA KEHITTÄMINEN</a:t>
            </a:r>
          </a:p>
          <a:p>
            <a:endParaRPr lang="fi-FI" b="1" dirty="0" smtClean="0"/>
          </a:p>
          <a:p>
            <a:endParaRPr lang="fi-FI" b="1" dirty="0"/>
          </a:p>
        </p:txBody>
      </p:sp>
      <p:pic>
        <p:nvPicPr>
          <p:cNvPr id="1026" name="Picture 2" descr="Kuvahaun tulos haulle koulupoik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019779"/>
            <a:ext cx="923925"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uvahaun tulos haulle aurink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170" y="50529"/>
            <a:ext cx="2285830" cy="1962150"/>
          </a:xfrm>
          <a:prstGeom prst="rect">
            <a:avLst/>
          </a:prstGeom>
          <a:noFill/>
          <a:extLst>
            <a:ext uri="{909E8E84-426E-40DD-AFC4-6F175D3DCCD1}">
              <a14:hiddenFill xmlns:a14="http://schemas.microsoft.com/office/drawing/2010/main">
                <a:solidFill>
                  <a:srgbClr val="FFFFFF"/>
                </a:solidFill>
              </a14:hiddenFill>
            </a:ext>
          </a:extLst>
        </p:spPr>
      </p:pic>
      <p:sp>
        <p:nvSpPr>
          <p:cNvPr id="9" name="Kuvaselitepilvi 8"/>
          <p:cNvSpPr/>
          <p:nvPr/>
        </p:nvSpPr>
        <p:spPr>
          <a:xfrm>
            <a:off x="4067944" y="117903"/>
            <a:ext cx="3707904" cy="1836784"/>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i-FI" dirty="0"/>
          </a:p>
        </p:txBody>
      </p:sp>
      <p:sp>
        <p:nvSpPr>
          <p:cNvPr id="10" name="Tekstiruutu 9"/>
          <p:cNvSpPr txBox="1"/>
          <p:nvPr/>
        </p:nvSpPr>
        <p:spPr>
          <a:xfrm>
            <a:off x="41916" y="6481919"/>
            <a:ext cx="9144000" cy="369332"/>
          </a:xfrm>
          <a:prstGeom prst="rect">
            <a:avLst/>
          </a:prstGeom>
          <a:solidFill>
            <a:schemeClr val="bg1">
              <a:lumMod val="50000"/>
            </a:schemeClr>
          </a:solidFill>
        </p:spPr>
        <p:txBody>
          <a:bodyPr wrap="square" rtlCol="0">
            <a:spAutoFit/>
          </a:bodyPr>
          <a:lstStyle/>
          <a:p>
            <a:pPr algn="ctr"/>
            <a:r>
              <a:rPr lang="fi-FI" b="1" i="1" dirty="0" smtClean="0"/>
              <a:t>   H   Y   V   Ä    N     E   L   Ä   M   Ä   N    ALKUTAIVAL</a:t>
            </a:r>
          </a:p>
        </p:txBody>
      </p:sp>
      <p:sp>
        <p:nvSpPr>
          <p:cNvPr id="13" name="Tekstiruutu 12"/>
          <p:cNvSpPr txBox="1"/>
          <p:nvPr/>
        </p:nvSpPr>
        <p:spPr>
          <a:xfrm>
            <a:off x="1923871" y="4700934"/>
            <a:ext cx="1979712"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i-FI" b="1" dirty="0" smtClean="0"/>
              <a:t>TOIMIVAT RAKENTEET, PROSESSIT JA KÄYTÄNNÖT</a:t>
            </a:r>
          </a:p>
          <a:p>
            <a:endParaRPr lang="fi-FI" dirty="0" smtClean="0"/>
          </a:p>
          <a:p>
            <a:endParaRPr lang="fi-FI" dirty="0"/>
          </a:p>
        </p:txBody>
      </p:sp>
      <p:sp>
        <p:nvSpPr>
          <p:cNvPr id="3" name="Suorakulmainen kolmio 2"/>
          <p:cNvSpPr/>
          <p:nvPr/>
        </p:nvSpPr>
        <p:spPr>
          <a:xfrm rot="5400000">
            <a:off x="-109235" y="191539"/>
            <a:ext cx="1962150" cy="1697007"/>
          </a:xfrm>
          <a:prstGeom prst="rtTriangl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1"/>
              </a:solidFill>
            </a:endParaRPr>
          </a:p>
        </p:txBody>
      </p:sp>
      <p:sp>
        <p:nvSpPr>
          <p:cNvPr id="7" name="Tekstiruutu 6"/>
          <p:cNvSpPr txBox="1"/>
          <p:nvPr/>
        </p:nvSpPr>
        <p:spPr>
          <a:xfrm>
            <a:off x="107504" y="117903"/>
            <a:ext cx="1440160" cy="1200329"/>
          </a:xfrm>
          <a:prstGeom prst="rect">
            <a:avLst/>
          </a:prstGeom>
          <a:noFill/>
        </p:spPr>
        <p:txBody>
          <a:bodyPr wrap="square" rtlCol="0">
            <a:spAutoFit/>
          </a:bodyPr>
          <a:lstStyle/>
          <a:p>
            <a:r>
              <a:rPr lang="fi-FI" dirty="0" smtClean="0"/>
              <a:t>Kasvun ja oppimisen</a:t>
            </a:r>
          </a:p>
          <a:p>
            <a:r>
              <a:rPr lang="fi-FI" dirty="0" smtClean="0"/>
              <a:t>tuki</a:t>
            </a:r>
          </a:p>
          <a:p>
            <a:endParaRPr lang="fi-FI" dirty="0" smtClean="0"/>
          </a:p>
        </p:txBody>
      </p:sp>
    </p:spTree>
    <p:extLst>
      <p:ext uri="{BB962C8B-B14F-4D97-AF65-F5344CB8AC3E}">
        <p14:creationId xmlns:p14="http://schemas.microsoft.com/office/powerpoint/2010/main" val="255816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fade">
                                      <p:cBhvr>
                                        <p:cTn id="5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9" grpId="0" animBg="1"/>
      <p:bldP spid="10"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TURVALLISTA MATKAA</a:t>
            </a:r>
            <a:endParaRPr lang="fi-FI" dirty="0"/>
          </a:p>
        </p:txBody>
      </p:sp>
      <p:sp>
        <p:nvSpPr>
          <p:cNvPr id="3" name="Alaotsikko 2"/>
          <p:cNvSpPr>
            <a:spLocks noGrp="1"/>
          </p:cNvSpPr>
          <p:nvPr>
            <p:ph type="subTitle" idx="1"/>
          </p:nvPr>
        </p:nvSpPr>
        <p:spPr/>
        <p:txBody>
          <a:bodyPr/>
          <a:lstStyle/>
          <a:p>
            <a:endParaRPr lang="fi-FI"/>
          </a:p>
        </p:txBody>
      </p:sp>
    </p:spTree>
    <p:extLst>
      <p:ext uri="{BB962C8B-B14F-4D97-AF65-F5344CB8AC3E}">
        <p14:creationId xmlns:p14="http://schemas.microsoft.com/office/powerpoint/2010/main" val="1543822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orakulmio 2"/>
          <p:cNvSpPr/>
          <p:nvPr/>
        </p:nvSpPr>
        <p:spPr>
          <a:xfrm>
            <a:off x="356306" y="764704"/>
            <a:ext cx="8464166" cy="8710077"/>
          </a:xfrm>
          <a:prstGeom prst="rect">
            <a:avLst/>
          </a:prstGeom>
        </p:spPr>
        <p:txBody>
          <a:bodyPr wrap="square">
            <a:spAutoFit/>
          </a:bodyPr>
          <a:lstStyle/>
          <a:p>
            <a:r>
              <a:rPr lang="fi-FI" sz="1600" b="1" dirty="0"/>
              <a:t>Kohderyhmä</a:t>
            </a:r>
            <a:r>
              <a:rPr lang="fi-FI" dirty="0"/>
              <a:t>	</a:t>
            </a:r>
            <a:endParaRPr lang="fi-FI" dirty="0" smtClean="0"/>
          </a:p>
          <a:p>
            <a:r>
              <a:rPr lang="fi-FI" sz="1400" dirty="0" smtClean="0"/>
              <a:t>Pohjois-Savon </a:t>
            </a:r>
            <a:r>
              <a:rPr lang="fi-FI" sz="1400" dirty="0"/>
              <a:t>alueen kuntien </a:t>
            </a:r>
          </a:p>
          <a:p>
            <a:r>
              <a:rPr lang="fi-FI" sz="1400" dirty="0" smtClean="0"/>
              <a:t>koulutoimen </a:t>
            </a:r>
            <a:r>
              <a:rPr lang="fi-FI" sz="1400" dirty="0"/>
              <a:t>johto ja </a:t>
            </a:r>
            <a:r>
              <a:rPr lang="fi-FI" sz="1400" dirty="0" err="1"/>
              <a:t>ao</a:t>
            </a:r>
            <a:r>
              <a:rPr lang="fi-FI" sz="1400" dirty="0"/>
              <a:t> lautakunnan puheenjohtaja</a:t>
            </a:r>
          </a:p>
          <a:p>
            <a:r>
              <a:rPr lang="fi-FI" sz="1400" dirty="0"/>
              <a:t>perusopetuksen rehtorit </a:t>
            </a:r>
          </a:p>
          <a:p>
            <a:r>
              <a:rPr lang="fi-FI" sz="1400" dirty="0"/>
              <a:t>opettajien ammattiyhdistyksen edustajat 2/yhdistys</a:t>
            </a:r>
          </a:p>
          <a:p>
            <a:r>
              <a:rPr lang="fi-FI" sz="1400" dirty="0"/>
              <a:t>Kuopiosta kutsutaan lisäksi opettajien edustajat 1-3/koulu, koulut </a:t>
            </a:r>
            <a:r>
              <a:rPr lang="fi-FI" sz="1400" dirty="0" smtClean="0"/>
              <a:t>nimeävät</a:t>
            </a:r>
          </a:p>
          <a:p>
            <a:endParaRPr lang="fi-FI" dirty="0"/>
          </a:p>
          <a:p>
            <a:r>
              <a:rPr lang="fi-FI" sz="1600" b="1" dirty="0" smtClean="0"/>
              <a:t>Paikka</a:t>
            </a:r>
            <a:r>
              <a:rPr lang="fi-FI" sz="1600" dirty="0"/>
              <a:t>	</a:t>
            </a:r>
            <a:r>
              <a:rPr lang="fi-FI" dirty="0"/>
              <a:t>	</a:t>
            </a:r>
            <a:r>
              <a:rPr lang="fi-FI" sz="1600" dirty="0"/>
              <a:t>Kuopion </a:t>
            </a:r>
            <a:r>
              <a:rPr lang="fi-FI" sz="1600" dirty="0" smtClean="0"/>
              <a:t>Musiikkikeskuksen auditorio</a:t>
            </a:r>
          </a:p>
          <a:p>
            <a:endParaRPr lang="fi-FI" sz="1600" dirty="0"/>
          </a:p>
          <a:p>
            <a:r>
              <a:rPr lang="fi-FI" sz="1600" dirty="0" smtClean="0"/>
              <a:t>9.00-11.00	</a:t>
            </a:r>
            <a:r>
              <a:rPr lang="fi-FI" sz="1600" dirty="0"/>
              <a:t>	Lain edellyttämät muutokset</a:t>
            </a:r>
          </a:p>
          <a:p>
            <a:r>
              <a:rPr lang="fi-FI" sz="1600" dirty="0"/>
              <a:t> </a:t>
            </a:r>
          </a:p>
          <a:p>
            <a:r>
              <a:rPr lang="fi-FI" sz="1600" dirty="0"/>
              <a:t>		Marja Lahtinen, lakimies, Kunnallinen työmarkkinalaitos</a:t>
            </a:r>
          </a:p>
          <a:p>
            <a:r>
              <a:rPr lang="fi-FI" sz="1600" dirty="0" smtClean="0"/>
              <a:t>		Nina </a:t>
            </a:r>
            <a:r>
              <a:rPr lang="fi-FI" sz="1600" dirty="0"/>
              <a:t>Lahtinen, kehittämispäällikkö, Opetusalan </a:t>
            </a:r>
            <a:r>
              <a:rPr lang="fi-FI" sz="1600" dirty="0" smtClean="0"/>
              <a:t>ammattijärjestö</a:t>
            </a:r>
          </a:p>
          <a:p>
            <a:endParaRPr lang="fi-FI" sz="1600" dirty="0" smtClean="0"/>
          </a:p>
          <a:p>
            <a:r>
              <a:rPr lang="fi-FI" sz="1600" dirty="0" smtClean="0"/>
              <a:t>12.00-13.45</a:t>
            </a:r>
            <a:r>
              <a:rPr lang="fi-FI" sz="1600" dirty="0"/>
              <a:t>	Miten muutos toteutetaan käytännössä?</a:t>
            </a:r>
          </a:p>
          <a:p>
            <a:r>
              <a:rPr lang="fi-FI" sz="1600" dirty="0"/>
              <a:t> </a:t>
            </a:r>
          </a:p>
          <a:p>
            <a:pPr lvl="0"/>
            <a:r>
              <a:rPr lang="fi-FI" sz="1600" dirty="0" smtClean="0"/>
              <a:t>		Opetussuunnitelman </a:t>
            </a:r>
            <a:r>
              <a:rPr lang="fi-FI" sz="1600" dirty="0"/>
              <a:t>muutokset</a:t>
            </a:r>
          </a:p>
          <a:p>
            <a:pPr lvl="0"/>
            <a:r>
              <a:rPr lang="fi-FI" sz="1600" dirty="0" smtClean="0"/>
              <a:t>		Oppimisen </a:t>
            </a:r>
            <a:r>
              <a:rPr lang="fi-FI" sz="1600" dirty="0"/>
              <a:t>ja koulunkäynnin tuki</a:t>
            </a:r>
          </a:p>
          <a:p>
            <a:pPr lvl="0"/>
            <a:r>
              <a:rPr lang="fi-FI" sz="1600" dirty="0" smtClean="0"/>
              <a:t>		Oppilashuoltotyön </a:t>
            </a:r>
            <a:r>
              <a:rPr lang="fi-FI" sz="1600" dirty="0"/>
              <a:t>organisoiminen</a:t>
            </a:r>
          </a:p>
          <a:p>
            <a:pPr lvl="0"/>
            <a:r>
              <a:rPr lang="fi-FI" sz="1600" dirty="0" smtClean="0"/>
              <a:t>		Tietojen </a:t>
            </a:r>
            <a:r>
              <a:rPr lang="fi-FI" sz="1600" dirty="0"/>
              <a:t>siirto, tietojensaantioikeus</a:t>
            </a:r>
          </a:p>
          <a:p>
            <a:pPr lvl="0"/>
            <a:r>
              <a:rPr lang="fi-FI" sz="1600" dirty="0" smtClean="0"/>
              <a:t>		Dokumentointi </a:t>
            </a:r>
            <a:r>
              <a:rPr lang="fi-FI" sz="1600" dirty="0"/>
              <a:t>ja </a:t>
            </a:r>
            <a:r>
              <a:rPr lang="fi-FI" sz="1600" dirty="0" smtClean="0"/>
              <a:t>päätökset</a:t>
            </a:r>
          </a:p>
          <a:p>
            <a:pPr lvl="0"/>
            <a:endParaRPr lang="fi-FI" sz="1600" dirty="0"/>
          </a:p>
          <a:p>
            <a:r>
              <a:rPr lang="fi-FI" sz="1600" dirty="0"/>
              <a:t> </a:t>
            </a:r>
            <a:r>
              <a:rPr lang="fi-FI" sz="1600" dirty="0" smtClean="0"/>
              <a:t>		Erityisopettajat </a:t>
            </a:r>
            <a:r>
              <a:rPr lang="fi-FI" sz="1600" dirty="0"/>
              <a:t>Jukka </a:t>
            </a:r>
            <a:r>
              <a:rPr lang="fi-FI" sz="1600" dirty="0" err="1"/>
              <a:t>Onttonen</a:t>
            </a:r>
            <a:r>
              <a:rPr lang="fi-FI" sz="1600" dirty="0"/>
              <a:t> ja Matti </a:t>
            </a:r>
            <a:r>
              <a:rPr lang="fi-FI" sz="1600" dirty="0" err="1"/>
              <a:t>Hollmen</a:t>
            </a:r>
            <a:endParaRPr lang="fi-FI" sz="1600" dirty="0"/>
          </a:p>
          <a:p>
            <a:r>
              <a:rPr lang="fi-FI" sz="1600" dirty="0"/>
              <a:t> </a:t>
            </a:r>
            <a:endParaRPr lang="fi-FI" sz="1600" dirty="0" smtClean="0"/>
          </a:p>
          <a:p>
            <a:endParaRPr lang="fi-FI" sz="1600" dirty="0"/>
          </a:p>
          <a:p>
            <a:endParaRPr lang="fi-FI" sz="1600" dirty="0" smtClean="0"/>
          </a:p>
          <a:p>
            <a:endParaRPr lang="fi-FI" sz="1600" dirty="0"/>
          </a:p>
          <a:p>
            <a:endParaRPr lang="fi-FI" sz="1600" dirty="0" smtClean="0"/>
          </a:p>
          <a:p>
            <a:endParaRPr lang="fi-FI" sz="1600" dirty="0"/>
          </a:p>
          <a:p>
            <a:endParaRPr lang="fi-FI" sz="1600" dirty="0" smtClean="0"/>
          </a:p>
          <a:p>
            <a:endParaRPr lang="fi-FI" sz="1600" dirty="0"/>
          </a:p>
          <a:p>
            <a:endParaRPr lang="fi-FI" sz="1600" dirty="0" smtClean="0"/>
          </a:p>
          <a:p>
            <a:endParaRPr lang="fi-FI" sz="1600" dirty="0"/>
          </a:p>
          <a:p>
            <a:endParaRPr lang="fi-FI" dirty="0"/>
          </a:p>
          <a:p>
            <a:endParaRPr lang="fi-FI" dirty="0"/>
          </a:p>
        </p:txBody>
      </p:sp>
      <p:sp>
        <p:nvSpPr>
          <p:cNvPr id="4" name="Suorakulmio 3"/>
          <p:cNvSpPr/>
          <p:nvPr/>
        </p:nvSpPr>
        <p:spPr>
          <a:xfrm>
            <a:off x="356306" y="188640"/>
            <a:ext cx="8104126" cy="369332"/>
          </a:xfrm>
          <a:prstGeom prst="rect">
            <a:avLst/>
          </a:prstGeom>
          <a:solidFill>
            <a:srgbClr val="FFFF00"/>
          </a:solidFill>
        </p:spPr>
        <p:txBody>
          <a:bodyPr wrap="square">
            <a:spAutoFit/>
          </a:bodyPr>
          <a:lstStyle/>
          <a:p>
            <a:r>
              <a:rPr lang="fi-FI" i="1" dirty="0"/>
              <a:t>Perusopetuslaki on muuttunut – miten toteutamme lakia </a:t>
            </a:r>
            <a:r>
              <a:rPr lang="fi-FI" i="1" dirty="0" smtClean="0"/>
              <a:t>käytännössä 30.3.2011</a:t>
            </a:r>
            <a:endParaRPr lang="fi-FI" dirty="0"/>
          </a:p>
        </p:txBody>
      </p:sp>
    </p:spTree>
    <p:extLst>
      <p:ext uri="{BB962C8B-B14F-4D97-AF65-F5344CB8AC3E}">
        <p14:creationId xmlns:p14="http://schemas.microsoft.com/office/powerpoint/2010/main" val="1950859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MG_35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0527" y="72056"/>
            <a:ext cx="4764021" cy="357301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MG_35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0" y="3535592"/>
            <a:ext cx="4429878" cy="33224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MG_352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09945" y="3320603"/>
            <a:ext cx="4716529" cy="353739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IMG_351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89" y="0"/>
            <a:ext cx="2679762" cy="35730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MG_350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7550" y="-1"/>
            <a:ext cx="2733805" cy="3645073"/>
          </a:xfrm>
          <a:prstGeom prst="rect">
            <a:avLst/>
          </a:prstGeom>
          <a:noFill/>
          <a:extLst>
            <a:ext uri="{909E8E84-426E-40DD-AFC4-6F175D3DCCD1}">
              <a14:hiddenFill xmlns:a14="http://schemas.microsoft.com/office/drawing/2010/main">
                <a:solidFill>
                  <a:srgbClr val="FFFFFF"/>
                </a:solidFill>
              </a14:hiddenFill>
            </a:ext>
          </a:extLst>
        </p:spPr>
      </p:pic>
      <p:sp>
        <p:nvSpPr>
          <p:cNvPr id="2" name="Suorakulmio 1"/>
          <p:cNvSpPr/>
          <p:nvPr/>
        </p:nvSpPr>
        <p:spPr>
          <a:xfrm>
            <a:off x="539552" y="1124744"/>
            <a:ext cx="5580585" cy="2308324"/>
          </a:xfrm>
          <a:prstGeom prst="rect">
            <a:avLst/>
          </a:prstGeom>
        </p:spPr>
        <p:txBody>
          <a:bodyPr wrap="square">
            <a:spAutoFit/>
          </a:bodyPr>
          <a:lstStyle/>
          <a:p>
            <a:r>
              <a:rPr lang="fi-FI" sz="3600" i="1" dirty="0">
                <a:solidFill>
                  <a:schemeClr val="bg1"/>
                </a:solidFill>
              </a:rPr>
              <a:t>Kolmiportainen tuki 2013 – miten lain muutos on </a:t>
            </a:r>
            <a:r>
              <a:rPr lang="fi-FI" sz="3600" i="1" dirty="0" smtClean="0">
                <a:solidFill>
                  <a:schemeClr val="bg1"/>
                </a:solidFill>
              </a:rPr>
              <a:t>toteutumassa käytännössä</a:t>
            </a:r>
          </a:p>
          <a:p>
            <a:r>
              <a:rPr lang="fi-FI" sz="3600" i="1" dirty="0" smtClean="0">
                <a:solidFill>
                  <a:schemeClr val="bg1"/>
                </a:solidFill>
              </a:rPr>
              <a:t>11.2.2013</a:t>
            </a:r>
            <a:endParaRPr lang="fi-FI" sz="3600" dirty="0">
              <a:solidFill>
                <a:schemeClr val="bg1"/>
              </a:solidFill>
            </a:endParaRPr>
          </a:p>
        </p:txBody>
      </p:sp>
      <p:sp>
        <p:nvSpPr>
          <p:cNvPr id="3" name="Suorakulmio 2"/>
          <p:cNvSpPr/>
          <p:nvPr/>
        </p:nvSpPr>
        <p:spPr>
          <a:xfrm>
            <a:off x="-134332" y="3664349"/>
            <a:ext cx="4572000" cy="646331"/>
          </a:xfrm>
          <a:prstGeom prst="rect">
            <a:avLst/>
          </a:prstGeom>
        </p:spPr>
        <p:txBody>
          <a:bodyPr>
            <a:spAutoFit/>
          </a:bodyPr>
          <a:lstStyle/>
          <a:p>
            <a:r>
              <a:rPr lang="fi-FI" dirty="0">
                <a:solidFill>
                  <a:srgbClr val="FFFF00"/>
                </a:solidFill>
              </a:rPr>
              <a:t>Kehittämispäällikkö Nina Lahtinen</a:t>
            </a:r>
          </a:p>
          <a:p>
            <a:r>
              <a:rPr lang="fi-FI" dirty="0">
                <a:solidFill>
                  <a:srgbClr val="FFFF00"/>
                </a:solidFill>
              </a:rPr>
              <a:t>Opetusalan ammattijärjestö</a:t>
            </a:r>
          </a:p>
        </p:txBody>
      </p:sp>
      <p:sp>
        <p:nvSpPr>
          <p:cNvPr id="5" name="Suorakulmio 4"/>
          <p:cNvSpPr/>
          <p:nvPr/>
        </p:nvSpPr>
        <p:spPr>
          <a:xfrm>
            <a:off x="4410690" y="3334975"/>
            <a:ext cx="4572000" cy="1754326"/>
          </a:xfrm>
          <a:prstGeom prst="rect">
            <a:avLst/>
          </a:prstGeom>
        </p:spPr>
        <p:txBody>
          <a:bodyPr>
            <a:spAutoFit/>
          </a:bodyPr>
          <a:lstStyle/>
          <a:p>
            <a:r>
              <a:rPr lang="fi-FI" dirty="0" smtClean="0">
                <a:solidFill>
                  <a:srgbClr val="FFFF00"/>
                </a:solidFill>
              </a:rPr>
              <a:t>Opetus- </a:t>
            </a:r>
            <a:r>
              <a:rPr lang="fi-FI" dirty="0">
                <a:solidFill>
                  <a:srgbClr val="FFFF00"/>
                </a:solidFill>
              </a:rPr>
              <a:t>ja kulttuuriministeriön puheenvuoro, </a:t>
            </a:r>
            <a:r>
              <a:rPr lang="fi-FI" dirty="0" smtClean="0">
                <a:solidFill>
                  <a:srgbClr val="FFFF00"/>
                </a:solidFill>
              </a:rPr>
              <a:t>opetusneuvos </a:t>
            </a:r>
            <a:r>
              <a:rPr lang="fi-FI" dirty="0">
                <a:solidFill>
                  <a:srgbClr val="FFFF00"/>
                </a:solidFill>
              </a:rPr>
              <a:t>Jussi Pihkala</a:t>
            </a:r>
          </a:p>
          <a:p>
            <a:r>
              <a:rPr lang="fi-FI" dirty="0" smtClean="0">
                <a:solidFill>
                  <a:srgbClr val="FFFF00"/>
                </a:solidFill>
              </a:rPr>
              <a:t>Perusopetuksen </a:t>
            </a:r>
            <a:r>
              <a:rPr lang="fi-FI" dirty="0">
                <a:solidFill>
                  <a:srgbClr val="FFFF00"/>
                </a:solidFill>
              </a:rPr>
              <a:t>järjestäjän puheenvuoro, </a:t>
            </a:r>
            <a:r>
              <a:rPr lang="fi-FI" dirty="0" smtClean="0">
                <a:solidFill>
                  <a:srgbClr val="FFFF00"/>
                </a:solidFill>
              </a:rPr>
              <a:t>perusopetuspäällikkö </a:t>
            </a:r>
            <a:r>
              <a:rPr lang="fi-FI" dirty="0">
                <a:solidFill>
                  <a:srgbClr val="FFFF00"/>
                </a:solidFill>
              </a:rPr>
              <a:t>Sari </a:t>
            </a:r>
            <a:r>
              <a:rPr lang="fi-FI" dirty="0" smtClean="0">
                <a:solidFill>
                  <a:srgbClr val="FFFF00"/>
                </a:solidFill>
              </a:rPr>
              <a:t>Kokkonen</a:t>
            </a:r>
          </a:p>
          <a:p>
            <a:r>
              <a:rPr lang="fi-FI" dirty="0" smtClean="0">
                <a:solidFill>
                  <a:srgbClr val="FFFF00"/>
                </a:solidFill>
              </a:rPr>
              <a:t>Aluehallintoviraston </a:t>
            </a:r>
            <a:r>
              <a:rPr lang="fi-FI" dirty="0">
                <a:solidFill>
                  <a:srgbClr val="FFFF00"/>
                </a:solidFill>
              </a:rPr>
              <a:t>puheenvuoro, sivistystoimen </a:t>
            </a:r>
            <a:r>
              <a:rPr lang="fi-FI" dirty="0" smtClean="0">
                <a:solidFill>
                  <a:srgbClr val="FFFF00"/>
                </a:solidFill>
              </a:rPr>
              <a:t>ylitarkastaja </a:t>
            </a:r>
            <a:r>
              <a:rPr lang="fi-FI" dirty="0">
                <a:solidFill>
                  <a:srgbClr val="FFFF00"/>
                </a:solidFill>
              </a:rPr>
              <a:t>Kari Lehtola</a:t>
            </a:r>
          </a:p>
        </p:txBody>
      </p:sp>
      <p:pic>
        <p:nvPicPr>
          <p:cNvPr id="1031" name="Picture 7" descr="D:\IMG_352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311" y="4212138"/>
            <a:ext cx="1972156" cy="2629541"/>
          </a:xfrm>
          <a:prstGeom prst="rect">
            <a:avLst/>
          </a:prstGeom>
          <a:noFill/>
          <a:extLst>
            <a:ext uri="{909E8E84-426E-40DD-AFC4-6F175D3DCCD1}">
              <a14:hiddenFill xmlns:a14="http://schemas.microsoft.com/office/drawing/2010/main">
                <a:solidFill>
                  <a:srgbClr val="FFFFFF"/>
                </a:solidFill>
              </a14:hiddenFill>
            </a:ext>
          </a:extLst>
        </p:spPr>
      </p:pic>
      <p:sp>
        <p:nvSpPr>
          <p:cNvPr id="4" name="Suorakulmio 3"/>
          <p:cNvSpPr/>
          <p:nvPr/>
        </p:nvSpPr>
        <p:spPr>
          <a:xfrm>
            <a:off x="467544" y="4615831"/>
            <a:ext cx="4572000" cy="2031325"/>
          </a:xfrm>
          <a:prstGeom prst="rect">
            <a:avLst/>
          </a:prstGeom>
        </p:spPr>
        <p:txBody>
          <a:bodyPr>
            <a:spAutoFit/>
          </a:bodyPr>
          <a:lstStyle/>
          <a:p>
            <a:r>
              <a:rPr lang="fi-FI" dirty="0">
                <a:solidFill>
                  <a:srgbClr val="FFFF00"/>
                </a:solidFill>
              </a:rPr>
              <a:t>Opettajien ja rehtoreiden puheenvuorot, erityisopetus, 		</a:t>
            </a:r>
            <a:endParaRPr lang="fi-FI" dirty="0" smtClean="0">
              <a:solidFill>
                <a:srgbClr val="FFFF00"/>
              </a:solidFill>
            </a:endParaRPr>
          </a:p>
          <a:p>
            <a:r>
              <a:rPr lang="fi-FI" dirty="0" smtClean="0">
                <a:solidFill>
                  <a:srgbClr val="FFFF00"/>
                </a:solidFill>
              </a:rPr>
              <a:t>luokanopetus</a:t>
            </a:r>
            <a:r>
              <a:rPr lang="fi-FI" dirty="0">
                <a:solidFill>
                  <a:srgbClr val="FFFF00"/>
                </a:solidFill>
              </a:rPr>
              <a:t>, aineenopetus</a:t>
            </a:r>
          </a:p>
          <a:p>
            <a:pPr lvl="0"/>
            <a:r>
              <a:rPr lang="fi-FI" dirty="0">
                <a:solidFill>
                  <a:srgbClr val="FFFF00"/>
                </a:solidFill>
              </a:rPr>
              <a:t>luokanopettaja Risto Launonen</a:t>
            </a:r>
          </a:p>
          <a:p>
            <a:pPr lvl="0"/>
            <a:r>
              <a:rPr lang="fi-FI" dirty="0">
                <a:solidFill>
                  <a:srgbClr val="FFFF00"/>
                </a:solidFill>
              </a:rPr>
              <a:t>lehtori Jenni Markkanen</a:t>
            </a:r>
          </a:p>
          <a:p>
            <a:pPr lvl="0"/>
            <a:r>
              <a:rPr lang="fi-FI" dirty="0">
                <a:solidFill>
                  <a:srgbClr val="FFFF00"/>
                </a:solidFill>
              </a:rPr>
              <a:t>erityisopettaja Kaija Jakorinne</a:t>
            </a:r>
          </a:p>
          <a:p>
            <a:pPr lvl="0"/>
            <a:r>
              <a:rPr lang="fi-FI" dirty="0">
                <a:solidFill>
                  <a:srgbClr val="FFFF00"/>
                </a:solidFill>
              </a:rPr>
              <a:t>rehtori Risto Pirinen</a:t>
            </a:r>
          </a:p>
        </p:txBody>
      </p:sp>
    </p:spTree>
    <p:extLst>
      <p:ext uri="{BB962C8B-B14F-4D97-AF65-F5344CB8AC3E}">
        <p14:creationId xmlns:p14="http://schemas.microsoft.com/office/powerpoint/2010/main" val="2139307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MIKÄ ON TÄMÄN PÄIVÄN TILANNE?</a:t>
            </a:r>
            <a:endParaRPr lang="fi-FI" dirty="0"/>
          </a:p>
        </p:txBody>
      </p:sp>
      <p:sp>
        <p:nvSpPr>
          <p:cNvPr id="3" name="Alaotsikko 2"/>
          <p:cNvSpPr>
            <a:spLocks noGrp="1"/>
          </p:cNvSpPr>
          <p:nvPr>
            <p:ph type="subTitle" idx="1"/>
          </p:nvPr>
        </p:nvSpPr>
        <p:spPr/>
        <p:txBody>
          <a:bodyPr/>
          <a:lstStyle/>
          <a:p>
            <a:endParaRPr lang="fi-FI" dirty="0"/>
          </a:p>
        </p:txBody>
      </p:sp>
    </p:spTree>
    <p:extLst>
      <p:ext uri="{BB962C8B-B14F-4D97-AF65-F5344CB8AC3E}">
        <p14:creationId xmlns:p14="http://schemas.microsoft.com/office/powerpoint/2010/main" val="467874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755576" y="548680"/>
            <a:ext cx="7848872" cy="5904656"/>
          </a:xfrm>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fi-FI" b="1" dirty="0" smtClean="0"/>
              <a:t/>
            </a:r>
            <a:br>
              <a:rPr lang="fi-FI" b="1" dirty="0" smtClean="0"/>
            </a:br>
            <a:r>
              <a:rPr lang="fi-FI" b="1" dirty="0" smtClean="0"/>
              <a:t/>
            </a:r>
            <a:br>
              <a:rPr lang="fi-FI" b="1" dirty="0" smtClean="0"/>
            </a:br>
            <a:r>
              <a:rPr lang="fi-FI" b="1" dirty="0" smtClean="0"/>
              <a:t>OPPIMISEN </a:t>
            </a:r>
            <a:r>
              <a:rPr lang="fi-FI" b="1" dirty="0"/>
              <a:t>TUKIPILARIT –</a:t>
            </a:r>
            <a:r>
              <a:rPr lang="fi-FI" dirty="0"/>
              <a:t> kolmiportaisen tuen </a:t>
            </a:r>
            <a:r>
              <a:rPr lang="fi-FI" dirty="0" smtClean="0"/>
              <a:t>käytännöt</a:t>
            </a:r>
            <a:br>
              <a:rPr lang="fi-FI" dirty="0" smtClean="0"/>
            </a:br>
            <a:r>
              <a:rPr lang="fi-FI" dirty="0" smtClean="0"/>
              <a:t/>
            </a:r>
            <a:br>
              <a:rPr lang="fi-FI" dirty="0" smtClean="0"/>
            </a:br>
            <a:r>
              <a:rPr lang="fi-FI" sz="2700" b="1" dirty="0" smtClean="0"/>
              <a:t>Miten </a:t>
            </a:r>
            <a:r>
              <a:rPr lang="fi-FI" sz="2700" b="1" dirty="0"/>
              <a:t>laki toteutuu oppilaiden näkökulmasta</a:t>
            </a:r>
            <a:r>
              <a:rPr lang="fi-FI" sz="2700" b="1" dirty="0" smtClean="0"/>
              <a:t>?</a:t>
            </a:r>
            <a:br>
              <a:rPr lang="fi-FI" sz="2700" b="1" dirty="0" smtClean="0"/>
            </a:br>
            <a:r>
              <a:rPr lang="fi-FI" sz="2700" dirty="0"/>
              <a:t/>
            </a:r>
            <a:br>
              <a:rPr lang="fi-FI" sz="2700" dirty="0"/>
            </a:br>
            <a:r>
              <a:rPr lang="fi-FI" sz="2700" b="1" dirty="0"/>
              <a:t>Mitä juridisia virheitä tehdään kun erityisluokkia vähennetään ja </a:t>
            </a:r>
            <a:r>
              <a:rPr lang="fi-FI" sz="2700" b="1" dirty="0" err="1"/>
              <a:t>inklusioperiaatetta</a:t>
            </a:r>
            <a:r>
              <a:rPr lang="fi-FI" sz="2700" b="1" dirty="0"/>
              <a:t> sovelletaan</a:t>
            </a:r>
            <a:r>
              <a:rPr lang="fi-FI" sz="2700" b="1" dirty="0" smtClean="0"/>
              <a:t>?</a:t>
            </a:r>
            <a:br>
              <a:rPr lang="fi-FI" sz="2700" b="1" dirty="0" smtClean="0"/>
            </a:br>
            <a:r>
              <a:rPr lang="fi-FI" sz="2700" b="1" dirty="0" smtClean="0"/>
              <a:t/>
            </a:r>
            <a:br>
              <a:rPr lang="fi-FI" sz="2700" b="1" dirty="0" smtClean="0"/>
            </a:br>
            <a:r>
              <a:rPr lang="fi-FI" sz="2700" b="1" dirty="0" smtClean="0"/>
              <a:t>Alustukset: </a:t>
            </a:r>
            <a:br>
              <a:rPr lang="fi-FI" sz="2700" b="1" dirty="0" smtClean="0"/>
            </a:br>
            <a:r>
              <a:rPr lang="fi-FI" sz="2700" b="1" dirty="0" smtClean="0"/>
              <a:t>Koulutusasiainpäällikkö, lakimies Nina Lahtinen, OAJ</a:t>
            </a:r>
            <a:br>
              <a:rPr lang="fi-FI" sz="2700" b="1" dirty="0" smtClean="0"/>
            </a:br>
            <a:r>
              <a:rPr lang="fi-FI" sz="2700" b="1" dirty="0" smtClean="0"/>
              <a:t>Ylitarkastaja Kari Lehtola, Itä-Suomen aluehallintovirasto</a:t>
            </a:r>
            <a:br>
              <a:rPr lang="fi-FI" sz="2700" b="1" dirty="0" smtClean="0"/>
            </a:br>
            <a:r>
              <a:rPr lang="fi-FI" sz="2700" b="1" dirty="0"/>
              <a:t>	</a:t>
            </a:r>
            <a:r>
              <a:rPr lang="fi-FI" sz="2700" b="1" dirty="0" smtClean="0"/>
              <a:t/>
            </a:r>
            <a:br>
              <a:rPr lang="fi-FI" sz="2700" b="1" dirty="0" smtClean="0"/>
            </a:br>
            <a:r>
              <a:rPr lang="fi-FI" sz="2700" b="1" dirty="0" smtClean="0"/>
              <a:t>Keskustelu </a:t>
            </a:r>
            <a:r>
              <a:rPr lang="fi-FI" sz="2700" b="1" dirty="0"/>
              <a:t>ja kysymykset </a:t>
            </a:r>
            <a:r>
              <a:rPr lang="fi-FI" sz="2700" b="1" dirty="0" smtClean="0"/>
              <a:t>kuntien ja koulujen käytännöistä</a:t>
            </a:r>
            <a:r>
              <a:rPr lang="fi-FI" dirty="0"/>
              <a:t/>
            </a:r>
            <a:br>
              <a:rPr lang="fi-FI" dirty="0"/>
            </a:br>
            <a:r>
              <a:rPr lang="fi-FI" dirty="0"/>
              <a:t> </a:t>
            </a:r>
            <a:br>
              <a:rPr lang="fi-FI" dirty="0"/>
            </a:br>
            <a:endParaRPr lang="fi-FI" dirty="0"/>
          </a:p>
        </p:txBody>
      </p:sp>
    </p:spTree>
    <p:extLst>
      <p:ext uri="{BB962C8B-B14F-4D97-AF65-F5344CB8AC3E}">
        <p14:creationId xmlns:p14="http://schemas.microsoft.com/office/powerpoint/2010/main" val="2893136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332656"/>
            <a:ext cx="8229600" cy="1143000"/>
          </a:xfrm>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Poimintoja ennakkokysymyksistä</a:t>
            </a:r>
            <a:endParaRPr lang="fi-FI" dirty="0"/>
          </a:p>
        </p:txBody>
      </p:sp>
      <p:sp>
        <p:nvSpPr>
          <p:cNvPr id="3" name="Sisällön paikkamerkki 2"/>
          <p:cNvSpPr>
            <a:spLocks noGrp="1"/>
          </p:cNvSpPr>
          <p:nvPr>
            <p:ph idx="1"/>
          </p:nvPr>
        </p:nvSpPr>
        <p:spPr/>
        <p:txBody>
          <a:bodyPr>
            <a:normAutofit lnSpcReduction="10000"/>
          </a:bodyPr>
          <a:lstStyle/>
          <a:p>
            <a:pPr lvl="0"/>
            <a:r>
              <a:rPr lang="fi-FI" sz="2400" dirty="0"/>
              <a:t>Jos oppilas tarvitsee oppiakseen ja pystyäkseen itse olemaan rauhallinen rauhallisen, stabiilin ympäristön ( joka toteutuisi </a:t>
            </a:r>
            <a:r>
              <a:rPr lang="fi-FI" sz="2400" dirty="0" err="1"/>
              <a:t>pienluokassa=erityisluokassa</a:t>
            </a:r>
            <a:r>
              <a:rPr lang="fi-FI" sz="2400" dirty="0"/>
              <a:t>), onko hänellä oikeutta siihen? Pitääkö hänen "sopeutua" vajaan kolmenkymmenen oppilaan ryhmään, joka vaihtaa paikkaa tunnista toiseen pitkin koulurakennusta</a:t>
            </a:r>
            <a:r>
              <a:rPr lang="fi-FI" sz="2400" dirty="0" smtClean="0"/>
              <a:t>?</a:t>
            </a:r>
          </a:p>
          <a:p>
            <a:r>
              <a:rPr lang="fi-FI" sz="2400" dirty="0"/>
              <a:t>Mikä olisi hyvä suositus erityisluokasta integroitujen oppilaiden lukumäärästä kielten tunneilla, (jos luokkakoko yhtään ylittää 20)varsinkin jos oppilaat ovat </a:t>
            </a:r>
            <a:r>
              <a:rPr lang="fi-FI" sz="2400" dirty="0" err="1"/>
              <a:t>ns.käytöshäiriöisiä</a:t>
            </a:r>
            <a:r>
              <a:rPr lang="fi-FI" sz="2400" dirty="0" smtClean="0"/>
              <a:t>?</a:t>
            </a:r>
          </a:p>
          <a:p>
            <a:pPr lvl="0"/>
            <a:r>
              <a:rPr lang="fi-FI" sz="2400" dirty="0"/>
              <a:t>Miten tehostettu tuki eroaa käytännössä yleisestä tuesta?</a:t>
            </a:r>
            <a:br>
              <a:rPr lang="fi-FI" sz="2400" dirty="0"/>
            </a:br>
            <a:r>
              <a:rPr lang="fi-FI" sz="2400" dirty="0"/>
              <a:t>Itse koen, että se on vain usein lisäpaperityö ja mahdollisuutta lisätä tukea ei ole.</a:t>
            </a:r>
          </a:p>
          <a:p>
            <a:endParaRPr lang="fi-FI" sz="2400" dirty="0"/>
          </a:p>
          <a:p>
            <a:pPr lvl="0"/>
            <a:endParaRPr lang="fi-FI" sz="2400" dirty="0"/>
          </a:p>
          <a:p>
            <a:endParaRPr lang="fi-FI" dirty="0"/>
          </a:p>
        </p:txBody>
      </p:sp>
      <p:sp>
        <p:nvSpPr>
          <p:cNvPr id="4" name="Suorakulmio 3"/>
          <p:cNvSpPr/>
          <p:nvPr/>
        </p:nvSpPr>
        <p:spPr>
          <a:xfrm rot="19953722">
            <a:off x="2278760" y="2733925"/>
            <a:ext cx="4174221" cy="923330"/>
          </a:xfrm>
          <a:prstGeom prst="rect">
            <a:avLst/>
          </a:prstGeom>
          <a:noFill/>
        </p:spPr>
        <p:txBody>
          <a:bodyPr wrap="none" lIns="91440" tIns="45720" rIns="91440" bIns="45720">
            <a:spAutoFit/>
          </a:bodyPr>
          <a:lstStyle/>
          <a:p>
            <a:pPr algn="ctr"/>
            <a:r>
              <a:rPr lang="fi-FI"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Lain tulkintaa</a:t>
            </a:r>
            <a:endParaRPr lang="fi-FI"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5" name="Suorakulmio 4"/>
          <p:cNvSpPr/>
          <p:nvPr/>
        </p:nvSpPr>
        <p:spPr>
          <a:xfrm rot="19830364">
            <a:off x="3615598" y="4943395"/>
            <a:ext cx="4932377" cy="923330"/>
          </a:xfrm>
          <a:prstGeom prst="rect">
            <a:avLst/>
          </a:prstGeom>
          <a:noFill/>
        </p:spPr>
        <p:txBody>
          <a:bodyPr wrap="none" lIns="91440" tIns="45720" rIns="91440" bIns="45720">
            <a:spAutoFit/>
          </a:bodyPr>
          <a:lstStyle/>
          <a:p>
            <a:pPr algn="ctr"/>
            <a:r>
              <a:rPr lang="fi-FI" sz="54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Turhaa työtäkö?</a:t>
            </a:r>
            <a:endParaRPr lang="fi-FI" sz="5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extLst>
      <p:ext uri="{BB962C8B-B14F-4D97-AF65-F5344CB8AC3E}">
        <p14:creationId xmlns:p14="http://schemas.microsoft.com/office/powerpoint/2010/main" val="217119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rmAutofit fontScale="92500" lnSpcReduction="20000"/>
          </a:bodyPr>
          <a:lstStyle/>
          <a:p>
            <a:pPr marL="514350" lvl="0" indent="-514350">
              <a:buAutoNum type="arabicPeriod"/>
            </a:pPr>
            <a:r>
              <a:rPr lang="fi-FI" sz="2800" dirty="0" smtClean="0"/>
              <a:t>Mitä </a:t>
            </a:r>
            <a:r>
              <a:rPr lang="fi-FI" sz="2800" dirty="0"/>
              <a:t>on tehtävissä, kun tehostetun/erityisen tuen oppilas ei kykene hallitsemaan käytöstään ja aiheuttaa jatkuvasti vaaratilanteita ja kuormittaa koko yhteisöä, luokkatovereita ja henkilökuntaa? Koulun keinot, monet erityiset järjestelyt jo käytössä. Huoltajalle on ehdotettu, että oppilas menisi jaksolle toiseen kouluun, missä </a:t>
            </a:r>
            <a:r>
              <a:rPr lang="fi-FI" sz="2800" dirty="0" smtClean="0"/>
              <a:t>oppilas </a:t>
            </a:r>
            <a:r>
              <a:rPr lang="fi-FI" sz="2800" dirty="0"/>
              <a:t>saisi tarvitsemansa tuen, mutta huoltaja ei suostu</a:t>
            </a:r>
            <a:r>
              <a:rPr lang="fi-FI" sz="2800" dirty="0" smtClean="0"/>
              <a:t>.</a:t>
            </a:r>
          </a:p>
          <a:p>
            <a:pPr marL="514350" lvl="0" indent="-514350">
              <a:buAutoNum type="arabicPeriod"/>
            </a:pPr>
            <a:r>
              <a:rPr lang="fi-FI" sz="2800" dirty="0" smtClean="0"/>
              <a:t>Huoltajilla </a:t>
            </a:r>
            <a:r>
              <a:rPr lang="fi-FI" sz="2800" dirty="0"/>
              <a:t>on oikeus tuoda oppilas lähikouluun. Onko mitään mahdollisuutta sijoittaa muualle? Huoltajat haluavat liian jääräpäisesti lapsensa lähikouluun, vaikka asiantuntijat suosittelisivat lapselle pienryhmää lähikoulun sijaan ensimmäiselle luokalle tullessa.</a:t>
            </a:r>
          </a:p>
          <a:p>
            <a:endParaRPr lang="fi-FI" dirty="0"/>
          </a:p>
        </p:txBody>
      </p:sp>
      <p:sp>
        <p:nvSpPr>
          <p:cNvPr id="4" name="Otsikko 1"/>
          <p:cNvSpPr>
            <a:spLocks noGrp="1"/>
          </p:cNvSpPr>
          <p:nvPr>
            <p:ph type="title"/>
          </p:nvPr>
        </p:nvSpPr>
        <p:spPr>
          <a:xfrm>
            <a:off x="467544" y="260648"/>
            <a:ext cx="8229600" cy="1143000"/>
          </a:xfrm>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Poimintoja ennakkokysymyksistä</a:t>
            </a:r>
            <a:endParaRPr lang="fi-FI" dirty="0"/>
          </a:p>
        </p:txBody>
      </p:sp>
      <p:sp>
        <p:nvSpPr>
          <p:cNvPr id="5" name="Suorakulmio 4"/>
          <p:cNvSpPr/>
          <p:nvPr/>
        </p:nvSpPr>
        <p:spPr>
          <a:xfrm rot="19912988">
            <a:off x="2106119" y="3599806"/>
            <a:ext cx="4828565"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i-FI"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Kuka huolehtii lapsen edusta?</a:t>
            </a:r>
            <a:endParaRPr lang="fi-FI"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9315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rmAutofit fontScale="77500" lnSpcReduction="20000"/>
          </a:bodyPr>
          <a:lstStyle/>
          <a:p>
            <a:pPr lvl="0"/>
            <a:r>
              <a:rPr lang="fi-FI" dirty="0"/>
              <a:t>Miksi avun saaminen oppilaalle kestää niin kauhean kauan? Pitää </a:t>
            </a:r>
            <a:r>
              <a:rPr lang="fi-FI" dirty="0" err="1"/>
              <a:t>palaveerata</a:t>
            </a:r>
            <a:r>
              <a:rPr lang="fi-FI" dirty="0"/>
              <a:t>, kysyä lupia vanhemmilta, </a:t>
            </a:r>
            <a:r>
              <a:rPr lang="fi-FI" dirty="0" err="1"/>
              <a:t>moniammatillisesti</a:t>
            </a:r>
            <a:r>
              <a:rPr lang="fi-FI" dirty="0"/>
              <a:t> jne. Aikaa palaa ja tilanne käy entistä pahemmaksi. Varsinkin levottomilla oppilailla tilanne karkaa jo kestämättömäksi. Miksi näin vaikeaksi?</a:t>
            </a:r>
            <a:br>
              <a:rPr lang="fi-FI" dirty="0"/>
            </a:br>
            <a:r>
              <a:rPr lang="fi-FI" dirty="0"/>
              <a:t>Miksi kaiken maailman papereita pitää täyttää, mutta mitään ei kenellekään saa </a:t>
            </a:r>
            <a:r>
              <a:rPr lang="fi-FI" dirty="0" smtClean="0"/>
              <a:t>kertoa?</a:t>
            </a:r>
          </a:p>
          <a:p>
            <a:r>
              <a:rPr lang="fi-FI" dirty="0" smtClean="0"/>
              <a:t>Perusopetuksen </a:t>
            </a:r>
            <a:r>
              <a:rPr lang="fi-FI" dirty="0"/>
              <a:t>luokkaan integroitu oppilas / pienluokan oppilas aiheuttaa säännöllisesti väkivaltatilanteita. Tilanteista aiheutuu henkisen kuormituksen kautta sairauspoissaoloja työntekijöille. Mitkä ovat työnantajan velvollisuudet kyseisessä tilanteessa.</a:t>
            </a:r>
          </a:p>
          <a:p>
            <a:pPr lvl="0"/>
            <a:endParaRPr lang="fi-FI" dirty="0"/>
          </a:p>
          <a:p>
            <a:endParaRPr lang="fi-FI" dirty="0"/>
          </a:p>
        </p:txBody>
      </p:sp>
      <p:sp>
        <p:nvSpPr>
          <p:cNvPr id="4" name="Otsikko 1"/>
          <p:cNvSpPr>
            <a:spLocks noGrp="1"/>
          </p:cNvSpPr>
          <p:nvPr>
            <p:ph type="title"/>
          </p:nvPr>
        </p:nvSpPr>
        <p:spPr>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Poimintoja ennakkokysymyksistä</a:t>
            </a:r>
            <a:endParaRPr lang="fi-FI" dirty="0"/>
          </a:p>
        </p:txBody>
      </p:sp>
      <p:sp>
        <p:nvSpPr>
          <p:cNvPr id="2" name="Suorakulmio 1"/>
          <p:cNvSpPr/>
          <p:nvPr/>
        </p:nvSpPr>
        <p:spPr>
          <a:xfrm rot="20452891">
            <a:off x="1916438" y="2276872"/>
            <a:ext cx="5311134"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i-FI"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Asiat ei etene, </a:t>
            </a:r>
            <a:r>
              <a:rPr lang="fi-FI"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t>
            </a:r>
            <a:r>
              <a:rPr lang="fi-FI"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alassapito</a:t>
            </a:r>
            <a:endParaRPr lang="fi-FI"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Suorakulmio 4"/>
          <p:cNvSpPr/>
          <p:nvPr/>
        </p:nvSpPr>
        <p:spPr>
          <a:xfrm rot="20358598">
            <a:off x="1504507" y="4414083"/>
            <a:ext cx="4879028"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i-FI"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Opettajien jaksaminen?</a:t>
            </a:r>
            <a:endParaRPr lang="fi-FI"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649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ctrTitle"/>
          </p:nvPr>
        </p:nvSpPr>
        <p:spPr>
          <a:xfrm>
            <a:off x="683568" y="1556792"/>
            <a:ext cx="7772400" cy="1470025"/>
          </a:xfrm>
          <a:solidFill>
            <a:srgbClr val="FFFF00"/>
          </a:solidFill>
        </p:spPr>
        <p:style>
          <a:lnRef idx="2">
            <a:schemeClr val="accent2"/>
          </a:lnRef>
          <a:fillRef idx="1">
            <a:schemeClr val="lt1"/>
          </a:fillRef>
          <a:effectRef idx="0">
            <a:schemeClr val="accent2"/>
          </a:effectRef>
          <a:fontRef idx="minor">
            <a:schemeClr val="dk1"/>
          </a:fontRef>
        </p:style>
        <p:txBody>
          <a:bodyPr/>
          <a:lstStyle/>
          <a:p>
            <a:r>
              <a:rPr lang="fi-FI" dirty="0" smtClean="0"/>
              <a:t>TERVETULOA KESKUSTELEMAAN</a:t>
            </a:r>
            <a:endParaRPr lang="fi-FI" dirty="0"/>
          </a:p>
        </p:txBody>
      </p:sp>
      <p:pic>
        <p:nvPicPr>
          <p:cNvPr id="6" name="Kuva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6093295"/>
            <a:ext cx="2096135" cy="466725"/>
          </a:xfrm>
          <a:prstGeom prst="rect">
            <a:avLst/>
          </a:prstGeom>
          <a:noFill/>
        </p:spPr>
      </p:pic>
      <p:pic>
        <p:nvPicPr>
          <p:cNvPr id="7" name="Kuva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1340" y="188640"/>
            <a:ext cx="1267460" cy="878205"/>
          </a:xfrm>
          <a:prstGeom prst="rect">
            <a:avLst/>
          </a:prstGeom>
          <a:noFill/>
        </p:spPr>
      </p:pic>
    </p:spTree>
    <p:extLst>
      <p:ext uri="{BB962C8B-B14F-4D97-AF65-F5344CB8AC3E}">
        <p14:creationId xmlns:p14="http://schemas.microsoft.com/office/powerpoint/2010/main" val="1824347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333</Words>
  <Application>Microsoft Office PowerPoint</Application>
  <PresentationFormat>Näytössä katseltava diaesitys (4:3)</PresentationFormat>
  <Paragraphs>87</Paragraphs>
  <Slides>11</Slides>
  <Notes>1</Notes>
  <HiddenSlides>0</HiddenSlides>
  <MMClips>0</MMClips>
  <ScaleCrop>false</ScaleCrop>
  <HeadingPairs>
    <vt:vector size="4" baseType="variant">
      <vt:variant>
        <vt:lpstr>Teema</vt:lpstr>
      </vt:variant>
      <vt:variant>
        <vt:i4>1</vt:i4>
      </vt:variant>
      <vt:variant>
        <vt:lpstr>Dian otsikot</vt:lpstr>
      </vt:variant>
      <vt:variant>
        <vt:i4>11</vt:i4>
      </vt:variant>
    </vt:vector>
  </HeadingPairs>
  <TitlesOfParts>
    <vt:vector size="12" baseType="lpstr">
      <vt:lpstr>Office-teema</vt:lpstr>
      <vt:lpstr>OPPIMISEN JA KASVUN TUKI 2011 &gt; 2017</vt:lpstr>
      <vt:lpstr>PowerPoint-esitys</vt:lpstr>
      <vt:lpstr>PowerPoint-esitys</vt:lpstr>
      <vt:lpstr>MIKÄ ON TÄMÄN PÄIVÄN TILANNE?</vt:lpstr>
      <vt:lpstr>  OPPIMISEN TUKIPILARIT – kolmiportaisen tuen käytännöt  Miten laki toteutuu oppilaiden näkökulmasta?  Mitä juridisia virheitä tehdään kun erityisluokkia vähennetään ja inklusioperiaatetta sovelletaan?  Alustukset:  Koulutusasiainpäällikkö, lakimies Nina Lahtinen, OAJ Ylitarkastaja Kari Lehtola, Itä-Suomen aluehallintovirasto   Keskustelu ja kysymykset kuntien ja koulujen käytännöistä   </vt:lpstr>
      <vt:lpstr>Poimintoja ennakkokysymyksistä</vt:lpstr>
      <vt:lpstr>Poimintoja ennakkokysymyksistä</vt:lpstr>
      <vt:lpstr>Poimintoja ennakkokysymyksistä</vt:lpstr>
      <vt:lpstr>TERVETULOA KESKUSTELEMAAN</vt:lpstr>
      <vt:lpstr>PowerPoint-esitys</vt:lpstr>
      <vt:lpstr>TURVALLISTA MATKAA</vt:lpstr>
    </vt:vector>
  </TitlesOfParts>
  <Company>Istekki 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Sutinen Kari</dc:creator>
  <cp:lastModifiedBy>Cederberg Riitta</cp:lastModifiedBy>
  <cp:revision>14</cp:revision>
  <cp:lastPrinted>2017-11-27T10:05:49Z</cp:lastPrinted>
  <dcterms:created xsi:type="dcterms:W3CDTF">2017-11-10T07:19:44Z</dcterms:created>
  <dcterms:modified xsi:type="dcterms:W3CDTF">2018-02-01T03:44:21Z</dcterms:modified>
</cp:coreProperties>
</file>