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tiff" ContentType="image/tiff"/>
  <Default Extension="ti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3.xml" ContentType="application/vnd.openxmlformats-officedocument.drawingml.chart+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rts/style1.xml" ContentType="application/vnd.ms-office.chartstyle+xml"/>
  <Override PartName="/ppt/charts/colors1.xml" ContentType="application/vnd.ms-office.chartcolor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3" r:id="rId4"/>
    <p:sldMasterId id="2147483687" r:id="rId5"/>
  </p:sldMasterIdLst>
  <p:notesMasterIdLst>
    <p:notesMasterId r:id="rId110"/>
  </p:notesMasterIdLst>
  <p:sldIdLst>
    <p:sldId id="378" r:id="rId6"/>
    <p:sldId id="318" r:id="rId7"/>
    <p:sldId id="408" r:id="rId8"/>
    <p:sldId id="409" r:id="rId9"/>
    <p:sldId id="410" r:id="rId10"/>
    <p:sldId id="457" r:id="rId11"/>
    <p:sldId id="458" r:id="rId12"/>
    <p:sldId id="459" r:id="rId13"/>
    <p:sldId id="464" r:id="rId14"/>
    <p:sldId id="460" r:id="rId15"/>
    <p:sldId id="461" r:id="rId16"/>
    <p:sldId id="462" r:id="rId17"/>
    <p:sldId id="411" r:id="rId18"/>
    <p:sldId id="412" r:id="rId19"/>
    <p:sldId id="413" r:id="rId20"/>
    <p:sldId id="414" r:id="rId21"/>
    <p:sldId id="453" r:id="rId22"/>
    <p:sldId id="415" r:id="rId23"/>
    <p:sldId id="446" r:id="rId24"/>
    <p:sldId id="416" r:id="rId25"/>
    <p:sldId id="417" r:id="rId26"/>
    <p:sldId id="418" r:id="rId27"/>
    <p:sldId id="419" r:id="rId28"/>
    <p:sldId id="447" r:id="rId29"/>
    <p:sldId id="420" r:id="rId30"/>
    <p:sldId id="448" r:id="rId31"/>
    <p:sldId id="449" r:id="rId32"/>
    <p:sldId id="450" r:id="rId33"/>
    <p:sldId id="451" r:id="rId34"/>
    <p:sldId id="452" r:id="rId35"/>
    <p:sldId id="421" r:id="rId36"/>
    <p:sldId id="422" r:id="rId37"/>
    <p:sldId id="423" r:id="rId38"/>
    <p:sldId id="424" r:id="rId39"/>
    <p:sldId id="425" r:id="rId40"/>
    <p:sldId id="456" r:id="rId41"/>
    <p:sldId id="454" r:id="rId42"/>
    <p:sldId id="455" r:id="rId43"/>
    <p:sldId id="427" r:id="rId44"/>
    <p:sldId id="429" r:id="rId45"/>
    <p:sldId id="430" r:id="rId46"/>
    <p:sldId id="431" r:id="rId47"/>
    <p:sldId id="432" r:id="rId48"/>
    <p:sldId id="433" r:id="rId49"/>
    <p:sldId id="434" r:id="rId50"/>
    <p:sldId id="435" r:id="rId51"/>
    <p:sldId id="436" r:id="rId52"/>
    <p:sldId id="438" r:id="rId53"/>
    <p:sldId id="439" r:id="rId54"/>
    <p:sldId id="374" r:id="rId55"/>
    <p:sldId id="375" r:id="rId56"/>
    <p:sldId id="376" r:id="rId57"/>
    <p:sldId id="377" r:id="rId58"/>
    <p:sldId id="383" r:id="rId59"/>
    <p:sldId id="384" r:id="rId60"/>
    <p:sldId id="404" r:id="rId61"/>
    <p:sldId id="385" r:id="rId62"/>
    <p:sldId id="386" r:id="rId63"/>
    <p:sldId id="387" r:id="rId64"/>
    <p:sldId id="388" r:id="rId65"/>
    <p:sldId id="389" r:id="rId66"/>
    <p:sldId id="390" r:id="rId67"/>
    <p:sldId id="391" r:id="rId68"/>
    <p:sldId id="392" r:id="rId69"/>
    <p:sldId id="393" r:id="rId70"/>
    <p:sldId id="394" r:id="rId71"/>
    <p:sldId id="395" r:id="rId72"/>
    <p:sldId id="396" r:id="rId73"/>
    <p:sldId id="397" r:id="rId74"/>
    <p:sldId id="398" r:id="rId75"/>
    <p:sldId id="399" r:id="rId76"/>
    <p:sldId id="400" r:id="rId77"/>
    <p:sldId id="401" r:id="rId78"/>
    <p:sldId id="402" r:id="rId79"/>
    <p:sldId id="403" r:id="rId80"/>
    <p:sldId id="319" r:id="rId81"/>
    <p:sldId id="313" r:id="rId82"/>
    <p:sldId id="465" r:id="rId83"/>
    <p:sldId id="294" r:id="rId84"/>
    <p:sldId id="482" r:id="rId85"/>
    <p:sldId id="466" r:id="rId86"/>
    <p:sldId id="467" r:id="rId87"/>
    <p:sldId id="468" r:id="rId88"/>
    <p:sldId id="469" r:id="rId89"/>
    <p:sldId id="470" r:id="rId90"/>
    <p:sldId id="471" r:id="rId91"/>
    <p:sldId id="472" r:id="rId92"/>
    <p:sldId id="473" r:id="rId93"/>
    <p:sldId id="474" r:id="rId94"/>
    <p:sldId id="475" r:id="rId95"/>
    <p:sldId id="476" r:id="rId96"/>
    <p:sldId id="477" r:id="rId97"/>
    <p:sldId id="478" r:id="rId98"/>
    <p:sldId id="479" r:id="rId99"/>
    <p:sldId id="480" r:id="rId100"/>
    <p:sldId id="481" r:id="rId101"/>
    <p:sldId id="298" r:id="rId102"/>
    <p:sldId id="299" r:id="rId103"/>
    <p:sldId id="300" r:id="rId104"/>
    <p:sldId id="314" r:id="rId105"/>
    <p:sldId id="315" r:id="rId106"/>
    <p:sldId id="463" r:id="rId107"/>
    <p:sldId id="317" r:id="rId108"/>
    <p:sldId id="287" r:id="rId109"/>
  </p:sldIdLst>
  <p:sldSz cx="9144000" cy="6858000" type="screen4x3"/>
  <p:notesSz cx="6794500" cy="99314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395"/>
    <a:srgbClr val="00A0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p:scale>
          <a:sx n="110" d="100"/>
          <a:sy n="110" d="100"/>
        </p:scale>
        <p:origin x="-216" y="390"/>
      </p:cViewPr>
      <p:guideLst>
        <p:guide orient="horz" pos="2160"/>
        <p:guide pos="27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viewProps" Target="viewProps.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102" Type="http://schemas.openxmlformats.org/officeDocument/2006/relationships/slide" Target="slides/slide97.xml"/><Relationship Id="rId110" Type="http://schemas.openxmlformats.org/officeDocument/2006/relationships/notesMaster" Target="notesMasters/notesMaster1.xml"/><Relationship Id="rId115"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slide" Target="slides/slide90.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13"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slide" Target="slides/slide98.xml"/><Relationship Id="rId108" Type="http://schemas.openxmlformats.org/officeDocument/2006/relationships/slide" Target="slides/slide103.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1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14" Type="http://schemas.openxmlformats.org/officeDocument/2006/relationships/tableStyles" Target="tableStyle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oajfs01.oaj.local\Kotihakemisto\annama\Kolmiportaisen%20tuen%20selvitys\Osa-aikainen%20erityisopetus,%20kuvio.xlsx"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openxmlformats.org/officeDocument/2006/relationships/chartUserShapes" Target="../drawings/drawing1.xml"/><Relationship Id="rId1" Type="http://schemas.openxmlformats.org/officeDocument/2006/relationships/oleObject" Target="file:///C:\Tixel\tulos.xls" TargetMode="External"/><Relationship Id="rId4" Type="http://schemas.microsoft.com/office/2011/relationships/chartStyle" Target="style2.xm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openxmlformats.org/officeDocument/2006/relationships/chartUserShapes" Target="../drawings/drawing2.xml"/><Relationship Id="rId1" Type="http://schemas.openxmlformats.org/officeDocument/2006/relationships/oleObject" Target="../embeddings/oleObject1.bin"/><Relationship Id="rId4"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i-FI"/>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fi-FI"/>
          </a:p>
        </c:rich>
      </c:tx>
      <c:overlay val="0"/>
      <c:spPr>
        <a:noFill/>
        <a:ln>
          <a:noFill/>
        </a:ln>
        <a:effectLst/>
      </c:spPr>
    </c:title>
    <c:autoTitleDeleted val="0"/>
    <c:plotArea>
      <c:layout>
        <c:manualLayout>
          <c:layoutTarget val="inner"/>
          <c:xMode val="edge"/>
          <c:yMode val="edge"/>
          <c:x val="0.45013451780065955"/>
          <c:y val="0.1308283398537447"/>
          <c:w val="0.53482274715660538"/>
          <c:h val="0.6197271331649582"/>
        </c:manualLayout>
      </c:layout>
      <c:barChart>
        <c:barDir val="bar"/>
        <c:grouping val="percentStacked"/>
        <c:varyColors val="0"/>
        <c:ser>
          <c:idx val="0"/>
          <c:order val="0"/>
          <c:tx>
            <c:strRef>
              <c:f>One_table!$C$3</c:f>
              <c:strCache>
                <c:ptCount val="1"/>
                <c:pt idx="0">
                  <c:v>1 = Kyllä</c:v>
                </c:pt>
              </c:strCache>
            </c:strRef>
          </c:tx>
          <c:spPr>
            <a:solidFill>
              <a:schemeClr val="accent6">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fi-FI"/>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One_table!$B$4:$B$6</c:f>
              <c:strCache>
                <c:ptCount val="3"/>
                <c:pt idx="0">
                  <c:v>Onko yleisen tuen piirissä olevan oppilaan osa-aikaisen erityisopetuksen määrä mielestäsi riittävä?</c:v>
                </c:pt>
                <c:pt idx="1">
                  <c:v>Onko tehostetun tuen piirissä olevan oppilaan osa-aikaisen erityisopetuksen määrä mielestäsi riittävä?</c:v>
                </c:pt>
                <c:pt idx="2">
                  <c:v>Onko erityisen tuen piirissä olevan oppilaan osa-aikaisen erityisopetuksen määrä mielestäsi riittävä?</c:v>
                </c:pt>
              </c:strCache>
            </c:strRef>
          </c:cat>
          <c:val>
            <c:numRef>
              <c:f>One_table!$C$4:$C$6</c:f>
              <c:numCache>
                <c:formatCode>0.0</c:formatCode>
                <c:ptCount val="3"/>
                <c:pt idx="0">
                  <c:v>46.808510638297875</c:v>
                </c:pt>
                <c:pt idx="1">
                  <c:v>29.087048832271762</c:v>
                </c:pt>
                <c:pt idx="2">
                  <c:v>35.15625</c:v>
                </c:pt>
              </c:numCache>
            </c:numRef>
          </c:val>
          <c:extLst xmlns:c16r2="http://schemas.microsoft.com/office/drawing/2015/06/chart">
            <c:ext xmlns:c16="http://schemas.microsoft.com/office/drawing/2014/chart" uri="{C3380CC4-5D6E-409C-BE32-E72D297353CC}">
              <c16:uniqueId val="{00000000-E433-4893-9857-E680C3007462}"/>
            </c:ext>
          </c:extLst>
        </c:ser>
        <c:ser>
          <c:idx val="1"/>
          <c:order val="1"/>
          <c:tx>
            <c:strRef>
              <c:f>One_table!$D$3</c:f>
              <c:strCache>
                <c:ptCount val="1"/>
                <c:pt idx="0">
                  <c:v>2 = Ei</c:v>
                </c:pt>
              </c:strCache>
            </c:strRef>
          </c:tx>
          <c:spPr>
            <a:solidFill>
              <a:schemeClr val="accent6">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fi-FI"/>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One_table!$B$4:$B$6</c:f>
              <c:strCache>
                <c:ptCount val="3"/>
                <c:pt idx="0">
                  <c:v>Onko yleisen tuen piirissä olevan oppilaan osa-aikaisen erityisopetuksen määrä mielestäsi riittävä?</c:v>
                </c:pt>
                <c:pt idx="1">
                  <c:v>Onko tehostetun tuen piirissä olevan oppilaan osa-aikaisen erityisopetuksen määrä mielestäsi riittävä?</c:v>
                </c:pt>
                <c:pt idx="2">
                  <c:v>Onko erityisen tuen piirissä olevan oppilaan osa-aikaisen erityisopetuksen määrä mielestäsi riittävä?</c:v>
                </c:pt>
              </c:strCache>
            </c:strRef>
          </c:cat>
          <c:val>
            <c:numRef>
              <c:f>One_table!$D$4:$D$6</c:f>
              <c:numCache>
                <c:formatCode>0.0</c:formatCode>
                <c:ptCount val="3"/>
                <c:pt idx="0">
                  <c:v>53.191489361702125</c:v>
                </c:pt>
                <c:pt idx="1">
                  <c:v>70.912951167728238</c:v>
                </c:pt>
                <c:pt idx="2">
                  <c:v>64.84375</c:v>
                </c:pt>
              </c:numCache>
            </c:numRef>
          </c:val>
          <c:extLst xmlns:c16r2="http://schemas.microsoft.com/office/drawing/2015/06/chart">
            <c:ext xmlns:c16="http://schemas.microsoft.com/office/drawing/2014/chart" uri="{C3380CC4-5D6E-409C-BE32-E72D297353CC}">
              <c16:uniqueId val="{00000001-E433-4893-9857-E680C3007462}"/>
            </c:ext>
          </c:extLst>
        </c:ser>
        <c:dLbls>
          <c:dLblPos val="ctr"/>
          <c:showLegendKey val="0"/>
          <c:showVal val="1"/>
          <c:showCatName val="0"/>
          <c:showSerName val="0"/>
          <c:showPercent val="0"/>
          <c:showBubbleSize val="0"/>
        </c:dLbls>
        <c:gapWidth val="79"/>
        <c:overlap val="100"/>
        <c:axId val="151215488"/>
        <c:axId val="151217664"/>
      </c:barChart>
      <c:catAx>
        <c:axId val="151215488"/>
        <c:scaling>
          <c:orientation val="maxMin"/>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fi-FI"/>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fi-FI"/>
          </a:p>
        </c:txPr>
        <c:crossAx val="151217664"/>
        <c:crosses val="autoZero"/>
        <c:auto val="1"/>
        <c:lblAlgn val="ctr"/>
        <c:lblOffset val="100"/>
        <c:noMultiLvlLbl val="0"/>
      </c:catAx>
      <c:valAx>
        <c:axId val="151217664"/>
        <c:scaling>
          <c:orientation val="minMax"/>
        </c:scaling>
        <c:delete val="1"/>
        <c:axPos val="b"/>
        <c:title>
          <c:tx>
            <c:rich>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fi-FI"/>
              </a:p>
            </c:rich>
          </c:tx>
          <c:overlay val="0"/>
          <c:spPr>
            <a:noFill/>
            <a:ln>
              <a:noFill/>
            </a:ln>
            <a:effectLst/>
          </c:spPr>
        </c:title>
        <c:numFmt formatCode="0%" sourceLinked="1"/>
        <c:majorTickMark val="none"/>
        <c:minorTickMark val="none"/>
        <c:tickLblPos val="nextTo"/>
        <c:crossAx val="151215488"/>
        <c:crosses val="max"/>
        <c:crossBetween val="between"/>
      </c:valAx>
      <c:spPr>
        <a:noFill/>
        <a:ln>
          <a:noFill/>
        </a:ln>
        <a:effectLst/>
      </c:spPr>
    </c:plotArea>
    <c:legend>
      <c:legendPos val="t"/>
      <c:layout>
        <c:manualLayout>
          <c:xMode val="edge"/>
          <c:yMode val="edge"/>
          <c:x val="0.63561020452153616"/>
          <c:y val="0.82168542181738113"/>
          <c:w val="0.13457669240620285"/>
          <c:h val="4.925243683666955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legend>
    <c:plotVisOnly val="1"/>
    <c:dispBlanksAs val="gap"/>
    <c:showDLblsOverMax val="0"/>
  </c:chart>
  <c:spPr>
    <a:noFill/>
    <a:ln>
      <a:noFill/>
    </a:ln>
    <a:effectLst/>
  </c:spPr>
  <c:txPr>
    <a:bodyPr/>
    <a:lstStyle/>
    <a:p>
      <a:pPr>
        <a:defRPr/>
      </a:pPr>
      <a:endParaRPr lang="fi-FI"/>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fi-FI"/>
          </a:p>
        </c:rich>
      </c:tx>
      <c:overlay val="0"/>
      <c:spPr>
        <a:noFill/>
        <a:ln>
          <a:noFill/>
        </a:ln>
        <a:effectLst/>
      </c:spPr>
    </c:title>
    <c:autoTitleDeleted val="0"/>
    <c:plotArea>
      <c:layout>
        <c:manualLayout>
          <c:layoutTarget val="inner"/>
          <c:xMode val="edge"/>
          <c:yMode val="edge"/>
          <c:x val="8.8230820400651278E-2"/>
          <c:y val="0.11680341352553818"/>
          <c:w val="0.47195256028178734"/>
          <c:h val="0.84521177395746527"/>
        </c:manualLayout>
      </c:layout>
      <c:pieChart>
        <c:varyColors val="1"/>
        <c:ser>
          <c:idx val="0"/>
          <c:order val="0"/>
          <c:tx>
            <c:strRef>
              <c:f>One_table!$B$4</c:f>
              <c:strCache>
                <c:ptCount val="1"/>
                <c:pt idx="0">
                  <c:v>33.Pidän oppilaitokseni oppilaan tuen resursseja</c:v>
                </c:pt>
              </c:strCache>
            </c:strRef>
          </c:tx>
          <c:dPt>
            <c:idx val="0"/>
            <c:bubble3D val="0"/>
            <c:spPr>
              <a:solidFill>
                <a:schemeClr val="accent6"/>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BE42-4BB8-9C03-06DBFB61EE50}"/>
              </c:ext>
            </c:extLst>
          </c:dPt>
          <c:dPt>
            <c:idx val="1"/>
            <c:bubble3D val="0"/>
            <c:spPr>
              <a:solidFill>
                <a:schemeClr val="accent5"/>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BE42-4BB8-9C03-06DBFB61EE50}"/>
              </c:ext>
            </c:extLst>
          </c:dPt>
          <c:dPt>
            <c:idx val="2"/>
            <c:bubble3D val="0"/>
            <c:spPr>
              <a:solidFill>
                <a:schemeClr val="accent4"/>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BE42-4BB8-9C03-06DBFB61EE50}"/>
              </c:ext>
            </c:extLst>
          </c:dPt>
          <c:dPt>
            <c:idx val="3"/>
            <c:bubble3D val="0"/>
            <c:spPr>
              <a:solidFill>
                <a:schemeClr val="accent6">
                  <a:lumMod val="60000"/>
                </a:schemeClr>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BE42-4BB8-9C03-06DBFB61EE50}"/>
              </c:ext>
            </c:extLst>
          </c:dPt>
          <c:dPt>
            <c:idx val="4"/>
            <c:bubble3D val="0"/>
            <c:spPr>
              <a:solidFill>
                <a:schemeClr val="accent5">
                  <a:lumMod val="60000"/>
                </a:schemeClr>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BE42-4BB8-9C03-06DBFB61EE50}"/>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fi-FI"/>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extLst>
          </c:dLbls>
          <c:cat>
            <c:strRef>
              <c:f>One_table!$C$3:$G$3</c:f>
              <c:strCache>
                <c:ptCount val="5"/>
                <c:pt idx="0">
                  <c:v>1 = puutteellisina</c:v>
                </c:pt>
                <c:pt idx="1">
                  <c:v>2 = melko puutteellisina</c:v>
                </c:pt>
                <c:pt idx="2">
                  <c:v>3 = kohtalaisina</c:v>
                </c:pt>
                <c:pt idx="3">
                  <c:v>4 = lähes riittävinä</c:v>
                </c:pt>
                <c:pt idx="4">
                  <c:v>5 = riittävinä</c:v>
                </c:pt>
              </c:strCache>
            </c:strRef>
          </c:cat>
          <c:val>
            <c:numRef>
              <c:f>One_table!$C$4:$G$4</c:f>
              <c:numCache>
                <c:formatCode>0.0</c:formatCode>
                <c:ptCount val="5"/>
                <c:pt idx="0">
                  <c:v>16.18181818181818</c:v>
                </c:pt>
                <c:pt idx="1">
                  <c:v>17.81818181818182</c:v>
                </c:pt>
                <c:pt idx="2">
                  <c:v>40.545454545454547</c:v>
                </c:pt>
                <c:pt idx="3">
                  <c:v>22</c:v>
                </c:pt>
                <c:pt idx="4">
                  <c:v>3.4545454545454546</c:v>
                </c:pt>
              </c:numCache>
            </c:numRef>
          </c:val>
          <c:extLst xmlns:c16r2="http://schemas.microsoft.com/office/drawing/2015/06/chart">
            <c:ext xmlns:c16="http://schemas.microsoft.com/office/drawing/2014/chart" uri="{C3380CC4-5D6E-409C-BE32-E72D297353CC}">
              <c16:uniqueId val="{0000000A-BE42-4BB8-9C03-06DBFB61EE50}"/>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0739639222544803"/>
          <c:y val="0.27764042993674537"/>
          <c:w val="0.28052158530268234"/>
          <c:h val="0.50281718895872241"/>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600" b="0" i="0" u="none" strike="noStrike" kern="1200" baseline="0">
              <a:solidFill>
                <a:schemeClr val="dk1">
                  <a:lumMod val="75000"/>
                  <a:lumOff val="25000"/>
                </a:schemeClr>
              </a:solidFill>
              <a:latin typeface="+mn-lt"/>
              <a:ea typeface="+mn-ea"/>
              <a:cs typeface="+mn-cs"/>
            </a:defRPr>
          </a:pPr>
          <a:endParaRPr lang="fi-FI"/>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i-FI"/>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'Tehostettu ja erityistä tukea'!$A$23</c:f>
              <c:strCache>
                <c:ptCount val="1"/>
                <c:pt idx="0">
                  <c:v>Erityistä tukea</c:v>
                </c:pt>
              </c:strCache>
            </c:strRef>
          </c:tx>
          <c:spPr>
            <a:solidFill>
              <a:schemeClr val="accent1"/>
            </a:solidFill>
            <a:ln>
              <a:noFill/>
            </a:ln>
            <a:effectLst/>
          </c:spPr>
          <c:invertIfNegative val="0"/>
          <c:cat>
            <c:strRef>
              <c:f>'Tehostettu ja erityistä tukea'!$B$22:$V$22</c:f>
              <c:strCache>
                <c:ptCount val="21"/>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strCache>
            </c:strRef>
          </c:cat>
          <c:val>
            <c:numRef>
              <c:f>'Tehostettu ja erityistä tukea'!$B$23:$V$23</c:f>
              <c:numCache>
                <c:formatCode>#,##0</c:formatCode>
                <c:ptCount val="21"/>
                <c:pt idx="0">
                  <c:v>17013</c:v>
                </c:pt>
                <c:pt idx="1">
                  <c:v>17878</c:v>
                </c:pt>
                <c:pt idx="2">
                  <c:v>20000</c:v>
                </c:pt>
                <c:pt idx="3">
                  <c:v>21826</c:v>
                </c:pt>
                <c:pt idx="4">
                  <c:v>24365</c:v>
                </c:pt>
                <c:pt idx="5">
                  <c:v>26974</c:v>
                </c:pt>
                <c:pt idx="6">
                  <c:v>30832</c:v>
                </c:pt>
                <c:pt idx="7">
                  <c:v>33657</c:v>
                </c:pt>
                <c:pt idx="8">
                  <c:v>36839</c:v>
                </c:pt>
                <c:pt idx="9">
                  <c:v>39798</c:v>
                </c:pt>
                <c:pt idx="10">
                  <c:v>42778</c:v>
                </c:pt>
                <c:pt idx="11">
                  <c:v>44699</c:v>
                </c:pt>
                <c:pt idx="12">
                  <c:v>46085</c:v>
                </c:pt>
                <c:pt idx="13">
                  <c:v>47257</c:v>
                </c:pt>
                <c:pt idx="14">
                  <c:v>47168</c:v>
                </c:pt>
                <c:pt idx="15">
                  <c:v>46710</c:v>
                </c:pt>
                <c:pt idx="16">
                  <c:v>44081</c:v>
                </c:pt>
                <c:pt idx="17">
                  <c:v>41016</c:v>
                </c:pt>
                <c:pt idx="18">
                  <c:v>39634</c:v>
                </c:pt>
                <c:pt idx="19">
                  <c:v>39420</c:v>
                </c:pt>
                <c:pt idx="20">
                  <c:v>40007</c:v>
                </c:pt>
              </c:numCache>
            </c:numRef>
          </c:val>
          <c:extLst xmlns:c16r2="http://schemas.microsoft.com/office/drawing/2015/06/chart">
            <c:ext xmlns:c16="http://schemas.microsoft.com/office/drawing/2014/chart" uri="{C3380CC4-5D6E-409C-BE32-E72D297353CC}">
              <c16:uniqueId val="{00000000-3078-4E78-96A8-AB5D5D3729AB}"/>
            </c:ext>
          </c:extLst>
        </c:ser>
        <c:ser>
          <c:idx val="1"/>
          <c:order val="1"/>
          <c:tx>
            <c:strRef>
              <c:f>'Tehostettu ja erityistä tukea'!$A$24</c:f>
              <c:strCache>
                <c:ptCount val="1"/>
                <c:pt idx="0">
                  <c:v>tehostettua tukea</c:v>
                </c:pt>
              </c:strCache>
            </c:strRef>
          </c:tx>
          <c:spPr>
            <a:solidFill>
              <a:schemeClr val="accent2"/>
            </a:solidFill>
            <a:ln>
              <a:noFill/>
            </a:ln>
            <a:effectLst/>
          </c:spPr>
          <c:invertIfNegative val="0"/>
          <c:cat>
            <c:strRef>
              <c:f>'Tehostettu ja erityistä tukea'!$B$22:$V$22</c:f>
              <c:strCache>
                <c:ptCount val="21"/>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strCache>
            </c:strRef>
          </c:cat>
          <c:val>
            <c:numRef>
              <c:f>'Tehostettu ja erityistä tukea'!$B$24:$V$24</c:f>
              <c:numCache>
                <c:formatCode>General</c:formatCode>
                <c:ptCount val="21"/>
                <c:pt idx="16" formatCode="#,##0">
                  <c:v>17956</c:v>
                </c:pt>
                <c:pt idx="17" formatCode="#,##0">
                  <c:v>27408</c:v>
                </c:pt>
                <c:pt idx="18" formatCode="#,##0">
                  <c:v>35033</c:v>
                </c:pt>
                <c:pt idx="19" formatCode="#,##0">
                  <c:v>40506</c:v>
                </c:pt>
                <c:pt idx="20" formatCode="#,##0">
                  <c:v>45858</c:v>
                </c:pt>
              </c:numCache>
            </c:numRef>
          </c:val>
          <c:extLst xmlns:c16r2="http://schemas.microsoft.com/office/drawing/2015/06/chart">
            <c:ext xmlns:c16="http://schemas.microsoft.com/office/drawing/2014/chart" uri="{C3380CC4-5D6E-409C-BE32-E72D297353CC}">
              <c16:uniqueId val="{00000001-3078-4E78-96A8-AB5D5D3729AB}"/>
            </c:ext>
          </c:extLst>
        </c:ser>
        <c:dLbls>
          <c:showLegendKey val="0"/>
          <c:showVal val="0"/>
          <c:showCatName val="0"/>
          <c:showSerName val="0"/>
          <c:showPercent val="0"/>
          <c:showBubbleSize val="0"/>
        </c:dLbls>
        <c:gapWidth val="80"/>
        <c:overlap val="100"/>
        <c:axId val="165691392"/>
        <c:axId val="165692928"/>
      </c:barChart>
      <c:catAx>
        <c:axId val="165691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fi-FI"/>
          </a:p>
        </c:txPr>
        <c:crossAx val="165692928"/>
        <c:crosses val="autoZero"/>
        <c:auto val="1"/>
        <c:lblAlgn val="ctr"/>
        <c:lblOffset val="100"/>
        <c:noMultiLvlLbl val="0"/>
      </c:catAx>
      <c:valAx>
        <c:axId val="1656929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fi-FI"/>
          </a:p>
        </c:txPr>
        <c:crossAx val="1656913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fi-FI"/>
        </a:p>
      </c:txPr>
    </c:legend>
    <c:plotVisOnly val="1"/>
    <c:dispBlanksAs val="gap"/>
    <c:showDLblsOverMax val="0"/>
  </c:chart>
  <c:spPr>
    <a:noFill/>
    <a:ln>
      <a:noFill/>
    </a:ln>
    <a:effectLst/>
  </c:spPr>
  <c:txPr>
    <a:bodyPr/>
    <a:lstStyle/>
    <a:p>
      <a:pPr>
        <a:defRPr sz="1000">
          <a:latin typeface="Arial" panose="020B0604020202020204" pitchFamily="34" charset="0"/>
          <a:cs typeface="Arial" panose="020B0604020202020204" pitchFamily="34" charset="0"/>
        </a:defRPr>
      </a:pPr>
      <a:endParaRPr lang="fi-FI"/>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withinLinearReversed" id="26">
  <a:schemeClr val="accent6"/>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0.09211</cdr:x>
      <cdr:y>0.76692</cdr:y>
    </cdr:from>
    <cdr:to>
      <cdr:x>0.90789</cdr:x>
      <cdr:y>1</cdr:y>
    </cdr:to>
    <cdr:sp macro="" textlink="">
      <cdr:nvSpPr>
        <cdr:cNvPr id="2" name="Tekstiruutu 1"/>
        <cdr:cNvSpPr txBox="1"/>
      </cdr:nvSpPr>
      <cdr:spPr>
        <a:xfrm xmlns:a="http://schemas.openxmlformats.org/drawingml/2006/main">
          <a:off x="761999" y="3553097"/>
          <a:ext cx="6749143" cy="107986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fi-FI"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0.08431</cdr:x>
      <cdr:y>0.11205</cdr:y>
    </cdr:from>
    <cdr:to>
      <cdr:x>0.5</cdr:x>
      <cdr:y>0.28991</cdr:y>
    </cdr:to>
    <cdr:sp macro="" textlink="">
      <cdr:nvSpPr>
        <cdr:cNvPr id="2" name="Tekstiruutu 1"/>
        <cdr:cNvSpPr txBox="1"/>
      </cdr:nvSpPr>
      <cdr:spPr>
        <a:xfrm xmlns:a="http://schemas.openxmlformats.org/drawingml/2006/main">
          <a:off x="722747" y="463018"/>
          <a:ext cx="3563503" cy="73496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i-FI" sz="1000" dirty="0">
              <a:latin typeface="Arial" panose="020B0604020202020204" pitchFamily="34" charset="0"/>
              <a:cs typeface="Arial" panose="020B0604020202020204" pitchFamily="34" charset="0"/>
            </a:rPr>
            <a:t>Vuosien 1995–2010 erityisopetukseen otetut ja siirretyt oppilaat on rinnastettu erityistä tukea saaneisiin oppilaisiin.</a:t>
          </a:r>
        </a:p>
      </cdr:txBody>
    </cdr:sp>
  </cdr:relSizeAnchor>
  <cdr:relSizeAnchor xmlns:cdr="http://schemas.openxmlformats.org/drawingml/2006/chartDrawing">
    <cdr:from>
      <cdr:x>0.80105</cdr:x>
      <cdr:y>0.0482</cdr:y>
    </cdr:from>
    <cdr:to>
      <cdr:x>1</cdr:x>
      <cdr:y>0.09522</cdr:y>
    </cdr:to>
    <cdr:sp macro="" textlink="">
      <cdr:nvSpPr>
        <cdr:cNvPr id="3" name="Tekstiruutu 5"/>
        <cdr:cNvSpPr txBox="1"/>
      </cdr:nvSpPr>
      <cdr:spPr>
        <a:xfrm xmlns:a="http://schemas.openxmlformats.org/drawingml/2006/main">
          <a:off x="6317641" y="209738"/>
          <a:ext cx="1569059" cy="20460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i-FI" sz="700" dirty="0" err="1">
              <a:latin typeface="Arial Narrow" panose="020B0606020202030204" pitchFamily="34" charset="0"/>
            </a:rPr>
            <a:t>Lähde:Tilastokeskus</a:t>
          </a:r>
          <a:endParaRPr lang="fi-FI" sz="700" dirty="0">
            <a:latin typeface="Arial Narrow" panose="020B060602020203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44284" cy="498295"/>
          </a:xfrm>
          <a:prstGeom prst="rect">
            <a:avLst/>
          </a:prstGeom>
        </p:spPr>
        <p:txBody>
          <a:bodyPr vert="horz" lIns="92117" tIns="46058" rIns="92117" bIns="46058" rtlCol="0"/>
          <a:lstStyle>
            <a:lvl1pPr algn="l">
              <a:defRPr sz="1200"/>
            </a:lvl1pPr>
          </a:lstStyle>
          <a:p>
            <a:endParaRPr lang="fi-FI"/>
          </a:p>
        </p:txBody>
      </p:sp>
      <p:sp>
        <p:nvSpPr>
          <p:cNvPr id="3" name="Päivämäärän paikkamerkki 2"/>
          <p:cNvSpPr>
            <a:spLocks noGrp="1"/>
          </p:cNvSpPr>
          <p:nvPr>
            <p:ph type="dt" idx="1"/>
          </p:nvPr>
        </p:nvSpPr>
        <p:spPr>
          <a:xfrm>
            <a:off x="3848644" y="0"/>
            <a:ext cx="2944284" cy="498295"/>
          </a:xfrm>
          <a:prstGeom prst="rect">
            <a:avLst/>
          </a:prstGeom>
        </p:spPr>
        <p:txBody>
          <a:bodyPr vert="horz" lIns="92117" tIns="46058" rIns="92117" bIns="46058" rtlCol="0"/>
          <a:lstStyle>
            <a:lvl1pPr algn="r">
              <a:defRPr sz="1200"/>
            </a:lvl1pPr>
          </a:lstStyle>
          <a:p>
            <a:fld id="{98D0550B-4172-4B32-A320-4BD087F0B4FD}" type="datetimeFigureOut">
              <a:rPr lang="fi-FI" smtClean="0"/>
              <a:t>1.2.2018</a:t>
            </a:fld>
            <a:endParaRPr lang="fi-FI"/>
          </a:p>
        </p:txBody>
      </p:sp>
      <p:sp>
        <p:nvSpPr>
          <p:cNvPr id="4" name="Dian kuvan paikkamerkki 3"/>
          <p:cNvSpPr>
            <a:spLocks noGrp="1" noRot="1" noChangeAspect="1"/>
          </p:cNvSpPr>
          <p:nvPr>
            <p:ph type="sldImg" idx="2"/>
          </p:nvPr>
        </p:nvSpPr>
        <p:spPr>
          <a:xfrm>
            <a:off x="1163638" y="1241425"/>
            <a:ext cx="4467225" cy="3351213"/>
          </a:xfrm>
          <a:prstGeom prst="rect">
            <a:avLst/>
          </a:prstGeom>
          <a:noFill/>
          <a:ln w="12700">
            <a:solidFill>
              <a:prstClr val="black"/>
            </a:solidFill>
          </a:ln>
        </p:spPr>
        <p:txBody>
          <a:bodyPr vert="horz" lIns="92117" tIns="46058" rIns="92117" bIns="46058" rtlCol="0" anchor="ctr"/>
          <a:lstStyle/>
          <a:p>
            <a:endParaRPr lang="fi-FI"/>
          </a:p>
        </p:txBody>
      </p:sp>
      <p:sp>
        <p:nvSpPr>
          <p:cNvPr id="5" name="Huomautusten paikkamerkki 4"/>
          <p:cNvSpPr>
            <a:spLocks noGrp="1"/>
          </p:cNvSpPr>
          <p:nvPr>
            <p:ph type="body" sz="quarter" idx="3"/>
          </p:nvPr>
        </p:nvSpPr>
        <p:spPr>
          <a:xfrm>
            <a:off x="679451" y="4779487"/>
            <a:ext cx="5435600" cy="3910489"/>
          </a:xfrm>
          <a:prstGeom prst="rect">
            <a:avLst/>
          </a:prstGeom>
        </p:spPr>
        <p:txBody>
          <a:bodyPr vert="horz" lIns="92117" tIns="46058" rIns="92117" bIns="46058"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9433107"/>
            <a:ext cx="2944284" cy="498294"/>
          </a:xfrm>
          <a:prstGeom prst="rect">
            <a:avLst/>
          </a:prstGeom>
        </p:spPr>
        <p:txBody>
          <a:bodyPr vert="horz" lIns="92117" tIns="46058" rIns="92117" bIns="46058" rtlCol="0" anchor="b"/>
          <a:lstStyle>
            <a:lvl1pPr algn="l">
              <a:defRPr sz="1200"/>
            </a:lvl1pPr>
          </a:lstStyle>
          <a:p>
            <a:endParaRPr lang="fi-FI"/>
          </a:p>
        </p:txBody>
      </p:sp>
      <p:sp>
        <p:nvSpPr>
          <p:cNvPr id="7" name="Dian numeron paikkamerkki 6"/>
          <p:cNvSpPr>
            <a:spLocks noGrp="1"/>
          </p:cNvSpPr>
          <p:nvPr>
            <p:ph type="sldNum" sz="quarter" idx="5"/>
          </p:nvPr>
        </p:nvSpPr>
        <p:spPr>
          <a:xfrm>
            <a:off x="3848644" y="9433107"/>
            <a:ext cx="2944284" cy="498294"/>
          </a:xfrm>
          <a:prstGeom prst="rect">
            <a:avLst/>
          </a:prstGeom>
        </p:spPr>
        <p:txBody>
          <a:bodyPr vert="horz" lIns="92117" tIns="46058" rIns="92117" bIns="46058" rtlCol="0" anchor="b"/>
          <a:lstStyle>
            <a:lvl1pPr algn="r">
              <a:defRPr sz="1200"/>
            </a:lvl1pPr>
          </a:lstStyle>
          <a:p>
            <a:fld id="{A586C5A7-6A8B-4EA3-9633-20306A758C6E}" type="slidenum">
              <a:rPr lang="fi-FI" smtClean="0"/>
              <a:t>‹#›</a:t>
            </a:fld>
            <a:endParaRPr lang="fi-FI"/>
          </a:p>
        </p:txBody>
      </p:sp>
    </p:spTree>
    <p:extLst>
      <p:ext uri="{BB962C8B-B14F-4D97-AF65-F5344CB8AC3E}">
        <p14:creationId xmlns:p14="http://schemas.microsoft.com/office/powerpoint/2010/main" val="1253112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ECE3CFFF-CB39-4081-B5A8-F8C32F60D4E8}" type="slidenum">
              <a:rPr lang="fi-FI" smtClean="0"/>
              <a:t>55</a:t>
            </a:fld>
            <a:endParaRPr lang="fi-FI"/>
          </a:p>
        </p:txBody>
      </p:sp>
    </p:spTree>
    <p:extLst>
      <p:ext uri="{BB962C8B-B14F-4D97-AF65-F5344CB8AC3E}">
        <p14:creationId xmlns:p14="http://schemas.microsoft.com/office/powerpoint/2010/main" val="4024943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C732BFD8-E633-417F-AA12-F168B867CDFE}" type="slidenum">
              <a:rPr lang="fi-FI" smtClean="0"/>
              <a:t>56</a:t>
            </a:fld>
            <a:endParaRPr lang="fi-FI"/>
          </a:p>
        </p:txBody>
      </p:sp>
    </p:spTree>
    <p:extLst>
      <p:ext uri="{BB962C8B-B14F-4D97-AF65-F5344CB8AC3E}">
        <p14:creationId xmlns:p14="http://schemas.microsoft.com/office/powerpoint/2010/main" val="1911181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Koulun omien puuttumiskeinojen suhteen kouluilla on harkintavaltaa, </a:t>
            </a:r>
          </a:p>
          <a:p>
            <a:r>
              <a:rPr lang="fi-FI" dirty="0"/>
              <a:t>huoltajalla ei ole subjektiivista oikeutta saada jotain tiettyä kurinpitokeinoa kohdistettavaksi kiusaajaan</a:t>
            </a:r>
          </a:p>
          <a:p>
            <a:r>
              <a:rPr lang="fi-FI" dirty="0"/>
              <a:t>Tai koko luokan yhteistä vanhempainiltaa järjestettäväksi lapsensa kiusaamisen vuoksi</a:t>
            </a:r>
          </a:p>
          <a:p>
            <a:endParaRPr lang="fi-FI" dirty="0"/>
          </a:p>
        </p:txBody>
      </p:sp>
      <p:sp>
        <p:nvSpPr>
          <p:cNvPr id="4" name="Dian numeron paikkamerkki 3"/>
          <p:cNvSpPr>
            <a:spLocks noGrp="1"/>
          </p:cNvSpPr>
          <p:nvPr>
            <p:ph type="sldNum" sz="quarter" idx="10"/>
          </p:nvPr>
        </p:nvSpPr>
        <p:spPr/>
        <p:txBody>
          <a:bodyPr/>
          <a:lstStyle/>
          <a:p>
            <a:fld id="{7D08223C-B0C1-4CFC-9F69-E7599ACE9C02}" type="slidenum">
              <a:rPr lang="fi-FI" smtClean="0"/>
              <a:t>57</a:t>
            </a:fld>
            <a:endParaRPr lang="fi-FI"/>
          </a:p>
        </p:txBody>
      </p:sp>
    </p:spTree>
    <p:extLst>
      <p:ext uri="{BB962C8B-B14F-4D97-AF65-F5344CB8AC3E}">
        <p14:creationId xmlns:p14="http://schemas.microsoft.com/office/powerpoint/2010/main" val="3431229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1919DAC7-9B9D-41F5-8A72-68A0CF48FAC0}" type="slidenum">
              <a:rPr lang="fi-FI" smtClean="0"/>
              <a:t>62</a:t>
            </a:fld>
            <a:endParaRPr lang="fi-FI"/>
          </a:p>
        </p:txBody>
      </p:sp>
    </p:spTree>
    <p:extLst>
      <p:ext uri="{BB962C8B-B14F-4D97-AF65-F5344CB8AC3E}">
        <p14:creationId xmlns:p14="http://schemas.microsoft.com/office/powerpoint/2010/main" val="2570606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oppilaiden aiheuttama väkivallan uhka tai väkivalta on ilmoitettava välittömästi aina poliisiviranomaisen tutkittavaksi ja myös sosiaaliviranomaisiin on oltava tarvittaessa yhteydessä. </a:t>
            </a:r>
          </a:p>
          <a:p>
            <a:r>
              <a:rPr lang="fi-FI" dirty="0"/>
              <a:t>Tärkeää olisi myös huomioida kiusatun näkemys: ”kättä päälle rehtorin kansliassa” ei tunnu kiusatusta välttämättä oikeudenmukaiselta käsittelytavalta, erityisesti jos kiusaaminen on jatkunut pitkään ja ollut voimakasta .</a:t>
            </a:r>
          </a:p>
          <a:p>
            <a:endParaRPr lang="fi-FI" dirty="0"/>
          </a:p>
        </p:txBody>
      </p:sp>
      <p:sp>
        <p:nvSpPr>
          <p:cNvPr id="4" name="Dian numeron paikkamerkki 3"/>
          <p:cNvSpPr>
            <a:spLocks noGrp="1"/>
          </p:cNvSpPr>
          <p:nvPr>
            <p:ph type="sldNum" sz="quarter" idx="10"/>
          </p:nvPr>
        </p:nvSpPr>
        <p:spPr/>
        <p:txBody>
          <a:bodyPr/>
          <a:lstStyle/>
          <a:p>
            <a:fld id="{7D08223C-B0C1-4CFC-9F69-E7599ACE9C02}" type="slidenum">
              <a:rPr lang="fi-FI" smtClean="0"/>
              <a:t>63</a:t>
            </a:fld>
            <a:endParaRPr lang="fi-FI"/>
          </a:p>
        </p:txBody>
      </p:sp>
    </p:spTree>
    <p:extLst>
      <p:ext uri="{BB962C8B-B14F-4D97-AF65-F5344CB8AC3E}">
        <p14:creationId xmlns:p14="http://schemas.microsoft.com/office/powerpoint/2010/main" val="4177743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5.tif"/></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5.tif"/></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pic>
        <p:nvPicPr>
          <p:cNvPr id="7" name="Kuva 6"/>
          <p:cNvPicPr>
            <a:picLocks noChangeAspect="1"/>
          </p:cNvPicPr>
          <p:nvPr/>
        </p:nvPicPr>
        <p:blipFill rotWithShape="1">
          <a:blip r:embed="rId2">
            <a:extLst>
              <a:ext uri="{28A0092B-C50C-407E-A947-70E740481C1C}">
                <a14:useLocalDpi xmlns:a14="http://schemas.microsoft.com/office/drawing/2010/main" val="0"/>
              </a:ext>
            </a:extLst>
          </a:blip>
          <a:srcRect r="24995"/>
          <a:stretch/>
        </p:blipFill>
        <p:spPr>
          <a:xfrm>
            <a:off x="0" y="0"/>
            <a:ext cx="9144000" cy="6858000"/>
          </a:xfrm>
          <a:prstGeom prst="rect">
            <a:avLst/>
          </a:prstGeom>
        </p:spPr>
      </p:pic>
      <p:sp>
        <p:nvSpPr>
          <p:cNvPr id="2" name="Title 1"/>
          <p:cNvSpPr>
            <a:spLocks noGrp="1"/>
          </p:cNvSpPr>
          <p:nvPr>
            <p:ph type="ctrTitle" hasCustomPrompt="1"/>
          </p:nvPr>
        </p:nvSpPr>
        <p:spPr>
          <a:xfrm>
            <a:off x="1512276" y="1397977"/>
            <a:ext cx="6119448" cy="4062046"/>
          </a:xfrm>
          <a:prstGeom prst="roundRect">
            <a:avLst/>
          </a:prstGeom>
          <a:solidFill>
            <a:schemeClr val="bg1"/>
          </a:solidFill>
          <a:effectLst>
            <a:softEdge rad="0"/>
          </a:effectLst>
        </p:spPr>
        <p:txBody>
          <a:bodyPr anchor="t">
            <a:normAutofit/>
          </a:bodyPr>
          <a:lstStyle>
            <a:lvl1pPr algn="ctr">
              <a:defRPr sz="4000">
                <a:solidFill>
                  <a:srgbClr val="009ADF"/>
                </a:solidFill>
                <a:latin typeface="Arial" panose="020B0604020202020204" pitchFamily="34" charset="0"/>
                <a:cs typeface="Arial" panose="020B0604020202020204" pitchFamily="34" charset="0"/>
              </a:defRPr>
            </a:lvl1pPr>
          </a:lstStyle>
          <a:p>
            <a:r>
              <a:rPr lang="fi-FI" dirty="0"/>
              <a:t/>
            </a:r>
            <a:br>
              <a:rPr lang="fi-FI" dirty="0"/>
            </a:br>
            <a:r>
              <a:rPr lang="fi-FI" dirty="0"/>
              <a:t>Muokkaa </a:t>
            </a:r>
            <a:r>
              <a:rPr lang="fi-FI" dirty="0" err="1"/>
              <a:t>perustyyl</a:t>
            </a:r>
            <a:r>
              <a:rPr lang="fi-FI" dirty="0"/>
              <a:t>. </a:t>
            </a:r>
            <a:r>
              <a:rPr lang="fi-FI" dirty="0" err="1"/>
              <a:t>napsautt</a:t>
            </a:r>
            <a:r>
              <a:rPr lang="fi-FI" dirty="0"/>
              <a:t>.</a:t>
            </a:r>
            <a:br>
              <a:rPr lang="fi-FI" dirty="0"/>
            </a:br>
            <a:endParaRPr lang="en-US" dirty="0"/>
          </a:p>
        </p:txBody>
      </p:sp>
      <p:sp>
        <p:nvSpPr>
          <p:cNvPr id="3" name="Subtitle 2"/>
          <p:cNvSpPr>
            <a:spLocks noGrp="1"/>
          </p:cNvSpPr>
          <p:nvPr>
            <p:ph type="subTitle" idx="1"/>
          </p:nvPr>
        </p:nvSpPr>
        <p:spPr>
          <a:xfrm>
            <a:off x="2029098" y="3858311"/>
            <a:ext cx="5286104" cy="1601712"/>
          </a:xfrm>
          <a:prstGeom prst="roundRect">
            <a:avLst/>
          </a:prstGeom>
          <a:solidFill>
            <a:schemeClr val="bg1"/>
          </a:solidFill>
          <a:effectLst>
            <a:softEdge rad="0"/>
          </a:effectLst>
        </p:spPr>
        <p:txBody>
          <a:bodyPr/>
          <a:lstStyle>
            <a:lvl1pPr marL="0" indent="0" algn="ctr">
              <a:buNone/>
              <a:defRPr sz="2400">
                <a:solidFill>
                  <a:srgbClr val="002397"/>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Tree>
    <p:extLst>
      <p:ext uri="{BB962C8B-B14F-4D97-AF65-F5344CB8AC3E}">
        <p14:creationId xmlns:p14="http://schemas.microsoft.com/office/powerpoint/2010/main" val="883004069"/>
      </p:ext>
    </p:extLst>
  </p:cSld>
  <p:clrMapOvr>
    <a:masterClrMapping/>
  </p:clrMapOvr>
  <p:transition spd="slow">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solidFill>
                  <a:srgbClr val="002397"/>
                </a:solidFill>
                <a:latin typeface="Arial" panose="020B0604020202020204" pitchFamily="34" charset="0"/>
                <a:cs typeface="Arial" panose="020B0604020202020204" pitchFamily="34" charset="0"/>
              </a:defRPr>
            </a:lvl1pPr>
          </a:lstStyle>
          <a:p>
            <a:r>
              <a:rPr lang="fi-FI"/>
              <a:t>Muokkaa perustyyl. napsautt.</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solidFill>
                  <a:srgbClr val="002397"/>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solidFill>
                  <a:srgbClr val="002397"/>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8" name="Footer Placeholder 4"/>
          <p:cNvSpPr>
            <a:spLocks noGrp="1"/>
          </p:cNvSpPr>
          <p:nvPr>
            <p:ph type="ftr" sz="quarter" idx="11"/>
          </p:nvPr>
        </p:nvSpPr>
        <p:spPr>
          <a:xfrm>
            <a:off x="5650230" y="5994402"/>
            <a:ext cx="3086100" cy="365125"/>
          </a:xfrm>
          <a:prstGeom prst="rect">
            <a:avLst/>
          </a:prstGeom>
        </p:spPr>
        <p:txBody>
          <a:bodyPr/>
          <a:lstStyle>
            <a:lvl1pPr algn="r">
              <a:defRPr>
                <a:solidFill>
                  <a:srgbClr val="002397"/>
                </a:solidFill>
                <a:latin typeface="Arial" panose="020B0604020202020204" pitchFamily="34" charset="0"/>
                <a:cs typeface="Arial" panose="020B0604020202020204" pitchFamily="34" charset="0"/>
              </a:defRPr>
            </a:lvl1pPr>
          </a:lstStyle>
          <a:p>
            <a:r>
              <a:rPr lang="fi-FI"/>
              <a:t>Nina Lahtinen</a:t>
            </a:r>
          </a:p>
        </p:txBody>
      </p:sp>
    </p:spTree>
    <p:extLst>
      <p:ext uri="{BB962C8B-B14F-4D97-AF65-F5344CB8AC3E}">
        <p14:creationId xmlns:p14="http://schemas.microsoft.com/office/powerpoint/2010/main" val="215315094"/>
      </p:ext>
    </p:extLst>
  </p:cSld>
  <p:clrMapOvr>
    <a:masterClrMapping/>
  </p:clrMapOvr>
  <p:transition spd="slow">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9ADF"/>
                </a:solidFill>
                <a:latin typeface="Arial" panose="020B0604020202020204" pitchFamily="34" charset="0"/>
                <a:cs typeface="Arial" panose="020B0604020202020204" pitchFamily="34" charset="0"/>
              </a:defRPr>
            </a:lvl1pPr>
          </a:lstStyle>
          <a:p>
            <a:r>
              <a:rPr lang="fi-FI"/>
              <a:t>Muokkaa perustyyl. napsautt.</a:t>
            </a:r>
            <a:endParaRPr lang="en-US" dirty="0"/>
          </a:p>
        </p:txBody>
      </p:sp>
      <p:sp>
        <p:nvSpPr>
          <p:cNvPr id="3" name="Vertical Text Placeholder 2"/>
          <p:cNvSpPr>
            <a:spLocks noGrp="1"/>
          </p:cNvSpPr>
          <p:nvPr>
            <p:ph type="body" orient="vert" idx="1"/>
          </p:nvPr>
        </p:nvSpPr>
        <p:spPr/>
        <p:txBody>
          <a:bodyPr vert="eaVert"/>
          <a:lstStyle>
            <a:lvl1pPr>
              <a:defRPr>
                <a:solidFill>
                  <a:srgbClr val="002397"/>
                </a:solidFill>
                <a:latin typeface="Arial" panose="020B0604020202020204" pitchFamily="34" charset="0"/>
                <a:cs typeface="Arial" panose="020B0604020202020204" pitchFamily="34" charset="0"/>
              </a:defRPr>
            </a:lvl1pPr>
            <a:lvl2pPr>
              <a:defRPr>
                <a:solidFill>
                  <a:srgbClr val="002397"/>
                </a:solidFill>
                <a:latin typeface="Arial" panose="020B0604020202020204" pitchFamily="34" charset="0"/>
                <a:cs typeface="Arial" panose="020B0604020202020204" pitchFamily="34" charset="0"/>
              </a:defRPr>
            </a:lvl2pPr>
            <a:lvl3pPr>
              <a:defRPr>
                <a:solidFill>
                  <a:srgbClr val="002397"/>
                </a:solidFill>
                <a:latin typeface="Arial" panose="020B0604020202020204" pitchFamily="34" charset="0"/>
                <a:cs typeface="Arial" panose="020B0604020202020204" pitchFamily="34" charset="0"/>
              </a:defRPr>
            </a:lvl3pPr>
            <a:lvl4pPr>
              <a:defRPr>
                <a:solidFill>
                  <a:srgbClr val="002397"/>
                </a:solidFill>
                <a:latin typeface="Arial" panose="020B0604020202020204" pitchFamily="34" charset="0"/>
                <a:cs typeface="Arial" panose="020B0604020202020204" pitchFamily="34" charset="0"/>
              </a:defRPr>
            </a:lvl4pPr>
            <a:lvl5pPr>
              <a:defRPr>
                <a:solidFill>
                  <a:srgbClr val="002397"/>
                </a:solidFill>
                <a:latin typeface="Arial" panose="020B0604020202020204" pitchFamily="34" charset="0"/>
                <a:cs typeface="Arial" panose="020B0604020202020204" pitchFamily="34" charset="0"/>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Footer Placeholder 4"/>
          <p:cNvSpPr>
            <a:spLocks noGrp="1"/>
          </p:cNvSpPr>
          <p:nvPr>
            <p:ph type="ftr" sz="quarter" idx="11"/>
          </p:nvPr>
        </p:nvSpPr>
        <p:spPr>
          <a:xfrm>
            <a:off x="5650230" y="5994402"/>
            <a:ext cx="3086100" cy="365125"/>
          </a:xfrm>
          <a:prstGeom prst="rect">
            <a:avLst/>
          </a:prstGeom>
        </p:spPr>
        <p:txBody>
          <a:bodyPr/>
          <a:lstStyle>
            <a:lvl1pPr algn="r">
              <a:defRPr>
                <a:solidFill>
                  <a:srgbClr val="002397"/>
                </a:solidFill>
                <a:latin typeface="Arial" panose="020B0604020202020204" pitchFamily="34" charset="0"/>
                <a:cs typeface="Arial" panose="020B0604020202020204" pitchFamily="34" charset="0"/>
              </a:defRPr>
            </a:lvl1pPr>
          </a:lstStyle>
          <a:p>
            <a:r>
              <a:rPr lang="fi-FI"/>
              <a:t>Nina Lahtinen</a:t>
            </a:r>
          </a:p>
        </p:txBody>
      </p:sp>
    </p:spTree>
    <p:extLst>
      <p:ext uri="{BB962C8B-B14F-4D97-AF65-F5344CB8AC3E}">
        <p14:creationId xmlns:p14="http://schemas.microsoft.com/office/powerpoint/2010/main" val="32261261"/>
      </p:ext>
    </p:extLst>
  </p:cSld>
  <p:clrMapOvr>
    <a:masterClrMapping/>
  </p:clrMapOvr>
  <p:transition spd="slow">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lvl1pPr>
              <a:defRPr>
                <a:solidFill>
                  <a:srgbClr val="009ADF"/>
                </a:solidFill>
                <a:latin typeface="Arial" panose="020B0604020202020204" pitchFamily="34" charset="0"/>
                <a:cs typeface="Arial" panose="020B0604020202020204" pitchFamily="34" charset="0"/>
              </a:defRPr>
            </a:lvl1pPr>
          </a:lstStyle>
          <a:p>
            <a:r>
              <a:rPr lang="fi-FI"/>
              <a:t>Muokkaa perustyyl. napsautt.</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lvl1pPr>
              <a:defRPr>
                <a:solidFill>
                  <a:srgbClr val="002397"/>
                </a:solidFill>
                <a:latin typeface="Arial" panose="020B0604020202020204" pitchFamily="34" charset="0"/>
                <a:cs typeface="Arial" panose="020B0604020202020204" pitchFamily="34" charset="0"/>
              </a:defRPr>
            </a:lvl1pPr>
            <a:lvl2pPr>
              <a:defRPr>
                <a:solidFill>
                  <a:srgbClr val="002397"/>
                </a:solidFill>
                <a:latin typeface="Arial" panose="020B0604020202020204" pitchFamily="34" charset="0"/>
                <a:cs typeface="Arial" panose="020B0604020202020204" pitchFamily="34" charset="0"/>
              </a:defRPr>
            </a:lvl2pPr>
            <a:lvl3pPr>
              <a:defRPr>
                <a:solidFill>
                  <a:srgbClr val="002397"/>
                </a:solidFill>
                <a:latin typeface="Arial" panose="020B0604020202020204" pitchFamily="34" charset="0"/>
                <a:cs typeface="Arial" panose="020B0604020202020204" pitchFamily="34" charset="0"/>
              </a:defRPr>
            </a:lvl3pPr>
            <a:lvl4pPr>
              <a:defRPr>
                <a:solidFill>
                  <a:srgbClr val="002397"/>
                </a:solidFill>
                <a:latin typeface="Arial" panose="020B0604020202020204" pitchFamily="34" charset="0"/>
                <a:cs typeface="Arial" panose="020B0604020202020204" pitchFamily="34" charset="0"/>
              </a:defRPr>
            </a:lvl4pPr>
            <a:lvl5pPr>
              <a:defRPr>
                <a:solidFill>
                  <a:srgbClr val="002397"/>
                </a:solidFill>
                <a:latin typeface="Arial" panose="020B0604020202020204" pitchFamily="34" charset="0"/>
                <a:cs typeface="Arial" panose="020B0604020202020204" pitchFamily="34" charset="0"/>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Tree>
    <p:extLst>
      <p:ext uri="{BB962C8B-B14F-4D97-AF65-F5344CB8AC3E}">
        <p14:creationId xmlns:p14="http://schemas.microsoft.com/office/powerpoint/2010/main" val="4058223339"/>
      </p:ext>
    </p:extLst>
  </p:cSld>
  <p:clrMapOvr>
    <a:masterClrMapping/>
  </p:clrMapOvr>
  <p:transition spd="slow">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LOITUSSIVU_V">
    <p:spTree>
      <p:nvGrpSpPr>
        <p:cNvPr id="1" name=""/>
        <p:cNvGrpSpPr/>
        <p:nvPr/>
      </p:nvGrpSpPr>
      <p:grpSpPr>
        <a:xfrm>
          <a:off x="0" y="0"/>
          <a:ext cx="0" cy="0"/>
          <a:chOff x="0" y="0"/>
          <a:chExt cx="0" cy="0"/>
        </a:xfrm>
      </p:grpSpPr>
      <p:pic>
        <p:nvPicPr>
          <p:cNvPr id="7" name="Kuva 6"/>
          <p:cNvPicPr>
            <a:picLocks noChangeAspect="1"/>
          </p:cNvPicPr>
          <p:nvPr userDrawn="1"/>
        </p:nvPicPr>
        <p:blipFill rotWithShape="1">
          <a:blip r:embed="rId2">
            <a:extLst>
              <a:ext uri="{28A0092B-C50C-407E-A947-70E740481C1C}">
                <a14:useLocalDpi xmlns:a14="http://schemas.microsoft.com/office/drawing/2010/main" val="0"/>
              </a:ext>
            </a:extLst>
          </a:blip>
          <a:srcRect l="7557" t="25019" r="7557"/>
          <a:stretch/>
        </p:blipFill>
        <p:spPr>
          <a:xfrm rot="5400000">
            <a:off x="1143001" y="-1142999"/>
            <a:ext cx="6857998" cy="9144000"/>
          </a:xfrm>
          <a:prstGeom prst="rect">
            <a:avLst/>
          </a:prstGeom>
        </p:spPr>
      </p:pic>
      <p:pic>
        <p:nvPicPr>
          <p:cNvPr id="5" name="Kuva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93386" y="-203840"/>
            <a:ext cx="1759614" cy="2498200"/>
          </a:xfrm>
          <a:prstGeom prst="rect">
            <a:avLst/>
          </a:prstGeom>
        </p:spPr>
      </p:pic>
      <p:pic>
        <p:nvPicPr>
          <p:cNvPr id="8" name="Kuva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10491" y="1212112"/>
            <a:ext cx="8723018" cy="5616710"/>
          </a:xfrm>
          <a:prstGeom prst="rect">
            <a:avLst/>
          </a:prstGeom>
        </p:spPr>
      </p:pic>
    </p:spTree>
    <p:extLst>
      <p:ext uri="{BB962C8B-B14F-4D97-AF65-F5344CB8AC3E}">
        <p14:creationId xmlns:p14="http://schemas.microsoft.com/office/powerpoint/2010/main" val="27370434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pic>
        <p:nvPicPr>
          <p:cNvPr id="7" name="Kuva 6"/>
          <p:cNvPicPr>
            <a:picLocks noChangeAspect="1"/>
          </p:cNvPicPr>
          <p:nvPr/>
        </p:nvPicPr>
        <p:blipFill rotWithShape="1">
          <a:blip r:embed="rId2">
            <a:extLst>
              <a:ext uri="{28A0092B-C50C-407E-A947-70E740481C1C}">
                <a14:useLocalDpi xmlns:a14="http://schemas.microsoft.com/office/drawing/2010/main" val="0"/>
              </a:ext>
            </a:extLst>
          </a:blip>
          <a:srcRect r="24995"/>
          <a:stretch/>
        </p:blipFill>
        <p:spPr>
          <a:xfrm>
            <a:off x="0" y="0"/>
            <a:ext cx="9144000" cy="6858000"/>
          </a:xfrm>
          <a:prstGeom prst="rect">
            <a:avLst/>
          </a:prstGeom>
        </p:spPr>
      </p:pic>
      <p:sp>
        <p:nvSpPr>
          <p:cNvPr id="2" name="Title 1"/>
          <p:cNvSpPr>
            <a:spLocks noGrp="1"/>
          </p:cNvSpPr>
          <p:nvPr>
            <p:ph type="ctrTitle" hasCustomPrompt="1"/>
          </p:nvPr>
        </p:nvSpPr>
        <p:spPr>
          <a:xfrm>
            <a:off x="1512276" y="1397977"/>
            <a:ext cx="6119448" cy="4062046"/>
          </a:xfrm>
          <a:prstGeom prst="roundRect">
            <a:avLst/>
          </a:prstGeom>
          <a:solidFill>
            <a:schemeClr val="bg1"/>
          </a:solidFill>
          <a:effectLst>
            <a:softEdge rad="0"/>
          </a:effectLst>
        </p:spPr>
        <p:txBody>
          <a:bodyPr anchor="t">
            <a:normAutofit/>
          </a:bodyPr>
          <a:lstStyle>
            <a:lvl1pPr algn="ctr">
              <a:defRPr sz="3000">
                <a:solidFill>
                  <a:srgbClr val="009ADF"/>
                </a:solidFill>
                <a:latin typeface="Arial" panose="020B0604020202020204" pitchFamily="34" charset="0"/>
                <a:cs typeface="Arial" panose="020B0604020202020204" pitchFamily="34" charset="0"/>
              </a:defRPr>
            </a:lvl1pPr>
          </a:lstStyle>
          <a:p>
            <a:r>
              <a:rPr lang="fi-FI" dirty="0"/>
              <a:t/>
            </a:r>
            <a:br>
              <a:rPr lang="fi-FI" dirty="0"/>
            </a:br>
            <a:r>
              <a:rPr lang="fi-FI" dirty="0"/>
              <a:t>Muokkaa </a:t>
            </a:r>
            <a:r>
              <a:rPr lang="fi-FI" dirty="0" err="1"/>
              <a:t>perustyyl</a:t>
            </a:r>
            <a:r>
              <a:rPr lang="fi-FI" dirty="0"/>
              <a:t>. </a:t>
            </a:r>
            <a:r>
              <a:rPr lang="fi-FI" dirty="0" err="1"/>
              <a:t>napsautt</a:t>
            </a:r>
            <a:r>
              <a:rPr lang="fi-FI" dirty="0"/>
              <a:t>.</a:t>
            </a:r>
            <a:br>
              <a:rPr lang="fi-FI" dirty="0"/>
            </a:br>
            <a:endParaRPr lang="en-US" dirty="0"/>
          </a:p>
        </p:txBody>
      </p:sp>
      <p:sp>
        <p:nvSpPr>
          <p:cNvPr id="3" name="Subtitle 2"/>
          <p:cNvSpPr>
            <a:spLocks noGrp="1"/>
          </p:cNvSpPr>
          <p:nvPr>
            <p:ph type="subTitle" idx="1"/>
          </p:nvPr>
        </p:nvSpPr>
        <p:spPr>
          <a:xfrm>
            <a:off x="2029099" y="3858311"/>
            <a:ext cx="5286104" cy="1601712"/>
          </a:xfrm>
          <a:prstGeom prst="roundRect">
            <a:avLst/>
          </a:prstGeom>
          <a:solidFill>
            <a:schemeClr val="bg1"/>
          </a:solidFill>
          <a:effectLst>
            <a:softEdge rad="0"/>
          </a:effectLst>
        </p:spPr>
        <p:txBody>
          <a:bodyPr/>
          <a:lstStyle>
            <a:lvl1pPr marL="0" indent="0" algn="ctr">
              <a:buNone/>
              <a:defRPr sz="1800">
                <a:solidFill>
                  <a:srgbClr val="002397"/>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a:t>Muokkaa alaotsikon perustyyliä napsautt.</a:t>
            </a:r>
            <a:endParaRPr lang="en-US" dirty="0"/>
          </a:p>
        </p:txBody>
      </p:sp>
    </p:spTree>
    <p:extLst>
      <p:ext uri="{BB962C8B-B14F-4D97-AF65-F5344CB8AC3E}">
        <p14:creationId xmlns:p14="http://schemas.microsoft.com/office/powerpoint/2010/main" val="3323077712"/>
      </p:ext>
    </p:extLst>
  </p:cSld>
  <p:clrMapOvr>
    <a:masterClrMapping/>
  </p:clrMapOvr>
  <p:transition spd="slow">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Kiitos mielenkiinnosta">
    <p:spTree>
      <p:nvGrpSpPr>
        <p:cNvPr id="1" name=""/>
        <p:cNvGrpSpPr/>
        <p:nvPr/>
      </p:nvGrpSpPr>
      <p:grpSpPr>
        <a:xfrm>
          <a:off x="0" y="0"/>
          <a:ext cx="0" cy="0"/>
          <a:chOff x="0" y="0"/>
          <a:chExt cx="0" cy="0"/>
        </a:xfrm>
      </p:grpSpPr>
      <p:pic>
        <p:nvPicPr>
          <p:cNvPr id="7" name="Kuva 6"/>
          <p:cNvPicPr>
            <a:picLocks noChangeAspect="1"/>
          </p:cNvPicPr>
          <p:nvPr/>
        </p:nvPicPr>
        <p:blipFill rotWithShape="1">
          <a:blip r:embed="rId2">
            <a:extLst>
              <a:ext uri="{28A0092B-C50C-407E-A947-70E740481C1C}">
                <a14:useLocalDpi xmlns:a14="http://schemas.microsoft.com/office/drawing/2010/main" val="0"/>
              </a:ext>
            </a:extLst>
          </a:blip>
          <a:srcRect r="24995"/>
          <a:stretch/>
        </p:blipFill>
        <p:spPr>
          <a:xfrm>
            <a:off x="0" y="0"/>
            <a:ext cx="9144000" cy="6858000"/>
          </a:xfrm>
          <a:prstGeom prst="rect">
            <a:avLst/>
          </a:prstGeom>
        </p:spPr>
      </p:pic>
      <p:sp>
        <p:nvSpPr>
          <p:cNvPr id="2" name="Title 1"/>
          <p:cNvSpPr>
            <a:spLocks noGrp="1"/>
          </p:cNvSpPr>
          <p:nvPr>
            <p:ph type="ctrTitle" hasCustomPrompt="1"/>
          </p:nvPr>
        </p:nvSpPr>
        <p:spPr>
          <a:xfrm>
            <a:off x="1512276" y="1397977"/>
            <a:ext cx="6119448" cy="4062046"/>
          </a:xfrm>
          <a:prstGeom prst="roundRect">
            <a:avLst/>
          </a:prstGeom>
          <a:solidFill>
            <a:schemeClr val="bg1"/>
          </a:solidFill>
          <a:effectLst>
            <a:softEdge rad="0"/>
          </a:effectLst>
        </p:spPr>
        <p:txBody>
          <a:bodyPr anchor="t">
            <a:normAutofit/>
          </a:bodyPr>
          <a:lstStyle>
            <a:lvl1pPr algn="ctr">
              <a:defRPr sz="3600">
                <a:solidFill>
                  <a:srgbClr val="009ADF"/>
                </a:solidFill>
                <a:latin typeface="Arial" panose="020B0604020202020204" pitchFamily="34" charset="0"/>
                <a:cs typeface="Arial" panose="020B0604020202020204" pitchFamily="34" charset="0"/>
              </a:defRPr>
            </a:lvl1pPr>
          </a:lstStyle>
          <a:p>
            <a:r>
              <a:rPr lang="fi-FI" dirty="0"/>
              <a:t/>
            </a:r>
            <a:br>
              <a:rPr lang="fi-FI" dirty="0"/>
            </a:br>
            <a:r>
              <a:rPr lang="fi-FI" dirty="0"/>
              <a:t/>
            </a:r>
            <a:br>
              <a:rPr lang="fi-FI" dirty="0"/>
            </a:br>
            <a:endParaRPr lang="en-US" dirty="0"/>
          </a:p>
        </p:txBody>
      </p:sp>
      <p:sp>
        <p:nvSpPr>
          <p:cNvPr id="3" name="Subtitle 2"/>
          <p:cNvSpPr>
            <a:spLocks noGrp="1"/>
          </p:cNvSpPr>
          <p:nvPr>
            <p:ph type="subTitle" idx="1"/>
          </p:nvPr>
        </p:nvSpPr>
        <p:spPr>
          <a:xfrm>
            <a:off x="2020390" y="3858311"/>
            <a:ext cx="5268686" cy="1601712"/>
          </a:xfrm>
          <a:prstGeom prst="roundRect">
            <a:avLst/>
          </a:prstGeom>
          <a:solidFill>
            <a:schemeClr val="bg1"/>
          </a:solidFill>
          <a:effectLst>
            <a:softEdge rad="0"/>
          </a:effectLst>
        </p:spPr>
        <p:txBody>
          <a:bodyPr/>
          <a:lstStyle>
            <a:lvl1pPr marL="0" indent="0" algn="ctr">
              <a:buNone/>
              <a:defRPr sz="1800">
                <a:solidFill>
                  <a:srgbClr val="002397"/>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a:t>Muokkaa alaotsikon perustyyliä napsautt.</a:t>
            </a:r>
            <a:endParaRPr lang="fi-FI" dirty="0"/>
          </a:p>
        </p:txBody>
      </p:sp>
    </p:spTree>
    <p:extLst>
      <p:ext uri="{BB962C8B-B14F-4D97-AF65-F5344CB8AC3E}">
        <p14:creationId xmlns:p14="http://schemas.microsoft.com/office/powerpoint/2010/main" val="3968517204"/>
      </p:ext>
    </p:extLst>
  </p:cSld>
  <p:clrMapOvr>
    <a:masterClrMapping/>
  </p:clrMapOvr>
  <p:transition spd="slow">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000">
                <a:solidFill>
                  <a:srgbClr val="00A1DF"/>
                </a:solidFill>
                <a:latin typeface="Arial" panose="020B0604020202020204" pitchFamily="34" charset="0"/>
                <a:cs typeface="Arial" panose="020B0604020202020204" pitchFamily="34" charset="0"/>
              </a:defRPr>
            </a:lvl1pPr>
          </a:lstStyle>
          <a:p>
            <a:r>
              <a:rPr lang="fi-FI"/>
              <a:t>Muokkaa perustyyl. napsautt.</a:t>
            </a:r>
            <a:endParaRPr lang="en-US" dirty="0"/>
          </a:p>
        </p:txBody>
      </p:sp>
      <p:sp>
        <p:nvSpPr>
          <p:cNvPr id="3" name="Content Placeholder 2"/>
          <p:cNvSpPr>
            <a:spLocks noGrp="1"/>
          </p:cNvSpPr>
          <p:nvPr>
            <p:ph idx="1"/>
          </p:nvPr>
        </p:nvSpPr>
        <p:spPr/>
        <p:txBody>
          <a:bodyPr/>
          <a:lstStyle>
            <a:lvl1pPr>
              <a:defRPr>
                <a:solidFill>
                  <a:srgbClr val="002397"/>
                </a:solidFill>
                <a:latin typeface="Arial" panose="020B0604020202020204" pitchFamily="34" charset="0"/>
                <a:cs typeface="Arial" panose="020B0604020202020204" pitchFamily="34" charset="0"/>
              </a:defRPr>
            </a:lvl1pPr>
            <a:lvl2pPr>
              <a:defRPr>
                <a:solidFill>
                  <a:srgbClr val="002397"/>
                </a:solidFill>
                <a:latin typeface="Arial" panose="020B0604020202020204" pitchFamily="34" charset="0"/>
                <a:cs typeface="Arial" panose="020B0604020202020204" pitchFamily="34" charset="0"/>
              </a:defRPr>
            </a:lvl2pPr>
            <a:lvl3pPr>
              <a:defRPr>
                <a:solidFill>
                  <a:srgbClr val="002397"/>
                </a:solidFill>
                <a:latin typeface="Arial" panose="020B0604020202020204" pitchFamily="34" charset="0"/>
                <a:cs typeface="Arial" panose="020B0604020202020204" pitchFamily="34" charset="0"/>
              </a:defRPr>
            </a:lvl3pPr>
            <a:lvl4pPr>
              <a:defRPr>
                <a:solidFill>
                  <a:srgbClr val="002397"/>
                </a:solidFill>
                <a:latin typeface="Arial" panose="020B0604020202020204" pitchFamily="34" charset="0"/>
                <a:cs typeface="Arial" panose="020B0604020202020204" pitchFamily="34" charset="0"/>
              </a:defRPr>
            </a:lvl4pPr>
            <a:lvl5pPr>
              <a:defRPr>
                <a:solidFill>
                  <a:srgbClr val="002397"/>
                </a:solidFill>
                <a:latin typeface="Arial" panose="020B0604020202020204" pitchFamily="34" charset="0"/>
                <a:cs typeface="Arial" panose="020B0604020202020204" pitchFamily="34" charset="0"/>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Footer Placeholder 4"/>
          <p:cNvSpPr>
            <a:spLocks noGrp="1"/>
          </p:cNvSpPr>
          <p:nvPr>
            <p:ph type="ftr" sz="quarter" idx="11"/>
          </p:nvPr>
        </p:nvSpPr>
        <p:spPr>
          <a:xfrm>
            <a:off x="5650230" y="6037949"/>
            <a:ext cx="3086100" cy="365125"/>
          </a:xfrm>
          <a:prstGeom prst="rect">
            <a:avLst/>
          </a:prstGeom>
        </p:spPr>
        <p:txBody>
          <a:bodyPr/>
          <a:lstStyle>
            <a:lvl1pPr algn="r">
              <a:defRPr>
                <a:solidFill>
                  <a:srgbClr val="002397"/>
                </a:solidFill>
                <a:latin typeface="Arial" panose="020B0604020202020204" pitchFamily="34" charset="0"/>
                <a:cs typeface="Arial" panose="020B0604020202020204" pitchFamily="34" charset="0"/>
              </a:defRPr>
            </a:lvl1pPr>
          </a:lstStyle>
          <a:p>
            <a:r>
              <a:rPr lang="fi-FI"/>
              <a:t>Nina Lahtinen</a:t>
            </a:r>
          </a:p>
        </p:txBody>
      </p:sp>
    </p:spTree>
    <p:extLst>
      <p:ext uri="{BB962C8B-B14F-4D97-AF65-F5344CB8AC3E}">
        <p14:creationId xmlns:p14="http://schemas.microsoft.com/office/powerpoint/2010/main" val="1651377516"/>
      </p:ext>
    </p:extLst>
  </p:cSld>
  <p:clrMapOvr>
    <a:masterClrMapping/>
  </p:clrMapOvr>
  <p:transition spd="slow">
    <p:push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3"/>
            <a:ext cx="7886700" cy="2852737"/>
          </a:xfrm>
        </p:spPr>
        <p:txBody>
          <a:bodyPr anchor="b"/>
          <a:lstStyle>
            <a:lvl1pPr>
              <a:defRPr sz="4500">
                <a:solidFill>
                  <a:srgbClr val="002397"/>
                </a:solidFill>
                <a:latin typeface="Arial" panose="020B0604020202020204" pitchFamily="34" charset="0"/>
                <a:cs typeface="Arial" panose="020B0604020202020204" pitchFamily="34" charset="0"/>
              </a:defRPr>
            </a:lvl1pPr>
          </a:lstStyle>
          <a:p>
            <a:r>
              <a:rPr lang="fi-FI"/>
              <a:t>Muokkaa perustyyl. napsautt.</a:t>
            </a:r>
            <a:endParaRPr lang="en-US" dirty="0"/>
          </a:p>
        </p:txBody>
      </p:sp>
      <p:sp>
        <p:nvSpPr>
          <p:cNvPr id="3" name="Text Placeholder 2"/>
          <p:cNvSpPr>
            <a:spLocks noGrp="1"/>
          </p:cNvSpPr>
          <p:nvPr>
            <p:ph type="body" idx="1"/>
          </p:nvPr>
        </p:nvSpPr>
        <p:spPr>
          <a:xfrm>
            <a:off x="623888" y="4589468"/>
            <a:ext cx="7886700" cy="1500187"/>
          </a:xfrm>
        </p:spPr>
        <p:txBody>
          <a:bodyPr/>
          <a:lstStyle>
            <a:lvl1pPr marL="0" indent="0">
              <a:buNone/>
              <a:defRPr sz="1800">
                <a:solidFill>
                  <a:srgbClr val="002397"/>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i-FI"/>
              <a:t>Muokkaa tekstin perustyylejä napsauttamalla</a:t>
            </a:r>
          </a:p>
        </p:txBody>
      </p:sp>
      <p:sp>
        <p:nvSpPr>
          <p:cNvPr id="7" name="Footer Placeholder 4"/>
          <p:cNvSpPr>
            <a:spLocks noGrp="1"/>
          </p:cNvSpPr>
          <p:nvPr>
            <p:ph type="ftr" sz="quarter" idx="11"/>
          </p:nvPr>
        </p:nvSpPr>
        <p:spPr>
          <a:xfrm>
            <a:off x="5650230" y="5994404"/>
            <a:ext cx="3086100" cy="365125"/>
          </a:xfrm>
          <a:prstGeom prst="rect">
            <a:avLst/>
          </a:prstGeom>
        </p:spPr>
        <p:txBody>
          <a:bodyPr/>
          <a:lstStyle>
            <a:lvl1pPr algn="r">
              <a:defRPr>
                <a:solidFill>
                  <a:srgbClr val="002397"/>
                </a:solidFill>
                <a:latin typeface="Arial" panose="020B0604020202020204" pitchFamily="34" charset="0"/>
                <a:cs typeface="Arial" panose="020B0604020202020204" pitchFamily="34" charset="0"/>
              </a:defRPr>
            </a:lvl1pPr>
          </a:lstStyle>
          <a:p>
            <a:r>
              <a:rPr lang="fi-FI"/>
              <a:t>Nina Lahtinen</a:t>
            </a:r>
          </a:p>
        </p:txBody>
      </p:sp>
    </p:spTree>
    <p:extLst>
      <p:ext uri="{BB962C8B-B14F-4D97-AF65-F5344CB8AC3E}">
        <p14:creationId xmlns:p14="http://schemas.microsoft.com/office/powerpoint/2010/main" val="4126844690"/>
      </p:ext>
    </p:extLst>
  </p:cSld>
  <p:clrMapOvr>
    <a:masterClrMapping/>
  </p:clrMapOvr>
  <p:transition spd="slow">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9ADF"/>
                </a:solidFill>
                <a:latin typeface="Arial" panose="020B0604020202020204" pitchFamily="34" charset="0"/>
                <a:cs typeface="Arial" panose="020B0604020202020204" pitchFamily="34" charset="0"/>
              </a:defRPr>
            </a:lvl1pPr>
          </a:lstStyle>
          <a:p>
            <a:r>
              <a:rPr lang="fi-FI"/>
              <a:t>Muokkaa perustyyl. napsautt.</a:t>
            </a:r>
            <a:endParaRPr lang="en-US" dirty="0"/>
          </a:p>
        </p:txBody>
      </p:sp>
      <p:sp>
        <p:nvSpPr>
          <p:cNvPr id="3" name="Content Placeholder 2"/>
          <p:cNvSpPr>
            <a:spLocks noGrp="1"/>
          </p:cNvSpPr>
          <p:nvPr>
            <p:ph sz="half" idx="1"/>
          </p:nvPr>
        </p:nvSpPr>
        <p:spPr>
          <a:xfrm>
            <a:off x="628650" y="1825625"/>
            <a:ext cx="3886200" cy="4351338"/>
          </a:xfrm>
        </p:spPr>
        <p:txBody>
          <a:bodyPr/>
          <a:lstStyle>
            <a:lvl1pPr>
              <a:defRPr>
                <a:solidFill>
                  <a:srgbClr val="002397"/>
                </a:solidFill>
                <a:latin typeface="Arial" panose="020B0604020202020204" pitchFamily="34" charset="0"/>
                <a:cs typeface="Arial" panose="020B0604020202020204" pitchFamily="34" charset="0"/>
              </a:defRPr>
            </a:lvl1pPr>
            <a:lvl2pPr>
              <a:defRPr>
                <a:solidFill>
                  <a:srgbClr val="002397"/>
                </a:solidFill>
                <a:latin typeface="Arial" panose="020B0604020202020204" pitchFamily="34" charset="0"/>
                <a:cs typeface="Arial" panose="020B0604020202020204" pitchFamily="34" charset="0"/>
              </a:defRPr>
            </a:lvl2pPr>
            <a:lvl3pPr>
              <a:defRPr>
                <a:solidFill>
                  <a:srgbClr val="002397"/>
                </a:solidFill>
                <a:latin typeface="Arial" panose="020B0604020202020204" pitchFamily="34" charset="0"/>
                <a:cs typeface="Arial" panose="020B0604020202020204" pitchFamily="34" charset="0"/>
              </a:defRPr>
            </a:lvl3pPr>
            <a:lvl4pPr>
              <a:defRPr>
                <a:solidFill>
                  <a:srgbClr val="002397"/>
                </a:solidFill>
                <a:latin typeface="Arial" panose="020B0604020202020204" pitchFamily="34" charset="0"/>
                <a:cs typeface="Arial" panose="020B0604020202020204" pitchFamily="34" charset="0"/>
              </a:defRPr>
            </a:lvl4pPr>
            <a:lvl5pPr>
              <a:defRPr>
                <a:solidFill>
                  <a:srgbClr val="002397"/>
                </a:solidFill>
                <a:latin typeface="Arial" panose="020B0604020202020204" pitchFamily="34" charset="0"/>
                <a:cs typeface="Arial" panose="020B0604020202020204" pitchFamily="34" charset="0"/>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4629150" y="1825625"/>
            <a:ext cx="3886200" cy="4351338"/>
          </a:xfrm>
        </p:spPr>
        <p:txBody>
          <a:bodyPr/>
          <a:lstStyle>
            <a:lvl1pPr>
              <a:defRPr>
                <a:solidFill>
                  <a:srgbClr val="002397"/>
                </a:solidFill>
                <a:latin typeface="Arial" panose="020B0604020202020204" pitchFamily="34" charset="0"/>
                <a:cs typeface="Arial" panose="020B0604020202020204" pitchFamily="34" charset="0"/>
              </a:defRPr>
            </a:lvl1pPr>
            <a:lvl2pPr>
              <a:defRPr>
                <a:solidFill>
                  <a:srgbClr val="002397"/>
                </a:solidFill>
                <a:latin typeface="Arial" panose="020B0604020202020204" pitchFamily="34" charset="0"/>
                <a:cs typeface="Arial" panose="020B0604020202020204" pitchFamily="34" charset="0"/>
              </a:defRPr>
            </a:lvl2pPr>
            <a:lvl3pPr>
              <a:defRPr>
                <a:solidFill>
                  <a:srgbClr val="002397"/>
                </a:solidFill>
                <a:latin typeface="Arial" panose="020B0604020202020204" pitchFamily="34" charset="0"/>
                <a:cs typeface="Arial" panose="020B0604020202020204" pitchFamily="34" charset="0"/>
              </a:defRPr>
            </a:lvl3pPr>
            <a:lvl4pPr>
              <a:defRPr>
                <a:solidFill>
                  <a:srgbClr val="002397"/>
                </a:solidFill>
                <a:latin typeface="Arial" panose="020B0604020202020204" pitchFamily="34" charset="0"/>
                <a:cs typeface="Arial" panose="020B0604020202020204" pitchFamily="34" charset="0"/>
              </a:defRPr>
            </a:lvl4pPr>
            <a:lvl5pPr>
              <a:defRPr>
                <a:solidFill>
                  <a:srgbClr val="002397"/>
                </a:solidFill>
                <a:latin typeface="Arial" panose="020B0604020202020204" pitchFamily="34" charset="0"/>
                <a:cs typeface="Arial" panose="020B0604020202020204" pitchFamily="34" charset="0"/>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6" name="Footer Placeholder 5"/>
          <p:cNvSpPr>
            <a:spLocks noGrp="1"/>
          </p:cNvSpPr>
          <p:nvPr>
            <p:ph type="ftr" sz="quarter" idx="11"/>
          </p:nvPr>
        </p:nvSpPr>
        <p:spPr>
          <a:xfrm>
            <a:off x="5648058" y="5946778"/>
            <a:ext cx="3086100" cy="365125"/>
          </a:xfrm>
          <a:prstGeom prst="rect">
            <a:avLst/>
          </a:prstGeom>
        </p:spPr>
        <p:txBody>
          <a:bodyPr/>
          <a:lstStyle>
            <a:lvl1pPr algn="r">
              <a:defRPr>
                <a:solidFill>
                  <a:srgbClr val="002397"/>
                </a:solidFill>
                <a:latin typeface="Arial" panose="020B0604020202020204" pitchFamily="34" charset="0"/>
                <a:cs typeface="Arial" panose="020B0604020202020204" pitchFamily="34" charset="0"/>
              </a:defRPr>
            </a:lvl1pPr>
          </a:lstStyle>
          <a:p>
            <a:r>
              <a:rPr lang="fi-FI"/>
              <a:t>Nina Lahtinen</a:t>
            </a:r>
          </a:p>
        </p:txBody>
      </p:sp>
    </p:spTree>
    <p:extLst>
      <p:ext uri="{BB962C8B-B14F-4D97-AF65-F5344CB8AC3E}">
        <p14:creationId xmlns:p14="http://schemas.microsoft.com/office/powerpoint/2010/main" val="1388843433"/>
      </p:ext>
    </p:extLst>
  </p:cSld>
  <p:clrMapOvr>
    <a:masterClrMapping/>
  </p:clrMapOvr>
  <p:transition spd="slow">
    <p:wipe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lvl1pPr>
              <a:defRPr>
                <a:solidFill>
                  <a:srgbClr val="009ADF"/>
                </a:solidFill>
                <a:latin typeface="Arial" panose="020B0604020202020204" pitchFamily="34" charset="0"/>
                <a:cs typeface="Arial" panose="020B0604020202020204" pitchFamily="34" charset="0"/>
              </a:defRPr>
            </a:lvl1pPr>
          </a:lstStyle>
          <a:p>
            <a:r>
              <a:rPr lang="fi-FI"/>
              <a:t>Muokkaa perustyyl. napsautt.</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solidFill>
                  <a:srgbClr val="002397"/>
                </a:solidFill>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4" name="Content Placeholder 3"/>
          <p:cNvSpPr>
            <a:spLocks noGrp="1"/>
          </p:cNvSpPr>
          <p:nvPr>
            <p:ph sz="half" idx="2"/>
          </p:nvPr>
        </p:nvSpPr>
        <p:spPr>
          <a:xfrm>
            <a:off x="629842" y="2505075"/>
            <a:ext cx="3868340" cy="3684588"/>
          </a:xfrm>
        </p:spPr>
        <p:txBody>
          <a:bodyPr/>
          <a:lstStyle>
            <a:lvl1pPr>
              <a:defRPr>
                <a:solidFill>
                  <a:srgbClr val="002397"/>
                </a:solidFill>
                <a:latin typeface="Arial" panose="020B0604020202020204" pitchFamily="34" charset="0"/>
                <a:cs typeface="Arial" panose="020B0604020202020204" pitchFamily="34" charset="0"/>
              </a:defRPr>
            </a:lvl1pPr>
            <a:lvl2pPr>
              <a:defRPr>
                <a:solidFill>
                  <a:srgbClr val="002397"/>
                </a:solidFill>
                <a:latin typeface="Arial" panose="020B0604020202020204" pitchFamily="34" charset="0"/>
                <a:cs typeface="Arial" panose="020B0604020202020204" pitchFamily="34" charset="0"/>
              </a:defRPr>
            </a:lvl2pPr>
            <a:lvl3pPr>
              <a:defRPr>
                <a:solidFill>
                  <a:srgbClr val="002397"/>
                </a:solidFill>
                <a:latin typeface="Arial" panose="020B0604020202020204" pitchFamily="34" charset="0"/>
                <a:cs typeface="Arial" panose="020B0604020202020204" pitchFamily="34" charset="0"/>
              </a:defRPr>
            </a:lvl3pPr>
            <a:lvl4pPr>
              <a:defRPr>
                <a:solidFill>
                  <a:srgbClr val="002397"/>
                </a:solidFill>
                <a:latin typeface="Arial" panose="020B0604020202020204" pitchFamily="34" charset="0"/>
                <a:cs typeface="Arial" panose="020B0604020202020204" pitchFamily="34" charset="0"/>
              </a:defRPr>
            </a:lvl4pPr>
            <a:lvl5pPr>
              <a:defRPr>
                <a:solidFill>
                  <a:srgbClr val="002397"/>
                </a:solidFill>
                <a:latin typeface="Arial" panose="020B0604020202020204" pitchFamily="34" charset="0"/>
                <a:cs typeface="Arial" panose="020B0604020202020204" pitchFamily="34" charset="0"/>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1800" b="1">
                <a:solidFill>
                  <a:srgbClr val="002397"/>
                </a:solidFill>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6" name="Content Placeholder 5"/>
          <p:cNvSpPr>
            <a:spLocks noGrp="1"/>
          </p:cNvSpPr>
          <p:nvPr>
            <p:ph sz="quarter" idx="4"/>
          </p:nvPr>
        </p:nvSpPr>
        <p:spPr>
          <a:xfrm>
            <a:off x="4629152" y="2505075"/>
            <a:ext cx="3887391" cy="3684588"/>
          </a:xfrm>
        </p:spPr>
        <p:txBody>
          <a:bodyPr/>
          <a:lstStyle>
            <a:lvl1pPr>
              <a:defRPr>
                <a:solidFill>
                  <a:srgbClr val="002397"/>
                </a:solidFill>
                <a:latin typeface="Arial" panose="020B0604020202020204" pitchFamily="34" charset="0"/>
                <a:cs typeface="Arial" panose="020B0604020202020204" pitchFamily="34" charset="0"/>
              </a:defRPr>
            </a:lvl1pPr>
            <a:lvl2pPr>
              <a:defRPr>
                <a:solidFill>
                  <a:srgbClr val="002397"/>
                </a:solidFill>
                <a:latin typeface="Arial" panose="020B0604020202020204" pitchFamily="34" charset="0"/>
                <a:cs typeface="Arial" panose="020B0604020202020204" pitchFamily="34" charset="0"/>
              </a:defRPr>
            </a:lvl2pPr>
            <a:lvl3pPr>
              <a:defRPr>
                <a:solidFill>
                  <a:srgbClr val="002397"/>
                </a:solidFill>
                <a:latin typeface="Arial" panose="020B0604020202020204" pitchFamily="34" charset="0"/>
                <a:cs typeface="Arial" panose="020B0604020202020204" pitchFamily="34" charset="0"/>
              </a:defRPr>
            </a:lvl3pPr>
            <a:lvl4pPr>
              <a:defRPr>
                <a:solidFill>
                  <a:srgbClr val="002397"/>
                </a:solidFill>
                <a:latin typeface="Arial" panose="020B0604020202020204" pitchFamily="34" charset="0"/>
                <a:cs typeface="Arial" panose="020B0604020202020204" pitchFamily="34" charset="0"/>
              </a:defRPr>
            </a:lvl4pPr>
            <a:lvl5pPr>
              <a:defRPr>
                <a:solidFill>
                  <a:srgbClr val="002397"/>
                </a:solidFill>
                <a:latin typeface="Arial" panose="020B0604020202020204" pitchFamily="34" charset="0"/>
                <a:cs typeface="Arial" panose="020B0604020202020204" pitchFamily="34" charset="0"/>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10" name="Footer Placeholder 4"/>
          <p:cNvSpPr>
            <a:spLocks noGrp="1"/>
          </p:cNvSpPr>
          <p:nvPr>
            <p:ph type="ftr" sz="quarter" idx="11"/>
          </p:nvPr>
        </p:nvSpPr>
        <p:spPr>
          <a:xfrm>
            <a:off x="5676357" y="5994404"/>
            <a:ext cx="3086100" cy="365125"/>
          </a:xfrm>
          <a:prstGeom prst="rect">
            <a:avLst/>
          </a:prstGeom>
        </p:spPr>
        <p:txBody>
          <a:bodyPr/>
          <a:lstStyle>
            <a:lvl1pPr algn="r">
              <a:defRPr>
                <a:solidFill>
                  <a:srgbClr val="002397"/>
                </a:solidFill>
                <a:latin typeface="Arial" panose="020B0604020202020204" pitchFamily="34" charset="0"/>
                <a:cs typeface="Arial" panose="020B0604020202020204" pitchFamily="34" charset="0"/>
              </a:defRPr>
            </a:lvl1pPr>
          </a:lstStyle>
          <a:p>
            <a:r>
              <a:rPr lang="fi-FI"/>
              <a:t>Nina Lahtinen</a:t>
            </a:r>
          </a:p>
        </p:txBody>
      </p:sp>
    </p:spTree>
    <p:extLst>
      <p:ext uri="{BB962C8B-B14F-4D97-AF65-F5344CB8AC3E}">
        <p14:creationId xmlns:p14="http://schemas.microsoft.com/office/powerpoint/2010/main" val="2728818533"/>
      </p:ext>
    </p:extLst>
  </p:cSld>
  <p:clrMapOvr>
    <a:masterClrMapping/>
  </p:clrMapOvr>
  <p:transition spd="slow">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Kiitos mielenkiinnosta">
    <p:spTree>
      <p:nvGrpSpPr>
        <p:cNvPr id="1" name=""/>
        <p:cNvGrpSpPr/>
        <p:nvPr/>
      </p:nvGrpSpPr>
      <p:grpSpPr>
        <a:xfrm>
          <a:off x="0" y="0"/>
          <a:ext cx="0" cy="0"/>
          <a:chOff x="0" y="0"/>
          <a:chExt cx="0" cy="0"/>
        </a:xfrm>
      </p:grpSpPr>
      <p:pic>
        <p:nvPicPr>
          <p:cNvPr id="7" name="Kuva 6"/>
          <p:cNvPicPr>
            <a:picLocks noChangeAspect="1"/>
          </p:cNvPicPr>
          <p:nvPr/>
        </p:nvPicPr>
        <p:blipFill rotWithShape="1">
          <a:blip r:embed="rId2">
            <a:extLst>
              <a:ext uri="{28A0092B-C50C-407E-A947-70E740481C1C}">
                <a14:useLocalDpi xmlns:a14="http://schemas.microsoft.com/office/drawing/2010/main" val="0"/>
              </a:ext>
            </a:extLst>
          </a:blip>
          <a:srcRect r="24995"/>
          <a:stretch/>
        </p:blipFill>
        <p:spPr>
          <a:xfrm>
            <a:off x="0" y="0"/>
            <a:ext cx="9144000" cy="6858000"/>
          </a:xfrm>
          <a:prstGeom prst="rect">
            <a:avLst/>
          </a:prstGeom>
        </p:spPr>
      </p:pic>
      <p:sp>
        <p:nvSpPr>
          <p:cNvPr id="2" name="Title 1"/>
          <p:cNvSpPr>
            <a:spLocks noGrp="1"/>
          </p:cNvSpPr>
          <p:nvPr>
            <p:ph type="ctrTitle" hasCustomPrompt="1"/>
          </p:nvPr>
        </p:nvSpPr>
        <p:spPr>
          <a:xfrm>
            <a:off x="1512276" y="1397977"/>
            <a:ext cx="6119448" cy="4062046"/>
          </a:xfrm>
          <a:prstGeom prst="roundRect">
            <a:avLst/>
          </a:prstGeom>
          <a:solidFill>
            <a:schemeClr val="bg1"/>
          </a:solidFill>
          <a:effectLst>
            <a:softEdge rad="0"/>
          </a:effectLst>
        </p:spPr>
        <p:txBody>
          <a:bodyPr anchor="t">
            <a:normAutofit/>
          </a:bodyPr>
          <a:lstStyle>
            <a:lvl1pPr algn="ctr">
              <a:defRPr sz="4800">
                <a:solidFill>
                  <a:srgbClr val="009ADF"/>
                </a:solidFill>
                <a:latin typeface="Arial" panose="020B0604020202020204" pitchFamily="34" charset="0"/>
                <a:cs typeface="Arial" panose="020B0604020202020204" pitchFamily="34" charset="0"/>
              </a:defRPr>
            </a:lvl1pPr>
          </a:lstStyle>
          <a:p>
            <a:r>
              <a:rPr lang="fi-FI" dirty="0"/>
              <a:t/>
            </a:r>
            <a:br>
              <a:rPr lang="fi-FI" dirty="0"/>
            </a:br>
            <a:r>
              <a:rPr lang="fi-FI" dirty="0"/>
              <a:t/>
            </a:r>
            <a:br>
              <a:rPr lang="fi-FI" dirty="0"/>
            </a:br>
            <a:endParaRPr lang="en-US" dirty="0"/>
          </a:p>
        </p:txBody>
      </p:sp>
      <p:sp>
        <p:nvSpPr>
          <p:cNvPr id="3" name="Subtitle 2"/>
          <p:cNvSpPr>
            <a:spLocks noGrp="1"/>
          </p:cNvSpPr>
          <p:nvPr>
            <p:ph type="subTitle" idx="1"/>
          </p:nvPr>
        </p:nvSpPr>
        <p:spPr>
          <a:xfrm>
            <a:off x="2020390" y="3858311"/>
            <a:ext cx="5268686" cy="1601712"/>
          </a:xfrm>
          <a:prstGeom prst="roundRect">
            <a:avLst/>
          </a:prstGeom>
          <a:solidFill>
            <a:schemeClr val="bg1"/>
          </a:solidFill>
          <a:effectLst>
            <a:softEdge rad="0"/>
          </a:effectLst>
        </p:spPr>
        <p:txBody>
          <a:bodyPr/>
          <a:lstStyle>
            <a:lvl1pPr marL="0" indent="0" algn="ctr">
              <a:buNone/>
              <a:defRPr sz="2400">
                <a:solidFill>
                  <a:srgbClr val="002397"/>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spTree>
    <p:extLst>
      <p:ext uri="{BB962C8B-B14F-4D97-AF65-F5344CB8AC3E}">
        <p14:creationId xmlns:p14="http://schemas.microsoft.com/office/powerpoint/2010/main" val="2603498108"/>
      </p:ext>
    </p:extLst>
  </p:cSld>
  <p:clrMapOvr>
    <a:masterClrMapping/>
  </p:clrMapOvr>
  <p:transition spd="slow">
    <p:wipe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000">
                <a:solidFill>
                  <a:srgbClr val="009ADF"/>
                </a:solidFill>
                <a:latin typeface="Arial" panose="020B0604020202020204" pitchFamily="34" charset="0"/>
                <a:cs typeface="Arial" panose="020B0604020202020204" pitchFamily="34" charset="0"/>
              </a:defRPr>
            </a:lvl1pPr>
          </a:lstStyle>
          <a:p>
            <a:r>
              <a:rPr lang="fi-FI"/>
              <a:t>Muokkaa perustyyl. napsautt.</a:t>
            </a:r>
            <a:endParaRPr lang="en-US" dirty="0"/>
          </a:p>
        </p:txBody>
      </p:sp>
      <p:sp>
        <p:nvSpPr>
          <p:cNvPr id="6" name="Footer Placeholder 4"/>
          <p:cNvSpPr>
            <a:spLocks noGrp="1"/>
          </p:cNvSpPr>
          <p:nvPr>
            <p:ph type="ftr" sz="quarter" idx="11"/>
          </p:nvPr>
        </p:nvSpPr>
        <p:spPr>
          <a:xfrm>
            <a:off x="5650230" y="5994404"/>
            <a:ext cx="3086100" cy="365125"/>
          </a:xfrm>
          <a:prstGeom prst="rect">
            <a:avLst/>
          </a:prstGeom>
        </p:spPr>
        <p:txBody>
          <a:bodyPr/>
          <a:lstStyle>
            <a:lvl1pPr algn="r">
              <a:defRPr>
                <a:solidFill>
                  <a:srgbClr val="002397"/>
                </a:solidFill>
                <a:latin typeface="Arial" panose="020B0604020202020204" pitchFamily="34" charset="0"/>
                <a:cs typeface="Arial" panose="020B0604020202020204" pitchFamily="34" charset="0"/>
              </a:defRPr>
            </a:lvl1pPr>
          </a:lstStyle>
          <a:p>
            <a:r>
              <a:rPr lang="fi-FI"/>
              <a:t>Nina Lahtinen</a:t>
            </a:r>
          </a:p>
        </p:txBody>
      </p:sp>
    </p:spTree>
    <p:extLst>
      <p:ext uri="{BB962C8B-B14F-4D97-AF65-F5344CB8AC3E}">
        <p14:creationId xmlns:p14="http://schemas.microsoft.com/office/powerpoint/2010/main" val="2488042596"/>
      </p:ext>
    </p:extLst>
  </p:cSld>
  <p:clrMapOvr>
    <a:masterClrMapping/>
  </p:clrMapOvr>
  <p:transition spd="slow">
    <p:wipe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5650230" y="5994404"/>
            <a:ext cx="3086100" cy="365125"/>
          </a:xfrm>
          <a:prstGeom prst="rect">
            <a:avLst/>
          </a:prstGeom>
        </p:spPr>
        <p:txBody>
          <a:bodyPr/>
          <a:lstStyle>
            <a:lvl1pPr algn="r">
              <a:defRPr>
                <a:solidFill>
                  <a:srgbClr val="002397"/>
                </a:solidFill>
                <a:latin typeface="Arial" panose="020B0604020202020204" pitchFamily="34" charset="0"/>
                <a:cs typeface="Arial" panose="020B0604020202020204" pitchFamily="34" charset="0"/>
              </a:defRPr>
            </a:lvl1pPr>
          </a:lstStyle>
          <a:p>
            <a:r>
              <a:rPr lang="fi-FI"/>
              <a:t>Nina Lahtinen</a:t>
            </a:r>
          </a:p>
        </p:txBody>
      </p:sp>
    </p:spTree>
    <p:extLst>
      <p:ext uri="{BB962C8B-B14F-4D97-AF65-F5344CB8AC3E}">
        <p14:creationId xmlns:p14="http://schemas.microsoft.com/office/powerpoint/2010/main" val="2766366621"/>
      </p:ext>
    </p:extLst>
  </p:cSld>
  <p:clrMapOvr>
    <a:masterClrMapping/>
  </p:clrMapOvr>
  <p:transition spd="slow">
    <p:wipe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solidFill>
                  <a:srgbClr val="009ADF"/>
                </a:solidFill>
                <a:latin typeface="Arial" panose="020B0604020202020204" pitchFamily="34" charset="0"/>
                <a:cs typeface="Arial" panose="020B0604020202020204" pitchFamily="34" charset="0"/>
              </a:defRPr>
            </a:lvl1pPr>
          </a:lstStyle>
          <a:p>
            <a:r>
              <a:rPr lang="fi-FI"/>
              <a:t>Muokkaa perustyyl. napsautt.</a:t>
            </a:r>
            <a:endParaRPr lang="en-US" dirty="0"/>
          </a:p>
        </p:txBody>
      </p:sp>
      <p:sp>
        <p:nvSpPr>
          <p:cNvPr id="3" name="Content Placeholder 2"/>
          <p:cNvSpPr>
            <a:spLocks noGrp="1"/>
          </p:cNvSpPr>
          <p:nvPr>
            <p:ph idx="1"/>
          </p:nvPr>
        </p:nvSpPr>
        <p:spPr>
          <a:xfrm>
            <a:off x="3887391" y="987430"/>
            <a:ext cx="4629150" cy="4873625"/>
          </a:xfrm>
        </p:spPr>
        <p:txBody>
          <a:bodyPr/>
          <a:lstStyle>
            <a:lvl1pPr>
              <a:defRPr sz="2400">
                <a:solidFill>
                  <a:srgbClr val="002397"/>
                </a:solidFill>
                <a:latin typeface="Arial" panose="020B0604020202020204" pitchFamily="34" charset="0"/>
                <a:cs typeface="Arial" panose="020B0604020202020204" pitchFamily="34" charset="0"/>
              </a:defRPr>
            </a:lvl1pPr>
            <a:lvl2pPr>
              <a:defRPr sz="2100">
                <a:solidFill>
                  <a:srgbClr val="002397"/>
                </a:solidFill>
                <a:latin typeface="Arial" panose="020B0604020202020204" pitchFamily="34" charset="0"/>
                <a:cs typeface="Arial" panose="020B0604020202020204" pitchFamily="34" charset="0"/>
              </a:defRPr>
            </a:lvl2pPr>
            <a:lvl3pPr>
              <a:defRPr sz="1800">
                <a:solidFill>
                  <a:srgbClr val="002397"/>
                </a:solidFill>
                <a:latin typeface="Arial" panose="020B0604020202020204" pitchFamily="34" charset="0"/>
                <a:cs typeface="Arial" panose="020B0604020202020204" pitchFamily="34" charset="0"/>
              </a:defRPr>
            </a:lvl3pPr>
            <a:lvl4pPr>
              <a:defRPr sz="1500">
                <a:solidFill>
                  <a:srgbClr val="002397"/>
                </a:solidFill>
                <a:latin typeface="Arial" panose="020B0604020202020204" pitchFamily="34" charset="0"/>
                <a:cs typeface="Arial" panose="020B0604020202020204" pitchFamily="34" charset="0"/>
              </a:defRPr>
            </a:lvl4pPr>
            <a:lvl5pPr>
              <a:defRPr sz="1500">
                <a:solidFill>
                  <a:srgbClr val="002397"/>
                </a:solidFill>
                <a:latin typeface="Arial" panose="020B0604020202020204" pitchFamily="34" charset="0"/>
                <a:cs typeface="Arial" panose="020B0604020202020204" pitchFamily="34" charset="0"/>
              </a:defRPr>
            </a:lvl5pPr>
            <a:lvl6pPr>
              <a:defRPr sz="1500"/>
            </a:lvl6pPr>
            <a:lvl7pPr>
              <a:defRPr sz="1500"/>
            </a:lvl7pPr>
            <a:lvl8pPr>
              <a:defRPr sz="1500"/>
            </a:lvl8pPr>
            <a:lvl9pPr>
              <a:defRPr sz="15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solidFill>
                  <a:srgbClr val="002397"/>
                </a:solidFill>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8" name="Footer Placeholder 4"/>
          <p:cNvSpPr>
            <a:spLocks noGrp="1"/>
          </p:cNvSpPr>
          <p:nvPr>
            <p:ph type="ftr" sz="quarter" idx="11"/>
          </p:nvPr>
        </p:nvSpPr>
        <p:spPr>
          <a:xfrm>
            <a:off x="5650230" y="5994404"/>
            <a:ext cx="3086100" cy="365125"/>
          </a:xfrm>
          <a:prstGeom prst="rect">
            <a:avLst/>
          </a:prstGeom>
        </p:spPr>
        <p:txBody>
          <a:bodyPr/>
          <a:lstStyle>
            <a:lvl1pPr algn="r">
              <a:defRPr>
                <a:solidFill>
                  <a:srgbClr val="002397"/>
                </a:solidFill>
                <a:latin typeface="Arial" panose="020B0604020202020204" pitchFamily="34" charset="0"/>
                <a:cs typeface="Arial" panose="020B0604020202020204" pitchFamily="34" charset="0"/>
              </a:defRPr>
            </a:lvl1pPr>
          </a:lstStyle>
          <a:p>
            <a:r>
              <a:rPr lang="fi-FI"/>
              <a:t>Nina Lahtinen</a:t>
            </a:r>
          </a:p>
        </p:txBody>
      </p:sp>
    </p:spTree>
    <p:extLst>
      <p:ext uri="{BB962C8B-B14F-4D97-AF65-F5344CB8AC3E}">
        <p14:creationId xmlns:p14="http://schemas.microsoft.com/office/powerpoint/2010/main" val="1333731550"/>
      </p:ext>
    </p:extLst>
  </p:cSld>
  <p:clrMapOvr>
    <a:masterClrMapping/>
  </p:clrMapOvr>
  <p:transition spd="slow">
    <p:wipe dir="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solidFill>
                  <a:srgbClr val="002397"/>
                </a:solidFill>
                <a:latin typeface="Arial" panose="020B0604020202020204" pitchFamily="34" charset="0"/>
                <a:cs typeface="Arial" panose="020B0604020202020204" pitchFamily="34" charset="0"/>
              </a:defRPr>
            </a:lvl1pPr>
          </a:lstStyle>
          <a:p>
            <a:r>
              <a:rPr lang="fi-FI"/>
              <a:t>Muokkaa perustyyl. napsautt.</a:t>
            </a:r>
            <a:endParaRPr lang="en-US" dirty="0"/>
          </a:p>
        </p:txBody>
      </p:sp>
      <p:sp>
        <p:nvSpPr>
          <p:cNvPr id="3" name="Picture Placeholder 2"/>
          <p:cNvSpPr>
            <a:spLocks noGrp="1" noChangeAspect="1"/>
          </p:cNvSpPr>
          <p:nvPr>
            <p:ph type="pic" idx="1"/>
          </p:nvPr>
        </p:nvSpPr>
        <p:spPr>
          <a:xfrm>
            <a:off x="3887391" y="987430"/>
            <a:ext cx="4629150" cy="4873625"/>
          </a:xfrm>
        </p:spPr>
        <p:txBody>
          <a:bodyPr anchor="t"/>
          <a:lstStyle>
            <a:lvl1pPr marL="0" indent="0">
              <a:buNone/>
              <a:defRPr sz="2400">
                <a:solidFill>
                  <a:srgbClr val="002397"/>
                </a:solidFill>
                <a:latin typeface="Arial" panose="020B0604020202020204" pitchFamily="34" charset="0"/>
                <a:cs typeface="Arial" panose="020B0604020202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i-FI"/>
              <a:t>Lisää kuva napsauttamalla kuvaketta</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solidFill>
                  <a:srgbClr val="002397"/>
                </a:solidFill>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8" name="Footer Placeholder 4"/>
          <p:cNvSpPr>
            <a:spLocks noGrp="1"/>
          </p:cNvSpPr>
          <p:nvPr>
            <p:ph type="ftr" sz="quarter" idx="11"/>
          </p:nvPr>
        </p:nvSpPr>
        <p:spPr>
          <a:xfrm>
            <a:off x="5650230" y="5994404"/>
            <a:ext cx="3086100" cy="365125"/>
          </a:xfrm>
          <a:prstGeom prst="rect">
            <a:avLst/>
          </a:prstGeom>
        </p:spPr>
        <p:txBody>
          <a:bodyPr/>
          <a:lstStyle>
            <a:lvl1pPr algn="r">
              <a:defRPr>
                <a:solidFill>
                  <a:srgbClr val="002397"/>
                </a:solidFill>
                <a:latin typeface="Arial" panose="020B0604020202020204" pitchFamily="34" charset="0"/>
                <a:cs typeface="Arial" panose="020B0604020202020204" pitchFamily="34" charset="0"/>
              </a:defRPr>
            </a:lvl1pPr>
          </a:lstStyle>
          <a:p>
            <a:r>
              <a:rPr lang="fi-FI"/>
              <a:t>Nina Lahtinen</a:t>
            </a:r>
          </a:p>
        </p:txBody>
      </p:sp>
    </p:spTree>
    <p:extLst>
      <p:ext uri="{BB962C8B-B14F-4D97-AF65-F5344CB8AC3E}">
        <p14:creationId xmlns:p14="http://schemas.microsoft.com/office/powerpoint/2010/main" val="1024523166"/>
      </p:ext>
    </p:extLst>
  </p:cSld>
  <p:clrMapOvr>
    <a:masterClrMapping/>
  </p:clrMapOvr>
  <p:transition spd="slow">
    <p:wipe dir="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9ADF"/>
                </a:solidFill>
                <a:latin typeface="Arial" panose="020B0604020202020204" pitchFamily="34" charset="0"/>
                <a:cs typeface="Arial" panose="020B0604020202020204" pitchFamily="34" charset="0"/>
              </a:defRPr>
            </a:lvl1pPr>
          </a:lstStyle>
          <a:p>
            <a:r>
              <a:rPr lang="fi-FI"/>
              <a:t>Muokkaa perustyyl. napsautt.</a:t>
            </a:r>
            <a:endParaRPr lang="en-US" dirty="0"/>
          </a:p>
        </p:txBody>
      </p:sp>
      <p:sp>
        <p:nvSpPr>
          <p:cNvPr id="3" name="Vertical Text Placeholder 2"/>
          <p:cNvSpPr>
            <a:spLocks noGrp="1"/>
          </p:cNvSpPr>
          <p:nvPr>
            <p:ph type="body" orient="vert" idx="1"/>
          </p:nvPr>
        </p:nvSpPr>
        <p:spPr/>
        <p:txBody>
          <a:bodyPr vert="eaVert"/>
          <a:lstStyle>
            <a:lvl1pPr>
              <a:defRPr>
                <a:solidFill>
                  <a:srgbClr val="002397"/>
                </a:solidFill>
                <a:latin typeface="Arial" panose="020B0604020202020204" pitchFamily="34" charset="0"/>
                <a:cs typeface="Arial" panose="020B0604020202020204" pitchFamily="34" charset="0"/>
              </a:defRPr>
            </a:lvl1pPr>
            <a:lvl2pPr>
              <a:defRPr>
                <a:solidFill>
                  <a:srgbClr val="002397"/>
                </a:solidFill>
                <a:latin typeface="Arial" panose="020B0604020202020204" pitchFamily="34" charset="0"/>
                <a:cs typeface="Arial" panose="020B0604020202020204" pitchFamily="34" charset="0"/>
              </a:defRPr>
            </a:lvl2pPr>
            <a:lvl3pPr>
              <a:defRPr>
                <a:solidFill>
                  <a:srgbClr val="002397"/>
                </a:solidFill>
                <a:latin typeface="Arial" panose="020B0604020202020204" pitchFamily="34" charset="0"/>
                <a:cs typeface="Arial" panose="020B0604020202020204" pitchFamily="34" charset="0"/>
              </a:defRPr>
            </a:lvl3pPr>
            <a:lvl4pPr>
              <a:defRPr>
                <a:solidFill>
                  <a:srgbClr val="002397"/>
                </a:solidFill>
                <a:latin typeface="Arial" panose="020B0604020202020204" pitchFamily="34" charset="0"/>
                <a:cs typeface="Arial" panose="020B0604020202020204" pitchFamily="34" charset="0"/>
              </a:defRPr>
            </a:lvl4pPr>
            <a:lvl5pPr>
              <a:defRPr>
                <a:solidFill>
                  <a:srgbClr val="002397"/>
                </a:solidFill>
                <a:latin typeface="Arial" panose="020B0604020202020204" pitchFamily="34" charset="0"/>
                <a:cs typeface="Arial" panose="020B0604020202020204" pitchFamily="34" charset="0"/>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Footer Placeholder 4"/>
          <p:cNvSpPr>
            <a:spLocks noGrp="1"/>
          </p:cNvSpPr>
          <p:nvPr>
            <p:ph type="ftr" sz="quarter" idx="11"/>
          </p:nvPr>
        </p:nvSpPr>
        <p:spPr>
          <a:xfrm>
            <a:off x="5650230" y="5994404"/>
            <a:ext cx="3086100" cy="365125"/>
          </a:xfrm>
          <a:prstGeom prst="rect">
            <a:avLst/>
          </a:prstGeom>
        </p:spPr>
        <p:txBody>
          <a:bodyPr/>
          <a:lstStyle>
            <a:lvl1pPr algn="r">
              <a:defRPr>
                <a:solidFill>
                  <a:srgbClr val="002397"/>
                </a:solidFill>
                <a:latin typeface="Arial" panose="020B0604020202020204" pitchFamily="34" charset="0"/>
                <a:cs typeface="Arial" panose="020B0604020202020204" pitchFamily="34" charset="0"/>
              </a:defRPr>
            </a:lvl1pPr>
          </a:lstStyle>
          <a:p>
            <a:r>
              <a:rPr lang="fi-FI"/>
              <a:t>Nina Lahtinen</a:t>
            </a:r>
          </a:p>
        </p:txBody>
      </p:sp>
    </p:spTree>
    <p:extLst>
      <p:ext uri="{BB962C8B-B14F-4D97-AF65-F5344CB8AC3E}">
        <p14:creationId xmlns:p14="http://schemas.microsoft.com/office/powerpoint/2010/main" val="3795459866"/>
      </p:ext>
    </p:extLst>
  </p:cSld>
  <p:clrMapOvr>
    <a:masterClrMapping/>
  </p:clrMapOvr>
  <p:transition spd="slow">
    <p:wipe dir="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lvl1pPr>
              <a:defRPr>
                <a:solidFill>
                  <a:srgbClr val="009ADF"/>
                </a:solidFill>
                <a:latin typeface="Arial" panose="020B0604020202020204" pitchFamily="34" charset="0"/>
                <a:cs typeface="Arial" panose="020B0604020202020204" pitchFamily="34" charset="0"/>
              </a:defRPr>
            </a:lvl1pPr>
          </a:lstStyle>
          <a:p>
            <a:r>
              <a:rPr lang="fi-FI"/>
              <a:t>Muokkaa perustyyl. napsautt.</a:t>
            </a:r>
            <a:endParaRPr lang="en-US" dirty="0"/>
          </a:p>
        </p:txBody>
      </p:sp>
      <p:sp>
        <p:nvSpPr>
          <p:cNvPr id="3" name="Vertical Text Placeholder 2"/>
          <p:cNvSpPr>
            <a:spLocks noGrp="1"/>
          </p:cNvSpPr>
          <p:nvPr>
            <p:ph type="body" orient="vert" idx="1"/>
          </p:nvPr>
        </p:nvSpPr>
        <p:spPr>
          <a:xfrm>
            <a:off x="628652" y="365125"/>
            <a:ext cx="5800725" cy="5811838"/>
          </a:xfrm>
        </p:spPr>
        <p:txBody>
          <a:bodyPr vert="eaVert"/>
          <a:lstStyle>
            <a:lvl1pPr>
              <a:defRPr>
                <a:solidFill>
                  <a:srgbClr val="002397"/>
                </a:solidFill>
                <a:latin typeface="Arial" panose="020B0604020202020204" pitchFamily="34" charset="0"/>
                <a:cs typeface="Arial" panose="020B0604020202020204" pitchFamily="34" charset="0"/>
              </a:defRPr>
            </a:lvl1pPr>
            <a:lvl2pPr>
              <a:defRPr>
                <a:solidFill>
                  <a:srgbClr val="002397"/>
                </a:solidFill>
                <a:latin typeface="Arial" panose="020B0604020202020204" pitchFamily="34" charset="0"/>
                <a:cs typeface="Arial" panose="020B0604020202020204" pitchFamily="34" charset="0"/>
              </a:defRPr>
            </a:lvl2pPr>
            <a:lvl3pPr>
              <a:defRPr>
                <a:solidFill>
                  <a:srgbClr val="002397"/>
                </a:solidFill>
                <a:latin typeface="Arial" panose="020B0604020202020204" pitchFamily="34" charset="0"/>
                <a:cs typeface="Arial" panose="020B0604020202020204" pitchFamily="34" charset="0"/>
              </a:defRPr>
            </a:lvl3pPr>
            <a:lvl4pPr>
              <a:defRPr>
                <a:solidFill>
                  <a:srgbClr val="002397"/>
                </a:solidFill>
                <a:latin typeface="Arial" panose="020B0604020202020204" pitchFamily="34" charset="0"/>
                <a:cs typeface="Arial" panose="020B0604020202020204" pitchFamily="34" charset="0"/>
              </a:defRPr>
            </a:lvl4pPr>
            <a:lvl5pPr>
              <a:defRPr>
                <a:solidFill>
                  <a:srgbClr val="002397"/>
                </a:solidFill>
                <a:latin typeface="Arial" panose="020B0604020202020204" pitchFamily="34" charset="0"/>
                <a:cs typeface="Arial" panose="020B0604020202020204" pitchFamily="34" charset="0"/>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Tree>
    <p:extLst>
      <p:ext uri="{BB962C8B-B14F-4D97-AF65-F5344CB8AC3E}">
        <p14:creationId xmlns:p14="http://schemas.microsoft.com/office/powerpoint/2010/main" val="675303625"/>
      </p:ext>
    </p:extLst>
  </p:cSld>
  <p:clrMapOvr>
    <a:masterClrMapping/>
  </p:clrMapOvr>
  <p:transition spd="slow">
    <p:wipe dir="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ALOITUSSIVU_V">
    <p:spTree>
      <p:nvGrpSpPr>
        <p:cNvPr id="1" name=""/>
        <p:cNvGrpSpPr/>
        <p:nvPr/>
      </p:nvGrpSpPr>
      <p:grpSpPr>
        <a:xfrm>
          <a:off x="0" y="0"/>
          <a:ext cx="0" cy="0"/>
          <a:chOff x="0" y="0"/>
          <a:chExt cx="0" cy="0"/>
        </a:xfrm>
      </p:grpSpPr>
      <p:pic>
        <p:nvPicPr>
          <p:cNvPr id="7" name="Kuva 6"/>
          <p:cNvPicPr>
            <a:picLocks noChangeAspect="1"/>
          </p:cNvPicPr>
          <p:nvPr userDrawn="1"/>
        </p:nvPicPr>
        <p:blipFill rotWithShape="1">
          <a:blip r:embed="rId2">
            <a:extLst>
              <a:ext uri="{28A0092B-C50C-407E-A947-70E740481C1C}">
                <a14:useLocalDpi xmlns:a14="http://schemas.microsoft.com/office/drawing/2010/main" val="0"/>
              </a:ext>
            </a:extLst>
          </a:blip>
          <a:srcRect l="7557" t="25019" r="7557"/>
          <a:stretch/>
        </p:blipFill>
        <p:spPr>
          <a:xfrm rot="5400000">
            <a:off x="1143001" y="-1142999"/>
            <a:ext cx="6857998" cy="9144000"/>
          </a:xfrm>
          <a:prstGeom prst="rect">
            <a:avLst/>
          </a:prstGeom>
        </p:spPr>
      </p:pic>
      <p:pic>
        <p:nvPicPr>
          <p:cNvPr id="5" name="Kuva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93386" y="-203840"/>
            <a:ext cx="1759614" cy="2498200"/>
          </a:xfrm>
          <a:prstGeom prst="rect">
            <a:avLst/>
          </a:prstGeom>
        </p:spPr>
      </p:pic>
      <p:pic>
        <p:nvPicPr>
          <p:cNvPr id="8" name="Kuva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10492" y="1212112"/>
            <a:ext cx="8723018" cy="5616710"/>
          </a:xfrm>
          <a:prstGeom prst="rect">
            <a:avLst/>
          </a:prstGeom>
        </p:spPr>
      </p:pic>
    </p:spTree>
    <p:extLst>
      <p:ext uri="{BB962C8B-B14F-4D97-AF65-F5344CB8AC3E}">
        <p14:creationId xmlns:p14="http://schemas.microsoft.com/office/powerpoint/2010/main" val="2101639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cSld name="Mukautettu asettelu">
    <p:spTree>
      <p:nvGrpSpPr>
        <p:cNvPr id="1" name=""/>
        <p:cNvGrpSpPr/>
        <p:nvPr/>
      </p:nvGrpSpPr>
      <p:grpSpPr>
        <a:xfrm>
          <a:off x="0" y="0"/>
          <a:ext cx="0" cy="0"/>
          <a:chOff x="0" y="0"/>
          <a:chExt cx="0" cy="0"/>
        </a:xfrm>
      </p:grpSpPr>
      <p:sp>
        <p:nvSpPr>
          <p:cNvPr id="2" name="Alatunnisteen paikkamerkki 2"/>
          <p:cNvSpPr>
            <a:spLocks noGrp="1"/>
          </p:cNvSpPr>
          <p:nvPr>
            <p:ph type="ftr" sz="quarter" idx="10"/>
          </p:nvPr>
        </p:nvSpPr>
        <p:spPr/>
        <p:txBody>
          <a:bodyPr/>
          <a:lstStyle>
            <a:lvl1pPr>
              <a:defRPr/>
            </a:lvl1pPr>
          </a:lstStyle>
          <a:p>
            <a:r>
              <a:rPr lang="fi-FI"/>
              <a:t>Nina Lahtinen</a:t>
            </a:r>
          </a:p>
        </p:txBody>
      </p:sp>
      <p:sp>
        <p:nvSpPr>
          <p:cNvPr id="3" name="Dian numeron paikkamerkki 3"/>
          <p:cNvSpPr>
            <a:spLocks noGrp="1"/>
          </p:cNvSpPr>
          <p:nvPr>
            <p:ph type="sldNum" sz="quarter" idx="11"/>
          </p:nvPr>
        </p:nvSpPr>
        <p:spPr>
          <a:xfrm>
            <a:off x="6553200" y="6356350"/>
            <a:ext cx="2133600" cy="365125"/>
          </a:xfrm>
          <a:prstGeom prst="rect">
            <a:avLst/>
          </a:prstGeom>
        </p:spPr>
        <p:txBody>
          <a:bodyPr/>
          <a:lstStyle>
            <a:lvl1pPr>
              <a:defRPr/>
            </a:lvl1pPr>
          </a:lstStyle>
          <a:p>
            <a:fld id="{ACB80997-8134-46B0-BA2A-DC8DBFC04DEB}" type="slidenum">
              <a:rPr lang="fi-FI" smtClean="0">
                <a:solidFill>
                  <a:prstClr val="black"/>
                </a:solidFill>
              </a:rPr>
              <a:pPr/>
              <a:t>‹#›</a:t>
            </a:fld>
            <a:endParaRPr lang="fi-FI">
              <a:solidFill>
                <a:prstClr val="black"/>
              </a:solidFill>
            </a:endParaRPr>
          </a:p>
        </p:txBody>
      </p:sp>
    </p:spTree>
    <p:extLst>
      <p:ext uri="{BB962C8B-B14F-4D97-AF65-F5344CB8AC3E}">
        <p14:creationId xmlns:p14="http://schemas.microsoft.com/office/powerpoint/2010/main" val="2983218857"/>
      </p:ext>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solidFill>
                  <a:srgbClr val="00A1DF"/>
                </a:solidFill>
                <a:latin typeface="Arial" panose="020B0604020202020204" pitchFamily="34" charset="0"/>
                <a:cs typeface="Arial" panose="020B0604020202020204" pitchFamily="34" charset="0"/>
              </a:defRPr>
            </a:lvl1pPr>
          </a:lstStyle>
          <a:p>
            <a:r>
              <a:rPr lang="fi-FI"/>
              <a:t>Muokkaa perustyyl. napsautt.</a:t>
            </a:r>
            <a:endParaRPr lang="en-US" dirty="0"/>
          </a:p>
        </p:txBody>
      </p:sp>
      <p:sp>
        <p:nvSpPr>
          <p:cNvPr id="3" name="Content Placeholder 2"/>
          <p:cNvSpPr>
            <a:spLocks noGrp="1"/>
          </p:cNvSpPr>
          <p:nvPr>
            <p:ph idx="1"/>
          </p:nvPr>
        </p:nvSpPr>
        <p:spPr/>
        <p:txBody>
          <a:bodyPr/>
          <a:lstStyle>
            <a:lvl1pPr>
              <a:defRPr>
                <a:solidFill>
                  <a:srgbClr val="002397"/>
                </a:solidFill>
                <a:latin typeface="Arial" panose="020B0604020202020204" pitchFamily="34" charset="0"/>
                <a:cs typeface="Arial" panose="020B0604020202020204" pitchFamily="34" charset="0"/>
              </a:defRPr>
            </a:lvl1pPr>
            <a:lvl2pPr>
              <a:defRPr>
                <a:solidFill>
                  <a:srgbClr val="002397"/>
                </a:solidFill>
                <a:latin typeface="Arial" panose="020B0604020202020204" pitchFamily="34" charset="0"/>
                <a:cs typeface="Arial" panose="020B0604020202020204" pitchFamily="34" charset="0"/>
              </a:defRPr>
            </a:lvl2pPr>
            <a:lvl3pPr>
              <a:defRPr>
                <a:solidFill>
                  <a:srgbClr val="002397"/>
                </a:solidFill>
                <a:latin typeface="Arial" panose="020B0604020202020204" pitchFamily="34" charset="0"/>
                <a:cs typeface="Arial" panose="020B0604020202020204" pitchFamily="34" charset="0"/>
              </a:defRPr>
            </a:lvl3pPr>
            <a:lvl4pPr>
              <a:defRPr>
                <a:solidFill>
                  <a:srgbClr val="002397"/>
                </a:solidFill>
                <a:latin typeface="Arial" panose="020B0604020202020204" pitchFamily="34" charset="0"/>
                <a:cs typeface="Arial" panose="020B0604020202020204" pitchFamily="34" charset="0"/>
              </a:defRPr>
            </a:lvl4pPr>
            <a:lvl5pPr>
              <a:defRPr>
                <a:solidFill>
                  <a:srgbClr val="002397"/>
                </a:solidFill>
                <a:latin typeface="Arial" panose="020B0604020202020204" pitchFamily="34" charset="0"/>
                <a:cs typeface="Arial" panose="020B0604020202020204" pitchFamily="34" charset="0"/>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Footer Placeholder 4"/>
          <p:cNvSpPr>
            <a:spLocks noGrp="1"/>
          </p:cNvSpPr>
          <p:nvPr>
            <p:ph type="ftr" sz="quarter" idx="11"/>
          </p:nvPr>
        </p:nvSpPr>
        <p:spPr>
          <a:xfrm>
            <a:off x="5650230" y="6037947"/>
            <a:ext cx="3086100" cy="365125"/>
          </a:xfrm>
          <a:prstGeom prst="rect">
            <a:avLst/>
          </a:prstGeom>
        </p:spPr>
        <p:txBody>
          <a:bodyPr/>
          <a:lstStyle>
            <a:lvl1pPr algn="r">
              <a:defRPr>
                <a:solidFill>
                  <a:srgbClr val="002397"/>
                </a:solidFill>
                <a:latin typeface="Arial" panose="020B0604020202020204" pitchFamily="34" charset="0"/>
                <a:cs typeface="Arial" panose="020B0604020202020204" pitchFamily="34" charset="0"/>
              </a:defRPr>
            </a:lvl1pPr>
          </a:lstStyle>
          <a:p>
            <a:r>
              <a:rPr lang="fi-FI"/>
              <a:t>Nina Lahtinen</a:t>
            </a:r>
          </a:p>
        </p:txBody>
      </p:sp>
    </p:spTree>
    <p:extLst>
      <p:ext uri="{BB962C8B-B14F-4D97-AF65-F5344CB8AC3E}">
        <p14:creationId xmlns:p14="http://schemas.microsoft.com/office/powerpoint/2010/main" val="2731386530"/>
      </p:ext>
    </p:extLst>
  </p:cSld>
  <p:clrMapOvr>
    <a:masterClrMapping/>
  </p:clrMapOvr>
  <p:transition spd="slow">
    <p:push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solidFill>
                  <a:srgbClr val="002397"/>
                </a:solidFill>
                <a:latin typeface="Arial" panose="020B0604020202020204" pitchFamily="34" charset="0"/>
                <a:cs typeface="Arial" panose="020B0604020202020204" pitchFamily="34" charset="0"/>
              </a:defRPr>
            </a:lvl1pPr>
          </a:lstStyle>
          <a:p>
            <a:r>
              <a:rPr lang="fi-FI"/>
              <a:t>Muokkaa perustyyl. napsautt.</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rgbClr val="002397"/>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7" name="Footer Placeholder 4"/>
          <p:cNvSpPr>
            <a:spLocks noGrp="1"/>
          </p:cNvSpPr>
          <p:nvPr>
            <p:ph type="ftr" sz="quarter" idx="11"/>
          </p:nvPr>
        </p:nvSpPr>
        <p:spPr>
          <a:xfrm>
            <a:off x="5650230" y="5994402"/>
            <a:ext cx="3086100" cy="365125"/>
          </a:xfrm>
          <a:prstGeom prst="rect">
            <a:avLst/>
          </a:prstGeom>
        </p:spPr>
        <p:txBody>
          <a:bodyPr/>
          <a:lstStyle>
            <a:lvl1pPr algn="r">
              <a:defRPr>
                <a:solidFill>
                  <a:srgbClr val="002397"/>
                </a:solidFill>
                <a:latin typeface="Arial" panose="020B0604020202020204" pitchFamily="34" charset="0"/>
                <a:cs typeface="Arial" panose="020B0604020202020204" pitchFamily="34" charset="0"/>
              </a:defRPr>
            </a:lvl1pPr>
          </a:lstStyle>
          <a:p>
            <a:r>
              <a:rPr lang="fi-FI"/>
              <a:t>Nina Lahtinen</a:t>
            </a:r>
          </a:p>
        </p:txBody>
      </p:sp>
    </p:spTree>
    <p:extLst>
      <p:ext uri="{BB962C8B-B14F-4D97-AF65-F5344CB8AC3E}">
        <p14:creationId xmlns:p14="http://schemas.microsoft.com/office/powerpoint/2010/main" val="1046614568"/>
      </p:ext>
    </p:extLst>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9ADF"/>
                </a:solidFill>
                <a:latin typeface="Arial" panose="020B0604020202020204" pitchFamily="34" charset="0"/>
                <a:cs typeface="Arial" panose="020B0604020202020204" pitchFamily="34" charset="0"/>
              </a:defRPr>
            </a:lvl1pPr>
          </a:lstStyle>
          <a:p>
            <a:r>
              <a:rPr lang="fi-FI"/>
              <a:t>Muokkaa perustyyl. napsautt.</a:t>
            </a:r>
            <a:endParaRPr lang="en-US" dirty="0"/>
          </a:p>
        </p:txBody>
      </p:sp>
      <p:sp>
        <p:nvSpPr>
          <p:cNvPr id="3" name="Content Placeholder 2"/>
          <p:cNvSpPr>
            <a:spLocks noGrp="1"/>
          </p:cNvSpPr>
          <p:nvPr>
            <p:ph sz="half" idx="1"/>
          </p:nvPr>
        </p:nvSpPr>
        <p:spPr>
          <a:xfrm>
            <a:off x="628650" y="1825625"/>
            <a:ext cx="3886200" cy="4351338"/>
          </a:xfrm>
        </p:spPr>
        <p:txBody>
          <a:bodyPr/>
          <a:lstStyle>
            <a:lvl1pPr>
              <a:defRPr>
                <a:solidFill>
                  <a:srgbClr val="002397"/>
                </a:solidFill>
                <a:latin typeface="Arial" panose="020B0604020202020204" pitchFamily="34" charset="0"/>
                <a:cs typeface="Arial" panose="020B0604020202020204" pitchFamily="34" charset="0"/>
              </a:defRPr>
            </a:lvl1pPr>
            <a:lvl2pPr>
              <a:defRPr>
                <a:solidFill>
                  <a:srgbClr val="002397"/>
                </a:solidFill>
                <a:latin typeface="Arial" panose="020B0604020202020204" pitchFamily="34" charset="0"/>
                <a:cs typeface="Arial" panose="020B0604020202020204" pitchFamily="34" charset="0"/>
              </a:defRPr>
            </a:lvl2pPr>
            <a:lvl3pPr>
              <a:defRPr>
                <a:solidFill>
                  <a:srgbClr val="002397"/>
                </a:solidFill>
                <a:latin typeface="Arial" panose="020B0604020202020204" pitchFamily="34" charset="0"/>
                <a:cs typeface="Arial" panose="020B0604020202020204" pitchFamily="34" charset="0"/>
              </a:defRPr>
            </a:lvl3pPr>
            <a:lvl4pPr>
              <a:defRPr>
                <a:solidFill>
                  <a:srgbClr val="002397"/>
                </a:solidFill>
                <a:latin typeface="Arial" panose="020B0604020202020204" pitchFamily="34" charset="0"/>
                <a:cs typeface="Arial" panose="020B0604020202020204" pitchFamily="34" charset="0"/>
              </a:defRPr>
            </a:lvl4pPr>
            <a:lvl5pPr>
              <a:defRPr>
                <a:solidFill>
                  <a:srgbClr val="002397"/>
                </a:solidFill>
                <a:latin typeface="Arial" panose="020B0604020202020204" pitchFamily="34" charset="0"/>
                <a:cs typeface="Arial" panose="020B0604020202020204" pitchFamily="34" charset="0"/>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4629150" y="1825625"/>
            <a:ext cx="3886200" cy="4351338"/>
          </a:xfrm>
        </p:spPr>
        <p:txBody>
          <a:bodyPr/>
          <a:lstStyle>
            <a:lvl1pPr>
              <a:defRPr>
                <a:solidFill>
                  <a:srgbClr val="002397"/>
                </a:solidFill>
                <a:latin typeface="Arial" panose="020B0604020202020204" pitchFamily="34" charset="0"/>
                <a:cs typeface="Arial" panose="020B0604020202020204" pitchFamily="34" charset="0"/>
              </a:defRPr>
            </a:lvl1pPr>
            <a:lvl2pPr>
              <a:defRPr>
                <a:solidFill>
                  <a:srgbClr val="002397"/>
                </a:solidFill>
                <a:latin typeface="Arial" panose="020B0604020202020204" pitchFamily="34" charset="0"/>
                <a:cs typeface="Arial" panose="020B0604020202020204" pitchFamily="34" charset="0"/>
              </a:defRPr>
            </a:lvl2pPr>
            <a:lvl3pPr>
              <a:defRPr>
                <a:solidFill>
                  <a:srgbClr val="002397"/>
                </a:solidFill>
                <a:latin typeface="Arial" panose="020B0604020202020204" pitchFamily="34" charset="0"/>
                <a:cs typeface="Arial" panose="020B0604020202020204" pitchFamily="34" charset="0"/>
              </a:defRPr>
            </a:lvl3pPr>
            <a:lvl4pPr>
              <a:defRPr>
                <a:solidFill>
                  <a:srgbClr val="002397"/>
                </a:solidFill>
                <a:latin typeface="Arial" panose="020B0604020202020204" pitchFamily="34" charset="0"/>
                <a:cs typeface="Arial" panose="020B0604020202020204" pitchFamily="34" charset="0"/>
              </a:defRPr>
            </a:lvl4pPr>
            <a:lvl5pPr>
              <a:defRPr>
                <a:solidFill>
                  <a:srgbClr val="002397"/>
                </a:solidFill>
                <a:latin typeface="Arial" panose="020B0604020202020204" pitchFamily="34" charset="0"/>
                <a:cs typeface="Arial" panose="020B0604020202020204" pitchFamily="34" charset="0"/>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6" name="Footer Placeholder 5"/>
          <p:cNvSpPr>
            <a:spLocks noGrp="1"/>
          </p:cNvSpPr>
          <p:nvPr>
            <p:ph type="ftr" sz="quarter" idx="11"/>
          </p:nvPr>
        </p:nvSpPr>
        <p:spPr>
          <a:xfrm>
            <a:off x="5648058" y="5946776"/>
            <a:ext cx="3086100" cy="365125"/>
          </a:xfrm>
          <a:prstGeom prst="rect">
            <a:avLst/>
          </a:prstGeom>
        </p:spPr>
        <p:txBody>
          <a:bodyPr/>
          <a:lstStyle>
            <a:lvl1pPr algn="r">
              <a:defRPr>
                <a:solidFill>
                  <a:srgbClr val="002397"/>
                </a:solidFill>
                <a:latin typeface="Arial" panose="020B0604020202020204" pitchFamily="34" charset="0"/>
                <a:cs typeface="Arial" panose="020B0604020202020204" pitchFamily="34" charset="0"/>
              </a:defRPr>
            </a:lvl1pPr>
          </a:lstStyle>
          <a:p>
            <a:r>
              <a:rPr lang="fi-FI"/>
              <a:t>Nina Lahtinen</a:t>
            </a:r>
          </a:p>
        </p:txBody>
      </p:sp>
    </p:spTree>
    <p:extLst>
      <p:ext uri="{BB962C8B-B14F-4D97-AF65-F5344CB8AC3E}">
        <p14:creationId xmlns:p14="http://schemas.microsoft.com/office/powerpoint/2010/main" val="2114375191"/>
      </p:ext>
    </p:extLst>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lvl1pPr>
              <a:defRPr>
                <a:solidFill>
                  <a:srgbClr val="009ADF"/>
                </a:solidFill>
                <a:latin typeface="Arial" panose="020B0604020202020204" pitchFamily="34" charset="0"/>
                <a:cs typeface="Arial" panose="020B0604020202020204" pitchFamily="34" charset="0"/>
              </a:defRPr>
            </a:lvl1pPr>
          </a:lstStyle>
          <a:p>
            <a:r>
              <a:rPr lang="fi-FI"/>
              <a:t>Muokkaa perustyyl. napsautt.</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solidFill>
                  <a:srgbClr val="002397"/>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629842" y="2505075"/>
            <a:ext cx="3868340" cy="3684588"/>
          </a:xfrm>
        </p:spPr>
        <p:txBody>
          <a:bodyPr/>
          <a:lstStyle>
            <a:lvl1pPr>
              <a:defRPr>
                <a:solidFill>
                  <a:srgbClr val="002397"/>
                </a:solidFill>
                <a:latin typeface="Arial" panose="020B0604020202020204" pitchFamily="34" charset="0"/>
                <a:cs typeface="Arial" panose="020B0604020202020204" pitchFamily="34" charset="0"/>
              </a:defRPr>
            </a:lvl1pPr>
            <a:lvl2pPr>
              <a:defRPr>
                <a:solidFill>
                  <a:srgbClr val="002397"/>
                </a:solidFill>
                <a:latin typeface="Arial" panose="020B0604020202020204" pitchFamily="34" charset="0"/>
                <a:cs typeface="Arial" panose="020B0604020202020204" pitchFamily="34" charset="0"/>
              </a:defRPr>
            </a:lvl2pPr>
            <a:lvl3pPr>
              <a:defRPr>
                <a:solidFill>
                  <a:srgbClr val="002397"/>
                </a:solidFill>
                <a:latin typeface="Arial" panose="020B0604020202020204" pitchFamily="34" charset="0"/>
                <a:cs typeface="Arial" panose="020B0604020202020204" pitchFamily="34" charset="0"/>
              </a:defRPr>
            </a:lvl3pPr>
            <a:lvl4pPr>
              <a:defRPr>
                <a:solidFill>
                  <a:srgbClr val="002397"/>
                </a:solidFill>
                <a:latin typeface="Arial" panose="020B0604020202020204" pitchFamily="34" charset="0"/>
                <a:cs typeface="Arial" panose="020B0604020202020204" pitchFamily="34" charset="0"/>
              </a:defRPr>
            </a:lvl4pPr>
            <a:lvl5pPr>
              <a:defRPr>
                <a:solidFill>
                  <a:srgbClr val="002397"/>
                </a:solidFill>
                <a:latin typeface="Arial" panose="020B0604020202020204" pitchFamily="34" charset="0"/>
                <a:cs typeface="Arial" panose="020B0604020202020204" pitchFamily="34" charset="0"/>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solidFill>
                  <a:srgbClr val="002397"/>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4629151" y="2505075"/>
            <a:ext cx="3887391" cy="3684588"/>
          </a:xfrm>
        </p:spPr>
        <p:txBody>
          <a:bodyPr/>
          <a:lstStyle>
            <a:lvl1pPr>
              <a:defRPr>
                <a:solidFill>
                  <a:srgbClr val="002397"/>
                </a:solidFill>
                <a:latin typeface="Arial" panose="020B0604020202020204" pitchFamily="34" charset="0"/>
                <a:cs typeface="Arial" panose="020B0604020202020204" pitchFamily="34" charset="0"/>
              </a:defRPr>
            </a:lvl1pPr>
            <a:lvl2pPr>
              <a:defRPr>
                <a:solidFill>
                  <a:srgbClr val="002397"/>
                </a:solidFill>
                <a:latin typeface="Arial" panose="020B0604020202020204" pitchFamily="34" charset="0"/>
                <a:cs typeface="Arial" panose="020B0604020202020204" pitchFamily="34" charset="0"/>
              </a:defRPr>
            </a:lvl2pPr>
            <a:lvl3pPr>
              <a:defRPr>
                <a:solidFill>
                  <a:srgbClr val="002397"/>
                </a:solidFill>
                <a:latin typeface="Arial" panose="020B0604020202020204" pitchFamily="34" charset="0"/>
                <a:cs typeface="Arial" panose="020B0604020202020204" pitchFamily="34" charset="0"/>
              </a:defRPr>
            </a:lvl3pPr>
            <a:lvl4pPr>
              <a:defRPr>
                <a:solidFill>
                  <a:srgbClr val="002397"/>
                </a:solidFill>
                <a:latin typeface="Arial" panose="020B0604020202020204" pitchFamily="34" charset="0"/>
                <a:cs typeface="Arial" panose="020B0604020202020204" pitchFamily="34" charset="0"/>
              </a:defRPr>
            </a:lvl4pPr>
            <a:lvl5pPr>
              <a:defRPr>
                <a:solidFill>
                  <a:srgbClr val="002397"/>
                </a:solidFill>
                <a:latin typeface="Arial" panose="020B0604020202020204" pitchFamily="34" charset="0"/>
                <a:cs typeface="Arial" panose="020B0604020202020204" pitchFamily="34" charset="0"/>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10" name="Footer Placeholder 4"/>
          <p:cNvSpPr>
            <a:spLocks noGrp="1"/>
          </p:cNvSpPr>
          <p:nvPr>
            <p:ph type="ftr" sz="quarter" idx="11"/>
          </p:nvPr>
        </p:nvSpPr>
        <p:spPr>
          <a:xfrm>
            <a:off x="5676357" y="5994402"/>
            <a:ext cx="3086100" cy="365125"/>
          </a:xfrm>
          <a:prstGeom prst="rect">
            <a:avLst/>
          </a:prstGeom>
        </p:spPr>
        <p:txBody>
          <a:bodyPr/>
          <a:lstStyle>
            <a:lvl1pPr algn="r">
              <a:defRPr>
                <a:solidFill>
                  <a:srgbClr val="002397"/>
                </a:solidFill>
                <a:latin typeface="Arial" panose="020B0604020202020204" pitchFamily="34" charset="0"/>
                <a:cs typeface="Arial" panose="020B0604020202020204" pitchFamily="34" charset="0"/>
              </a:defRPr>
            </a:lvl1pPr>
          </a:lstStyle>
          <a:p>
            <a:r>
              <a:rPr lang="fi-FI"/>
              <a:t>Nina Lahtinen</a:t>
            </a:r>
          </a:p>
        </p:txBody>
      </p:sp>
    </p:spTree>
    <p:extLst>
      <p:ext uri="{BB962C8B-B14F-4D97-AF65-F5344CB8AC3E}">
        <p14:creationId xmlns:p14="http://schemas.microsoft.com/office/powerpoint/2010/main" val="2375821400"/>
      </p:ext>
    </p:extLst>
  </p:cSld>
  <p:clrMapOvr>
    <a:masterClrMapping/>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solidFill>
                  <a:srgbClr val="009ADF"/>
                </a:solidFill>
                <a:latin typeface="Arial" panose="020B0604020202020204" pitchFamily="34" charset="0"/>
                <a:cs typeface="Arial" panose="020B0604020202020204" pitchFamily="34" charset="0"/>
              </a:defRPr>
            </a:lvl1pPr>
          </a:lstStyle>
          <a:p>
            <a:r>
              <a:rPr lang="fi-FI"/>
              <a:t>Muokkaa perustyyl. napsautt.</a:t>
            </a:r>
            <a:endParaRPr lang="en-US" dirty="0"/>
          </a:p>
        </p:txBody>
      </p:sp>
      <p:sp>
        <p:nvSpPr>
          <p:cNvPr id="6" name="Footer Placeholder 4"/>
          <p:cNvSpPr>
            <a:spLocks noGrp="1"/>
          </p:cNvSpPr>
          <p:nvPr>
            <p:ph type="ftr" sz="quarter" idx="11"/>
          </p:nvPr>
        </p:nvSpPr>
        <p:spPr>
          <a:xfrm>
            <a:off x="5650230" y="5994402"/>
            <a:ext cx="3086100" cy="365125"/>
          </a:xfrm>
          <a:prstGeom prst="rect">
            <a:avLst/>
          </a:prstGeom>
        </p:spPr>
        <p:txBody>
          <a:bodyPr/>
          <a:lstStyle>
            <a:lvl1pPr algn="r">
              <a:defRPr>
                <a:solidFill>
                  <a:srgbClr val="002397"/>
                </a:solidFill>
                <a:latin typeface="Arial" panose="020B0604020202020204" pitchFamily="34" charset="0"/>
                <a:cs typeface="Arial" panose="020B0604020202020204" pitchFamily="34" charset="0"/>
              </a:defRPr>
            </a:lvl1pPr>
          </a:lstStyle>
          <a:p>
            <a:r>
              <a:rPr lang="fi-FI"/>
              <a:t>Nina Lahtinen</a:t>
            </a:r>
          </a:p>
        </p:txBody>
      </p:sp>
    </p:spTree>
    <p:extLst>
      <p:ext uri="{BB962C8B-B14F-4D97-AF65-F5344CB8AC3E}">
        <p14:creationId xmlns:p14="http://schemas.microsoft.com/office/powerpoint/2010/main" val="308994582"/>
      </p:ext>
    </p:extLst>
  </p:cSld>
  <p:clrMapOvr>
    <a:masterClrMapping/>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5650230" y="5994402"/>
            <a:ext cx="3086100" cy="365125"/>
          </a:xfrm>
          <a:prstGeom prst="rect">
            <a:avLst/>
          </a:prstGeom>
        </p:spPr>
        <p:txBody>
          <a:bodyPr/>
          <a:lstStyle>
            <a:lvl1pPr algn="r">
              <a:defRPr>
                <a:solidFill>
                  <a:srgbClr val="002397"/>
                </a:solidFill>
                <a:latin typeface="Arial" panose="020B0604020202020204" pitchFamily="34" charset="0"/>
                <a:cs typeface="Arial" panose="020B0604020202020204" pitchFamily="34" charset="0"/>
              </a:defRPr>
            </a:lvl1pPr>
          </a:lstStyle>
          <a:p>
            <a:r>
              <a:rPr lang="fi-FI"/>
              <a:t>Nina Lahtinen</a:t>
            </a:r>
          </a:p>
        </p:txBody>
      </p:sp>
    </p:spTree>
    <p:extLst>
      <p:ext uri="{BB962C8B-B14F-4D97-AF65-F5344CB8AC3E}">
        <p14:creationId xmlns:p14="http://schemas.microsoft.com/office/powerpoint/2010/main" val="4271240762"/>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solidFill>
                  <a:srgbClr val="009ADF"/>
                </a:solidFill>
                <a:latin typeface="Arial" panose="020B0604020202020204" pitchFamily="34" charset="0"/>
                <a:cs typeface="Arial" panose="020B0604020202020204" pitchFamily="34" charset="0"/>
              </a:defRPr>
            </a:lvl1pPr>
          </a:lstStyle>
          <a:p>
            <a:r>
              <a:rPr lang="fi-FI"/>
              <a:t>Muokkaa perustyyl. napsautt.</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solidFill>
                  <a:srgbClr val="002397"/>
                </a:solidFill>
                <a:latin typeface="Arial" panose="020B0604020202020204" pitchFamily="34" charset="0"/>
                <a:cs typeface="Arial" panose="020B0604020202020204" pitchFamily="34" charset="0"/>
              </a:defRPr>
            </a:lvl1pPr>
            <a:lvl2pPr>
              <a:defRPr sz="2800">
                <a:solidFill>
                  <a:srgbClr val="002397"/>
                </a:solidFill>
                <a:latin typeface="Arial" panose="020B0604020202020204" pitchFamily="34" charset="0"/>
                <a:cs typeface="Arial" panose="020B0604020202020204" pitchFamily="34" charset="0"/>
              </a:defRPr>
            </a:lvl2pPr>
            <a:lvl3pPr>
              <a:defRPr sz="2400">
                <a:solidFill>
                  <a:srgbClr val="002397"/>
                </a:solidFill>
                <a:latin typeface="Arial" panose="020B0604020202020204" pitchFamily="34" charset="0"/>
                <a:cs typeface="Arial" panose="020B0604020202020204" pitchFamily="34" charset="0"/>
              </a:defRPr>
            </a:lvl3pPr>
            <a:lvl4pPr>
              <a:defRPr sz="2000">
                <a:solidFill>
                  <a:srgbClr val="002397"/>
                </a:solidFill>
                <a:latin typeface="Arial" panose="020B0604020202020204" pitchFamily="34" charset="0"/>
                <a:cs typeface="Arial" panose="020B0604020202020204" pitchFamily="34" charset="0"/>
              </a:defRPr>
            </a:lvl4pPr>
            <a:lvl5pPr>
              <a:defRPr sz="2000">
                <a:solidFill>
                  <a:srgbClr val="002397"/>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solidFill>
                  <a:srgbClr val="002397"/>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8" name="Footer Placeholder 4"/>
          <p:cNvSpPr>
            <a:spLocks noGrp="1"/>
          </p:cNvSpPr>
          <p:nvPr>
            <p:ph type="ftr" sz="quarter" idx="11"/>
          </p:nvPr>
        </p:nvSpPr>
        <p:spPr>
          <a:xfrm>
            <a:off x="5650230" y="5994402"/>
            <a:ext cx="3086100" cy="365125"/>
          </a:xfrm>
          <a:prstGeom prst="rect">
            <a:avLst/>
          </a:prstGeom>
        </p:spPr>
        <p:txBody>
          <a:bodyPr/>
          <a:lstStyle>
            <a:lvl1pPr algn="r">
              <a:defRPr>
                <a:solidFill>
                  <a:srgbClr val="002397"/>
                </a:solidFill>
                <a:latin typeface="Arial" panose="020B0604020202020204" pitchFamily="34" charset="0"/>
                <a:cs typeface="Arial" panose="020B0604020202020204" pitchFamily="34" charset="0"/>
              </a:defRPr>
            </a:lvl1pPr>
          </a:lstStyle>
          <a:p>
            <a:r>
              <a:rPr lang="fi-FI"/>
              <a:t>Nina Lahtinen</a:t>
            </a:r>
          </a:p>
        </p:txBody>
      </p:sp>
    </p:spTree>
    <p:extLst>
      <p:ext uri="{BB962C8B-B14F-4D97-AF65-F5344CB8AC3E}">
        <p14:creationId xmlns:p14="http://schemas.microsoft.com/office/powerpoint/2010/main" val="2391335166"/>
      </p:ext>
    </p:extLst>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6" Type="http://schemas.openxmlformats.org/officeDocument/2006/relationships/image" Target="../media/image1.jpe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ekstiruutu 7"/>
          <p:cNvSpPr txBox="1"/>
          <p:nvPr/>
        </p:nvSpPr>
        <p:spPr>
          <a:xfrm>
            <a:off x="5634447" y="6287594"/>
            <a:ext cx="3126377" cy="738664"/>
          </a:xfrm>
          <a:prstGeom prst="rect">
            <a:avLst/>
          </a:prstGeom>
          <a:noFill/>
        </p:spPr>
        <p:txBody>
          <a:bodyPr wrap="square" rtlCol="0">
            <a:spAutoFit/>
          </a:bodyPr>
          <a:lstStyle/>
          <a:p>
            <a:pPr algn="r"/>
            <a:fld id="{E3A827E8-D1BA-41A4-B83A-3464C546B62A}" type="datetime1">
              <a:rPr lang="fi-FI" sz="1200" smtClean="0">
                <a:solidFill>
                  <a:srgbClr val="002397"/>
                </a:solidFill>
                <a:latin typeface="Arial" panose="020B0604020202020204" pitchFamily="34" charset="0"/>
                <a:cs typeface="Arial" panose="020B0604020202020204" pitchFamily="34" charset="0"/>
              </a:rPr>
              <a:pPr algn="r"/>
              <a:t>1.2.2018</a:t>
            </a:fld>
            <a:endParaRPr lang="fi-FI" sz="1200" dirty="0">
              <a:solidFill>
                <a:srgbClr val="002397"/>
              </a:solidFill>
              <a:latin typeface="Arial" panose="020B0604020202020204" pitchFamily="34" charset="0"/>
              <a:cs typeface="Arial" panose="020B0604020202020204" pitchFamily="34" charset="0"/>
            </a:endParaRPr>
          </a:p>
          <a:p>
            <a:pPr algn="r"/>
            <a:fld id="{51FBDB94-FB15-4D26-B8DC-2018BB9D72DF}" type="slidenum">
              <a:rPr lang="fi-FI" sz="1200" smtClean="0">
                <a:solidFill>
                  <a:srgbClr val="002397"/>
                </a:solidFill>
                <a:latin typeface="Arial" panose="020B0604020202020204" pitchFamily="34" charset="0"/>
                <a:cs typeface="Arial" panose="020B0604020202020204" pitchFamily="34" charset="0"/>
              </a:rPr>
              <a:pPr algn="r"/>
              <a:t>‹#›</a:t>
            </a:fld>
            <a:endParaRPr lang="fi-FI" sz="1200" dirty="0">
              <a:solidFill>
                <a:srgbClr val="002397"/>
              </a:solidFill>
              <a:latin typeface="Arial" panose="020B0604020202020204" pitchFamily="34" charset="0"/>
              <a:cs typeface="Arial" panose="020B0604020202020204" pitchFamily="34" charset="0"/>
            </a:endParaRPr>
          </a:p>
          <a:p>
            <a:endParaRPr lang="fi-FI" sz="1800" dirty="0">
              <a:solidFill>
                <a:srgbClr val="002397"/>
              </a:solidFill>
              <a:latin typeface="Arial" panose="020B0604020202020204" pitchFamily="34" charset="0"/>
              <a:cs typeface="Arial" panose="020B0604020202020204" pitchFamily="34" charset="0"/>
            </a:endParaRPr>
          </a:p>
        </p:txBody>
      </p:sp>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fi-FI" dirty="0"/>
              <a:t>Muokkaa </a:t>
            </a:r>
            <a:r>
              <a:rPr lang="fi-FI" dirty="0" err="1"/>
              <a:t>perustyyl</a:t>
            </a:r>
            <a:r>
              <a:rPr lang="fi-FI" dirty="0"/>
              <a:t>. </a:t>
            </a:r>
            <a:r>
              <a:rPr lang="fi-FI" dirty="0" err="1"/>
              <a:t>napsautt</a:t>
            </a:r>
            <a:r>
              <a:rPr lang="fi-FI" dirty="0"/>
              <a:t>.</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cxnSp>
        <p:nvCxnSpPr>
          <p:cNvPr id="9" name="Suora yhdysviiva 8"/>
          <p:cNvCxnSpPr/>
          <p:nvPr/>
        </p:nvCxnSpPr>
        <p:spPr>
          <a:xfrm>
            <a:off x="280347" y="5907848"/>
            <a:ext cx="8546123" cy="0"/>
          </a:xfrm>
          <a:prstGeom prst="line">
            <a:avLst/>
          </a:prstGeom>
          <a:ln w="12700">
            <a:solidFill>
              <a:srgbClr val="002395"/>
            </a:solidFill>
          </a:ln>
        </p:spPr>
        <p:style>
          <a:lnRef idx="1">
            <a:schemeClr val="accent1"/>
          </a:lnRef>
          <a:fillRef idx="0">
            <a:schemeClr val="accent1"/>
          </a:fillRef>
          <a:effectRef idx="0">
            <a:schemeClr val="accent1"/>
          </a:effectRef>
          <a:fontRef idx="minor">
            <a:schemeClr val="tx1"/>
          </a:fontRef>
        </p:style>
      </p:cxnSp>
      <p:sp>
        <p:nvSpPr>
          <p:cNvPr id="10" name="Footer Placeholder 4"/>
          <p:cNvSpPr>
            <a:spLocks noGrp="1"/>
          </p:cNvSpPr>
          <p:nvPr>
            <p:ph type="ftr" sz="quarter" idx="3"/>
          </p:nvPr>
        </p:nvSpPr>
        <p:spPr>
          <a:xfrm>
            <a:off x="5650230" y="5994402"/>
            <a:ext cx="3086100" cy="365125"/>
          </a:xfrm>
          <a:prstGeom prst="rect">
            <a:avLst/>
          </a:prstGeom>
        </p:spPr>
        <p:txBody>
          <a:bodyPr/>
          <a:lstStyle>
            <a:lvl1pPr algn="r">
              <a:defRPr sz="1200">
                <a:solidFill>
                  <a:srgbClr val="002397"/>
                </a:solidFill>
                <a:latin typeface="Arial" panose="020B0604020202020204" pitchFamily="34" charset="0"/>
                <a:cs typeface="Arial" panose="020B0604020202020204" pitchFamily="34" charset="0"/>
              </a:defRPr>
            </a:lvl1pPr>
          </a:lstStyle>
          <a:p>
            <a:r>
              <a:rPr lang="fi-FI"/>
              <a:t>Nina Lahtinen</a:t>
            </a:r>
          </a:p>
        </p:txBody>
      </p:sp>
      <p:pic>
        <p:nvPicPr>
          <p:cNvPr id="11" name="Sisällön paikkamerkki 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06831" y="5994400"/>
            <a:ext cx="1623996" cy="833312"/>
          </a:xfrm>
          <a:prstGeom prst="rect">
            <a:avLst/>
          </a:prstGeom>
        </p:spPr>
      </p:pic>
    </p:spTree>
    <p:extLst>
      <p:ext uri="{BB962C8B-B14F-4D97-AF65-F5344CB8AC3E}">
        <p14:creationId xmlns:p14="http://schemas.microsoft.com/office/powerpoint/2010/main" val="346880387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transition spd="slow">
    <p:wipe dir="r"/>
  </p:transition>
  <p:hf sldNum="0" hdr="0" ftr="0" dt="0"/>
  <p:txStyles>
    <p:titleStyle>
      <a:lvl1pPr algn="l" defTabSz="914400" rtl="0" eaLnBrk="1" latinLnBrk="0" hangingPunct="1">
        <a:lnSpc>
          <a:spcPct val="90000"/>
        </a:lnSpc>
        <a:spcBef>
          <a:spcPct val="0"/>
        </a:spcBef>
        <a:buNone/>
        <a:defRPr sz="4400" kern="1200">
          <a:solidFill>
            <a:srgbClr val="009ADF"/>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2397"/>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2397"/>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2397"/>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397"/>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239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ekstiruutu 7"/>
          <p:cNvSpPr txBox="1"/>
          <p:nvPr/>
        </p:nvSpPr>
        <p:spPr>
          <a:xfrm>
            <a:off x="5634448" y="6287595"/>
            <a:ext cx="3126377" cy="577081"/>
          </a:xfrm>
          <a:prstGeom prst="rect">
            <a:avLst/>
          </a:prstGeom>
          <a:noFill/>
        </p:spPr>
        <p:txBody>
          <a:bodyPr wrap="square" rtlCol="0">
            <a:spAutoFit/>
          </a:bodyPr>
          <a:lstStyle/>
          <a:p>
            <a:pPr algn="r"/>
            <a:fld id="{E3A827E8-D1BA-41A4-B83A-3464C546B62A}" type="datetime1">
              <a:rPr lang="fi-FI" sz="900" smtClean="0">
                <a:solidFill>
                  <a:srgbClr val="002397"/>
                </a:solidFill>
                <a:latin typeface="Arial" panose="020B0604020202020204" pitchFamily="34" charset="0"/>
                <a:cs typeface="Arial" panose="020B0604020202020204" pitchFamily="34" charset="0"/>
              </a:rPr>
              <a:pPr algn="r"/>
              <a:t>1.2.2018</a:t>
            </a:fld>
            <a:endParaRPr lang="fi-FI" sz="900" dirty="0">
              <a:solidFill>
                <a:srgbClr val="002397"/>
              </a:solidFill>
              <a:latin typeface="Arial" panose="020B0604020202020204" pitchFamily="34" charset="0"/>
              <a:cs typeface="Arial" panose="020B0604020202020204" pitchFamily="34" charset="0"/>
            </a:endParaRPr>
          </a:p>
          <a:p>
            <a:pPr algn="r"/>
            <a:fld id="{51FBDB94-FB15-4D26-B8DC-2018BB9D72DF}" type="slidenum">
              <a:rPr lang="fi-FI" sz="900" smtClean="0">
                <a:solidFill>
                  <a:srgbClr val="002397"/>
                </a:solidFill>
                <a:latin typeface="Arial" panose="020B0604020202020204" pitchFamily="34" charset="0"/>
                <a:cs typeface="Arial" panose="020B0604020202020204" pitchFamily="34" charset="0"/>
              </a:rPr>
              <a:pPr algn="r"/>
              <a:t>‹#›</a:t>
            </a:fld>
            <a:endParaRPr lang="fi-FI" sz="900" dirty="0">
              <a:solidFill>
                <a:srgbClr val="002397"/>
              </a:solidFill>
              <a:latin typeface="Arial" panose="020B0604020202020204" pitchFamily="34" charset="0"/>
              <a:cs typeface="Arial" panose="020B0604020202020204" pitchFamily="34" charset="0"/>
            </a:endParaRPr>
          </a:p>
          <a:p>
            <a:endParaRPr lang="fi-FI" sz="1350" dirty="0">
              <a:solidFill>
                <a:srgbClr val="002397"/>
              </a:solidFill>
              <a:latin typeface="Arial" panose="020B0604020202020204" pitchFamily="34" charset="0"/>
              <a:cs typeface="Arial" panose="020B0604020202020204" pitchFamily="34" charset="0"/>
            </a:endParaRPr>
          </a:p>
        </p:txBody>
      </p:sp>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fi-FI" dirty="0"/>
              <a:t>Muokkaa </a:t>
            </a:r>
            <a:r>
              <a:rPr lang="fi-FI" dirty="0" err="1"/>
              <a:t>perustyyl</a:t>
            </a:r>
            <a:r>
              <a:rPr lang="fi-FI" dirty="0"/>
              <a:t>. </a:t>
            </a:r>
            <a:r>
              <a:rPr lang="fi-FI" dirty="0" err="1"/>
              <a:t>napsautt</a:t>
            </a:r>
            <a:r>
              <a:rPr lang="fi-FI" dirty="0"/>
              <a:t>.</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cxnSp>
        <p:nvCxnSpPr>
          <p:cNvPr id="9" name="Suora yhdysviiva 8"/>
          <p:cNvCxnSpPr/>
          <p:nvPr/>
        </p:nvCxnSpPr>
        <p:spPr>
          <a:xfrm>
            <a:off x="280348" y="5907848"/>
            <a:ext cx="8546123" cy="0"/>
          </a:xfrm>
          <a:prstGeom prst="line">
            <a:avLst/>
          </a:prstGeom>
          <a:ln w="12700">
            <a:solidFill>
              <a:srgbClr val="002395"/>
            </a:solidFill>
          </a:ln>
        </p:spPr>
        <p:style>
          <a:lnRef idx="1">
            <a:schemeClr val="accent1"/>
          </a:lnRef>
          <a:fillRef idx="0">
            <a:schemeClr val="accent1"/>
          </a:fillRef>
          <a:effectRef idx="0">
            <a:schemeClr val="accent1"/>
          </a:effectRef>
          <a:fontRef idx="minor">
            <a:schemeClr val="tx1"/>
          </a:fontRef>
        </p:style>
      </p:cxnSp>
      <p:sp>
        <p:nvSpPr>
          <p:cNvPr id="10" name="Footer Placeholder 4"/>
          <p:cNvSpPr>
            <a:spLocks noGrp="1"/>
          </p:cNvSpPr>
          <p:nvPr>
            <p:ph type="ftr" sz="quarter" idx="3"/>
          </p:nvPr>
        </p:nvSpPr>
        <p:spPr>
          <a:xfrm>
            <a:off x="5650230" y="5994404"/>
            <a:ext cx="3086100" cy="365125"/>
          </a:xfrm>
          <a:prstGeom prst="rect">
            <a:avLst/>
          </a:prstGeom>
        </p:spPr>
        <p:txBody>
          <a:bodyPr/>
          <a:lstStyle>
            <a:lvl1pPr algn="r">
              <a:defRPr sz="900">
                <a:solidFill>
                  <a:srgbClr val="002397"/>
                </a:solidFill>
                <a:latin typeface="Arial" panose="020B0604020202020204" pitchFamily="34" charset="0"/>
                <a:cs typeface="Arial" panose="020B0604020202020204" pitchFamily="34" charset="0"/>
              </a:defRPr>
            </a:lvl1pPr>
          </a:lstStyle>
          <a:p>
            <a:r>
              <a:rPr lang="fi-FI"/>
              <a:t>Nina Lahtinen</a:t>
            </a:r>
          </a:p>
        </p:txBody>
      </p:sp>
      <p:pic>
        <p:nvPicPr>
          <p:cNvPr id="11" name="Sisällön paikkamerkki 4"/>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06831" y="5994400"/>
            <a:ext cx="1623996" cy="833312"/>
          </a:xfrm>
          <a:prstGeom prst="rect">
            <a:avLst/>
          </a:prstGeom>
        </p:spPr>
      </p:pic>
    </p:spTree>
    <p:extLst>
      <p:ext uri="{BB962C8B-B14F-4D97-AF65-F5344CB8AC3E}">
        <p14:creationId xmlns:p14="http://schemas.microsoft.com/office/powerpoint/2010/main" val="2350767594"/>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Lst>
  <p:transition spd="slow">
    <p:wipe dir="r"/>
  </p:transition>
  <p:hf sldNum="0" hdr="0" ftr="0" dt="0"/>
  <p:txStyles>
    <p:titleStyle>
      <a:lvl1pPr algn="l" defTabSz="685800" rtl="0" eaLnBrk="1" latinLnBrk="0" hangingPunct="1">
        <a:lnSpc>
          <a:spcPct val="90000"/>
        </a:lnSpc>
        <a:spcBef>
          <a:spcPct val="0"/>
        </a:spcBef>
        <a:buNone/>
        <a:defRPr sz="3300" kern="1200">
          <a:solidFill>
            <a:srgbClr val="009ADF"/>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rgbClr val="002397"/>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002397"/>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rgbClr val="002397"/>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rgbClr val="002397"/>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rgbClr val="002397"/>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etunimi.sukunimi@oaj.fi" TargetMode="Externa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2" Type="http://schemas.openxmlformats.org/officeDocument/2006/relationships/hyperlink" Target="http://www.vanhempainliitto.fi/filebank/1958-Kodin_tietopaketti_lapsen_oppimisen_ja_koulunkaynnin_tuesta_pdf_-_Adobe_Acrobat_Pro.pdf" TargetMode="Externa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04.xml.rels><?xml version="1.0" encoding="UTF-8" standalone="yes"?>
<Relationships xmlns="http://schemas.openxmlformats.org/package/2006/relationships"><Relationship Id="rId2" Type="http://schemas.openxmlformats.org/officeDocument/2006/relationships/hyperlink" Target="http://www.oph.fi/saadokset_ja_ohjeet/ohjeita_koulutuksen_jarjestamiseen/perusopetuksen_jarjestaminen/tietoa_tuen_jarjestamisesta"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5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58.xml.rels><?xml version="1.0" encoding="UTF-8" standalone="yes"?>
<Relationships xmlns="http://schemas.openxmlformats.org/package/2006/relationships"><Relationship Id="rId3" Type="http://schemas.openxmlformats.org/officeDocument/2006/relationships/hyperlink" Target="http://www.oaj.fi/cs/oaj/doc/Ojentaminen%20perusopetuksessa.docx?blobheader=application/msword&amp;blobheadername1=Content-Disposition&amp;blobheadername2=Content-Type&amp;blobheadername3=no-cache&amp;blobheadername4=no-cache&amp;blobheadervalue1=attachment;%20filename=Ojentaminen+perusopetuksessa.docx&amp;blobheadervalue2=application/msword&amp;blobheadervalue3=Cache-Control&amp;blobheadervalue4=Pragma" TargetMode="External"/><Relationship Id="rId2" Type="http://schemas.openxmlformats.org/officeDocument/2006/relationships/image" Target="../media/image11.png"/><Relationship Id="rId1" Type="http://schemas.openxmlformats.org/officeDocument/2006/relationships/slideLayout" Target="../slideLayouts/slideLayout2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3" Type="http://schemas.openxmlformats.org/officeDocument/2006/relationships/hyperlink" Target="http://www.sovittelutoiminta.fi/index.phtml?s=111" TargetMode="External"/><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julkari.fi/handle/10024/131467" TargetMode="External"/><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7.xml"/><Relationship Id="rId4" Type="http://schemas.openxmlformats.org/officeDocument/2006/relationships/image" Target="../media/image15.png"/></Relationships>
</file>

<file path=ppt/slides/_rels/slide7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5.xml.rels><?xml version="1.0" encoding="UTF-8" standalone="yes"?>
<Relationships xmlns="http://schemas.openxmlformats.org/package/2006/relationships"><Relationship Id="rId2" Type="http://schemas.openxmlformats.org/officeDocument/2006/relationships/hyperlink" Target="http://www.oph.fi/download/163540_Oppilashuolto_ja_kolmiportainen_tuki.pdf" TargetMode="External"/><Relationship Id="rId1" Type="http://schemas.openxmlformats.org/officeDocument/2006/relationships/slideLayout" Target="../slideLayouts/slideLayout1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2" Type="http://schemas.openxmlformats.org/officeDocument/2006/relationships/hyperlink" Target="http://www.finlex.fi/fi/laki/ajantasa/1998/19980986#L3P8"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88218" y="135467"/>
            <a:ext cx="7886700" cy="2852737"/>
          </a:xfrm>
        </p:spPr>
        <p:txBody>
          <a:bodyPr/>
          <a:lstStyle/>
          <a:p>
            <a:r>
              <a:rPr lang="fi-FI" dirty="0"/>
              <a:t>Kolmiportainen tuki</a:t>
            </a:r>
          </a:p>
        </p:txBody>
      </p:sp>
      <p:sp>
        <p:nvSpPr>
          <p:cNvPr id="3" name="Tekstin paikkamerkki 2"/>
          <p:cNvSpPr>
            <a:spLocks noGrp="1"/>
          </p:cNvSpPr>
          <p:nvPr>
            <p:ph type="body" idx="1"/>
          </p:nvPr>
        </p:nvSpPr>
        <p:spPr>
          <a:xfrm>
            <a:off x="548474" y="3382837"/>
            <a:ext cx="7886700" cy="1500187"/>
          </a:xfrm>
        </p:spPr>
        <p:txBody>
          <a:bodyPr>
            <a:normAutofit fontScale="70000" lnSpcReduction="20000"/>
          </a:bodyPr>
          <a:lstStyle/>
          <a:p>
            <a:r>
              <a:rPr lang="fi-FI" dirty="0"/>
              <a:t>Nina Lahtinen</a:t>
            </a:r>
          </a:p>
          <a:p>
            <a:r>
              <a:rPr lang="fi-FI" dirty="0"/>
              <a:t>koulutusasiainpäällikkö OAJ</a:t>
            </a:r>
          </a:p>
          <a:p>
            <a:r>
              <a:rPr lang="fi-FI" dirty="0"/>
              <a:t>050 3413964</a:t>
            </a:r>
          </a:p>
          <a:p>
            <a:r>
              <a:rPr lang="fi-FI" u="sng" dirty="0">
                <a:hlinkClick r:id="rId2"/>
              </a:rPr>
              <a:t>etunimi.sukunimi@oaj.fi</a:t>
            </a:r>
            <a:endParaRPr lang="fi-FI" dirty="0"/>
          </a:p>
          <a:p>
            <a:r>
              <a:rPr lang="fi-FI" dirty="0"/>
              <a:t>Opetusalan Ammattijärjestö OAJ</a:t>
            </a:r>
            <a:br>
              <a:rPr lang="fi-FI" dirty="0"/>
            </a:br>
            <a:r>
              <a:rPr lang="fi-FI" dirty="0"/>
              <a:t>Twitter: @</a:t>
            </a:r>
            <a:r>
              <a:rPr lang="fi-FI" dirty="0" err="1"/>
              <a:t>LahtinenNina</a:t>
            </a:r>
            <a:r>
              <a:rPr lang="fi-FI" dirty="0"/>
              <a:t> / @</a:t>
            </a:r>
            <a:r>
              <a:rPr lang="fi-FI" dirty="0" err="1"/>
              <a:t>oajry</a:t>
            </a:r>
            <a:r>
              <a:rPr lang="fi-FI" dirty="0"/>
              <a:t/>
            </a:r>
            <a:br>
              <a:rPr lang="fi-FI" dirty="0"/>
            </a:br>
            <a:r>
              <a:rPr lang="fi-FI" dirty="0"/>
              <a:t>OAJ Facebookissa: www.facebook.com/oajry</a:t>
            </a:r>
          </a:p>
          <a:p>
            <a:endParaRPr lang="fi-FI" dirty="0"/>
          </a:p>
        </p:txBody>
      </p:sp>
    </p:spTree>
    <p:extLst>
      <p:ext uri="{BB962C8B-B14F-4D97-AF65-F5344CB8AC3E}">
        <p14:creationId xmlns:p14="http://schemas.microsoft.com/office/powerpoint/2010/main" val="1398158698"/>
      </p:ext>
    </p:extLst>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0" y="0"/>
            <a:ext cx="10461923" cy="6858000"/>
            <a:chOff x="0" y="0"/>
            <a:chExt cx="10461923" cy="6858000"/>
          </a:xfrm>
        </p:grpSpPr>
        <p:sp>
          <p:nvSpPr>
            <p:cNvPr id="4" name="Tekstiruutu 3"/>
            <p:cNvSpPr txBox="1"/>
            <p:nvPr/>
          </p:nvSpPr>
          <p:spPr>
            <a:xfrm>
              <a:off x="1332675" y="0"/>
              <a:ext cx="9129248" cy="461665"/>
            </a:xfrm>
            <a:prstGeom prst="rect">
              <a:avLst/>
            </a:prstGeom>
            <a:noFill/>
          </p:spPr>
          <p:txBody>
            <a:bodyPr wrap="square" rtlCol="0">
              <a:spAutoFit/>
            </a:bodyPr>
            <a:lstStyle/>
            <a:p>
              <a:pPr fontAlgn="auto">
                <a:spcBef>
                  <a:spcPts val="0"/>
                </a:spcBef>
                <a:spcAft>
                  <a:spcPts val="0"/>
                </a:spcAft>
              </a:pPr>
              <a:r>
                <a:rPr lang="fi-FI" sz="2400" b="1" dirty="0">
                  <a:solidFill>
                    <a:prstClr val="black"/>
                  </a:solidFill>
                  <a:latin typeface="Calibri"/>
                </a:rPr>
                <a:t>Väkivaltatilanteissa toimiminen ja tilanteiden käsittely </a:t>
              </a:r>
            </a:p>
          </p:txBody>
        </p:sp>
        <p:grpSp>
          <p:nvGrpSpPr>
            <p:cNvPr id="2" name="Group 1"/>
            <p:cNvGrpSpPr/>
            <p:nvPr/>
          </p:nvGrpSpPr>
          <p:grpSpPr>
            <a:xfrm>
              <a:off x="0" y="199866"/>
              <a:ext cx="9167682" cy="6658134"/>
              <a:chOff x="-7664" y="195936"/>
              <a:chExt cx="9167682" cy="6658134"/>
            </a:xfrm>
          </p:grpSpPr>
          <p:grpSp>
            <p:nvGrpSpPr>
              <p:cNvPr id="11" name="Ryhmä 10"/>
              <p:cNvGrpSpPr/>
              <p:nvPr/>
            </p:nvGrpSpPr>
            <p:grpSpPr>
              <a:xfrm>
                <a:off x="456390" y="2483057"/>
                <a:ext cx="1224136" cy="679576"/>
                <a:chOff x="7020272" y="2924944"/>
                <a:chExt cx="936104" cy="560412"/>
              </a:xfrm>
            </p:grpSpPr>
            <p:cxnSp>
              <p:nvCxnSpPr>
                <p:cNvPr id="48" name="Suora nuoliyhdysviiva 47"/>
                <p:cNvCxnSpPr/>
                <p:nvPr/>
              </p:nvCxnSpPr>
              <p:spPr>
                <a:xfrm flipH="1">
                  <a:off x="7020272" y="2924944"/>
                  <a:ext cx="936104" cy="0"/>
                </a:xfrm>
                <a:prstGeom prst="straightConnector1">
                  <a:avLst/>
                </a:prstGeom>
                <a:ln w="38100" cmpd="dbl">
                  <a:solidFill>
                    <a:schemeClr val="accent1">
                      <a:shade val="95000"/>
                      <a:satMod val="10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6" name="Suora nuoliyhdysviiva 45"/>
                <p:cNvCxnSpPr/>
                <p:nvPr/>
              </p:nvCxnSpPr>
              <p:spPr>
                <a:xfrm>
                  <a:off x="7020272" y="2945296"/>
                  <a:ext cx="0" cy="540060"/>
                </a:xfrm>
                <a:prstGeom prst="straightConnector1">
                  <a:avLst/>
                </a:prstGeom>
                <a:ln w="38100" cmpd="dbl">
                  <a:solidFill>
                    <a:schemeClr val="accent1">
                      <a:shade val="95000"/>
                      <a:satMod val="105000"/>
                    </a:schemeClr>
                  </a:solidFill>
                  <a:tailEnd type="arrow"/>
                </a:ln>
              </p:spPr>
              <p:style>
                <a:lnRef idx="1">
                  <a:schemeClr val="accent1"/>
                </a:lnRef>
                <a:fillRef idx="0">
                  <a:schemeClr val="accent1"/>
                </a:fillRef>
                <a:effectRef idx="0">
                  <a:schemeClr val="accent1"/>
                </a:effectRef>
                <a:fontRef idx="minor">
                  <a:schemeClr val="tx1"/>
                </a:fontRef>
              </p:style>
            </p:cxnSp>
          </p:grpSp>
          <p:sp>
            <p:nvSpPr>
              <p:cNvPr id="6" name="Pyöristetty suorakulmio 5"/>
              <p:cNvSpPr/>
              <p:nvPr/>
            </p:nvSpPr>
            <p:spPr>
              <a:xfrm>
                <a:off x="1115616" y="434281"/>
                <a:ext cx="8040737" cy="1040765"/>
              </a:xfrm>
              <a:prstGeom prst="roundRect">
                <a:avLst/>
              </a:prstGeom>
              <a:solidFill>
                <a:schemeClr val="accent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rtlCol="0" anchor="ctr"/>
              <a:lstStyle/>
              <a:p>
                <a:pPr fontAlgn="auto">
                  <a:spcBef>
                    <a:spcPts val="0"/>
                  </a:spcBef>
                  <a:spcAft>
                    <a:spcPts val="0"/>
                  </a:spcAft>
                </a:pPr>
                <a:r>
                  <a:rPr lang="fi-FI" sz="1400" b="1" dirty="0">
                    <a:solidFill>
                      <a:prstClr val="black"/>
                    </a:solidFill>
                  </a:rPr>
                  <a:t>Tilanteessa: </a:t>
                </a:r>
                <a:r>
                  <a:rPr lang="fi-FI" sz="1400" dirty="0">
                    <a:solidFill>
                      <a:prstClr val="black"/>
                    </a:solidFill>
                  </a:rPr>
                  <a:t>Pyri toimimaan rauhallisesti, ettet omalla toiminnallasi kasvata tilannetta. Tarvittaessa </a:t>
                </a:r>
              </a:p>
              <a:p>
                <a:pPr fontAlgn="auto">
                  <a:spcBef>
                    <a:spcPts val="0"/>
                  </a:spcBef>
                  <a:spcAft>
                    <a:spcPts val="0"/>
                  </a:spcAft>
                </a:pPr>
                <a:r>
                  <a:rPr lang="fi-FI" sz="1400" dirty="0">
                    <a:solidFill>
                      <a:prstClr val="black"/>
                    </a:solidFill>
                  </a:rPr>
                  <a:t>pakene ja suojaudu</a:t>
                </a:r>
                <a:r>
                  <a:rPr lang="fi-FI" sz="1400" dirty="0">
                    <a:solidFill>
                      <a:schemeClr val="tx1"/>
                    </a:solidFill>
                  </a:rPr>
                  <a:t>. Hälytä apua.</a:t>
                </a:r>
              </a:p>
              <a:p>
                <a:pPr marL="171450" indent="-171450" fontAlgn="auto">
                  <a:spcBef>
                    <a:spcPts val="0"/>
                  </a:spcBef>
                  <a:spcAft>
                    <a:spcPts val="0"/>
                  </a:spcAft>
                  <a:buFont typeface="Arial" pitchFamily="34" charset="0"/>
                  <a:buChar char="•"/>
                </a:pPr>
                <a:r>
                  <a:rPr lang="fi-FI" sz="1200" dirty="0">
                    <a:solidFill>
                      <a:prstClr val="black"/>
                    </a:solidFill>
                  </a:rPr>
                  <a:t>Työssä tai työympäristössä ei pidä sietää väkivaltaa tai sen uhkaa. Henkinen ja fyysinen väkivalta eivät kuulu työpaikalle.</a:t>
                </a:r>
              </a:p>
              <a:p>
                <a:pPr marL="171450" indent="-171450" fontAlgn="auto">
                  <a:spcBef>
                    <a:spcPts val="0"/>
                  </a:spcBef>
                  <a:spcAft>
                    <a:spcPts val="0"/>
                  </a:spcAft>
                  <a:buFont typeface="Arial" pitchFamily="34" charset="0"/>
                  <a:buChar char="•"/>
                </a:pPr>
                <a:r>
                  <a:rPr lang="fi-FI" sz="1200" dirty="0">
                    <a:solidFill>
                      <a:prstClr val="black"/>
                    </a:solidFill>
                  </a:rPr>
                  <a:t>Opetus- ja kasvatusalalla toimivan ei </a:t>
                </a:r>
                <a:r>
                  <a:rPr lang="fi-FI" sz="1200" dirty="0">
                    <a:solidFill>
                      <a:schemeClr val="tx1"/>
                    </a:solidFill>
                  </a:rPr>
                  <a:t>pidä sallia väkivaltaa </a:t>
                </a:r>
                <a:r>
                  <a:rPr lang="fi-FI" sz="1200" dirty="0">
                    <a:solidFill>
                      <a:prstClr val="black"/>
                    </a:solidFill>
                  </a:rPr>
                  <a:t>kenenkään taholta (lapsen, oppilaan, opiskelijan, huoltajan, työyhteisön jäsenten eikä ulkopuolisten taholta)  eikä minkäänlaisten välineiden välityksellä.  (</a:t>
                </a:r>
                <a:r>
                  <a:rPr lang="fi-FI" sz="1200" dirty="0" err="1">
                    <a:solidFill>
                      <a:prstClr val="black"/>
                    </a:solidFill>
                  </a:rPr>
                  <a:t>TtL</a:t>
                </a:r>
                <a:r>
                  <a:rPr lang="fi-FI" sz="1200" dirty="0">
                    <a:solidFill>
                      <a:prstClr val="black"/>
                    </a:solidFill>
                  </a:rPr>
                  <a:t> 27 §)</a:t>
                </a:r>
              </a:p>
            </p:txBody>
          </p:sp>
          <p:sp>
            <p:nvSpPr>
              <p:cNvPr id="7" name="Pyöristetty suorakulmio 6"/>
              <p:cNvSpPr/>
              <p:nvPr/>
            </p:nvSpPr>
            <p:spPr>
              <a:xfrm>
                <a:off x="0" y="195936"/>
                <a:ext cx="1037054" cy="1968866"/>
              </a:xfrm>
              <a:prstGeom prst="roundRect">
                <a:avLst/>
              </a:prstGeom>
              <a:solidFill>
                <a:schemeClr val="tx2">
                  <a:lumMod val="20000"/>
                  <a:lumOff val="80000"/>
                </a:schemeClr>
              </a:solid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rtlCol="0" anchor="ctr"/>
              <a:lstStyle/>
              <a:p>
                <a:pPr fontAlgn="auto">
                  <a:spcBef>
                    <a:spcPts val="0"/>
                  </a:spcBef>
                  <a:spcAft>
                    <a:spcPts val="0"/>
                  </a:spcAft>
                </a:pPr>
                <a:r>
                  <a:rPr lang="fi-FI" sz="1200" dirty="0">
                    <a:solidFill>
                      <a:prstClr val="black"/>
                    </a:solidFill>
                  </a:rPr>
                  <a:t>Jos tilanne aiheutti </a:t>
                </a:r>
                <a:r>
                  <a:rPr lang="fi-FI" sz="1200" dirty="0" err="1">
                    <a:solidFill>
                      <a:prstClr val="black"/>
                    </a:solidFill>
                  </a:rPr>
                  <a:t>terveydelli-siä</a:t>
                </a:r>
                <a:r>
                  <a:rPr lang="fi-FI" sz="1200" dirty="0">
                    <a:solidFill>
                      <a:prstClr val="black"/>
                    </a:solidFill>
                  </a:rPr>
                  <a:t> oireita tai vammoja, käänny heti </a:t>
                </a:r>
                <a:r>
                  <a:rPr lang="fi-FI" sz="1200" b="1" dirty="0">
                    <a:solidFill>
                      <a:prstClr val="black"/>
                    </a:solidFill>
                  </a:rPr>
                  <a:t>työ</a:t>
                </a:r>
                <a:r>
                  <a:rPr lang="fi-FI" sz="1200" dirty="0">
                    <a:solidFill>
                      <a:prstClr val="black"/>
                    </a:solidFill>
                  </a:rPr>
                  <a:t>terveys-huollon puoleen.</a:t>
                </a:r>
              </a:p>
              <a:p>
                <a:pPr fontAlgn="auto">
                  <a:spcBef>
                    <a:spcPts val="0"/>
                  </a:spcBef>
                  <a:spcAft>
                    <a:spcPts val="0"/>
                  </a:spcAft>
                </a:pPr>
                <a:endParaRPr lang="fi-FI" sz="1200" i="1" dirty="0">
                  <a:solidFill>
                    <a:srgbClr val="FF0000"/>
                  </a:solidFill>
                </a:endParaRPr>
              </a:p>
            </p:txBody>
          </p:sp>
          <p:sp>
            <p:nvSpPr>
              <p:cNvPr id="8" name="Pyöristetty suorakulmio 7"/>
              <p:cNvSpPr/>
              <p:nvPr/>
            </p:nvSpPr>
            <p:spPr>
              <a:xfrm>
                <a:off x="-7664" y="3213174"/>
                <a:ext cx="1028963" cy="1809134"/>
              </a:xfrm>
              <a:prstGeom prst="roundRect">
                <a:avLst/>
              </a:prstGeom>
              <a:solidFill>
                <a:schemeClr val="tx2">
                  <a:lumMod val="20000"/>
                  <a:lumOff val="80000"/>
                </a:schemeClr>
              </a:solid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rtlCol="0" anchor="ctr"/>
              <a:lstStyle/>
              <a:p>
                <a:pPr fontAlgn="auto">
                  <a:spcBef>
                    <a:spcPts val="0"/>
                  </a:spcBef>
                  <a:spcAft>
                    <a:spcPts val="0"/>
                  </a:spcAft>
                </a:pPr>
                <a:r>
                  <a:rPr lang="fi-FI" sz="1200" dirty="0">
                    <a:solidFill>
                      <a:prstClr val="black"/>
                    </a:solidFill>
                  </a:rPr>
                  <a:t>Saata asia myös  työsuojelu-valtuutetun tietoon tuen saamiseksi.</a:t>
                </a:r>
              </a:p>
            </p:txBody>
          </p:sp>
          <p:sp>
            <p:nvSpPr>
              <p:cNvPr id="25" name="Pyöristetty suorakulmio 24"/>
              <p:cNvSpPr/>
              <p:nvPr/>
            </p:nvSpPr>
            <p:spPr>
              <a:xfrm>
                <a:off x="0" y="5643896"/>
                <a:ext cx="1021299" cy="1092214"/>
              </a:xfrm>
              <a:prstGeom prst="roundRect">
                <a:avLst/>
              </a:prstGeom>
              <a:solidFill>
                <a:schemeClr val="tx2">
                  <a:lumMod val="20000"/>
                  <a:lumOff val="80000"/>
                </a:schemeClr>
              </a:solid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rtlCol="0" anchor="ctr"/>
              <a:lstStyle/>
              <a:p>
                <a:pPr fontAlgn="auto">
                  <a:spcBef>
                    <a:spcPts val="0"/>
                  </a:spcBef>
                  <a:spcAft>
                    <a:spcPts val="0"/>
                  </a:spcAft>
                </a:pPr>
                <a:r>
                  <a:rPr lang="fi-FI" sz="1200" dirty="0">
                    <a:solidFill>
                      <a:prstClr val="black"/>
                    </a:solidFill>
                  </a:rPr>
                  <a:t>Työsuojelu-valtuutettu tukenasi</a:t>
                </a:r>
              </a:p>
            </p:txBody>
          </p:sp>
          <p:sp>
            <p:nvSpPr>
              <p:cNvPr id="27" name="Pyöristetty suorakulmio 26"/>
              <p:cNvSpPr/>
              <p:nvPr/>
            </p:nvSpPr>
            <p:spPr>
              <a:xfrm>
                <a:off x="1115617" y="1610147"/>
                <a:ext cx="8040736" cy="1140043"/>
              </a:xfrm>
              <a:prstGeom prst="roundRect">
                <a:avLst/>
              </a:prstGeom>
              <a:solidFill>
                <a:srgbClr val="FFFF99"/>
              </a:solidFill>
              <a:ln w="12700">
                <a:solidFill>
                  <a:schemeClr val="accent2">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rtlCol="0" anchor="ctr"/>
              <a:lstStyle/>
              <a:p>
                <a:pPr fontAlgn="auto">
                  <a:spcBef>
                    <a:spcPts val="0"/>
                  </a:spcBef>
                  <a:spcAft>
                    <a:spcPts val="0"/>
                  </a:spcAft>
                </a:pPr>
                <a:endParaRPr lang="fi-FI" sz="1400" dirty="0">
                  <a:solidFill>
                    <a:prstClr val="black"/>
                  </a:solidFill>
                </a:endParaRPr>
              </a:p>
              <a:p>
                <a:pPr fontAlgn="auto">
                  <a:spcBef>
                    <a:spcPts val="0"/>
                  </a:spcBef>
                  <a:spcAft>
                    <a:spcPts val="0"/>
                  </a:spcAft>
                </a:pPr>
                <a:r>
                  <a:rPr lang="fi-FI" sz="1400" b="1" dirty="0">
                    <a:solidFill>
                      <a:prstClr val="black"/>
                    </a:solidFill>
                  </a:rPr>
                  <a:t>Tilanteen jälkeen: </a:t>
                </a:r>
                <a:r>
                  <a:rPr lang="fi-FI" sz="1400" dirty="0">
                    <a:solidFill>
                      <a:prstClr val="black"/>
                    </a:solidFill>
                  </a:rPr>
                  <a:t>Ilmoita tilanteesta työnantajan edustajalle eli esimiehellesi</a:t>
                </a:r>
              </a:p>
              <a:p>
                <a:pPr marL="285750" indent="-285750" fontAlgn="auto">
                  <a:spcBef>
                    <a:spcPts val="0"/>
                  </a:spcBef>
                  <a:spcAft>
                    <a:spcPts val="0"/>
                  </a:spcAft>
                  <a:buFont typeface="Arial" pitchFamily="34" charset="0"/>
                  <a:buChar char="•"/>
                </a:pPr>
                <a:r>
                  <a:rPr lang="fi-FI" sz="1200" dirty="0">
                    <a:solidFill>
                      <a:prstClr val="black"/>
                    </a:solidFill>
                  </a:rPr>
                  <a:t>Tee väkivalta- tai turvallisuuspoikkeamailmoitus (</a:t>
                </a:r>
                <a:r>
                  <a:rPr lang="fi-FI" sz="1200" dirty="0" err="1">
                    <a:solidFill>
                      <a:prstClr val="black"/>
                    </a:solidFill>
                  </a:rPr>
                  <a:t>TtL</a:t>
                </a:r>
                <a:r>
                  <a:rPr lang="fi-FI" sz="1200" dirty="0">
                    <a:solidFill>
                      <a:prstClr val="black"/>
                    </a:solidFill>
                  </a:rPr>
                  <a:t> 19 §). </a:t>
                </a:r>
                <a:r>
                  <a:rPr lang="fi-FI" sz="1200" dirty="0">
                    <a:solidFill>
                      <a:schemeClr val="tx1"/>
                    </a:solidFill>
                  </a:rPr>
                  <a:t>Alle 15-vuotias lapsi tai oppilas on teoistaan vahingonkorvauksellisessa vastuussa ja nuorella (15-18-v. ) on rikosoikeudellinen vastuu teoistaan.</a:t>
                </a:r>
              </a:p>
              <a:p>
                <a:pPr marL="285750" indent="-285750" fontAlgn="auto">
                  <a:spcBef>
                    <a:spcPts val="0"/>
                  </a:spcBef>
                  <a:spcAft>
                    <a:spcPts val="0"/>
                  </a:spcAft>
                  <a:buFont typeface="Arial" pitchFamily="34" charset="0"/>
                  <a:buChar char="•"/>
                </a:pPr>
                <a:r>
                  <a:rPr lang="fi-FI" sz="1200" dirty="0">
                    <a:solidFill>
                      <a:prstClr val="black"/>
                    </a:solidFill>
                  </a:rPr>
                  <a:t>Esimiehen velvollisuus on selvittää tapahtunut ja ryhtyä toimenpiteisiin väkivallan poistamiseksi ( </a:t>
                </a:r>
                <a:r>
                  <a:rPr lang="fi-FI" sz="1200" dirty="0" err="1">
                    <a:solidFill>
                      <a:prstClr val="black"/>
                    </a:solidFill>
                  </a:rPr>
                  <a:t>TtL</a:t>
                </a:r>
                <a:r>
                  <a:rPr lang="fi-FI" sz="1200" dirty="0">
                    <a:solidFill>
                      <a:prstClr val="black"/>
                    </a:solidFill>
                  </a:rPr>
                  <a:t> 8, 10, 27 §).</a:t>
                </a:r>
              </a:p>
              <a:p>
                <a:pPr marL="285750" indent="-285750" fontAlgn="auto">
                  <a:spcBef>
                    <a:spcPts val="0"/>
                  </a:spcBef>
                  <a:spcAft>
                    <a:spcPts val="0"/>
                  </a:spcAft>
                  <a:buFont typeface="Arial" pitchFamily="34" charset="0"/>
                  <a:buChar char="•"/>
                </a:pPr>
                <a:r>
                  <a:rPr lang="fi-FI" sz="1200" dirty="0">
                    <a:solidFill>
                      <a:prstClr val="black"/>
                    </a:solidFill>
                  </a:rPr>
                  <a:t>Voit kääntyä myös </a:t>
                </a:r>
                <a:r>
                  <a:rPr lang="fi-FI" sz="1200" dirty="0">
                    <a:solidFill>
                      <a:schemeClr val="tx1"/>
                    </a:solidFill>
                  </a:rPr>
                  <a:t>esimiehen oman esimiehen </a:t>
                </a:r>
                <a:r>
                  <a:rPr lang="fi-FI" sz="1200" dirty="0">
                    <a:solidFill>
                      <a:prstClr val="black"/>
                    </a:solidFill>
                  </a:rPr>
                  <a:t>puoleen, jos esimies ei selvitä asiaa kohtuullisessa ajassa (</a:t>
                </a:r>
                <a:r>
                  <a:rPr lang="fi-FI" sz="1200" dirty="0" err="1">
                    <a:solidFill>
                      <a:prstClr val="black"/>
                    </a:solidFill>
                  </a:rPr>
                  <a:t>TtL</a:t>
                </a:r>
                <a:r>
                  <a:rPr lang="fi-FI" sz="1200" dirty="0">
                    <a:solidFill>
                      <a:prstClr val="black"/>
                    </a:solidFill>
                  </a:rPr>
                  <a:t> 8, 10 §). </a:t>
                </a:r>
              </a:p>
              <a:p>
                <a:pPr marL="285750" indent="-285750" fontAlgn="auto">
                  <a:spcBef>
                    <a:spcPts val="0"/>
                  </a:spcBef>
                  <a:spcAft>
                    <a:spcPts val="0"/>
                  </a:spcAft>
                  <a:buFont typeface="Arial" pitchFamily="34" charset="0"/>
                  <a:buChar char="•"/>
                </a:pPr>
                <a:endParaRPr lang="fi-FI" sz="1200" dirty="0">
                  <a:solidFill>
                    <a:prstClr val="black"/>
                  </a:solidFill>
                </a:endParaRPr>
              </a:p>
            </p:txBody>
          </p:sp>
          <p:sp>
            <p:nvSpPr>
              <p:cNvPr id="39" name="Pyöristetty suorakulmio 38"/>
              <p:cNvSpPr/>
              <p:nvPr/>
            </p:nvSpPr>
            <p:spPr>
              <a:xfrm>
                <a:off x="1312514" y="5744621"/>
                <a:ext cx="3107892" cy="991489"/>
              </a:xfrm>
              <a:prstGeom prst="roundRect">
                <a:avLst/>
              </a:prstGeom>
              <a:solidFill>
                <a:schemeClr val="accent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fi-FI" sz="1200" dirty="0">
                    <a:solidFill>
                      <a:prstClr val="black"/>
                    </a:solidFill>
                  </a:rPr>
                  <a:t>Ilmoitus työsuojeluviranomaiselle, jos työnantajan työoloja koskevissa toimissa puutteita tai tilanteesta aiheutunut vakavia vammoja (</a:t>
                </a:r>
                <a:r>
                  <a:rPr lang="fi-FI" sz="1200" dirty="0" err="1">
                    <a:solidFill>
                      <a:prstClr val="black"/>
                    </a:solidFill>
                  </a:rPr>
                  <a:t>TsVL</a:t>
                </a:r>
                <a:r>
                  <a:rPr lang="fi-FI" sz="1200" dirty="0">
                    <a:solidFill>
                      <a:prstClr val="black"/>
                    </a:solidFill>
                  </a:rPr>
                  <a:t> 46, 50 §, RL 47 LUKU).</a:t>
                </a:r>
                <a:endParaRPr lang="fi-FI" sz="1100" dirty="0">
                  <a:solidFill>
                    <a:prstClr val="black"/>
                  </a:solidFill>
                </a:endParaRPr>
              </a:p>
            </p:txBody>
          </p:sp>
          <p:sp>
            <p:nvSpPr>
              <p:cNvPr id="56" name="Pyöristetty suorakulmio 55"/>
              <p:cNvSpPr/>
              <p:nvPr/>
            </p:nvSpPr>
            <p:spPr>
              <a:xfrm>
                <a:off x="6474225" y="5733602"/>
                <a:ext cx="2626816" cy="1120468"/>
              </a:xfrm>
              <a:prstGeom prst="roundRect">
                <a:avLst/>
              </a:prstGeom>
              <a:solidFill>
                <a:schemeClr val="accent6">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fi-FI" sz="1200" dirty="0">
                    <a:solidFill>
                      <a:prstClr val="black"/>
                    </a:solidFill>
                  </a:rPr>
                  <a:t>Työnantaja toteuttaa tarvittavat korjaustoimenpiteet töissä ja työoloissa. </a:t>
                </a:r>
              </a:p>
              <a:p>
                <a:pPr fontAlgn="auto">
                  <a:spcBef>
                    <a:spcPts val="0"/>
                  </a:spcBef>
                  <a:spcAft>
                    <a:spcPts val="0"/>
                  </a:spcAft>
                </a:pPr>
                <a:r>
                  <a:rPr lang="fi-FI" sz="1200" dirty="0">
                    <a:solidFill>
                      <a:prstClr val="black"/>
                    </a:solidFill>
                  </a:rPr>
                  <a:t>Opetuksen järjestäjä ja esimies ryhtyvät oppijan kannalta tarpeellisiin toimenpiteisiin.</a:t>
                </a:r>
              </a:p>
            </p:txBody>
          </p:sp>
          <p:sp>
            <p:nvSpPr>
              <p:cNvPr id="12" name="Pyöristetty suorakulmio 11"/>
              <p:cNvSpPr/>
              <p:nvPr/>
            </p:nvSpPr>
            <p:spPr>
              <a:xfrm>
                <a:off x="4802941" y="5756682"/>
                <a:ext cx="1488868" cy="1097388"/>
              </a:xfrm>
              <a:prstGeom prst="roundRect">
                <a:avLst/>
              </a:prstGeom>
              <a:solidFill>
                <a:schemeClr val="accent2">
                  <a:lumMod val="40000"/>
                  <a:lumOff val="60000"/>
                </a:schemeClr>
              </a:solidFill>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fi-FI" sz="1200" dirty="0">
                    <a:solidFill>
                      <a:sysClr val="windowText" lastClr="000000"/>
                    </a:solidFill>
                  </a:rPr>
                  <a:t>Ilmoitus poliisille aina, kun kyseessä uhkaus, pahoinpitely  (myös lievä) tms. tilanne. </a:t>
                </a:r>
              </a:p>
            </p:txBody>
          </p:sp>
          <p:cxnSp>
            <p:nvCxnSpPr>
              <p:cNvPr id="13" name="Suora nuoliyhdysviiva 12"/>
              <p:cNvCxnSpPr/>
              <p:nvPr/>
            </p:nvCxnSpPr>
            <p:spPr>
              <a:xfrm flipH="1">
                <a:off x="926982" y="954663"/>
                <a:ext cx="217057" cy="0"/>
              </a:xfrm>
              <a:prstGeom prst="straightConnector1">
                <a:avLst/>
              </a:prstGeom>
              <a:ln w="38100" cmpd="dbl">
                <a:solidFill>
                  <a:schemeClr val="accent1">
                    <a:shade val="95000"/>
                    <a:satMod val="10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8" name="Suora nuoliyhdysviiva 37"/>
              <p:cNvCxnSpPr/>
              <p:nvPr/>
            </p:nvCxnSpPr>
            <p:spPr>
              <a:xfrm flipH="1">
                <a:off x="955403" y="6183374"/>
                <a:ext cx="377272" cy="0"/>
              </a:xfrm>
              <a:prstGeom prst="straightConnector1">
                <a:avLst/>
              </a:prstGeom>
              <a:ln w="38100" cmpd="dbl">
                <a:solidFill>
                  <a:schemeClr val="accent1">
                    <a:shade val="95000"/>
                    <a:satMod val="105000"/>
                  </a:schemeClr>
                </a:solidFill>
                <a:miter lim="800000"/>
                <a:headEnd type="arrow"/>
                <a:tailEnd type="arrow"/>
              </a:ln>
            </p:spPr>
            <p:style>
              <a:lnRef idx="1">
                <a:schemeClr val="accent1"/>
              </a:lnRef>
              <a:fillRef idx="0">
                <a:schemeClr val="accent1"/>
              </a:fillRef>
              <a:effectRef idx="0">
                <a:schemeClr val="accent1"/>
              </a:effectRef>
              <a:fontRef idx="minor">
                <a:schemeClr val="tx1"/>
              </a:fontRef>
            </p:style>
          </p:cxnSp>
          <p:sp>
            <p:nvSpPr>
              <p:cNvPr id="29" name="Pyöristetty suorakulmio 28"/>
              <p:cNvSpPr/>
              <p:nvPr/>
            </p:nvSpPr>
            <p:spPr>
              <a:xfrm>
                <a:off x="1115617" y="3035792"/>
                <a:ext cx="8044401" cy="2561106"/>
              </a:xfrm>
              <a:prstGeom prst="roundRect">
                <a:avLst>
                  <a:gd name="adj" fmla="val 17926"/>
                </a:avLst>
              </a:prstGeom>
              <a:solidFill>
                <a:srgbClr val="FFFF99"/>
              </a:solidFill>
              <a:ln>
                <a:solidFill>
                  <a:schemeClr val="accent2">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endParaRPr lang="fi-FI" sz="1400" dirty="0">
                  <a:solidFill>
                    <a:prstClr val="black"/>
                  </a:solidFill>
                </a:endParaRPr>
              </a:p>
              <a:p>
                <a:pPr algn="ctr" fontAlgn="auto">
                  <a:spcBef>
                    <a:spcPts val="0"/>
                  </a:spcBef>
                  <a:spcAft>
                    <a:spcPts val="0"/>
                  </a:spcAft>
                </a:pPr>
                <a:endParaRPr lang="fi-FI" sz="1400" dirty="0">
                  <a:solidFill>
                    <a:prstClr val="black"/>
                  </a:solidFill>
                </a:endParaRPr>
              </a:p>
              <a:p>
                <a:pPr algn="ctr" fontAlgn="auto">
                  <a:spcBef>
                    <a:spcPts val="0"/>
                  </a:spcBef>
                  <a:spcAft>
                    <a:spcPts val="0"/>
                  </a:spcAft>
                </a:pPr>
                <a:endParaRPr lang="fi-FI" sz="1400" dirty="0">
                  <a:solidFill>
                    <a:prstClr val="black"/>
                  </a:solidFill>
                </a:endParaRPr>
              </a:p>
              <a:p>
                <a:pPr algn="ctr" fontAlgn="auto">
                  <a:spcBef>
                    <a:spcPts val="0"/>
                  </a:spcBef>
                  <a:spcAft>
                    <a:spcPts val="0"/>
                  </a:spcAft>
                </a:pPr>
                <a:endParaRPr lang="fi-FI" sz="1400" dirty="0">
                  <a:solidFill>
                    <a:prstClr val="black"/>
                  </a:solidFill>
                </a:endParaRPr>
              </a:p>
              <a:p>
                <a:pPr fontAlgn="auto">
                  <a:spcBef>
                    <a:spcPts val="0"/>
                  </a:spcBef>
                  <a:spcAft>
                    <a:spcPts val="0"/>
                  </a:spcAft>
                </a:pPr>
                <a:endParaRPr lang="fi-FI" sz="1400" dirty="0">
                  <a:solidFill>
                    <a:prstClr val="black"/>
                  </a:solidFill>
                </a:endParaRPr>
              </a:p>
              <a:p>
                <a:pPr fontAlgn="auto">
                  <a:spcBef>
                    <a:spcPts val="0"/>
                  </a:spcBef>
                  <a:spcAft>
                    <a:spcPts val="0"/>
                  </a:spcAft>
                </a:pPr>
                <a:endParaRPr lang="fi-FI" sz="1400" dirty="0">
                  <a:solidFill>
                    <a:prstClr val="black"/>
                  </a:solidFill>
                </a:endParaRPr>
              </a:p>
              <a:p>
                <a:pPr fontAlgn="auto">
                  <a:spcBef>
                    <a:spcPts val="0"/>
                  </a:spcBef>
                  <a:spcAft>
                    <a:spcPts val="0"/>
                  </a:spcAft>
                </a:pPr>
                <a:endParaRPr lang="fi-FI" sz="1400" dirty="0">
                  <a:solidFill>
                    <a:prstClr val="black"/>
                  </a:solidFill>
                </a:endParaRPr>
              </a:p>
              <a:p>
                <a:pPr fontAlgn="auto">
                  <a:spcBef>
                    <a:spcPts val="0"/>
                  </a:spcBef>
                  <a:spcAft>
                    <a:spcPts val="0"/>
                  </a:spcAft>
                </a:pPr>
                <a:endParaRPr lang="fi-FI" sz="1400" dirty="0">
                  <a:solidFill>
                    <a:prstClr val="black"/>
                  </a:solidFill>
                </a:endParaRPr>
              </a:p>
              <a:p>
                <a:pPr fontAlgn="auto">
                  <a:spcBef>
                    <a:spcPts val="0"/>
                  </a:spcBef>
                  <a:spcAft>
                    <a:spcPts val="0"/>
                  </a:spcAft>
                </a:pPr>
                <a:endParaRPr lang="fi-FI" sz="1400" dirty="0">
                  <a:solidFill>
                    <a:prstClr val="black"/>
                  </a:solidFill>
                </a:endParaRPr>
              </a:p>
              <a:p>
                <a:pPr fontAlgn="auto">
                  <a:spcBef>
                    <a:spcPts val="0"/>
                  </a:spcBef>
                  <a:spcAft>
                    <a:spcPts val="0"/>
                  </a:spcAft>
                </a:pPr>
                <a:r>
                  <a:rPr lang="fi-FI" sz="1400" b="1" dirty="0">
                    <a:solidFill>
                      <a:prstClr val="black"/>
                    </a:solidFill>
                  </a:rPr>
                  <a:t>Tilanteen yhteinen selvittely ja tutkinta yhteisesti mahdollisimman pian </a:t>
                </a:r>
              </a:p>
              <a:p>
                <a:pPr marL="171450" indent="-171450" fontAlgn="auto">
                  <a:spcBef>
                    <a:spcPts val="0"/>
                  </a:spcBef>
                  <a:spcAft>
                    <a:spcPts val="0"/>
                  </a:spcAft>
                  <a:buFont typeface="Arial" pitchFamily="34" charset="0"/>
                  <a:buChar char="•"/>
                </a:pPr>
                <a:r>
                  <a:rPr lang="fi-FI" sz="1200" dirty="0">
                    <a:solidFill>
                      <a:prstClr val="black"/>
                    </a:solidFill>
                  </a:rPr>
                  <a:t>Läsnä esimies ja työntekijät (osalliset, todistajat), työsuojeluvaltuutettu ja tarvittaessa työterveyshuolto (</a:t>
                </a:r>
                <a:r>
                  <a:rPr lang="fi-FI" sz="1200" dirty="0" err="1">
                    <a:solidFill>
                      <a:prstClr val="black"/>
                    </a:solidFill>
                  </a:rPr>
                  <a:t>TtL</a:t>
                </a:r>
                <a:r>
                  <a:rPr lang="fi-FI" sz="1200" dirty="0">
                    <a:solidFill>
                      <a:prstClr val="black"/>
                    </a:solidFill>
                  </a:rPr>
                  <a:t> 10, 17 §, </a:t>
                </a:r>
                <a:r>
                  <a:rPr lang="fi-FI" sz="1200" dirty="0" err="1">
                    <a:solidFill>
                      <a:prstClr val="black"/>
                    </a:solidFill>
                  </a:rPr>
                  <a:t>TtHL</a:t>
                </a:r>
                <a:r>
                  <a:rPr lang="fi-FI" sz="1200" dirty="0">
                    <a:solidFill>
                      <a:prstClr val="black"/>
                    </a:solidFill>
                  </a:rPr>
                  <a:t> 12 §). </a:t>
                </a:r>
              </a:p>
              <a:p>
                <a:pPr marL="171450" indent="-171450" fontAlgn="auto">
                  <a:spcBef>
                    <a:spcPts val="0"/>
                  </a:spcBef>
                  <a:spcAft>
                    <a:spcPts val="0"/>
                  </a:spcAft>
                  <a:buFont typeface="Arial" pitchFamily="34" charset="0"/>
                  <a:buChar char="•"/>
                </a:pPr>
                <a:r>
                  <a:rPr lang="fi-FI" sz="1200" dirty="0">
                    <a:solidFill>
                      <a:prstClr val="black"/>
                    </a:solidFill>
                  </a:rPr>
                  <a:t>Tilanteen läpikäynti ja analysointi (</a:t>
                </a:r>
                <a:r>
                  <a:rPr lang="fi-FI" sz="1200" dirty="0" err="1">
                    <a:solidFill>
                      <a:prstClr val="black"/>
                    </a:solidFill>
                  </a:rPr>
                  <a:t>TtL</a:t>
                </a:r>
                <a:r>
                  <a:rPr lang="fi-FI" sz="1200" dirty="0">
                    <a:solidFill>
                      <a:prstClr val="black"/>
                    </a:solidFill>
                  </a:rPr>
                  <a:t> 10, 27 §).  Tarvittaessa selvitys opettajan voimakeinojen käytöstä (POL 36b§).</a:t>
                </a:r>
              </a:p>
              <a:p>
                <a:pPr marL="171450" indent="-171450" fontAlgn="auto">
                  <a:spcBef>
                    <a:spcPts val="0"/>
                  </a:spcBef>
                  <a:spcAft>
                    <a:spcPts val="0"/>
                  </a:spcAft>
                  <a:buFont typeface="Arial" pitchFamily="34" charset="0"/>
                  <a:buChar char="•"/>
                </a:pPr>
                <a:r>
                  <a:rPr lang="fi-FI" sz="1200" dirty="0">
                    <a:solidFill>
                      <a:prstClr val="black"/>
                    </a:solidFill>
                  </a:rPr>
                  <a:t>Tilanteen selvittelyssä sovitaan toimenpiteistä ja arvioidaan, onko korjattavaa opetuksen järjestelyissä tai työoloissa (</a:t>
                </a:r>
                <a:r>
                  <a:rPr lang="fi-FI" sz="1200" dirty="0" err="1">
                    <a:solidFill>
                      <a:prstClr val="black"/>
                    </a:solidFill>
                  </a:rPr>
                  <a:t>TtL</a:t>
                </a:r>
                <a:r>
                  <a:rPr lang="fi-FI" sz="1200" dirty="0">
                    <a:solidFill>
                      <a:prstClr val="black"/>
                    </a:solidFill>
                  </a:rPr>
                  <a:t> 10, 17, 27 §) sekä korjattavaa</a:t>
                </a:r>
              </a:p>
              <a:p>
                <a:pPr marL="742950" lvl="1" indent="-285750" fontAlgn="auto">
                  <a:spcBef>
                    <a:spcPts val="0"/>
                  </a:spcBef>
                  <a:spcAft>
                    <a:spcPts val="0"/>
                  </a:spcAft>
                  <a:buFont typeface="+mj-lt"/>
                  <a:buAutoNum type="arabicPeriod"/>
                </a:pPr>
                <a:r>
                  <a:rPr lang="fi-FI" sz="1200" dirty="0">
                    <a:solidFill>
                      <a:prstClr val="black"/>
                    </a:solidFill>
                  </a:rPr>
                  <a:t>työpaikan väkivalta- ja uhkatilanteiden ehkäisyyn liittyvissä menettelytapaohjeissa tai toimintatavoissa ml. pelastautumis- ja kriisisuunnitelma ja järjestyssäännöt, </a:t>
                </a:r>
              </a:p>
              <a:p>
                <a:pPr marL="742950" lvl="1" indent="-285750" fontAlgn="auto">
                  <a:spcBef>
                    <a:spcPts val="0"/>
                  </a:spcBef>
                  <a:spcAft>
                    <a:spcPts val="0"/>
                  </a:spcAft>
                  <a:buFont typeface="+mj-lt"/>
                  <a:buAutoNum type="arabicPeriod"/>
                </a:pPr>
                <a:r>
                  <a:rPr lang="fi-FI" sz="1200" dirty="0">
                    <a:solidFill>
                      <a:prstClr val="black"/>
                    </a:solidFill>
                  </a:rPr>
                  <a:t>työpaikan väkivallan torjumiseen ja rajoittamiseen liittyvissä turvallisuusjärjestelyissä ja –laitteissa,</a:t>
                </a:r>
              </a:p>
              <a:p>
                <a:pPr marL="742950" lvl="1" indent="-285750" fontAlgn="auto">
                  <a:spcBef>
                    <a:spcPts val="0"/>
                  </a:spcBef>
                  <a:spcAft>
                    <a:spcPts val="0"/>
                  </a:spcAft>
                  <a:buFont typeface="+mj-lt"/>
                  <a:buAutoNum type="arabicPeriod"/>
                </a:pPr>
                <a:r>
                  <a:rPr lang="fi-FI" sz="1200" dirty="0">
                    <a:solidFill>
                      <a:prstClr val="black"/>
                    </a:solidFill>
                  </a:rPr>
                  <a:t>mahdollisuudessa avun hälyttämiseen sekä</a:t>
                </a:r>
              </a:p>
              <a:p>
                <a:pPr marL="742950" lvl="1" indent="-285750" fontAlgn="auto">
                  <a:spcBef>
                    <a:spcPts val="0"/>
                  </a:spcBef>
                  <a:spcAft>
                    <a:spcPts val="0"/>
                  </a:spcAft>
                  <a:buFont typeface="+mj-lt"/>
                  <a:buAutoNum type="arabicPeriod"/>
                </a:pPr>
                <a:r>
                  <a:rPr lang="fi-FI" sz="1200" dirty="0">
                    <a:solidFill>
                      <a:prstClr val="black"/>
                    </a:solidFill>
                  </a:rPr>
                  <a:t>menettelytapojen noudattamisessa ja osaamisessa </a:t>
                </a:r>
                <a:r>
                  <a:rPr lang="fi-FI" sz="1200" dirty="0">
                    <a:solidFill>
                      <a:schemeClr val="tx1"/>
                    </a:solidFill>
                  </a:rPr>
                  <a:t>tilanteissa (harjoittelu) (</a:t>
                </a:r>
                <a:r>
                  <a:rPr lang="fi-FI" sz="1200" dirty="0" err="1">
                    <a:solidFill>
                      <a:schemeClr val="tx1"/>
                    </a:solidFill>
                  </a:rPr>
                  <a:t>TtL</a:t>
                </a:r>
                <a:r>
                  <a:rPr lang="fi-FI" sz="1200" dirty="0">
                    <a:solidFill>
                      <a:schemeClr val="tx1"/>
                    </a:solidFill>
                  </a:rPr>
                  <a:t> 14, </a:t>
                </a:r>
                <a:r>
                  <a:rPr lang="fi-FI" sz="1200" dirty="0">
                    <a:solidFill>
                      <a:prstClr val="black"/>
                    </a:solidFill>
                  </a:rPr>
                  <a:t>17 §).</a:t>
                </a:r>
              </a:p>
              <a:p>
                <a:pPr marL="171450" indent="-171450" fontAlgn="auto">
                  <a:spcBef>
                    <a:spcPts val="0"/>
                  </a:spcBef>
                  <a:spcAft>
                    <a:spcPts val="0"/>
                  </a:spcAft>
                  <a:buFont typeface="Arial" pitchFamily="34" charset="0"/>
                  <a:buChar char="•"/>
                </a:pPr>
                <a:r>
                  <a:rPr lang="fi-FI" sz="1200" dirty="0">
                    <a:solidFill>
                      <a:prstClr val="black"/>
                    </a:solidFill>
                  </a:rPr>
                  <a:t>Lisäksi arvioidaan tarve rikosilmoitukseen, tapaturmailmoitukseen vakuutusyhtiölle, uhrin jälkihoitoon, oppijan </a:t>
                </a:r>
                <a:r>
                  <a:rPr lang="fi-FI" sz="1200" dirty="0" err="1">
                    <a:solidFill>
                      <a:prstClr val="black"/>
                    </a:solidFill>
                  </a:rPr>
                  <a:t>kurinpitorangaistustuksiin</a:t>
                </a:r>
                <a:r>
                  <a:rPr lang="fi-FI" sz="1200" dirty="0">
                    <a:solidFill>
                      <a:prstClr val="black"/>
                    </a:solidFill>
                  </a:rPr>
                  <a:t>, oppilas- ja opiskelijahuoltoryhmän kokoontumiseen, lastensuojeluilmoitukseen (</a:t>
                </a:r>
                <a:r>
                  <a:rPr lang="fi-FI" sz="1200" dirty="0" err="1">
                    <a:solidFill>
                      <a:prstClr val="black"/>
                    </a:solidFill>
                  </a:rPr>
                  <a:t>TtL</a:t>
                </a:r>
                <a:r>
                  <a:rPr lang="fi-FI" sz="1200" dirty="0">
                    <a:solidFill>
                      <a:prstClr val="black"/>
                    </a:solidFill>
                  </a:rPr>
                  <a:t> 8, 10, 27 §, </a:t>
                </a:r>
                <a:r>
                  <a:rPr lang="fi-FI" sz="1200" dirty="0" err="1">
                    <a:solidFill>
                      <a:prstClr val="black"/>
                    </a:solidFill>
                  </a:rPr>
                  <a:t>TtHL</a:t>
                </a:r>
                <a:r>
                  <a:rPr lang="fi-FI" sz="1200" dirty="0">
                    <a:solidFill>
                      <a:prstClr val="black"/>
                    </a:solidFill>
                  </a:rPr>
                  <a:t> 12 §, THL 16,17 §, POL 29, 31a, 36a §, LSL 25 §)</a:t>
                </a:r>
              </a:p>
              <a:p>
                <a:pPr marL="285750" indent="-285750" fontAlgn="auto">
                  <a:spcBef>
                    <a:spcPts val="0"/>
                  </a:spcBef>
                  <a:spcAft>
                    <a:spcPts val="0"/>
                  </a:spcAft>
                  <a:buFont typeface="Arial" pitchFamily="34" charset="0"/>
                  <a:buChar char="•"/>
                </a:pPr>
                <a:endParaRPr lang="fi-FI" sz="1200" dirty="0">
                  <a:solidFill>
                    <a:prstClr val="black"/>
                  </a:solidFill>
                </a:endParaRPr>
              </a:p>
              <a:p>
                <a:pPr marL="285750" indent="-285750" fontAlgn="auto">
                  <a:spcBef>
                    <a:spcPts val="0"/>
                  </a:spcBef>
                  <a:spcAft>
                    <a:spcPts val="0"/>
                  </a:spcAft>
                  <a:buFont typeface="Arial" pitchFamily="34" charset="0"/>
                  <a:buChar char="•"/>
                </a:pPr>
                <a:endParaRPr lang="fi-FI" sz="1200" dirty="0">
                  <a:solidFill>
                    <a:prstClr val="black"/>
                  </a:solidFill>
                </a:endParaRPr>
              </a:p>
              <a:p>
                <a:pPr marL="285750" indent="-285750" fontAlgn="auto">
                  <a:spcBef>
                    <a:spcPts val="0"/>
                  </a:spcBef>
                  <a:spcAft>
                    <a:spcPts val="0"/>
                  </a:spcAft>
                  <a:buFont typeface="Arial" pitchFamily="34" charset="0"/>
                  <a:buChar char="•"/>
                </a:pPr>
                <a:endParaRPr lang="fi-FI" sz="1200" dirty="0">
                  <a:solidFill>
                    <a:prstClr val="black"/>
                  </a:solidFill>
                </a:endParaRPr>
              </a:p>
              <a:p>
                <a:pPr marL="285750" indent="-285750" fontAlgn="auto">
                  <a:spcBef>
                    <a:spcPts val="0"/>
                  </a:spcBef>
                  <a:spcAft>
                    <a:spcPts val="0"/>
                  </a:spcAft>
                  <a:buFont typeface="Arial" pitchFamily="34" charset="0"/>
                  <a:buChar char="•"/>
                </a:pPr>
                <a:endParaRPr lang="fi-FI" sz="1200" dirty="0">
                  <a:solidFill>
                    <a:prstClr val="black"/>
                  </a:solidFill>
                </a:endParaRPr>
              </a:p>
              <a:p>
                <a:pPr marL="285750" indent="-285750" fontAlgn="auto">
                  <a:spcBef>
                    <a:spcPts val="0"/>
                  </a:spcBef>
                  <a:spcAft>
                    <a:spcPts val="0"/>
                  </a:spcAft>
                  <a:buFont typeface="Arial" pitchFamily="34" charset="0"/>
                  <a:buChar char="•"/>
                </a:pPr>
                <a:endParaRPr lang="fi-FI" sz="1200" dirty="0">
                  <a:solidFill>
                    <a:prstClr val="black"/>
                  </a:solidFill>
                </a:endParaRPr>
              </a:p>
              <a:p>
                <a:pPr fontAlgn="auto">
                  <a:spcBef>
                    <a:spcPts val="0"/>
                  </a:spcBef>
                  <a:spcAft>
                    <a:spcPts val="0"/>
                  </a:spcAft>
                </a:pPr>
                <a:endParaRPr lang="fi-FI" sz="1200" dirty="0">
                  <a:solidFill>
                    <a:prstClr val="black"/>
                  </a:solidFill>
                </a:endParaRPr>
              </a:p>
              <a:p>
                <a:pPr fontAlgn="auto">
                  <a:spcBef>
                    <a:spcPts val="0"/>
                  </a:spcBef>
                  <a:spcAft>
                    <a:spcPts val="0"/>
                  </a:spcAft>
                </a:pPr>
                <a:endParaRPr lang="fi-FI" sz="1200" dirty="0">
                  <a:solidFill>
                    <a:prstClr val="black"/>
                  </a:solidFill>
                </a:endParaRPr>
              </a:p>
              <a:p>
                <a:pPr marL="285750" indent="-285750" fontAlgn="auto">
                  <a:spcBef>
                    <a:spcPts val="0"/>
                  </a:spcBef>
                  <a:spcAft>
                    <a:spcPts val="0"/>
                  </a:spcAft>
                  <a:buFont typeface="Arial" pitchFamily="34" charset="0"/>
                  <a:buChar char="•"/>
                </a:pPr>
                <a:endParaRPr lang="fi-FI" sz="1200" dirty="0">
                  <a:solidFill>
                    <a:prstClr val="black"/>
                  </a:solidFill>
                </a:endParaRPr>
              </a:p>
              <a:p>
                <a:pPr marL="285750" indent="-285750" algn="ctr" fontAlgn="auto">
                  <a:spcBef>
                    <a:spcPts val="0"/>
                  </a:spcBef>
                  <a:spcAft>
                    <a:spcPts val="0"/>
                  </a:spcAft>
                  <a:buFontTx/>
                  <a:buChar char="-"/>
                </a:pPr>
                <a:endParaRPr lang="fi-FI" sz="1400" dirty="0">
                  <a:solidFill>
                    <a:prstClr val="black"/>
                  </a:solidFill>
                </a:endParaRPr>
              </a:p>
              <a:p>
                <a:pPr marL="285750" indent="-285750" algn="ctr" fontAlgn="auto">
                  <a:spcBef>
                    <a:spcPts val="0"/>
                  </a:spcBef>
                  <a:spcAft>
                    <a:spcPts val="0"/>
                  </a:spcAft>
                  <a:buFontTx/>
                  <a:buChar char="-"/>
                </a:pPr>
                <a:endParaRPr lang="fi-FI" sz="1400" dirty="0">
                  <a:solidFill>
                    <a:prstClr val="black"/>
                  </a:solidFill>
                </a:endParaRPr>
              </a:p>
            </p:txBody>
          </p:sp>
          <p:cxnSp>
            <p:nvCxnSpPr>
              <p:cNvPr id="35" name="Suora nuoliyhdysviiva 34"/>
              <p:cNvCxnSpPr/>
              <p:nvPr/>
            </p:nvCxnSpPr>
            <p:spPr>
              <a:xfrm flipH="1">
                <a:off x="907304" y="4359887"/>
                <a:ext cx="377270" cy="0"/>
              </a:xfrm>
              <a:prstGeom prst="straightConnector1">
                <a:avLst/>
              </a:prstGeom>
              <a:ln w="38100" cmpd="dbl">
                <a:solidFill>
                  <a:schemeClr val="accent1">
                    <a:shade val="95000"/>
                    <a:satMod val="105000"/>
                  </a:schemeClr>
                </a:solidFill>
                <a:miter lim="800000"/>
                <a:headEnd type="arrow"/>
                <a:tailEnd type="arrow"/>
              </a:ln>
            </p:spPr>
            <p:style>
              <a:lnRef idx="1">
                <a:schemeClr val="accent1"/>
              </a:lnRef>
              <a:fillRef idx="0">
                <a:schemeClr val="accent1"/>
              </a:fillRef>
              <a:effectRef idx="0">
                <a:schemeClr val="accent1"/>
              </a:effectRef>
              <a:fontRef idx="minor">
                <a:schemeClr val="tx1"/>
              </a:fontRef>
            </p:style>
          </p:cxnSp>
          <p:cxnSp>
            <p:nvCxnSpPr>
              <p:cNvPr id="43" name="Suora nuoliyhdysviiva 42"/>
              <p:cNvCxnSpPr/>
              <p:nvPr/>
            </p:nvCxnSpPr>
            <p:spPr>
              <a:xfrm>
                <a:off x="4802940" y="2785054"/>
                <a:ext cx="1" cy="241503"/>
              </a:xfrm>
              <a:prstGeom prst="straightConnector1">
                <a:avLst/>
              </a:prstGeom>
              <a:ln w="38100" cmpd="dbl">
                <a:solidFill>
                  <a:schemeClr val="accent1">
                    <a:shade val="95000"/>
                    <a:satMod val="10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6" name="Suora nuoliyhdysviiva 35"/>
              <p:cNvCxnSpPr/>
              <p:nvPr/>
            </p:nvCxnSpPr>
            <p:spPr>
              <a:xfrm>
                <a:off x="4802941" y="1524803"/>
                <a:ext cx="0" cy="207994"/>
              </a:xfrm>
              <a:prstGeom prst="straightConnector1">
                <a:avLst/>
              </a:prstGeom>
              <a:ln w="38100" cmpd="dbl">
                <a:solidFill>
                  <a:schemeClr val="accent1">
                    <a:shade val="95000"/>
                    <a:satMod val="10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7" name="Suora nuoliyhdysviiva 36"/>
              <p:cNvCxnSpPr/>
              <p:nvPr/>
            </p:nvCxnSpPr>
            <p:spPr>
              <a:xfrm>
                <a:off x="2987020" y="5558484"/>
                <a:ext cx="0" cy="250997"/>
              </a:xfrm>
              <a:prstGeom prst="straightConnector1">
                <a:avLst/>
              </a:prstGeom>
              <a:ln w="38100" cmpd="dbl">
                <a:solidFill>
                  <a:schemeClr val="accent1">
                    <a:shade val="95000"/>
                    <a:satMod val="10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4" name="Suora nuoliyhdysviiva 73"/>
              <p:cNvCxnSpPr/>
              <p:nvPr/>
            </p:nvCxnSpPr>
            <p:spPr>
              <a:xfrm flipH="1">
                <a:off x="4420406" y="6183374"/>
                <a:ext cx="377272" cy="0"/>
              </a:xfrm>
              <a:prstGeom prst="straightConnector1">
                <a:avLst/>
              </a:prstGeom>
              <a:ln w="38100" cmpd="dbl">
                <a:solidFill>
                  <a:schemeClr val="accent1">
                    <a:shade val="95000"/>
                    <a:satMod val="105000"/>
                  </a:schemeClr>
                </a:solidFill>
                <a:miter lim="800000"/>
                <a:headEnd type="arrow"/>
                <a:tailEnd type="arrow"/>
              </a:ln>
            </p:spPr>
            <p:style>
              <a:lnRef idx="1">
                <a:schemeClr val="accent1"/>
              </a:lnRef>
              <a:fillRef idx="0">
                <a:schemeClr val="accent1"/>
              </a:fillRef>
              <a:effectRef idx="0">
                <a:schemeClr val="accent1"/>
              </a:effectRef>
              <a:fontRef idx="minor">
                <a:schemeClr val="tx1"/>
              </a:fontRef>
            </p:style>
          </p:cxnSp>
          <p:cxnSp>
            <p:nvCxnSpPr>
              <p:cNvPr id="41" name="Suora nuoliyhdysviiva 40"/>
              <p:cNvCxnSpPr/>
              <p:nvPr/>
            </p:nvCxnSpPr>
            <p:spPr>
              <a:xfrm>
                <a:off x="8013404" y="5503317"/>
                <a:ext cx="0" cy="281158"/>
              </a:xfrm>
              <a:prstGeom prst="straightConnector1">
                <a:avLst/>
              </a:prstGeom>
              <a:ln w="38100" cmpd="dbl">
                <a:solidFill>
                  <a:schemeClr val="accent1">
                    <a:shade val="95000"/>
                    <a:satMod val="10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8" name="Suora nuoliyhdysviiva 27"/>
              <p:cNvCxnSpPr/>
              <p:nvPr/>
            </p:nvCxnSpPr>
            <p:spPr>
              <a:xfrm>
                <a:off x="5428833" y="5533478"/>
                <a:ext cx="0" cy="250997"/>
              </a:xfrm>
              <a:prstGeom prst="straightConnector1">
                <a:avLst/>
              </a:prstGeom>
              <a:ln w="38100" cmpd="dbl">
                <a:solidFill>
                  <a:schemeClr val="accent1">
                    <a:shade val="95000"/>
                    <a:satMod val="10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6" name="Suora nuoliyhdysviiva 25"/>
              <p:cNvCxnSpPr/>
              <p:nvPr/>
            </p:nvCxnSpPr>
            <p:spPr>
              <a:xfrm flipH="1">
                <a:off x="6257168" y="6183374"/>
                <a:ext cx="217057" cy="0"/>
              </a:xfrm>
              <a:prstGeom prst="straightConnector1">
                <a:avLst/>
              </a:prstGeom>
              <a:ln w="38100" cmpd="dbl">
                <a:solidFill>
                  <a:schemeClr val="accent1">
                    <a:shade val="95000"/>
                    <a:satMod val="105000"/>
                  </a:schemeClr>
                </a:solidFill>
                <a:tailEnd type="arrow"/>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080408854"/>
      </p:ext>
    </p:extLst>
  </p:cSld>
  <p:clrMapOvr>
    <a:masterClrMapping/>
  </p:clrMapOvr>
  <p:transition spd="slow">
    <p:wipe dir="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 xmlns:a16="http://schemas.microsoft.com/office/drawing/2014/main" id="{F5FBF5DF-4500-49E3-9C42-CA94F805E2ED}"/>
              </a:ext>
            </a:extLst>
          </p:cNvPr>
          <p:cNvSpPr>
            <a:spLocks noGrp="1"/>
          </p:cNvSpPr>
          <p:nvPr>
            <p:ph type="title"/>
          </p:nvPr>
        </p:nvSpPr>
        <p:spPr/>
        <p:txBody>
          <a:bodyPr>
            <a:normAutofit/>
          </a:bodyPr>
          <a:lstStyle/>
          <a:p>
            <a:r>
              <a:rPr lang="fi-FI" sz="3600" b="1" dirty="0"/>
              <a:t>Uudenkaupungin esimerkki</a:t>
            </a:r>
          </a:p>
        </p:txBody>
      </p:sp>
      <p:sp>
        <p:nvSpPr>
          <p:cNvPr id="3" name="Sisällön paikkamerkki 2">
            <a:extLst>
              <a:ext uri="{FF2B5EF4-FFF2-40B4-BE49-F238E27FC236}">
                <a16:creationId xmlns="" xmlns:a16="http://schemas.microsoft.com/office/drawing/2014/main" id="{F20CE7A4-5E67-4AD9-97BF-3953A44EFA21}"/>
              </a:ext>
            </a:extLst>
          </p:cNvPr>
          <p:cNvSpPr>
            <a:spLocks noGrp="1"/>
          </p:cNvSpPr>
          <p:nvPr>
            <p:ph idx="1"/>
          </p:nvPr>
        </p:nvSpPr>
        <p:spPr>
          <a:xfrm>
            <a:off x="628650" y="1445343"/>
            <a:ext cx="7886700" cy="4439264"/>
          </a:xfrm>
        </p:spPr>
        <p:txBody>
          <a:bodyPr>
            <a:normAutofit fontScale="92500" lnSpcReduction="10000"/>
          </a:bodyPr>
          <a:lstStyle/>
          <a:p>
            <a:pPr lvl="0"/>
            <a:r>
              <a:rPr lang="fi-FI" dirty="0"/>
              <a:t>Kaupungin hallitus teki päätöksen, että ELO virkanimike muutetaan </a:t>
            </a:r>
            <a:r>
              <a:rPr lang="fi-FI" dirty="0" err="1"/>
              <a:t>EO:ksi</a:t>
            </a:r>
            <a:r>
              <a:rPr lang="fi-FI" dirty="0"/>
              <a:t>, koska opetus tapahtui ”Tupa”-opetuksena, joka vastaa erityisopettajien työnkuvaa.</a:t>
            </a:r>
          </a:p>
          <a:p>
            <a:pPr lvl="0"/>
            <a:r>
              <a:rPr lang="fi-FI" dirty="0"/>
              <a:t>Opettajia ei kuultu asiassa.</a:t>
            </a:r>
          </a:p>
          <a:p>
            <a:pPr lvl="0"/>
            <a:r>
              <a:rPr lang="fi-FI" dirty="0"/>
              <a:t>OAJ:n avulla tehtiin oikaisuvaatimukset kaupungin hallituksen päätöksestä. Oikaisuvaatimukset hyväksyttiin.</a:t>
            </a:r>
          </a:p>
          <a:p>
            <a:pPr lvl="0"/>
            <a:r>
              <a:rPr lang="fi-FI" dirty="0"/>
              <a:t>Uusi ehdotus opetus- ja kulttuuritoimenjohtajalta on, että kaikki Uudenkaupungin erityisopettajien virat muutetaan erityisluokanopettajan viroiksi, koska he tekevät erityisluokanopettajan työtä.</a:t>
            </a:r>
          </a:p>
          <a:p>
            <a:endParaRPr lang="fi-FI" dirty="0"/>
          </a:p>
        </p:txBody>
      </p:sp>
    </p:spTree>
    <p:extLst>
      <p:ext uri="{BB962C8B-B14F-4D97-AF65-F5344CB8AC3E}">
        <p14:creationId xmlns:p14="http://schemas.microsoft.com/office/powerpoint/2010/main" val="2415818412"/>
      </p:ext>
    </p:extLst>
  </p:cSld>
  <p:clrMapOvr>
    <a:masterClrMapping/>
  </p:clrMapOvr>
  <p:transition spd="slow">
    <p:push dir="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 xmlns:a16="http://schemas.microsoft.com/office/drawing/2014/main" id="{38CA8D1E-AB7A-4F06-A1CF-2DE8A71AF237}"/>
              </a:ext>
            </a:extLst>
          </p:cNvPr>
          <p:cNvSpPr>
            <a:spLocks noGrp="1"/>
          </p:cNvSpPr>
          <p:nvPr>
            <p:ph type="title"/>
          </p:nvPr>
        </p:nvSpPr>
        <p:spPr>
          <a:xfrm>
            <a:off x="628650" y="365129"/>
            <a:ext cx="7886700" cy="851614"/>
          </a:xfrm>
        </p:spPr>
        <p:txBody>
          <a:bodyPr>
            <a:normAutofit/>
          </a:bodyPr>
          <a:lstStyle/>
          <a:p>
            <a:r>
              <a:rPr lang="fi-FI" sz="3600" b="1" dirty="0"/>
              <a:t>Tärkeää</a:t>
            </a:r>
          </a:p>
        </p:txBody>
      </p:sp>
      <p:sp>
        <p:nvSpPr>
          <p:cNvPr id="3" name="Sisällön paikkamerkki 2">
            <a:extLst>
              <a:ext uri="{FF2B5EF4-FFF2-40B4-BE49-F238E27FC236}">
                <a16:creationId xmlns="" xmlns:a16="http://schemas.microsoft.com/office/drawing/2014/main" id="{C6988386-2B43-4447-9010-74F57F19219A}"/>
              </a:ext>
            </a:extLst>
          </p:cNvPr>
          <p:cNvSpPr>
            <a:spLocks noGrp="1"/>
          </p:cNvSpPr>
          <p:nvPr>
            <p:ph idx="1"/>
          </p:nvPr>
        </p:nvSpPr>
        <p:spPr>
          <a:xfrm>
            <a:off x="628650" y="1143001"/>
            <a:ext cx="7886700" cy="4726858"/>
          </a:xfrm>
        </p:spPr>
        <p:txBody>
          <a:bodyPr>
            <a:normAutofit/>
          </a:bodyPr>
          <a:lstStyle/>
          <a:p>
            <a:r>
              <a:rPr lang="fi-FI" sz="2400" dirty="0"/>
              <a:t>Erityisen tuen oppilaiden opetus perustuu siihen, mitä pedagogisiin asiakirjoihin on kirjattu.</a:t>
            </a:r>
          </a:p>
          <a:p>
            <a:r>
              <a:rPr lang="fi-FI" sz="2400" dirty="0"/>
              <a:t>Pedagogisiin asiakirjoihin kirjataan oppilaan pääsääntöinen opetusryhmä.</a:t>
            </a:r>
          </a:p>
          <a:p>
            <a:r>
              <a:rPr lang="fi-FI" sz="2400" dirty="0"/>
              <a:t>Jos kunnassa on yksikin erityisen tuen oppilas, jonka pääsääntöiseksi ryhmäksi on kirjattu pienryhmä, oppilaan tulee saada opiskella pienryhmässä.</a:t>
            </a:r>
          </a:p>
          <a:p>
            <a:r>
              <a:rPr lang="fi-FI" sz="2400" dirty="0"/>
              <a:t>Huoltajia pitää tiedottaa valitusmahdollisuudesta pedagogisten päätösten yhteydessä.</a:t>
            </a:r>
          </a:p>
          <a:p>
            <a:pPr marL="0" indent="0">
              <a:buNone/>
            </a:pPr>
            <a:r>
              <a:rPr lang="fi-FI" sz="2400" dirty="0">
                <a:hlinkClick r:id="rId2"/>
              </a:rPr>
              <a:t>http://www.vanhempainliitto.fi/filebank/1958-Kodin_tietopaketti_lapsen_oppimisen_ja_koulunkaynnin_tuesta_pdf_-_Adobe_Acrobat_Pro.pdf</a:t>
            </a:r>
            <a:endParaRPr lang="fi-FI" sz="2400" dirty="0"/>
          </a:p>
          <a:p>
            <a:endParaRPr lang="fi-FI" sz="2400" dirty="0"/>
          </a:p>
          <a:p>
            <a:endParaRPr lang="fi-FI" dirty="0"/>
          </a:p>
        </p:txBody>
      </p:sp>
    </p:spTree>
    <p:extLst>
      <p:ext uri="{BB962C8B-B14F-4D97-AF65-F5344CB8AC3E}">
        <p14:creationId xmlns:p14="http://schemas.microsoft.com/office/powerpoint/2010/main" val="4195391022"/>
      </p:ext>
    </p:extLst>
  </p:cSld>
  <p:clrMapOvr>
    <a:masterClrMapping/>
  </p:clrMapOvr>
  <p:transition spd="slow">
    <p:push dir="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628650" y="35364"/>
            <a:ext cx="7886700" cy="1301112"/>
          </a:xfrm>
        </p:spPr>
        <p:txBody>
          <a:bodyPr>
            <a:normAutofit fontScale="90000"/>
          </a:bodyPr>
          <a:lstStyle/>
          <a:p>
            <a:r>
              <a:rPr lang="fi-FI" sz="3000" b="1" dirty="0"/>
              <a:t>OAJ:n ehdotukset oppilaan koulunkäynnin ja oppimisen tuen kehittämiseksi</a:t>
            </a:r>
          </a:p>
        </p:txBody>
      </p:sp>
      <p:sp>
        <p:nvSpPr>
          <p:cNvPr id="4" name="Suorakulmio 3"/>
          <p:cNvSpPr/>
          <p:nvPr/>
        </p:nvSpPr>
        <p:spPr>
          <a:xfrm>
            <a:off x="628650" y="1423475"/>
            <a:ext cx="4572000" cy="804323"/>
          </a:xfrm>
          <a:prstGeom prst="rect">
            <a:avLst/>
          </a:prstGeom>
        </p:spPr>
        <p:txBody>
          <a:bodyPr>
            <a:spAutoFit/>
          </a:bodyPr>
          <a:lstStyle/>
          <a:p>
            <a:pPr marL="171450" lvl="0" indent="-171450" defTabSz="685800">
              <a:lnSpc>
                <a:spcPct val="90000"/>
              </a:lnSpc>
              <a:spcBef>
                <a:spcPts val="750"/>
              </a:spcBef>
              <a:buFont typeface="Arial" panose="020B0604020202020204" pitchFamily="34" charset="0"/>
              <a:buChar char="•"/>
            </a:pPr>
            <a:endParaRPr lang="fi-FI" sz="2200" dirty="0">
              <a:solidFill>
                <a:srgbClr val="002395"/>
              </a:solidFill>
              <a:latin typeface="Arial" panose="020B0604020202020204" pitchFamily="34" charset="0"/>
              <a:cs typeface="Arial" panose="020B0604020202020204" pitchFamily="34" charset="0"/>
            </a:endParaRPr>
          </a:p>
          <a:p>
            <a:pPr marL="171450" lvl="0" indent="-171450" defTabSz="685800">
              <a:lnSpc>
                <a:spcPct val="90000"/>
              </a:lnSpc>
              <a:spcBef>
                <a:spcPts val="750"/>
              </a:spcBef>
              <a:buFont typeface="Arial" panose="020B0604020202020204" pitchFamily="34" charset="0"/>
              <a:buChar char="•"/>
            </a:pPr>
            <a:endParaRPr lang="fi-FI" sz="2200" dirty="0">
              <a:solidFill>
                <a:srgbClr val="002395"/>
              </a:solidFill>
              <a:latin typeface="Arial" panose="020B0604020202020204" pitchFamily="34" charset="0"/>
              <a:cs typeface="Arial" panose="020B0604020202020204" pitchFamily="34" charset="0"/>
            </a:endParaRPr>
          </a:p>
        </p:txBody>
      </p:sp>
      <p:sp>
        <p:nvSpPr>
          <p:cNvPr id="7" name="Sisällön paikkamerkki 6"/>
          <p:cNvSpPr>
            <a:spLocks noGrp="1"/>
          </p:cNvSpPr>
          <p:nvPr>
            <p:ph idx="1"/>
          </p:nvPr>
        </p:nvSpPr>
        <p:spPr>
          <a:xfrm>
            <a:off x="1008743" y="1336476"/>
            <a:ext cx="7126514" cy="4968238"/>
          </a:xfrm>
        </p:spPr>
        <p:txBody>
          <a:bodyPr>
            <a:normAutofit fontScale="92500" lnSpcReduction="10000"/>
          </a:bodyPr>
          <a:lstStyle/>
          <a:p>
            <a:pPr lvl="0"/>
            <a:r>
              <a:rPr lang="fi-FI" sz="2000" dirty="0"/>
              <a:t>Lainsäädäntöä on muutettava niin, että se turvaa tuen kaikille oppilaille.</a:t>
            </a:r>
          </a:p>
          <a:p>
            <a:pPr lvl="0"/>
            <a:r>
              <a:rPr lang="fi-FI" sz="2000" dirty="0"/>
              <a:t>Opettajia on oltava riittävästi suhteessa oppilaiden määrään.</a:t>
            </a:r>
          </a:p>
          <a:p>
            <a:pPr lvl="0"/>
            <a:r>
              <a:rPr lang="fi-FI" sz="2000" dirty="0"/>
              <a:t>Pienryhmäopetus on taattava lailla jokaiselle sitä tarvitsevalle oppilaalle.</a:t>
            </a:r>
          </a:p>
          <a:p>
            <a:pPr lvl="0"/>
            <a:r>
              <a:rPr lang="fi-FI" sz="2000" dirty="0" err="1"/>
              <a:t>Erityis</a:t>
            </a:r>
            <a:r>
              <a:rPr lang="fi-FI" sz="2000" dirty="0"/>
              <a:t>- ja erityisluokanopettajia on koulutettava lisää.</a:t>
            </a:r>
          </a:p>
          <a:p>
            <a:pPr lvl="0"/>
            <a:r>
              <a:rPr lang="fi-FI" sz="2000" dirty="0"/>
              <a:t>Kaikkien opettajien erityispedagogista perustaitoja pitää vahvistaa. Luokan-, aineen-, ja erityisopettajien yhteistyön mahdollisuuksia  ja taitoja pitää parantaa.</a:t>
            </a:r>
          </a:p>
          <a:p>
            <a:pPr lvl="0"/>
            <a:r>
              <a:rPr lang="fi-FI" sz="2000" dirty="0"/>
              <a:t>Aluehallintoviraston on kerättävä säännöllisesti tietoa tukipäätöksistä ja seurattava tuen toteutumista säännöllisesti.</a:t>
            </a:r>
          </a:p>
          <a:p>
            <a:r>
              <a:rPr lang="fi-FI" sz="2000" dirty="0"/>
              <a:t>Moniammatillinen yhteistyö on saatava joustavammaksi.</a:t>
            </a:r>
          </a:p>
          <a:p>
            <a:r>
              <a:rPr lang="fi-FI" sz="2000" dirty="0"/>
              <a:t>Pedagogisia asiakirjoja on kehitettävä ja kevennettävä.</a:t>
            </a:r>
          </a:p>
          <a:p>
            <a:pPr marL="0" indent="0">
              <a:buNone/>
            </a:pPr>
            <a:r>
              <a:rPr lang="fi-FI" sz="2000" dirty="0">
                <a:sym typeface="Wingdings" panose="05000000000000000000" pitchFamily="2" charset="2"/>
              </a:rPr>
              <a:t> </a:t>
            </a:r>
            <a:r>
              <a:rPr lang="fi-FI" sz="2000" b="1" dirty="0"/>
              <a:t>Hallituksen puoliväliriihessä päätettiin arvioinnin käynnistämisestä erityisopetuksen kehittämistarpeista. OAJ katsoo että arviointityö on aloitettava välittömästi.</a:t>
            </a:r>
          </a:p>
        </p:txBody>
      </p:sp>
      <p:sp>
        <p:nvSpPr>
          <p:cNvPr id="3" name="Alatunnisteen paikkamerkki 2">
            <a:extLst>
              <a:ext uri="{FF2B5EF4-FFF2-40B4-BE49-F238E27FC236}">
                <a16:creationId xmlns="" xmlns:a16="http://schemas.microsoft.com/office/drawing/2014/main" id="{8E63FAA0-78EF-4BE8-8004-3E8148D3532D}"/>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 xmlns:a16="http://schemas.microsoft.com/office/drawing/2014/main" id="{44BF1A94-D395-429F-80B7-A81DED287B22}"/>
              </a:ext>
            </a:extLst>
          </p:cNvPr>
          <p:cNvSpPr>
            <a:spLocks noGrp="1"/>
          </p:cNvSpPr>
          <p:nvPr>
            <p:ph type="sldNum" sz="quarter" idx="12"/>
          </p:nvPr>
        </p:nvSpPr>
        <p:spPr/>
        <p:txBody>
          <a:bodyPr/>
          <a:lstStyle/>
          <a:p>
            <a:fld id="{BA6FC352-BB11-46AA-BFA8-89B92482F2BA}" type="slidenum">
              <a:rPr lang="fi-FI" smtClean="0"/>
              <a:t>102</a:t>
            </a:fld>
            <a:endParaRPr lang="fi-FI"/>
          </a:p>
        </p:txBody>
      </p:sp>
    </p:spTree>
    <p:extLst>
      <p:ext uri="{BB962C8B-B14F-4D97-AF65-F5344CB8AC3E}">
        <p14:creationId xmlns:p14="http://schemas.microsoft.com/office/powerpoint/2010/main" val="1441898093"/>
      </p:ext>
    </p:extLst>
  </p:cSld>
  <p:clrMapOvr>
    <a:masterClrMapping/>
  </p:clrMapOvr>
  <p:transition spd="slow">
    <p:push dir="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Kuva 16">
            <a:extLst>
              <a:ext uri="{FF2B5EF4-FFF2-40B4-BE49-F238E27FC236}">
                <a16:creationId xmlns="" xmlns:a16="http://schemas.microsoft.com/office/drawing/2014/main" id="{132411AE-3C58-46E0-A154-7BEDB883D55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4442"/>
          <a:stretch/>
        </p:blipFill>
        <p:spPr>
          <a:xfrm>
            <a:off x="311268" y="931941"/>
            <a:ext cx="1950041" cy="976025"/>
          </a:xfrm>
          <a:prstGeom prst="rect">
            <a:avLst/>
          </a:prstGeom>
        </p:spPr>
      </p:pic>
      <p:sp>
        <p:nvSpPr>
          <p:cNvPr id="8" name="Suorakulmio 7">
            <a:extLst>
              <a:ext uri="{FF2B5EF4-FFF2-40B4-BE49-F238E27FC236}">
                <a16:creationId xmlns="" xmlns:a16="http://schemas.microsoft.com/office/drawing/2014/main" id="{A51A06B6-8876-4E3E-993D-53E891FA06FF}"/>
              </a:ext>
            </a:extLst>
          </p:cNvPr>
          <p:cNvSpPr/>
          <p:nvPr/>
        </p:nvSpPr>
        <p:spPr>
          <a:xfrm>
            <a:off x="384407" y="1697757"/>
            <a:ext cx="7994575" cy="1477328"/>
          </a:xfrm>
          <a:prstGeom prst="rect">
            <a:avLst/>
          </a:prstGeom>
        </p:spPr>
        <p:txBody>
          <a:bodyPr wrap="square">
            <a:spAutoFit/>
          </a:bodyPr>
          <a:lstStyle/>
          <a:p>
            <a:r>
              <a:rPr lang="fi-FI" b="1" dirty="0">
                <a:solidFill>
                  <a:srgbClr val="002395"/>
                </a:solidFill>
                <a:latin typeface="Altis" panose="020B0603030000000003" pitchFamily="34" charset="0"/>
              </a:rPr>
              <a:t>Kaikkien akavalaisten yhteiset ja Akavan jäsenliittojen omat jäsenedut on koottu uuteen verkkopalveluun nimeltä </a:t>
            </a:r>
            <a:r>
              <a:rPr lang="fi-FI" b="1" dirty="0" err="1">
                <a:solidFill>
                  <a:srgbClr val="002395"/>
                </a:solidFill>
                <a:latin typeface="Altis" panose="020B0603030000000003" pitchFamily="34" charset="0"/>
              </a:rPr>
              <a:t>Member</a:t>
            </a:r>
            <a:r>
              <a:rPr lang="fi-FI" b="1" dirty="0">
                <a:solidFill>
                  <a:srgbClr val="002395"/>
                </a:solidFill>
                <a:latin typeface="Altis" panose="020B0603030000000003" pitchFamily="34" charset="0"/>
              </a:rPr>
              <a:t>+. Palvelun omistaa A-lomat ja siellä olevat edut on tarkoitettu myös OAJ:n jäsenille.</a:t>
            </a:r>
          </a:p>
          <a:p>
            <a:endParaRPr lang="fi-FI" b="1" dirty="0">
              <a:solidFill>
                <a:srgbClr val="002395"/>
              </a:solidFill>
              <a:latin typeface="Altis" panose="020B0603030000000003" pitchFamily="34" charset="0"/>
            </a:endParaRPr>
          </a:p>
          <a:p>
            <a:r>
              <a:rPr lang="fi-FI" dirty="0">
                <a:solidFill>
                  <a:srgbClr val="002395"/>
                </a:solidFill>
                <a:latin typeface="Altis" panose="020B0603030000000003" pitchFamily="34" charset="0"/>
              </a:rPr>
              <a:t>Saat OAJ:n edut rekisteröitymällä ja kirjautumalla palvelun käyttäjäksi. </a:t>
            </a:r>
          </a:p>
        </p:txBody>
      </p:sp>
      <p:pic>
        <p:nvPicPr>
          <p:cNvPr id="9" name="Kuva 8">
            <a:extLst>
              <a:ext uri="{FF2B5EF4-FFF2-40B4-BE49-F238E27FC236}">
                <a16:creationId xmlns="" xmlns:a16="http://schemas.microsoft.com/office/drawing/2014/main" id="{711CBD11-D847-4E13-93B7-8D787FB304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69429"/>
            <a:ext cx="9149159" cy="2488571"/>
          </a:xfrm>
          <a:prstGeom prst="rect">
            <a:avLst/>
          </a:prstGeom>
        </p:spPr>
      </p:pic>
    </p:spTree>
    <p:extLst>
      <p:ext uri="{BB962C8B-B14F-4D97-AF65-F5344CB8AC3E}">
        <p14:creationId xmlns:p14="http://schemas.microsoft.com/office/powerpoint/2010/main" val="94778563"/>
      </p:ext>
    </p:extLst>
  </p:cSld>
  <p:clrMapOvr>
    <a:masterClrMapping/>
  </p:clrMapOvr>
  <p:transition spd="slow">
    <p:wipe dir="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pPr algn="ctr"/>
            <a:r>
              <a:rPr lang="fi-FI" dirty="0"/>
              <a:t>Kiitos!</a:t>
            </a:r>
          </a:p>
        </p:txBody>
      </p:sp>
      <p:sp>
        <p:nvSpPr>
          <p:cNvPr id="3" name="Sisällön paikkamerkki 2"/>
          <p:cNvSpPr>
            <a:spLocks noGrp="1"/>
          </p:cNvSpPr>
          <p:nvPr>
            <p:ph idx="1"/>
          </p:nvPr>
        </p:nvSpPr>
        <p:spPr/>
        <p:txBody>
          <a:bodyPr/>
          <a:lstStyle/>
          <a:p>
            <a:pPr marL="0" indent="0" algn="ctr">
              <a:buNone/>
            </a:pPr>
            <a:r>
              <a:rPr lang="fi-FI" u="sng" dirty="0">
                <a:hlinkClick r:id="rId2"/>
              </a:rPr>
              <a:t>http://www.oph.fi/saadokset_ja_ohjeet/ohjeita_koulutuksen_jarjestamiseen/perusopetuksen_jarjestaminen/tietoa_tuen_jarjestamisesta</a:t>
            </a:r>
            <a:endParaRPr lang="fi-FI" u="sng" dirty="0"/>
          </a:p>
          <a:p>
            <a:pPr marL="0" indent="0" algn="ctr">
              <a:buNone/>
            </a:pPr>
            <a:endParaRPr lang="fi-FI" dirty="0"/>
          </a:p>
          <a:p>
            <a:pPr marL="0" indent="0" algn="ctr">
              <a:buNone/>
            </a:pPr>
            <a:endParaRPr lang="fi-FI" b="1" dirty="0"/>
          </a:p>
          <a:p>
            <a:pPr marL="0" indent="0" algn="ctr">
              <a:buNone/>
            </a:pPr>
            <a:endParaRPr lang="fi-FI" b="1" dirty="0"/>
          </a:p>
          <a:p>
            <a:pPr marL="0" indent="0">
              <a:buNone/>
            </a:pPr>
            <a:endParaRPr lang="fi-FI" dirty="0"/>
          </a:p>
        </p:txBody>
      </p:sp>
    </p:spTree>
    <p:extLst>
      <p:ext uri="{BB962C8B-B14F-4D97-AF65-F5344CB8AC3E}">
        <p14:creationId xmlns:p14="http://schemas.microsoft.com/office/powerpoint/2010/main" val="1855275019"/>
      </p:ext>
    </p:extLst>
  </p:cSld>
  <p:clrMapOvr>
    <a:masterClrMapping/>
  </p:clrMapOvr>
  <p:transition spd="slow">
    <p:push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628650" y="0"/>
            <a:ext cx="7886700" cy="1325563"/>
          </a:xfrm>
        </p:spPr>
        <p:txBody>
          <a:bodyPr>
            <a:normAutofit/>
          </a:bodyPr>
          <a:lstStyle/>
          <a:p>
            <a:r>
              <a:rPr lang="fi-FI" dirty="0"/>
              <a:t>Koulutus- ja kasvatusalan ennakoivat turvallisuusjärjestelyt ja -laitteet</a:t>
            </a:r>
          </a:p>
        </p:txBody>
      </p:sp>
      <p:sp>
        <p:nvSpPr>
          <p:cNvPr id="3" name="Sisällön paikkamerkki 2"/>
          <p:cNvSpPr>
            <a:spLocks noGrp="1"/>
          </p:cNvSpPr>
          <p:nvPr>
            <p:ph idx="1"/>
          </p:nvPr>
        </p:nvSpPr>
        <p:spPr>
          <a:xfrm>
            <a:off x="628650" y="1325563"/>
            <a:ext cx="7886700" cy="4351338"/>
          </a:xfrm>
        </p:spPr>
        <p:txBody>
          <a:bodyPr>
            <a:normAutofit fontScale="85000" lnSpcReduction="10000"/>
          </a:bodyPr>
          <a:lstStyle/>
          <a:p>
            <a:r>
              <a:rPr lang="fi-FI" dirty="0"/>
              <a:t>Opetuksen järjestelyt</a:t>
            </a:r>
          </a:p>
          <a:p>
            <a:pPr lvl="1"/>
            <a:r>
              <a:rPr lang="fi-FI" b="1" dirty="0"/>
              <a:t>Erityisoppilaiden sijoittaminen heille oikeisiin ryhmiin</a:t>
            </a:r>
            <a:r>
              <a:rPr lang="fi-FI" dirty="0"/>
              <a:t> ja erityisopettajalle (kelpoiselle opettajalle) </a:t>
            </a:r>
          </a:p>
          <a:p>
            <a:pPr lvl="1"/>
            <a:r>
              <a:rPr lang="fi-FI" b="1" dirty="0"/>
              <a:t>Riittävän pieni ryhmäkoko </a:t>
            </a:r>
            <a:r>
              <a:rPr lang="fi-FI" dirty="0"/>
              <a:t>käytössä vain pienessä osassa kuntia</a:t>
            </a:r>
          </a:p>
          <a:p>
            <a:pPr lvl="1"/>
            <a:r>
              <a:rPr lang="fi-FI" dirty="0"/>
              <a:t>Opettajien ja avustajien riittävä määrä vaihtelee</a:t>
            </a:r>
          </a:p>
          <a:p>
            <a:pPr lvl="1"/>
            <a:r>
              <a:rPr lang="fi-FI" dirty="0"/>
              <a:t>Oppituntien ja koulun ulkopuolella toimimisesta sopiminen koulukohtaisesti (esim. ruokailu, leirikoulut jne.)</a:t>
            </a:r>
          </a:p>
          <a:p>
            <a:r>
              <a:rPr lang="fi-FI" dirty="0"/>
              <a:t>Koulu- ja opiskelijaterveydenhuollon ja oppilas/opiskelijahuollon moniammatilliset palvelut</a:t>
            </a:r>
          </a:p>
          <a:p>
            <a:pPr lvl="1"/>
            <a:r>
              <a:rPr lang="fi-FI" dirty="0"/>
              <a:t>Palveluiden saatavuus vaihtelee -&gt; oppilaan/ opiskelijan asia ei hoidu viiveettömästi ja tuloksekkaasti</a:t>
            </a:r>
          </a:p>
          <a:p>
            <a:pPr lvl="1"/>
            <a:r>
              <a:rPr lang="fi-FI" dirty="0"/>
              <a:t>Toteutumisessa ei juurikaan käytetä oppilaitoskoosteita (ei ole tietoa oppilashuollon tuloksellisuudesta)</a:t>
            </a:r>
          </a:p>
          <a:p>
            <a:r>
              <a:rPr lang="fi-FI" dirty="0"/>
              <a:t>Toimintaperiaatteet ja niiden käyttö oppilaiden taholta koettuun väkivaltaan ja annettaviin rangaistuksiin</a:t>
            </a:r>
          </a:p>
          <a:p>
            <a:pPr lvl="1"/>
            <a:r>
              <a:rPr lang="fi-FI" dirty="0"/>
              <a:t>Koulun järjestyssäännöt ja työrauhasäädöksen mahdollistamat keinot käytössä</a:t>
            </a:r>
          </a:p>
          <a:p>
            <a:pPr lvl="1"/>
            <a:r>
              <a:rPr lang="fi-FI" dirty="0"/>
              <a:t>Häirinnän  ja väkivallan ehkäisyn suunnitelmat peruskouluihin </a:t>
            </a:r>
            <a:r>
              <a:rPr lang="fi-FI" dirty="0" err="1"/>
              <a:t>olemass</a:t>
            </a:r>
            <a:endParaRPr lang="fi-FI" dirty="0"/>
          </a:p>
          <a:p>
            <a:r>
              <a:rPr lang="fi-FI" dirty="0"/>
              <a:t>Paikallinen yhteistyö poliisin ja pelastusviranomaisten kanssa</a:t>
            </a:r>
          </a:p>
          <a:p>
            <a:endParaRPr lang="fi-FI" dirty="0"/>
          </a:p>
          <a:p>
            <a:pPr lvl="2"/>
            <a:endParaRPr lang="fi-FI" dirty="0"/>
          </a:p>
          <a:p>
            <a:pPr lvl="2"/>
            <a:endParaRPr lang="fi-FI" dirty="0"/>
          </a:p>
          <a:p>
            <a:pPr lvl="2"/>
            <a:endParaRPr lang="fi-FI" dirty="0"/>
          </a:p>
          <a:p>
            <a:endParaRPr lang="fi-FI" dirty="0"/>
          </a:p>
        </p:txBody>
      </p:sp>
    </p:spTree>
    <p:extLst>
      <p:ext uri="{BB962C8B-B14F-4D97-AF65-F5344CB8AC3E}">
        <p14:creationId xmlns:p14="http://schemas.microsoft.com/office/powerpoint/2010/main" val="1395344582"/>
      </p:ext>
    </p:extLst>
  </p:cSld>
  <p:clrMapOvr>
    <a:masterClrMapping/>
  </p:clrMapOvr>
  <p:transition spd="slow">
    <p:push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575035" y="527901"/>
            <a:ext cx="7573285" cy="5568099"/>
          </a:xfrm>
        </p:spPr>
        <p:txBody>
          <a:bodyPr>
            <a:noAutofit/>
          </a:bodyPr>
          <a:lstStyle/>
          <a:p>
            <a:r>
              <a:rPr lang="fi-FI" sz="1600" dirty="0"/>
              <a:t>Päiväkodin, koulun tai oppilaitoksen johtovastuista ja varahlö järjestelmästä sopiminen</a:t>
            </a:r>
          </a:p>
          <a:p>
            <a:pPr lvl="1"/>
            <a:r>
              <a:rPr lang="fi-FI" sz="1400" dirty="0"/>
              <a:t>Varahlöjärjestelmän toimivuus hataraa</a:t>
            </a:r>
          </a:p>
          <a:p>
            <a:pPr lvl="1"/>
            <a:r>
              <a:rPr lang="fi-FI" sz="1400" dirty="0"/>
              <a:t>Resurssipuutteita</a:t>
            </a:r>
          </a:p>
          <a:p>
            <a:r>
              <a:rPr lang="fi-FI" sz="1600" dirty="0"/>
              <a:t>Koulurakennukseen suojautumismahdollisuuksien järjestäminen</a:t>
            </a:r>
          </a:p>
          <a:p>
            <a:pPr lvl="1"/>
            <a:r>
              <a:rPr lang="fi-FI" sz="1400" dirty="0"/>
              <a:t>Luokkatiloissa  ei pääsääntöisesti kahta poistumistietä</a:t>
            </a:r>
          </a:p>
          <a:p>
            <a:pPr lvl="1"/>
            <a:r>
              <a:rPr lang="fi-FI" sz="1400" dirty="0"/>
              <a:t>Suojautuminen ei mahdollista </a:t>
            </a:r>
            <a:r>
              <a:rPr lang="fi-FI" sz="1400" dirty="0" err="1"/>
              <a:t>uudehkoissa</a:t>
            </a:r>
            <a:r>
              <a:rPr lang="fi-FI" sz="1400" dirty="0"/>
              <a:t> rakennuksissa</a:t>
            </a:r>
          </a:p>
          <a:p>
            <a:pPr lvl="2"/>
            <a:r>
              <a:rPr lang="fi-FI" sz="1200" dirty="0"/>
              <a:t>kokonaan avoimet  oppimisympäristöt muodissa -&gt; turvallisuusriski</a:t>
            </a:r>
          </a:p>
          <a:p>
            <a:r>
              <a:rPr lang="fi-FI" sz="1600" dirty="0"/>
              <a:t>Kuulutusjärjestelmän toimivuus ja käyttö</a:t>
            </a:r>
          </a:p>
          <a:p>
            <a:pPr lvl="1"/>
            <a:r>
              <a:rPr lang="fi-FI" sz="1400" dirty="0"/>
              <a:t>Sovittu yleensä kuka käyttää</a:t>
            </a:r>
          </a:p>
          <a:p>
            <a:pPr lvl="1"/>
            <a:r>
              <a:rPr lang="fi-FI" sz="1400" dirty="0"/>
              <a:t>Varajärjestelmä ja toimivuuden varmistaminen epäselvää</a:t>
            </a:r>
          </a:p>
          <a:p>
            <a:r>
              <a:rPr lang="fi-FI" sz="1600" dirty="0"/>
              <a:t>Valvontakameroiden ja reaaliaikaisen valvonnan (esim. vahtimestari, kouluisäntä) käyttö</a:t>
            </a:r>
          </a:p>
          <a:p>
            <a:pPr lvl="1"/>
            <a:r>
              <a:rPr lang="fi-FI" sz="1400" dirty="0"/>
              <a:t>Suurissa oppilaitoksissa käytössä, ei muualla</a:t>
            </a:r>
          </a:p>
          <a:p>
            <a:r>
              <a:rPr lang="fi-FI" sz="1600" dirty="0"/>
              <a:t>Ulko-ovien säännölliset, sähköiset lukituskäytännöt vain uusimmissa rakennuksissa käytössä </a:t>
            </a:r>
          </a:p>
          <a:p>
            <a:r>
              <a:rPr lang="fi-FI" sz="1600" dirty="0"/>
              <a:t>Puhelimien ja henkilökohtaisten hälytysjärjestelmien käytöstä sopiminen vaihtelevaa</a:t>
            </a:r>
          </a:p>
          <a:p>
            <a:pPr lvl="1"/>
            <a:r>
              <a:rPr lang="fi-FI" sz="1200" dirty="0"/>
              <a:t>Vain harvoissa kouluissa käytössä</a:t>
            </a:r>
          </a:p>
          <a:p>
            <a:endParaRPr lang="fi-FI" sz="1600" dirty="0"/>
          </a:p>
        </p:txBody>
      </p:sp>
    </p:spTree>
    <p:extLst>
      <p:ext uri="{BB962C8B-B14F-4D97-AF65-F5344CB8AC3E}">
        <p14:creationId xmlns:p14="http://schemas.microsoft.com/office/powerpoint/2010/main" val="2220203407"/>
      </p:ext>
    </p:extLst>
  </p:cSld>
  <p:clrMapOvr>
    <a:masterClrMapping/>
  </p:clrMapOvr>
  <p:transition spd="slow">
    <p:push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13597" y="121068"/>
            <a:ext cx="8604448" cy="796950"/>
          </a:xfrm>
        </p:spPr>
        <p:txBody>
          <a:bodyPr>
            <a:normAutofit fontScale="90000"/>
          </a:bodyPr>
          <a:lstStyle/>
          <a:p>
            <a:r>
              <a:rPr lang="fi-FI" dirty="0"/>
              <a:t>MISTÄ HYVÄ LÄHTEÄ LIIKKEELLE?</a:t>
            </a:r>
            <a:br>
              <a:rPr lang="fi-FI" dirty="0"/>
            </a:br>
            <a:r>
              <a:rPr lang="fi-FI" dirty="0"/>
              <a:t>Nykytilan arviointi ja esitykset muutostoimiksi</a:t>
            </a:r>
          </a:p>
        </p:txBody>
      </p:sp>
      <p:sp>
        <p:nvSpPr>
          <p:cNvPr id="3" name="Sisällön paikkamerkki 2"/>
          <p:cNvSpPr>
            <a:spLocks noGrp="1"/>
          </p:cNvSpPr>
          <p:nvPr>
            <p:ph idx="1"/>
          </p:nvPr>
        </p:nvSpPr>
        <p:spPr>
          <a:xfrm>
            <a:off x="399457" y="1153687"/>
            <a:ext cx="5874081" cy="4398700"/>
          </a:xfrm>
        </p:spPr>
        <p:txBody>
          <a:bodyPr>
            <a:normAutofit/>
          </a:bodyPr>
          <a:lstStyle/>
          <a:p>
            <a:r>
              <a:rPr lang="fi-FI" dirty="0"/>
              <a:t>Paikallinen prosessikaavio tuen portaista</a:t>
            </a:r>
          </a:p>
          <a:p>
            <a:pPr lvl="1"/>
            <a:r>
              <a:rPr lang="fi-FI" dirty="0"/>
              <a:t>Mistä kullakin portaalla on kyse</a:t>
            </a:r>
          </a:p>
          <a:p>
            <a:pPr lvl="2"/>
            <a:r>
              <a:rPr lang="fi-FI" dirty="0"/>
              <a:t>Millaisia oppilaita niillä on</a:t>
            </a:r>
          </a:p>
          <a:p>
            <a:pPr lvl="2"/>
            <a:r>
              <a:rPr lang="fi-FI" dirty="0"/>
              <a:t>Millaisia tukimuotoja on käytettävissä</a:t>
            </a:r>
          </a:p>
          <a:p>
            <a:pPr lvl="2"/>
            <a:r>
              <a:rPr lang="fi-FI" dirty="0"/>
              <a:t>Milloin siirrytään seuraavalle portaalle ja miten</a:t>
            </a:r>
          </a:p>
          <a:p>
            <a:pPr lvl="1"/>
            <a:r>
              <a:rPr lang="fi-FI" dirty="0"/>
              <a:t>Nykyisten prosessien arviointi ja kehittämisesitykset sekä tukimuotojen arviointi: riittävyys ja laadukkuus </a:t>
            </a:r>
          </a:p>
          <a:p>
            <a:r>
              <a:rPr lang="fi-FI" dirty="0"/>
              <a:t>Moniammatillinen yhteistyö</a:t>
            </a:r>
          </a:p>
          <a:p>
            <a:pPr lvl="1"/>
            <a:r>
              <a:rPr lang="fi-FI" dirty="0"/>
              <a:t>Tiedon vaihtaminen: nykyisten prosessien ja ohjeiden arviointi ja kehittämisesitykset</a:t>
            </a:r>
          </a:p>
          <a:p>
            <a:r>
              <a:rPr lang="fi-FI" dirty="0"/>
              <a:t>Yhteiset kaavakkeet, tiedotteet: arviointi ja kehittämisesitykset</a:t>
            </a:r>
          </a:p>
          <a:p>
            <a:r>
              <a:rPr lang="fi-FI" dirty="0"/>
              <a:t>Täydennyskoulutustarve</a:t>
            </a:r>
            <a:endParaRPr lang="fi-FI" dirty="0">
              <a:solidFill>
                <a:srgbClr val="FF0000"/>
              </a:solidFill>
            </a:endParaRPr>
          </a:p>
        </p:txBody>
      </p:sp>
      <p:sp>
        <p:nvSpPr>
          <p:cNvPr id="6" name="Nuoli oikealle 5"/>
          <p:cNvSpPr/>
          <p:nvPr/>
        </p:nvSpPr>
        <p:spPr>
          <a:xfrm>
            <a:off x="5778631" y="3421930"/>
            <a:ext cx="810705" cy="5656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kstiruutu 6"/>
          <p:cNvSpPr txBox="1"/>
          <p:nvPr/>
        </p:nvSpPr>
        <p:spPr>
          <a:xfrm>
            <a:off x="6806153" y="3186259"/>
            <a:ext cx="2413262" cy="1200329"/>
          </a:xfrm>
          <a:prstGeom prst="rect">
            <a:avLst/>
          </a:prstGeom>
          <a:noFill/>
        </p:spPr>
        <p:txBody>
          <a:bodyPr wrap="square" rtlCol="0">
            <a:spAutoFit/>
          </a:bodyPr>
          <a:lstStyle/>
          <a:p>
            <a:r>
              <a:rPr lang="fi-FI" dirty="0"/>
              <a:t>Aikataulutettu toimenpideohjelma päätetyille muutostoimenpiteille.</a:t>
            </a:r>
          </a:p>
        </p:txBody>
      </p:sp>
      <p:sp>
        <p:nvSpPr>
          <p:cNvPr id="8" name="Suorakulmio 7"/>
          <p:cNvSpPr/>
          <p:nvPr/>
        </p:nvSpPr>
        <p:spPr>
          <a:xfrm>
            <a:off x="6381947" y="1885361"/>
            <a:ext cx="2441542" cy="92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dirty="0"/>
              <a:t>Valittaminen ei ole kehittämistä.</a:t>
            </a:r>
          </a:p>
        </p:txBody>
      </p:sp>
    </p:spTree>
    <p:extLst>
      <p:ext uri="{BB962C8B-B14F-4D97-AF65-F5344CB8AC3E}">
        <p14:creationId xmlns:p14="http://schemas.microsoft.com/office/powerpoint/2010/main" val="3333840198"/>
      </p:ext>
    </p:extLst>
  </p:cSld>
  <p:clrMapOvr>
    <a:masterClrMapping/>
  </p:clrMapOvr>
  <p:transition spd="slow">
    <p:push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463345" y="195690"/>
            <a:ext cx="7848872" cy="5688632"/>
          </a:xfrm>
        </p:spPr>
        <p:txBody>
          <a:bodyPr>
            <a:normAutofit lnSpcReduction="10000"/>
          </a:bodyPr>
          <a:lstStyle/>
          <a:p>
            <a:pPr marL="68580" indent="0">
              <a:buNone/>
            </a:pPr>
            <a:endParaRPr lang="fi-FI" dirty="0"/>
          </a:p>
          <a:p>
            <a:pPr marL="68580" indent="0">
              <a:buNone/>
            </a:pPr>
            <a:r>
              <a:rPr lang="fi-FI" b="1" dirty="0"/>
              <a:t>Paikallisissa opetussuunnitelmissa </a:t>
            </a:r>
          </a:p>
          <a:p>
            <a:r>
              <a:rPr lang="fi-FI" dirty="0"/>
              <a:t>ilmettävä miten oppimisen ja koulunkäynnin tuki, tuen rakenne ja järjestäminen, yleiset tavoitteet sekä eri tukimuotojen käytännön toteutus tapahtuvat </a:t>
            </a:r>
          </a:p>
          <a:p>
            <a:endParaRPr lang="fi-FI" dirty="0"/>
          </a:p>
          <a:p>
            <a:r>
              <a:rPr lang="fi-FI" dirty="0"/>
              <a:t>selvitettävä miten tuen järjestämiseen liittyvä yhteistyö oppilaan ja hänen huoltajansa kanssa toteutetaan</a:t>
            </a:r>
          </a:p>
          <a:p>
            <a:pPr marL="68580" indent="0">
              <a:buNone/>
            </a:pPr>
            <a:r>
              <a:rPr lang="fi-FI" dirty="0"/>
              <a:t> </a:t>
            </a:r>
          </a:p>
          <a:p>
            <a:r>
              <a:rPr lang="fi-FI" dirty="0"/>
              <a:t>tukimuotoihin liittyvän dokumentoinnin ja käytännön toteutuksesta vastuussa olevien toimijoiden työnjako ja tehtävät muun muassa tuen tarpeen arvioinnissa, tuen suunnittelussa ja järjestämisessä sekä käytännön toteuttamisessa on määriteltävä</a:t>
            </a:r>
          </a:p>
          <a:p>
            <a:pPr marL="68580" indent="0">
              <a:buNone/>
            </a:pPr>
            <a:endParaRPr lang="fi-FI" dirty="0"/>
          </a:p>
          <a:p>
            <a:r>
              <a:rPr lang="fi-FI" dirty="0"/>
              <a:t>linjattava myös oppimissuunnitelman mahdollinen käyttö yleisen tuen aikana</a:t>
            </a:r>
          </a:p>
          <a:p>
            <a:pPr marL="68580" indent="0">
              <a:buNone/>
            </a:pPr>
            <a:r>
              <a:rPr lang="fi-FI" dirty="0"/>
              <a:t>  </a:t>
            </a:r>
          </a:p>
          <a:p>
            <a:endParaRPr lang="fi-FI" dirty="0"/>
          </a:p>
        </p:txBody>
      </p:sp>
    </p:spTree>
    <p:extLst>
      <p:ext uri="{BB962C8B-B14F-4D97-AF65-F5344CB8AC3E}">
        <p14:creationId xmlns:p14="http://schemas.microsoft.com/office/powerpoint/2010/main" val="3516920253"/>
      </p:ext>
    </p:extLst>
  </p:cSld>
  <p:clrMapOvr>
    <a:masterClrMapping/>
  </p:clrMapOvr>
  <p:transition spd="slow">
    <p:push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sz="3200" b="1" dirty="0"/>
              <a:t>KOLMIPORTAINEN TUKI §</a:t>
            </a:r>
          </a:p>
        </p:txBody>
      </p:sp>
    </p:spTree>
    <p:extLst>
      <p:ext uri="{BB962C8B-B14F-4D97-AF65-F5344CB8AC3E}">
        <p14:creationId xmlns:p14="http://schemas.microsoft.com/office/powerpoint/2010/main" val="3812253166"/>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b="1" dirty="0"/>
              <a:t>30 § Oikeus saada opetusta</a:t>
            </a:r>
            <a:br>
              <a:rPr lang="fi-FI" b="1" dirty="0"/>
            </a:br>
            <a:endParaRPr lang="fi-FI" dirty="0"/>
          </a:p>
        </p:txBody>
      </p:sp>
      <p:sp>
        <p:nvSpPr>
          <p:cNvPr id="3" name="Sisällön paikkamerkki 2"/>
          <p:cNvSpPr>
            <a:spLocks noGrp="1"/>
          </p:cNvSpPr>
          <p:nvPr>
            <p:ph idx="1"/>
          </p:nvPr>
        </p:nvSpPr>
        <p:spPr/>
        <p:txBody>
          <a:bodyPr/>
          <a:lstStyle/>
          <a:p>
            <a:pPr marL="0" indent="0">
              <a:buNone/>
            </a:pPr>
            <a:r>
              <a:rPr lang="fi-FI" dirty="0"/>
              <a:t>Opetukseen osallistuvalla on työpäivinä oikeus saada: </a:t>
            </a:r>
          </a:p>
          <a:p>
            <a:r>
              <a:rPr lang="fi-FI" dirty="0"/>
              <a:t>opetussuunnitelman mukaista </a:t>
            </a:r>
            <a:r>
              <a:rPr lang="fi-FI" b="1" dirty="0"/>
              <a:t>opetusta</a:t>
            </a:r>
            <a:r>
              <a:rPr lang="fi-FI" dirty="0"/>
              <a:t>, </a:t>
            </a:r>
          </a:p>
          <a:p>
            <a:r>
              <a:rPr lang="fi-FI" b="1" dirty="0"/>
              <a:t>oppilaanohjausta</a:t>
            </a:r>
            <a:r>
              <a:rPr lang="fi-FI" dirty="0"/>
              <a:t> sekä </a:t>
            </a:r>
          </a:p>
          <a:p>
            <a:r>
              <a:rPr lang="fi-FI" b="1" dirty="0">
                <a:solidFill>
                  <a:srgbClr val="FF0000"/>
                </a:solidFill>
              </a:rPr>
              <a:t>riittävää oppimisen ja koulunkäynnin tukea heti tuen tarpeen ilmetessä.</a:t>
            </a:r>
          </a:p>
          <a:p>
            <a:endParaRPr lang="fi-FI" dirty="0"/>
          </a:p>
        </p:txBody>
      </p:sp>
    </p:spTree>
    <p:extLst>
      <p:ext uri="{BB962C8B-B14F-4D97-AF65-F5344CB8AC3E}">
        <p14:creationId xmlns:p14="http://schemas.microsoft.com/office/powerpoint/2010/main" val="82790417"/>
      </p:ext>
    </p:extLst>
  </p:cSld>
  <p:clrMapOvr>
    <a:masterClrMapping/>
  </p:clrMapOvr>
  <p:transition spd="slow">
    <p:push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Yhteistyö kodin kanssa</a:t>
            </a:r>
          </a:p>
        </p:txBody>
      </p:sp>
      <p:sp>
        <p:nvSpPr>
          <p:cNvPr id="3" name="Sisällön paikkamerkki 2"/>
          <p:cNvSpPr>
            <a:spLocks noGrp="1"/>
          </p:cNvSpPr>
          <p:nvPr>
            <p:ph idx="1"/>
          </p:nvPr>
        </p:nvSpPr>
        <p:spPr>
          <a:xfrm>
            <a:off x="440114" y="1448553"/>
            <a:ext cx="7886700" cy="4351338"/>
          </a:xfrm>
        </p:spPr>
        <p:txBody>
          <a:bodyPr>
            <a:normAutofit/>
          </a:bodyPr>
          <a:lstStyle/>
          <a:p>
            <a:r>
              <a:rPr lang="fi-FI" dirty="0"/>
              <a:t>Oppilaille ja huoltajille annetaan tietoa tuen saannin mahdollisuuksista, tuen kolmiportaisuudesta sekä käytettävissä olevista tukimuodoista.</a:t>
            </a:r>
          </a:p>
          <a:p>
            <a:r>
              <a:rPr lang="fi-FI" dirty="0"/>
              <a:t>Huoltajia kannustetaan tukemaan osaltaan lapsensa tavoitteellista oppimista ja koulunkäyntiä. </a:t>
            </a:r>
          </a:p>
          <a:p>
            <a:r>
              <a:rPr lang="fi-FI" dirty="0"/>
              <a:t>Oppilaan edistymisen ja tuen tarpeen arviointi sekä tuen suunnittelu on osa kodin ja koulun säännöllistä yhteistyötä. </a:t>
            </a:r>
          </a:p>
          <a:p>
            <a:r>
              <a:rPr lang="fi-FI" b="1" dirty="0"/>
              <a:t>Oppilas tai huoltaja ei voi kuitenkaan kieltäytyä perusopetuslaissa säädetyn tuen vastaanottamisesta</a:t>
            </a:r>
            <a:r>
              <a:rPr lang="fi-FI" dirty="0"/>
              <a:t>. </a:t>
            </a:r>
          </a:p>
          <a:p>
            <a:r>
              <a:rPr lang="fi-FI" dirty="0"/>
              <a:t>Oppilas voi tarvita myös yksilökohtaisen oppilashuollon tukea. Yksilökohtaisen oppilashuollon tuki perustuu vapaaehtoisuuteen ja edellyttää oppilaan tai tarvittaessa huoltajan suostumusta.</a:t>
            </a:r>
          </a:p>
        </p:txBody>
      </p:sp>
    </p:spTree>
    <p:extLst>
      <p:ext uri="{BB962C8B-B14F-4D97-AF65-F5344CB8AC3E}">
        <p14:creationId xmlns:p14="http://schemas.microsoft.com/office/powerpoint/2010/main" val="1904529650"/>
      </p:ext>
    </p:extLst>
  </p:cSld>
  <p:clrMapOvr>
    <a:masterClrMapping/>
  </p:clrMapOvr>
  <p:transition spd="slow">
    <p:push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isällön paikkamerkki 2"/>
          <p:cNvSpPr txBox="1">
            <a:spLocks/>
          </p:cNvSpPr>
          <p:nvPr/>
        </p:nvSpPr>
        <p:spPr>
          <a:xfrm>
            <a:off x="401557" y="149348"/>
            <a:ext cx="8280920" cy="5657875"/>
          </a:xfrm>
          <a:prstGeom prst="rect">
            <a:avLst/>
          </a:prstGeom>
        </p:spPr>
        <p:txBody>
          <a:bodyPr/>
          <a:lstStyle>
            <a:lvl1pPr marL="342900" indent="-342900" algn="l" rtl="0" fontAlgn="base">
              <a:spcBef>
                <a:spcPct val="20000"/>
              </a:spcBef>
              <a:spcAft>
                <a:spcPct val="0"/>
              </a:spcAft>
              <a:buFont typeface="Arial" charset="0"/>
              <a:buChar char="•"/>
              <a:defRPr sz="3200" kern="1200">
                <a:solidFill>
                  <a:schemeClr val="tx2"/>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2"/>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2"/>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2"/>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Font typeface="Arial" charset="0"/>
              <a:buAutoNum type="arabicPeriod"/>
              <a:defRPr/>
            </a:pPr>
            <a:r>
              <a:rPr lang="fi-FI" sz="2400" b="1" dirty="0">
                <a:solidFill>
                  <a:srgbClr val="FF0000"/>
                </a:solidFill>
              </a:rPr>
              <a:t>opetuksen yhteydessä annettava, lyhytaikainen tuki</a:t>
            </a:r>
            <a:r>
              <a:rPr lang="fi-FI" sz="2400" b="1" i="1" dirty="0">
                <a:solidFill>
                  <a:srgbClr val="FF0000"/>
                </a:solidFill>
              </a:rPr>
              <a:t> </a:t>
            </a:r>
            <a:r>
              <a:rPr lang="fi-FI" sz="2400" b="1" i="1" u="sng" dirty="0">
                <a:solidFill>
                  <a:srgbClr val="FF0000"/>
                </a:solidFill>
              </a:rPr>
              <a:t>heti </a:t>
            </a:r>
            <a:r>
              <a:rPr lang="fi-FI" sz="2400" b="1" i="1" dirty="0">
                <a:solidFill>
                  <a:srgbClr val="FF0000"/>
                </a:solidFill>
              </a:rPr>
              <a:t>tuen tarpeen ilmetessä</a:t>
            </a:r>
          </a:p>
          <a:p>
            <a:pPr marL="0" indent="0">
              <a:buNone/>
              <a:defRPr/>
            </a:pPr>
            <a:endParaRPr lang="fi-FI" sz="2400" dirty="0">
              <a:solidFill>
                <a:srgbClr val="FF0000"/>
              </a:solidFill>
            </a:endParaRPr>
          </a:p>
          <a:p>
            <a:pPr>
              <a:defRPr/>
            </a:pPr>
            <a:r>
              <a:rPr lang="fi-FI" sz="2400" b="1" dirty="0"/>
              <a:t>vahvistaa </a:t>
            </a:r>
            <a:r>
              <a:rPr lang="fi-FI" sz="2400" b="1" dirty="0">
                <a:solidFill>
                  <a:srgbClr val="FF0000"/>
                </a:solidFill>
              </a:rPr>
              <a:t>tukiopetusta ja osa-aikaista erityisopetusta </a:t>
            </a:r>
            <a:r>
              <a:rPr lang="fi-FI" sz="2400" b="1" dirty="0"/>
              <a:t>varhaisen puuttumisen keinona</a:t>
            </a:r>
          </a:p>
          <a:p>
            <a:pPr>
              <a:defRPr/>
            </a:pPr>
            <a:endParaRPr lang="fi-FI" sz="2400" b="1" dirty="0"/>
          </a:p>
          <a:p>
            <a:pPr>
              <a:defRPr/>
            </a:pPr>
            <a:r>
              <a:rPr lang="fi-FI" sz="2400" b="1" dirty="0"/>
              <a:t>Muita tukimuotoja mm. </a:t>
            </a:r>
          </a:p>
          <a:p>
            <a:pPr lvl="1">
              <a:defRPr/>
            </a:pPr>
            <a:r>
              <a:rPr lang="fi-FI" sz="2000" b="1" dirty="0"/>
              <a:t>eriyttäminen,  opettajien yhteistyö ja opetusryhmien joustava muuntelu, </a:t>
            </a:r>
            <a:r>
              <a:rPr lang="fi-FI" sz="2000" b="1" dirty="0">
                <a:solidFill>
                  <a:srgbClr val="FF0000"/>
                </a:solidFill>
              </a:rPr>
              <a:t>avustajapalvelut vs. erityisopettaja</a:t>
            </a:r>
          </a:p>
          <a:p>
            <a:pPr marL="457200" lvl="1" indent="0">
              <a:buNone/>
              <a:defRPr/>
            </a:pPr>
            <a:endParaRPr lang="fi-FI" sz="2000" b="1" dirty="0"/>
          </a:p>
          <a:p>
            <a:pPr>
              <a:defRPr/>
            </a:pPr>
            <a:r>
              <a:rPr lang="fi-FI" sz="2400" b="1" dirty="0"/>
              <a:t>Uudistus lisää erityisopettajien tarvetta varhaiskasvatuksessa ja perusopetuksessa.</a:t>
            </a:r>
            <a:r>
              <a:rPr lang="fi-FI" sz="2400" dirty="0"/>
              <a:t> </a:t>
            </a:r>
          </a:p>
          <a:p>
            <a:pPr marL="0" indent="0">
              <a:buNone/>
              <a:defRPr/>
            </a:pPr>
            <a:endParaRPr lang="fi-FI" sz="2400" dirty="0"/>
          </a:p>
          <a:p>
            <a:pPr lvl="1">
              <a:defRPr/>
            </a:pPr>
            <a:r>
              <a:rPr lang="fi-FI" sz="2000" b="1" dirty="0">
                <a:solidFill>
                  <a:srgbClr val="FF0000"/>
                </a:solidFill>
              </a:rPr>
              <a:t>REHTORIN ROOLI PÄÄTETTÄESSÄ JÄRJESTELYISTÄ</a:t>
            </a:r>
            <a:endParaRPr lang="fi-FI" sz="2000" dirty="0">
              <a:solidFill>
                <a:srgbClr val="FF0000"/>
              </a:solidFill>
            </a:endParaRPr>
          </a:p>
          <a:p>
            <a:pPr>
              <a:defRPr/>
            </a:pPr>
            <a:endParaRPr lang="fi-FI" sz="2400" dirty="0">
              <a:solidFill>
                <a:srgbClr val="FF0000"/>
              </a:solidFill>
            </a:endParaRPr>
          </a:p>
          <a:p>
            <a:pPr marL="0" indent="0">
              <a:buNone/>
              <a:defRPr/>
            </a:pPr>
            <a:endParaRPr lang="fi-FI" sz="2400" dirty="0">
              <a:solidFill>
                <a:srgbClr val="FF0000"/>
              </a:solidFill>
            </a:endParaRPr>
          </a:p>
        </p:txBody>
      </p:sp>
    </p:spTree>
    <p:extLst>
      <p:ext uri="{BB962C8B-B14F-4D97-AF65-F5344CB8AC3E}">
        <p14:creationId xmlns:p14="http://schemas.microsoft.com/office/powerpoint/2010/main" val="2481294862"/>
      </p:ext>
    </p:extLst>
  </p:cSld>
  <p:clrMapOvr>
    <a:masterClrMapping/>
  </p:clrMapOvr>
  <p:transition spd="slow">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0" y="0"/>
            <a:ext cx="7886700" cy="1325563"/>
          </a:xfrm>
        </p:spPr>
        <p:txBody>
          <a:bodyPr/>
          <a:lstStyle/>
          <a:p>
            <a:r>
              <a:rPr lang="fi-FI" dirty="0"/>
              <a:t>Yleinen tuki OPS</a:t>
            </a:r>
          </a:p>
        </p:txBody>
      </p:sp>
      <p:sp>
        <p:nvSpPr>
          <p:cNvPr id="3" name="Sisällön paikkamerkki 2"/>
          <p:cNvSpPr>
            <a:spLocks noGrp="1"/>
          </p:cNvSpPr>
          <p:nvPr>
            <p:ph idx="1"/>
          </p:nvPr>
        </p:nvSpPr>
        <p:spPr>
          <a:xfrm>
            <a:off x="91322" y="1059095"/>
            <a:ext cx="9052678" cy="4785523"/>
          </a:xfrm>
        </p:spPr>
        <p:txBody>
          <a:bodyPr>
            <a:normAutofit fontScale="92500" lnSpcReduction="20000"/>
          </a:bodyPr>
          <a:lstStyle/>
          <a:p>
            <a:r>
              <a:rPr lang="fi-FI" dirty="0"/>
              <a:t>Tuki järjestetään opettajien ja muun henkilöstön yhteistyönä. </a:t>
            </a:r>
          </a:p>
          <a:p>
            <a:r>
              <a:rPr lang="fi-FI" dirty="0"/>
              <a:t>Oppilaan ja huoltajan kanssa tehdään tiivistä yhteistyötä. </a:t>
            </a:r>
          </a:p>
          <a:p>
            <a:r>
              <a:rPr lang="fi-FI" dirty="0"/>
              <a:t>Yleisen tuen aikana voidaan käyttää kaikkia perusopetuksen tukimuotoja lukuun ottamatta erityisen tuen päätöksen perusteella annettavaa erityisopetusta ja oppiaineiden oppimäärien yksilöllistämistä.</a:t>
            </a:r>
          </a:p>
          <a:p>
            <a:r>
              <a:rPr lang="fi-FI" b="1" dirty="0"/>
              <a:t> Oppilaan tuen tarpeisiin vastataan esimerkiksi</a:t>
            </a:r>
          </a:p>
          <a:p>
            <a:pPr lvl="1"/>
            <a:r>
              <a:rPr lang="fi-FI" dirty="0"/>
              <a:t> tukiopetuksella, </a:t>
            </a:r>
          </a:p>
          <a:p>
            <a:pPr lvl="1"/>
            <a:r>
              <a:rPr lang="fi-FI" dirty="0"/>
              <a:t>osa-aikaisella erityisopetuksella </a:t>
            </a:r>
          </a:p>
          <a:p>
            <a:pPr lvl="1"/>
            <a:r>
              <a:rPr lang="fi-FI" dirty="0"/>
              <a:t>opetusta eriyttämällä, </a:t>
            </a:r>
          </a:p>
          <a:p>
            <a:pPr lvl="1"/>
            <a:r>
              <a:rPr lang="fi-FI" dirty="0"/>
              <a:t>opettajien keskinäisellä sekä muun henkilöstön yhteistyöllä, </a:t>
            </a:r>
          </a:p>
          <a:p>
            <a:pPr lvl="1"/>
            <a:r>
              <a:rPr lang="fi-FI" dirty="0"/>
              <a:t>ohjauksella sekä</a:t>
            </a:r>
          </a:p>
          <a:p>
            <a:pPr lvl="1"/>
            <a:r>
              <a:rPr lang="fi-FI" dirty="0"/>
              <a:t>opetusryhmiä joustavasti muuntelemalla. </a:t>
            </a:r>
          </a:p>
          <a:p>
            <a:r>
              <a:rPr lang="fi-FI" dirty="0"/>
              <a:t>Opetuksessa otetaan huomioon sekä ryhmän että yksittäisen oppilaan tarpeet. </a:t>
            </a:r>
          </a:p>
          <a:p>
            <a:r>
              <a:rPr lang="fi-FI" dirty="0"/>
              <a:t>Oppimissuunnitelmaa voidaan tarvittaessa käyttää osana yleistä tukea. Tällöin oppimissuunnitelma sisältää soveltuvin osin samoja osa-alueita kuin tehostettua tukea varten laadittava oppimissuunnitelma.</a:t>
            </a:r>
          </a:p>
          <a:p>
            <a:r>
              <a:rPr lang="fi-FI" dirty="0"/>
              <a:t>HUOM  Pidemmälle edistyneen oppilaan opiskelua voidaan syventää ja laajentaa oppimissuunnitelman avulla. </a:t>
            </a:r>
          </a:p>
        </p:txBody>
      </p:sp>
    </p:spTree>
    <p:extLst>
      <p:ext uri="{BB962C8B-B14F-4D97-AF65-F5344CB8AC3E}">
        <p14:creationId xmlns:p14="http://schemas.microsoft.com/office/powerpoint/2010/main" val="1969770323"/>
      </p:ext>
    </p:extLst>
  </p:cSld>
  <p:clrMapOvr>
    <a:masterClrMapping/>
  </p:clrMapOvr>
  <p:transition spd="slow">
    <p:push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21260" y="0"/>
            <a:ext cx="7886700" cy="1325563"/>
          </a:xfrm>
        </p:spPr>
        <p:txBody>
          <a:bodyPr/>
          <a:lstStyle/>
          <a:p>
            <a:r>
              <a:rPr lang="fi-FI" dirty="0"/>
              <a:t>Kysymyksiä</a:t>
            </a:r>
          </a:p>
        </p:txBody>
      </p:sp>
      <p:sp>
        <p:nvSpPr>
          <p:cNvPr id="3" name="Sisällön paikkamerkki 2"/>
          <p:cNvSpPr>
            <a:spLocks noGrp="1"/>
          </p:cNvSpPr>
          <p:nvPr>
            <p:ph idx="1"/>
          </p:nvPr>
        </p:nvSpPr>
        <p:spPr>
          <a:xfrm>
            <a:off x="553236" y="1325563"/>
            <a:ext cx="7886700" cy="4351338"/>
          </a:xfrm>
        </p:spPr>
        <p:txBody>
          <a:bodyPr>
            <a:normAutofit fontScale="92500" lnSpcReduction="20000"/>
          </a:bodyPr>
          <a:lstStyle/>
          <a:p>
            <a:pPr marL="0" lvl="0" indent="0">
              <a:buNone/>
            </a:pPr>
            <a:r>
              <a:rPr lang="fi-FI" sz="2400" b="1" dirty="0"/>
              <a:t>Integroitu oppilas aiheuttaa säännöllisesti väkivaltatilanteita</a:t>
            </a:r>
          </a:p>
          <a:p>
            <a:pPr marL="0" lvl="0" indent="0">
              <a:buNone/>
            </a:pPr>
            <a:r>
              <a:rPr lang="fi-FI" sz="2400" dirty="0"/>
              <a:t>Tilanteista aiheutuu henkisen kuormituksen kautta sairauspoissaoloja työntekijöille. Mitkä ovat työnantajan velvollisuudet kyseisessä tilanteessa.</a:t>
            </a:r>
          </a:p>
          <a:p>
            <a:pPr marL="0" lvl="0" indent="0">
              <a:buNone/>
            </a:pPr>
            <a:endParaRPr lang="fi-FI" sz="2400" dirty="0"/>
          </a:p>
          <a:p>
            <a:pPr marL="0" lvl="0" indent="0">
              <a:buNone/>
            </a:pPr>
            <a:r>
              <a:rPr lang="fi-FI" sz="2400" dirty="0"/>
              <a:t>Jos oppilas tarvitsee oppiakseen ja pystyäkseen itse olemaan rauhallinen rauhallisen, stabiilin ympäristön ( joka toteutuisi pienluokassa=erityisluokassa), onko hänellä oikeutta siihen? </a:t>
            </a:r>
          </a:p>
          <a:p>
            <a:pPr marL="0" lvl="0" indent="0">
              <a:buNone/>
            </a:pPr>
            <a:endParaRPr lang="fi-FI" sz="2400" dirty="0"/>
          </a:p>
          <a:p>
            <a:pPr marL="0" lvl="0" indent="0">
              <a:buNone/>
            </a:pPr>
            <a:r>
              <a:rPr lang="fi-FI" sz="2400" b="1" dirty="0"/>
              <a:t>Mikä on mielestänne oppimisen kannalta viisain tapa toteuttaa tukipilarit käytännössä</a:t>
            </a:r>
            <a:r>
              <a:rPr lang="fi-FI" sz="2400" dirty="0"/>
              <a:t>? Entäpä resurssien kannalta? Miten nämä kaksi näkemystä kohtaa toisensa parhaiten?</a:t>
            </a:r>
          </a:p>
          <a:p>
            <a:endParaRPr lang="fi-FI" dirty="0"/>
          </a:p>
        </p:txBody>
      </p:sp>
    </p:spTree>
    <p:extLst>
      <p:ext uri="{BB962C8B-B14F-4D97-AF65-F5344CB8AC3E}">
        <p14:creationId xmlns:p14="http://schemas.microsoft.com/office/powerpoint/2010/main" val="812688998"/>
      </p:ext>
    </p:extLst>
  </p:cSld>
  <p:clrMapOvr>
    <a:masterClrMapping/>
  </p:clrMapOvr>
  <p:transition spd="slow">
    <p:push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Autofit/>
          </a:bodyPr>
          <a:lstStyle/>
          <a:p>
            <a:r>
              <a:rPr lang="fi-FI" sz="2800" b="1" dirty="0"/>
              <a:t>16 § Tukiopetus ja osa-aikainen erityisopetus</a:t>
            </a:r>
            <a:br>
              <a:rPr lang="fi-FI" sz="2800" b="1" dirty="0"/>
            </a:br>
            <a:endParaRPr lang="fi-FI" sz="2800" dirty="0"/>
          </a:p>
        </p:txBody>
      </p:sp>
      <p:sp>
        <p:nvSpPr>
          <p:cNvPr id="3" name="Sisällön paikkamerkki 2"/>
          <p:cNvSpPr>
            <a:spLocks noGrp="1"/>
          </p:cNvSpPr>
          <p:nvPr>
            <p:ph idx="1"/>
          </p:nvPr>
        </p:nvSpPr>
        <p:spPr/>
        <p:txBody>
          <a:bodyPr>
            <a:normAutofit/>
          </a:bodyPr>
          <a:lstStyle/>
          <a:p>
            <a:r>
              <a:rPr lang="fi-FI" dirty="0"/>
              <a:t>Oppilaalla, joka on tilapäisesti jäänyt jälkeen opinnoissaan tai muutoin tarvitsee oppimisessaan lyhytaikaista tukea, on oikeus saada tukiopetusta.</a:t>
            </a:r>
          </a:p>
          <a:p>
            <a:pPr lvl="1"/>
            <a:r>
              <a:rPr lang="fi-FI" b="1" dirty="0"/>
              <a:t>Miten sovittu käytännöt: menettely, mahdollisuus tukiopetuksen antamiseen (lukujärjestys, kuljetukset)?</a:t>
            </a:r>
          </a:p>
          <a:p>
            <a:pPr marL="457200" lvl="1" indent="0">
              <a:buNone/>
            </a:pPr>
            <a:endParaRPr lang="fi-FI" b="1" dirty="0"/>
          </a:p>
          <a:p>
            <a:r>
              <a:rPr lang="fi-FI" dirty="0"/>
              <a:t>Oppilaalla, jolla on vaikeuksia oppimisessaan tai koulunkäynnissään, on oikeus saada osa-aikaista erityisopetusta </a:t>
            </a:r>
            <a:r>
              <a:rPr lang="fi-FI" b="1" dirty="0"/>
              <a:t>muun opetuksen ohessa.</a:t>
            </a:r>
          </a:p>
          <a:p>
            <a:pPr lvl="1"/>
            <a:r>
              <a:rPr lang="fi-FI" b="1" dirty="0"/>
              <a:t>Toteutus erityisopettajan antamana </a:t>
            </a:r>
          </a:p>
          <a:p>
            <a:endParaRPr lang="fi-FI" dirty="0"/>
          </a:p>
        </p:txBody>
      </p:sp>
    </p:spTree>
    <p:extLst>
      <p:ext uri="{BB962C8B-B14F-4D97-AF65-F5344CB8AC3E}">
        <p14:creationId xmlns:p14="http://schemas.microsoft.com/office/powerpoint/2010/main" val="450683675"/>
      </p:ext>
    </p:extLst>
  </p:cSld>
  <p:clrMapOvr>
    <a:masterClrMapping/>
  </p:clrMapOvr>
  <p:transition spd="slow">
    <p:push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539552" y="0"/>
            <a:ext cx="8064896" cy="1549976"/>
          </a:xfrm>
        </p:spPr>
        <p:txBody>
          <a:bodyPr>
            <a:normAutofit/>
          </a:bodyPr>
          <a:lstStyle/>
          <a:p>
            <a:r>
              <a:rPr lang="fi-FI" sz="3600" b="1" dirty="0"/>
              <a:t>16 § Tukiopetus ja osa-aikainen erityisopetus HE 109</a:t>
            </a:r>
            <a:endParaRPr lang="fi-FI" sz="3600" dirty="0"/>
          </a:p>
        </p:txBody>
      </p:sp>
      <p:sp>
        <p:nvSpPr>
          <p:cNvPr id="3" name="Sisällön paikkamerkki 2"/>
          <p:cNvSpPr>
            <a:spLocks noGrp="1"/>
          </p:cNvSpPr>
          <p:nvPr>
            <p:ph idx="1"/>
          </p:nvPr>
        </p:nvSpPr>
        <p:spPr>
          <a:xfrm>
            <a:off x="575556" y="1786324"/>
            <a:ext cx="7992888" cy="4057676"/>
          </a:xfrm>
        </p:spPr>
        <p:txBody>
          <a:bodyPr>
            <a:normAutofit fontScale="92500" lnSpcReduction="10000"/>
          </a:bodyPr>
          <a:lstStyle/>
          <a:p>
            <a:r>
              <a:rPr lang="fi-FI" dirty="0">
                <a:solidFill>
                  <a:srgbClr val="FF0000"/>
                </a:solidFill>
              </a:rPr>
              <a:t>tarkoituksena on selkeyttää </a:t>
            </a:r>
            <a:r>
              <a:rPr lang="fi-FI" b="1" dirty="0"/>
              <a:t>oppilaan oikeutta saada riittävä tuki mahdollisimman varhain, eivät edellytä hallintopäätöksen tekemistä</a:t>
            </a:r>
          </a:p>
          <a:p>
            <a:r>
              <a:rPr lang="fi-FI" b="1" dirty="0"/>
              <a:t>Tukiopetus oppilaan oikeus</a:t>
            </a:r>
            <a:r>
              <a:rPr lang="fi-FI" dirty="0"/>
              <a:t>: sitä annettaisiin tilapäisesti opinnoissaan jälkeen jääneelle tai muutoin pääsääntöisesti lyhytaikaista tukea tarvitsevalle oppilaalle. </a:t>
            </a:r>
            <a:r>
              <a:rPr lang="fi-FI" b="1" dirty="0"/>
              <a:t>Oppilaan oikeus tukiopetukseen koskee kaikkia oppilaita riippumatta siitä, saako oppilas muuta tukea</a:t>
            </a:r>
            <a:r>
              <a:rPr lang="fi-FI" dirty="0"/>
              <a:t>.</a:t>
            </a:r>
          </a:p>
          <a:p>
            <a:r>
              <a:rPr lang="fi-FI" dirty="0"/>
              <a:t>Osa-aikainen erityisopetus: </a:t>
            </a:r>
            <a:r>
              <a:rPr lang="fi-FI" b="1" dirty="0">
                <a:solidFill>
                  <a:srgbClr val="FF0000"/>
                </a:solidFill>
              </a:rPr>
              <a:t>tarkoituksena on vahvistaa tätä tukimuotoa varhaisen puuttumisen keinona</a:t>
            </a:r>
            <a:r>
              <a:rPr lang="fi-FI" dirty="0"/>
              <a:t>. Oikeus osa-aikaiseen erityisopetukseen </a:t>
            </a:r>
            <a:r>
              <a:rPr lang="fi-FI" b="1" dirty="0"/>
              <a:t>oppilaalla, jolla on vaikeuksia oppimisessaan tai koulunkäynnissään</a:t>
            </a:r>
            <a:r>
              <a:rPr lang="fi-FI" dirty="0"/>
              <a:t>. Nykyisestä säännöksestä poiketen vaikeuksien ei tarvitsisi olla lieviä. </a:t>
            </a:r>
          </a:p>
          <a:p>
            <a:r>
              <a:rPr lang="fi-FI" dirty="0"/>
              <a:t>Muutoksella halutaan korostaa oppilaan oikeutta osa-aikaiseen erityisopetukseen </a:t>
            </a:r>
            <a:r>
              <a:rPr lang="fi-FI" b="1" dirty="0"/>
              <a:t>myös</a:t>
            </a:r>
            <a:r>
              <a:rPr lang="fi-FI" dirty="0"/>
              <a:t> muissa tilanteessa.</a:t>
            </a:r>
          </a:p>
          <a:p>
            <a:pPr marL="0" indent="0">
              <a:buNone/>
            </a:pPr>
            <a:endParaRPr lang="fi-FI" dirty="0"/>
          </a:p>
        </p:txBody>
      </p:sp>
    </p:spTree>
    <p:extLst>
      <p:ext uri="{BB962C8B-B14F-4D97-AF65-F5344CB8AC3E}">
        <p14:creationId xmlns:p14="http://schemas.microsoft.com/office/powerpoint/2010/main" val="1215402507"/>
      </p:ext>
    </p:extLst>
  </p:cSld>
  <p:clrMapOvr>
    <a:masterClrMapping/>
  </p:clrMapOvr>
  <p:transition spd="slow">
    <p:push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Tukiopetus ja OPS</a:t>
            </a:r>
          </a:p>
        </p:txBody>
      </p:sp>
      <p:sp>
        <p:nvSpPr>
          <p:cNvPr id="3" name="Sisällön paikkamerkki 2"/>
          <p:cNvSpPr>
            <a:spLocks noGrp="1"/>
          </p:cNvSpPr>
          <p:nvPr>
            <p:ph idx="1"/>
          </p:nvPr>
        </p:nvSpPr>
        <p:spPr>
          <a:xfrm>
            <a:off x="355273" y="1561674"/>
            <a:ext cx="7886700" cy="4952248"/>
          </a:xfrm>
        </p:spPr>
        <p:txBody>
          <a:bodyPr>
            <a:normAutofit fontScale="92500" lnSpcReduction="20000"/>
          </a:bodyPr>
          <a:lstStyle/>
          <a:p>
            <a:r>
              <a:rPr lang="fi-FI" dirty="0"/>
              <a:t>”Tukiopetus tulee aloittaa heti, kun oppimiseen tai koulunkäyntiin liittyvät vaikeudet on havaittu, jotta oppilas ei jäisi pysyvästi jälkeen opinnoissaan. Tukiopetuksella voidaan ehkäistä vaikeuksia ennakolta. Tukiopetusta tulee järjestää suunnitelmallisesti sekä niin usein kuin on tarpeen.  Tukiopetusta tulee järjestää niin usein ja niin laajasti kuin oppilaan suoriutumisen kannalta on tarpeen. Koulutyö on suunniteltava siten, että jokaisella oppilaalla on tukiopetusta tarvitessaan mahdollisuus siihen osallistua.”</a:t>
            </a:r>
          </a:p>
          <a:p>
            <a:r>
              <a:rPr lang="fi-FI" dirty="0"/>
              <a:t>Tukiopetukselle on ominaista yksilöllisesti suunnitellut tehtävät, ajankäyttö ja ohjaus.</a:t>
            </a:r>
          </a:p>
          <a:p>
            <a:r>
              <a:rPr lang="fi-FI" dirty="0"/>
              <a:t> Tukiopetuksen järjestämisessä tulee käyttää monipuolisia menetelmiä ja materiaaleja, joiden avulla voidaan löytää uusia tapoja lähestyä opittavaa asiaa. </a:t>
            </a:r>
          </a:p>
          <a:p>
            <a:r>
              <a:rPr lang="fi-FI" b="1" dirty="0"/>
              <a:t>Ennakoivassa tukiopetuksessa </a:t>
            </a:r>
            <a:r>
              <a:rPr lang="fi-FI" dirty="0"/>
              <a:t>uusiin opittaviin asioihin perehdytään jo etukäteen. </a:t>
            </a:r>
          </a:p>
          <a:p>
            <a:r>
              <a:rPr lang="fi-FI" dirty="0"/>
              <a:t>Tukiopetuksella voidaan vastata myös poissaoloista johtuviin tuen tarpeisiin.</a:t>
            </a:r>
          </a:p>
          <a:p>
            <a:r>
              <a:rPr lang="fi-FI" b="1" dirty="0"/>
              <a:t>Tukiopetus subjektiivinen oikeus</a:t>
            </a:r>
          </a:p>
          <a:p>
            <a:pPr marL="68580" indent="0">
              <a:buNone/>
            </a:pPr>
            <a:r>
              <a:rPr lang="fi-FI" dirty="0"/>
              <a:t> </a:t>
            </a:r>
          </a:p>
        </p:txBody>
      </p:sp>
    </p:spTree>
    <p:extLst>
      <p:ext uri="{BB962C8B-B14F-4D97-AF65-F5344CB8AC3E}">
        <p14:creationId xmlns:p14="http://schemas.microsoft.com/office/powerpoint/2010/main" val="3183403171"/>
      </p:ext>
    </p:extLst>
  </p:cSld>
  <p:clrMapOvr>
    <a:masterClrMapping/>
  </p:clrMapOvr>
  <p:transition spd="slow">
    <p:push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Tukiopetus ja OPS</a:t>
            </a:r>
          </a:p>
        </p:txBody>
      </p:sp>
      <p:sp>
        <p:nvSpPr>
          <p:cNvPr id="3" name="Sisällön paikkamerkki 2"/>
          <p:cNvSpPr>
            <a:spLocks noGrp="1"/>
          </p:cNvSpPr>
          <p:nvPr>
            <p:ph idx="1"/>
          </p:nvPr>
        </p:nvSpPr>
        <p:spPr>
          <a:xfrm>
            <a:off x="553236" y="1269444"/>
            <a:ext cx="7886700" cy="4351338"/>
          </a:xfrm>
        </p:spPr>
        <p:txBody>
          <a:bodyPr>
            <a:normAutofit/>
          </a:bodyPr>
          <a:lstStyle/>
          <a:p>
            <a:r>
              <a:rPr lang="fi-FI" dirty="0"/>
              <a:t>tukiopetusta annetaan joko oppilaan työjärjestyksen mukaisten sellaisten oppituntien aikana, joihin tuen tarve liittyy tai oppituntien ulkopuolella. </a:t>
            </a:r>
          </a:p>
          <a:p>
            <a:r>
              <a:rPr lang="fi-FI" dirty="0"/>
              <a:t>erilaisia joustavia ryhmittelyjä voidaan käyttää tukiopetuksen toteuttamisessa oppituntien aikana</a:t>
            </a:r>
          </a:p>
          <a:p>
            <a:endParaRPr lang="fi-FI" dirty="0"/>
          </a:p>
          <a:p>
            <a:r>
              <a:rPr lang="fi-FI" dirty="0"/>
              <a:t>Oikeuskirjallisuuden mukaan (Lahtinen &amp; Lankinen 2010) opetuksen järjestäjä päättää tukiopetuksen toteuttamistavasta. </a:t>
            </a:r>
            <a:r>
              <a:rPr lang="fi-FI" dirty="0">
                <a:solidFill>
                  <a:srgbClr val="FF0000"/>
                </a:solidFill>
              </a:rPr>
              <a:t>Varsinaiseksi tukiopetukseksi ei kirjan mukaan katsota yleensä eriyttämistä opetusryhmän sisällä vaan tukiopetus järjestetään pääsääntöisesti oppituntien ulkopuolella</a:t>
            </a:r>
            <a:r>
              <a:rPr lang="fi-FI" dirty="0"/>
              <a:t>. </a:t>
            </a:r>
          </a:p>
          <a:p>
            <a:r>
              <a:rPr lang="fi-FI" dirty="0"/>
              <a:t>Enimmäistuntimäärä oppilaan päivittäiselle työskentelylle ei koske tukiopetusta. </a:t>
            </a:r>
          </a:p>
          <a:p>
            <a:endParaRPr lang="fi-FI" dirty="0"/>
          </a:p>
        </p:txBody>
      </p:sp>
    </p:spTree>
    <p:extLst>
      <p:ext uri="{BB962C8B-B14F-4D97-AF65-F5344CB8AC3E}">
        <p14:creationId xmlns:p14="http://schemas.microsoft.com/office/powerpoint/2010/main" val="270703716"/>
      </p:ext>
    </p:extLst>
  </p:cSld>
  <p:clrMapOvr>
    <a:masterClrMapping/>
  </p:clrMapOvr>
  <p:transition spd="slow">
    <p:push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628650" y="365129"/>
            <a:ext cx="7886700" cy="643539"/>
          </a:xfrm>
        </p:spPr>
        <p:txBody>
          <a:bodyPr/>
          <a:lstStyle/>
          <a:p>
            <a:r>
              <a:rPr lang="fi-FI" dirty="0"/>
              <a:t>Tukiopetus &amp; OPS</a:t>
            </a:r>
          </a:p>
        </p:txBody>
      </p:sp>
      <p:sp>
        <p:nvSpPr>
          <p:cNvPr id="3" name="Sisällön paikkamerkki 2"/>
          <p:cNvSpPr>
            <a:spLocks noGrp="1"/>
          </p:cNvSpPr>
          <p:nvPr>
            <p:ph idx="1"/>
          </p:nvPr>
        </p:nvSpPr>
        <p:spPr>
          <a:xfrm>
            <a:off x="411834" y="1288297"/>
            <a:ext cx="7886700" cy="4351338"/>
          </a:xfrm>
        </p:spPr>
        <p:txBody>
          <a:bodyPr>
            <a:normAutofit lnSpcReduction="10000"/>
          </a:bodyPr>
          <a:lstStyle/>
          <a:p>
            <a:r>
              <a:rPr lang="fi-FI" dirty="0"/>
              <a:t>Aloitteen tukiopetuksen antamisesta oppilaalle tekee ensisijaisesti opettaja, sen voi tehdä myös oppilas tai huoltaja. </a:t>
            </a:r>
          </a:p>
          <a:p>
            <a:r>
              <a:rPr lang="fi-FI" dirty="0"/>
              <a:t>Tukiopetusta pyritään järjestämään yhteisymmärryksessä oppilaan ja huoltajan kanssa.</a:t>
            </a:r>
          </a:p>
          <a:p>
            <a:pPr lvl="1"/>
            <a:r>
              <a:rPr lang="fi-FI" dirty="0"/>
              <a:t> Heille annetaan tietoa tukiopetuksen toteuttamistavoista ja merkityksestä oppimiselle ja koulunkäynnille, </a:t>
            </a:r>
            <a:r>
              <a:rPr lang="fi-FI" b="1" dirty="0"/>
              <a:t>sekä oppilaan velvollisuudesta osallistua hänelle järjestettyyn tukiopetukseen. </a:t>
            </a:r>
          </a:p>
          <a:p>
            <a:r>
              <a:rPr lang="fi-FI" dirty="0"/>
              <a:t>Tukiopetusta voidaan antaa tuen kaikilla tasoilla. </a:t>
            </a:r>
          </a:p>
          <a:p>
            <a:r>
              <a:rPr lang="fi-FI" b="1" dirty="0"/>
              <a:t>Osana pedagogista arviota ja selvitystä arvioidaan oppilaan aikaisemmin saaman tukiopetuksen riittävyys ja vaikutus sekä oppilaan tarpeet tukiopetukseen jatkossa</a:t>
            </a:r>
            <a:r>
              <a:rPr lang="fi-FI" dirty="0"/>
              <a:t>. </a:t>
            </a:r>
          </a:p>
          <a:p>
            <a:r>
              <a:rPr lang="fi-FI" dirty="0">
                <a:solidFill>
                  <a:srgbClr val="FF0000"/>
                </a:solidFill>
              </a:rPr>
              <a:t>Oppimissuunnitelmaan ja </a:t>
            </a:r>
            <a:r>
              <a:rPr lang="fi-FI" dirty="0" err="1">
                <a:solidFill>
                  <a:srgbClr val="FF0000"/>
                </a:solidFill>
              </a:rPr>
              <a:t>HOJKSiin</a:t>
            </a:r>
            <a:r>
              <a:rPr lang="fi-FI" dirty="0">
                <a:solidFill>
                  <a:srgbClr val="FF0000"/>
                </a:solidFill>
              </a:rPr>
              <a:t> kirjataan myös </a:t>
            </a:r>
            <a:r>
              <a:rPr lang="fi-FI" b="1" dirty="0">
                <a:solidFill>
                  <a:srgbClr val="FF0000"/>
                </a:solidFill>
              </a:rPr>
              <a:t>tukiopetuksen tavoitteet ja antaminen (Ninan lisäys: määrällinen tarve)</a:t>
            </a:r>
          </a:p>
        </p:txBody>
      </p:sp>
    </p:spTree>
    <p:extLst>
      <p:ext uri="{BB962C8B-B14F-4D97-AF65-F5344CB8AC3E}">
        <p14:creationId xmlns:p14="http://schemas.microsoft.com/office/powerpoint/2010/main" val="1074315410"/>
      </p:ext>
    </p:extLst>
  </p:cSld>
  <p:clrMapOvr>
    <a:masterClrMapping/>
  </p:clrMapOvr>
  <p:transition spd="slow">
    <p:push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683568" y="1124744"/>
            <a:ext cx="7632848" cy="5040560"/>
          </a:xfrm>
        </p:spPr>
        <p:txBody>
          <a:bodyPr>
            <a:normAutofit/>
          </a:bodyPr>
          <a:lstStyle/>
          <a:p>
            <a:pPr marL="68580" indent="0">
              <a:buNone/>
            </a:pPr>
            <a:r>
              <a:rPr lang="fi-FI" sz="2800" dirty="0"/>
              <a:t>Opetuksen järjestäjä päättää omassa opetussuunnitelmassaan: </a:t>
            </a:r>
          </a:p>
          <a:p>
            <a:r>
              <a:rPr lang="fi-FI" sz="2800" dirty="0"/>
              <a:t>tukiopetuksen keskeiset tavoitteet, </a:t>
            </a:r>
          </a:p>
          <a:p>
            <a:r>
              <a:rPr lang="fi-FI" sz="2800" dirty="0"/>
              <a:t>toimintatavat tukiopetuksen järjestämisessä, </a:t>
            </a:r>
          </a:p>
          <a:p>
            <a:r>
              <a:rPr lang="fi-FI" sz="2800" dirty="0"/>
              <a:t>yhteistyön, vastuut ja työnjaon eri toimijoiden kesken sekä </a:t>
            </a:r>
          </a:p>
          <a:p>
            <a:r>
              <a:rPr lang="fi-FI" sz="2800" dirty="0"/>
              <a:t>oppilaalle ja huoltajalle tiedottamiseen ja heidän kanssaan tehtävään yhteistyöhön liittyvät toimintatavat. </a:t>
            </a:r>
          </a:p>
        </p:txBody>
      </p:sp>
    </p:spTree>
    <p:extLst>
      <p:ext uri="{BB962C8B-B14F-4D97-AF65-F5344CB8AC3E}">
        <p14:creationId xmlns:p14="http://schemas.microsoft.com/office/powerpoint/2010/main" val="1673094066"/>
      </p:ext>
    </p:extLst>
  </p:cSld>
  <p:clrMapOvr>
    <a:masterClrMapping/>
  </p:clrMapOvr>
  <p:transition spd="slow">
    <p:push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628650" y="0"/>
            <a:ext cx="7886700" cy="1325563"/>
          </a:xfrm>
        </p:spPr>
        <p:txBody>
          <a:bodyPr/>
          <a:lstStyle/>
          <a:p>
            <a:r>
              <a:rPr lang="fi-FI" dirty="0"/>
              <a:t>Osa-aikainen erityisopetus &amp; OPS</a:t>
            </a:r>
          </a:p>
        </p:txBody>
      </p:sp>
      <p:sp>
        <p:nvSpPr>
          <p:cNvPr id="3" name="Sisällön paikkamerkki 2"/>
          <p:cNvSpPr>
            <a:spLocks noGrp="1"/>
          </p:cNvSpPr>
          <p:nvPr>
            <p:ph sz="half" idx="1"/>
          </p:nvPr>
        </p:nvSpPr>
        <p:spPr>
          <a:xfrm>
            <a:off x="100749" y="977214"/>
            <a:ext cx="3886200" cy="4351338"/>
          </a:xfrm>
        </p:spPr>
        <p:txBody>
          <a:bodyPr>
            <a:normAutofit fontScale="92500"/>
          </a:bodyPr>
          <a:lstStyle/>
          <a:p>
            <a:pPr marL="0" indent="0">
              <a:buNone/>
            </a:pPr>
            <a:r>
              <a:rPr lang="fi-FI" b="1" dirty="0"/>
              <a:t>Osa-aikaista erityisopetusta annetaan oppilaille, joilla on esimerkiksi:</a:t>
            </a:r>
            <a:endParaRPr lang="fi-FI" dirty="0"/>
          </a:p>
          <a:p>
            <a:r>
              <a:rPr lang="fi-FI" dirty="0"/>
              <a:t>kielellisiä tai matemaattisiin taitoihin liittyviä vaikeuksia, </a:t>
            </a:r>
          </a:p>
          <a:p>
            <a:r>
              <a:rPr lang="fi-FI" dirty="0"/>
              <a:t>oppimisvaikeuksia yksittäisissä oppiaineissa, </a:t>
            </a:r>
          </a:p>
          <a:p>
            <a:r>
              <a:rPr lang="fi-FI" dirty="0"/>
              <a:t>vaikeuksia opiskelutaidoissa, </a:t>
            </a:r>
          </a:p>
          <a:p>
            <a:r>
              <a:rPr lang="fi-FI" dirty="0"/>
              <a:t>vaikeuksia vuorovaikutustaidoissa tai </a:t>
            </a:r>
          </a:p>
          <a:p>
            <a:r>
              <a:rPr lang="fi-FI" dirty="0"/>
              <a:t>vaikeuksia koulunkäynnissä. </a:t>
            </a:r>
          </a:p>
          <a:p>
            <a:pPr marL="0" indent="0">
              <a:buNone/>
            </a:pPr>
            <a:endParaRPr lang="fi-FI" dirty="0"/>
          </a:p>
        </p:txBody>
      </p:sp>
      <p:sp>
        <p:nvSpPr>
          <p:cNvPr id="4" name="Sisällön paikkamerkki 3"/>
          <p:cNvSpPr>
            <a:spLocks noGrp="1"/>
          </p:cNvSpPr>
          <p:nvPr>
            <p:ph sz="half" idx="2"/>
          </p:nvPr>
        </p:nvSpPr>
        <p:spPr>
          <a:xfrm>
            <a:off x="4572000" y="977214"/>
            <a:ext cx="3886200" cy="3783322"/>
          </a:xfrm>
        </p:spPr>
        <p:txBody>
          <a:bodyPr>
            <a:normAutofit fontScale="92500"/>
          </a:bodyPr>
          <a:lstStyle/>
          <a:p>
            <a:pPr marL="0" indent="0">
              <a:buNone/>
            </a:pPr>
            <a:r>
              <a:rPr lang="fi-FI" b="1" dirty="0"/>
              <a:t>Tavoitteena on </a:t>
            </a:r>
          </a:p>
          <a:p>
            <a:r>
              <a:rPr lang="fi-FI" dirty="0"/>
              <a:t>vahvistaa oppilaan oppimisedellytyksiä ja</a:t>
            </a:r>
          </a:p>
          <a:p>
            <a:r>
              <a:rPr lang="fi-FI" dirty="0"/>
              <a:t>ehkäistä oppimisen ja koulunkäynnin vaikeuksia.</a:t>
            </a:r>
          </a:p>
          <a:p>
            <a:pPr marL="0" indent="0">
              <a:buNone/>
            </a:pPr>
            <a:endParaRPr lang="fi-FI" dirty="0"/>
          </a:p>
          <a:p>
            <a:pPr marL="0" indent="0">
              <a:buNone/>
            </a:pPr>
            <a:r>
              <a:rPr lang="fi-FI" b="1" dirty="0"/>
              <a:t>Osa-aikaista erityisopetusta annetaan joustavin järjestelyin</a:t>
            </a:r>
            <a:r>
              <a:rPr lang="fi-FI" dirty="0"/>
              <a:t>: </a:t>
            </a:r>
          </a:p>
          <a:p>
            <a:r>
              <a:rPr lang="fi-FI" dirty="0"/>
              <a:t>samanaikaisopetuksena, </a:t>
            </a:r>
          </a:p>
          <a:p>
            <a:r>
              <a:rPr lang="fi-FI" dirty="0"/>
              <a:t>pienryhmässä tai </a:t>
            </a:r>
          </a:p>
          <a:p>
            <a:r>
              <a:rPr lang="fi-FI" dirty="0"/>
              <a:t>yksilöopetuksena</a:t>
            </a:r>
          </a:p>
          <a:p>
            <a:endParaRPr lang="fi-FI" dirty="0"/>
          </a:p>
        </p:txBody>
      </p:sp>
      <p:sp>
        <p:nvSpPr>
          <p:cNvPr id="5" name="Tekstiruutu 4"/>
          <p:cNvSpPr txBox="1"/>
          <p:nvPr/>
        </p:nvSpPr>
        <p:spPr>
          <a:xfrm>
            <a:off x="88081" y="4728387"/>
            <a:ext cx="8967837" cy="1200329"/>
          </a:xfrm>
          <a:prstGeom prst="rect">
            <a:avLst/>
          </a:prstGeom>
          <a:noFill/>
        </p:spPr>
        <p:txBody>
          <a:bodyPr wrap="square" rtlCol="0">
            <a:spAutoFit/>
          </a:bodyPr>
          <a:lstStyle/>
          <a:p>
            <a:pPr marL="285750" indent="-285750">
              <a:buFont typeface="Arial" panose="020B0604020202020204" pitchFamily="34" charset="0"/>
              <a:buChar char="•"/>
            </a:pPr>
            <a:r>
              <a:rPr lang="fi-FI" b="1" dirty="0"/>
              <a:t>toteuttamistavoista tiedotetaan oppilaille ja huoltajille</a:t>
            </a:r>
            <a:endParaRPr lang="fi-FI" dirty="0"/>
          </a:p>
          <a:p>
            <a:pPr marL="285750" indent="-285750">
              <a:buFont typeface="Arial" panose="020B0604020202020204" pitchFamily="34" charset="0"/>
              <a:buChar char="•"/>
            </a:pPr>
            <a:r>
              <a:rPr lang="fi-FI" dirty="0"/>
              <a:t>pyritään järjestämään yhteisymmärryksessä oppilaan ja huoltajan kanssa. </a:t>
            </a:r>
          </a:p>
          <a:p>
            <a:pPr marL="285750" indent="-285750">
              <a:buFont typeface="Arial" panose="020B0604020202020204" pitchFamily="34" charset="0"/>
              <a:buChar char="•"/>
            </a:pPr>
            <a:r>
              <a:rPr lang="fi-FI" dirty="0"/>
              <a:t>Oppilaalle ja huoltajalla annetaan tietoa sen merkityksestä oppimiselle ja koulunkäynnille, sekä </a:t>
            </a:r>
            <a:r>
              <a:rPr lang="fi-FI" b="1" dirty="0"/>
              <a:t>oppilaan velvollisuudesta osallistua siihen</a:t>
            </a:r>
            <a:r>
              <a:rPr lang="fi-FI" dirty="0"/>
              <a:t>. </a:t>
            </a:r>
          </a:p>
        </p:txBody>
      </p:sp>
    </p:spTree>
    <p:extLst>
      <p:ext uri="{BB962C8B-B14F-4D97-AF65-F5344CB8AC3E}">
        <p14:creationId xmlns:p14="http://schemas.microsoft.com/office/powerpoint/2010/main" val="2475929732"/>
      </p:ext>
    </p:extLst>
  </p:cSld>
  <p:clrMapOvr>
    <a:masterClrMapping/>
  </p:clrMapOvr>
  <p:transition spd="slow">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Osa-aikainen erityisopetus &amp; OPS</a:t>
            </a:r>
          </a:p>
        </p:txBody>
      </p:sp>
      <p:sp>
        <p:nvSpPr>
          <p:cNvPr id="3" name="Sisällön paikkamerkki 2"/>
          <p:cNvSpPr>
            <a:spLocks noGrp="1"/>
          </p:cNvSpPr>
          <p:nvPr>
            <p:ph idx="1"/>
          </p:nvPr>
        </p:nvSpPr>
        <p:spPr>
          <a:xfrm>
            <a:off x="311085" y="1442301"/>
            <a:ext cx="8204265" cy="4734662"/>
          </a:xfrm>
        </p:spPr>
        <p:txBody>
          <a:bodyPr/>
          <a:lstStyle/>
          <a:p>
            <a:r>
              <a:rPr lang="fi-FI" dirty="0"/>
              <a:t>Osa-aikaista erityisopetusta annetaan kaikilla tuen tasoilla. </a:t>
            </a:r>
          </a:p>
          <a:p>
            <a:r>
              <a:rPr lang="fi-FI" b="1" dirty="0"/>
              <a:t>Tehostetun tuen aikana osa-aikaisen erityisopetuksen merkitys tukimuotona yleensä vahvistuu. </a:t>
            </a:r>
          </a:p>
          <a:p>
            <a:r>
              <a:rPr lang="fi-FI" dirty="0"/>
              <a:t>Oppilas voi saada osa-aikaista erityisopetusta myös erityisen tuen aikana ja opiskellessaan erityisluokassa. </a:t>
            </a:r>
          </a:p>
          <a:p>
            <a:r>
              <a:rPr lang="fi-FI" dirty="0">
                <a:solidFill>
                  <a:srgbClr val="FF0000"/>
                </a:solidFill>
              </a:rPr>
              <a:t>Osana pedagogista arviota ja selvitystä arvioidaan </a:t>
            </a:r>
          </a:p>
          <a:p>
            <a:pPr lvl="1"/>
            <a:r>
              <a:rPr lang="fi-FI" dirty="0"/>
              <a:t>oppilaan aikaisemmin saaman osa-aikaisen erityisopetuksen riittävyys </a:t>
            </a:r>
          </a:p>
          <a:p>
            <a:pPr lvl="1"/>
            <a:r>
              <a:rPr lang="fi-FI" dirty="0"/>
              <a:t>oppilaan aikaisemmin saaman osa-aikaisen erityisopetuksen vaikutus</a:t>
            </a:r>
          </a:p>
          <a:p>
            <a:pPr lvl="1"/>
            <a:r>
              <a:rPr lang="fi-FI" dirty="0"/>
              <a:t>oppilaan tarpeet osa-aikaiseen erityisopetukseen jatkossa</a:t>
            </a:r>
          </a:p>
          <a:p>
            <a:r>
              <a:rPr lang="fi-FI" dirty="0"/>
              <a:t>Oppimissuunnitelmaan ja </a:t>
            </a:r>
            <a:r>
              <a:rPr lang="fi-FI" dirty="0" err="1"/>
              <a:t>HOJKSiin</a:t>
            </a:r>
            <a:r>
              <a:rPr lang="fi-FI" dirty="0"/>
              <a:t> kirjataan myös osa-aikaisen erityisopetuksen tavoitteet ja antaminen. </a:t>
            </a:r>
          </a:p>
        </p:txBody>
      </p:sp>
    </p:spTree>
    <p:extLst>
      <p:ext uri="{BB962C8B-B14F-4D97-AF65-F5344CB8AC3E}">
        <p14:creationId xmlns:p14="http://schemas.microsoft.com/office/powerpoint/2010/main" val="3500288894"/>
      </p:ext>
    </p:extLst>
  </p:cSld>
  <p:clrMapOvr>
    <a:masterClrMapping/>
  </p:clrMapOvr>
  <p:transition spd="slow">
    <p:push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49541" y="0"/>
            <a:ext cx="7886700" cy="1325563"/>
          </a:xfrm>
        </p:spPr>
        <p:txBody>
          <a:bodyPr/>
          <a:lstStyle/>
          <a:p>
            <a:r>
              <a:rPr lang="fi-FI" dirty="0"/>
              <a:t>Osa-aikainen erityisopetus</a:t>
            </a:r>
          </a:p>
        </p:txBody>
      </p:sp>
      <p:graphicFrame>
        <p:nvGraphicFramePr>
          <p:cNvPr id="4" name="Sisällön paikkamerkki 3">
            <a:extLst>
              <a:ext uri="{FF2B5EF4-FFF2-40B4-BE49-F238E27FC236}">
                <a16:creationId xmlns="" xmlns:a16="http://schemas.microsoft.com/office/drawing/2014/main" id="{3FB7036A-AE66-4CB7-B573-4F647B5FAA47}"/>
              </a:ext>
            </a:extLst>
          </p:cNvPr>
          <p:cNvGraphicFramePr>
            <a:graphicFrameLocks noGrp="1"/>
          </p:cNvGraphicFramePr>
          <p:nvPr>
            <p:ph idx="1"/>
            <p:extLst>
              <p:ext uri="{D42A27DB-BD31-4B8C-83A1-F6EECF244321}">
                <p14:modId xmlns:p14="http://schemas.microsoft.com/office/powerpoint/2010/main" val="2823127452"/>
              </p:ext>
            </p:extLst>
          </p:nvPr>
        </p:nvGraphicFramePr>
        <p:xfrm>
          <a:off x="103695" y="1282045"/>
          <a:ext cx="8411655" cy="48949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01189026"/>
      </p:ext>
    </p:extLst>
  </p:cSld>
  <p:clrMapOvr>
    <a:masterClrMapping/>
  </p:clrMapOvr>
  <p:transition spd="slow">
    <p:push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a:t>Oppilaat eivät saa lakisääteistä ja OPS mukaista osa-aikaista erityisopetusta riittävästi</a:t>
            </a:r>
          </a:p>
        </p:txBody>
      </p:sp>
      <p:sp>
        <p:nvSpPr>
          <p:cNvPr id="3" name="Sisällön paikkamerkki 2"/>
          <p:cNvSpPr>
            <a:spLocks noGrp="1"/>
          </p:cNvSpPr>
          <p:nvPr>
            <p:ph idx="1"/>
          </p:nvPr>
        </p:nvSpPr>
        <p:spPr/>
        <p:txBody>
          <a:bodyPr>
            <a:normAutofit/>
          </a:bodyPr>
          <a:lstStyle/>
          <a:p>
            <a:r>
              <a:rPr lang="fi-FI" sz="2200" dirty="0"/>
              <a:t>Vastaajista peräti 70% piti </a:t>
            </a:r>
            <a:r>
              <a:rPr lang="fi-FI" sz="2200" b="1" dirty="0"/>
              <a:t>tehostetun tuen </a:t>
            </a:r>
            <a:r>
              <a:rPr lang="fi-FI" sz="2200" dirty="0"/>
              <a:t>piirissä olevien oppilaiden osa-aikaisen erityisopetuksen resursointia riittämättömänä.</a:t>
            </a:r>
          </a:p>
          <a:p>
            <a:r>
              <a:rPr lang="fi-FI" sz="2200" b="1" dirty="0">
                <a:solidFill>
                  <a:srgbClr val="FF0000"/>
                </a:solidFill>
              </a:rPr>
              <a:t>Alle puolet </a:t>
            </a:r>
            <a:r>
              <a:rPr lang="fi-FI" sz="2200" dirty="0">
                <a:solidFill>
                  <a:srgbClr val="FF0000"/>
                </a:solidFill>
              </a:rPr>
              <a:t>(47%) oppilaista </a:t>
            </a:r>
            <a:r>
              <a:rPr lang="fi-FI" sz="2200" b="1" dirty="0">
                <a:solidFill>
                  <a:srgbClr val="FF0000"/>
                </a:solidFill>
              </a:rPr>
              <a:t>sai tehostetun tuen piiriin siirtymisen jälkeen</a:t>
            </a:r>
            <a:r>
              <a:rPr lang="fi-FI" sz="2200" dirty="0">
                <a:solidFill>
                  <a:srgbClr val="FF0000"/>
                </a:solidFill>
              </a:rPr>
              <a:t> </a:t>
            </a:r>
            <a:r>
              <a:rPr lang="fi-FI" sz="2200" b="1" dirty="0">
                <a:solidFill>
                  <a:srgbClr val="FF0000"/>
                </a:solidFill>
              </a:rPr>
              <a:t>osa-aikaista erityisopetusta enemmän verrattuna aiempaan saamaansa yleiseen tukeen </a:t>
            </a:r>
          </a:p>
          <a:p>
            <a:r>
              <a:rPr lang="fi-FI" sz="2200" dirty="0"/>
              <a:t>Vastaajien mukaan </a:t>
            </a:r>
            <a:r>
              <a:rPr lang="fi-FI" sz="2200" b="1" dirty="0">
                <a:solidFill>
                  <a:srgbClr val="FF0000"/>
                </a:solidFill>
              </a:rPr>
              <a:t>joka kolmas tehostetussa tuessa olevista oppilaista saa osa-aikaista erityisopetusta vain satunnaisesti tai ei koskaan.</a:t>
            </a:r>
          </a:p>
          <a:p>
            <a:endParaRPr lang="fi-FI" dirty="0"/>
          </a:p>
        </p:txBody>
      </p:sp>
    </p:spTree>
    <p:extLst>
      <p:ext uri="{BB962C8B-B14F-4D97-AF65-F5344CB8AC3E}">
        <p14:creationId xmlns:p14="http://schemas.microsoft.com/office/powerpoint/2010/main" val="1936571449"/>
      </p:ext>
    </p:extLst>
  </p:cSld>
  <p:clrMapOvr>
    <a:masterClrMapping/>
  </p:clrMapOvr>
  <p:transition spd="slow">
    <p:push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p:cNvSpPr>
            <a:spLocks noGrp="1"/>
          </p:cNvSpPr>
          <p:nvPr>
            <p:ph type="title"/>
          </p:nvPr>
        </p:nvSpPr>
        <p:spPr>
          <a:xfrm>
            <a:off x="611560" y="548680"/>
            <a:ext cx="7456674" cy="5328592"/>
          </a:xfrm>
        </p:spPr>
        <p:txBody>
          <a:bodyPr>
            <a:noAutofit/>
          </a:bodyPr>
          <a:lstStyle/>
          <a:p>
            <a:pPr algn="l"/>
            <a:r>
              <a:rPr lang="fi-FI" sz="2800" b="1" dirty="0"/>
              <a:t>MONIAMMATILLINEN YHTEISTYÖ KESKIÖSSÄ</a:t>
            </a:r>
            <a:r>
              <a:rPr lang="fi-FI" sz="2800" dirty="0"/>
              <a:t/>
            </a:r>
            <a:br>
              <a:rPr lang="fi-FI" sz="2800" dirty="0"/>
            </a:br>
            <a:r>
              <a:rPr lang="fi-FI" sz="2800" dirty="0"/>
              <a:t/>
            </a:r>
            <a:br>
              <a:rPr lang="fi-FI" sz="2800" dirty="0"/>
            </a:br>
            <a:r>
              <a:rPr lang="fi-FI" sz="2800" dirty="0"/>
              <a:t/>
            </a:r>
            <a:br>
              <a:rPr lang="fi-FI" sz="2800" dirty="0"/>
            </a:br>
            <a:r>
              <a:rPr lang="fi-FI" sz="2800" dirty="0">
                <a:solidFill>
                  <a:schemeClr val="tx1"/>
                </a:solidFill>
              </a:rPr>
              <a:t>Esiopetuksessa ja perusopetuksessa tulisi olla tieto terveystoimen näkemyksistä lapsen/oppilaan:</a:t>
            </a:r>
            <a:br>
              <a:rPr lang="fi-FI" sz="2800" dirty="0">
                <a:solidFill>
                  <a:schemeClr val="tx1"/>
                </a:solidFill>
              </a:rPr>
            </a:br>
            <a:r>
              <a:rPr lang="fi-FI" sz="2800" dirty="0">
                <a:solidFill>
                  <a:schemeClr val="tx1"/>
                </a:solidFill>
              </a:rPr>
              <a:t>- sosiaalisista taidoista sekä </a:t>
            </a:r>
            <a:br>
              <a:rPr lang="fi-FI" sz="2800" dirty="0">
                <a:solidFill>
                  <a:schemeClr val="tx1"/>
                </a:solidFill>
              </a:rPr>
            </a:br>
            <a:r>
              <a:rPr lang="fi-FI" sz="2800" dirty="0">
                <a:solidFill>
                  <a:schemeClr val="tx1"/>
                </a:solidFill>
              </a:rPr>
              <a:t>- oppimisvalmiuksista ja </a:t>
            </a:r>
            <a:br>
              <a:rPr lang="fi-FI" sz="2800" dirty="0">
                <a:solidFill>
                  <a:schemeClr val="tx1"/>
                </a:solidFill>
              </a:rPr>
            </a:br>
            <a:r>
              <a:rPr lang="fi-FI" sz="2800" dirty="0">
                <a:solidFill>
                  <a:schemeClr val="tx1"/>
                </a:solidFill>
              </a:rPr>
              <a:t>-mahdollisista haasteista näihin liittyen</a:t>
            </a:r>
          </a:p>
        </p:txBody>
      </p:sp>
    </p:spTree>
    <p:extLst>
      <p:ext uri="{BB962C8B-B14F-4D97-AF65-F5344CB8AC3E}">
        <p14:creationId xmlns:p14="http://schemas.microsoft.com/office/powerpoint/2010/main" val="4147351430"/>
      </p:ext>
    </p:extLst>
  </p:cSld>
  <p:clrMapOvr>
    <a:masterClrMapping/>
  </p:clrMapOvr>
  <p:transition spd="slow">
    <p:push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298712" y="0"/>
            <a:ext cx="7886700" cy="1325563"/>
          </a:xfrm>
        </p:spPr>
        <p:txBody>
          <a:bodyPr/>
          <a:lstStyle/>
          <a:p>
            <a:r>
              <a:rPr lang="fi-FI" dirty="0"/>
              <a:t>Avustajapalvelut &amp; OPS</a:t>
            </a:r>
          </a:p>
        </p:txBody>
      </p:sp>
      <p:sp>
        <p:nvSpPr>
          <p:cNvPr id="3" name="Sisällön paikkamerkki 2"/>
          <p:cNvSpPr>
            <a:spLocks noGrp="1"/>
          </p:cNvSpPr>
          <p:nvPr>
            <p:ph idx="1"/>
          </p:nvPr>
        </p:nvSpPr>
        <p:spPr>
          <a:xfrm>
            <a:off x="298712" y="1033774"/>
            <a:ext cx="7886700" cy="4351338"/>
          </a:xfrm>
        </p:spPr>
        <p:txBody>
          <a:bodyPr>
            <a:normAutofit fontScale="92500" lnSpcReduction="10000"/>
          </a:bodyPr>
          <a:lstStyle/>
          <a:p>
            <a:r>
              <a:rPr lang="fi-FI" dirty="0"/>
              <a:t>Opettajan tehtävänä on suunnitella, opettaa, antaa tukea sekä arvioida oppilaan ja koko ryhmän oppimista ja työskentelyä. </a:t>
            </a:r>
          </a:p>
          <a:p>
            <a:r>
              <a:rPr lang="fi-FI" dirty="0"/>
              <a:t>Avustaja ohjaa ja tukee oppilasta päivittäisissä tilanteissa oppimiseen ja koulunkäyntiin liittyvien tehtävien suorittamisessa opettajan tai muiden tuen ammattihenkilöiden ohjeiden mukaisesti. </a:t>
            </a:r>
          </a:p>
          <a:p>
            <a:r>
              <a:rPr lang="fi-FI" dirty="0"/>
              <a:t>Opettajat ja avustajat suunnittelevat ja arvioivat työtään yhdessä sekä tarvittaessa muun henkilöstön kanssa. </a:t>
            </a:r>
          </a:p>
          <a:p>
            <a:r>
              <a:rPr lang="fi-FI" dirty="0"/>
              <a:t>On tärkeää, että työn- ja vastuunjako on selkeä. </a:t>
            </a:r>
          </a:p>
          <a:p>
            <a:r>
              <a:rPr lang="fi-FI" dirty="0"/>
              <a:t>Avustajan antama tuki edistää oppilaan itsenäistä selviytymistä ja omatoimisuutta sekä myönteisen itsetunnon kehittymistä. </a:t>
            </a:r>
          </a:p>
          <a:p>
            <a:r>
              <a:rPr lang="fi-FI" dirty="0"/>
              <a:t>Avustajapalvelun tavoitteena on tukea yksittäistä oppilasta siten, että hän kykenee ottamaan yhä enemmän itse vastuuta oppimisestaan ja koulunkäynnistään. </a:t>
            </a:r>
          </a:p>
          <a:p>
            <a:r>
              <a:rPr lang="fi-FI" dirty="0"/>
              <a:t>Avustajan antama tuki voidaan suunnata yksittäiselle oppilaalle tai koko opetusryhmälle.</a:t>
            </a:r>
          </a:p>
        </p:txBody>
      </p:sp>
      <p:sp>
        <p:nvSpPr>
          <p:cNvPr id="4" name="Suorakulmio 3"/>
          <p:cNvSpPr/>
          <p:nvPr/>
        </p:nvSpPr>
        <p:spPr>
          <a:xfrm>
            <a:off x="499621" y="5335571"/>
            <a:ext cx="7685791" cy="56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dirty="0"/>
              <a:t>Oppilasta ei pidä määrätä avustajan kanssa erilliseen tilaan. Avustaja ei ole opettaja, eikä voi vastata oppilaan oppimisprosessista.</a:t>
            </a:r>
          </a:p>
        </p:txBody>
      </p:sp>
    </p:spTree>
    <p:extLst>
      <p:ext uri="{BB962C8B-B14F-4D97-AF65-F5344CB8AC3E}">
        <p14:creationId xmlns:p14="http://schemas.microsoft.com/office/powerpoint/2010/main" val="251547420"/>
      </p:ext>
    </p:extLst>
  </p:cSld>
  <p:clrMapOvr>
    <a:masterClrMapping/>
  </p:clrMapOvr>
  <p:transition spd="slow">
    <p:push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p:txBody>
          <a:bodyPr/>
          <a:lstStyle/>
          <a:p>
            <a:r>
              <a:rPr lang="fi-FI" dirty="0"/>
              <a:t>TEHOSTETTU TUKI</a:t>
            </a:r>
          </a:p>
        </p:txBody>
      </p:sp>
      <p:sp>
        <p:nvSpPr>
          <p:cNvPr id="3" name="Alaotsikko 2"/>
          <p:cNvSpPr>
            <a:spLocks noGrp="1"/>
          </p:cNvSpPr>
          <p:nvPr>
            <p:ph type="subTitle" idx="1"/>
          </p:nvPr>
        </p:nvSpPr>
        <p:spPr/>
        <p:txBody>
          <a:bodyPr/>
          <a:lstStyle/>
          <a:p>
            <a:r>
              <a:rPr lang="fi-FI" dirty="0"/>
              <a:t>MILLOIN YLEINEN TUKI LOPPUU JA TEHOSETTTU TUKI ALKAA?</a:t>
            </a:r>
          </a:p>
          <a:p>
            <a:endParaRPr lang="fi-FI" dirty="0"/>
          </a:p>
        </p:txBody>
      </p:sp>
    </p:spTree>
    <p:extLst>
      <p:ext uri="{BB962C8B-B14F-4D97-AF65-F5344CB8AC3E}">
        <p14:creationId xmlns:p14="http://schemas.microsoft.com/office/powerpoint/2010/main" val="1088656063"/>
      </p:ext>
    </p:extLst>
  </p:cSld>
  <p:clrMapOvr>
    <a:masterClrMapping/>
  </p:clrMapOvr>
  <p:transition spd="slow">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611560" y="1844824"/>
            <a:ext cx="8424490" cy="4281339"/>
          </a:xfrm>
        </p:spPr>
        <p:txBody>
          <a:bodyPr rtlCol="0">
            <a:normAutofit/>
          </a:bodyPr>
          <a:lstStyle/>
          <a:p>
            <a:pPr eaLnBrk="1" fontAlgn="auto" hangingPunct="1">
              <a:spcAft>
                <a:spcPts val="0"/>
              </a:spcAft>
              <a:defRPr/>
            </a:pPr>
            <a:r>
              <a:rPr lang="fi-FI" dirty="0"/>
              <a:t>”kynnyksenä” oppilaan tarvitsema säännöllinen tuki tai samanaikaisesti </a:t>
            </a:r>
            <a:r>
              <a:rPr lang="fi-FI" dirty="0">
                <a:solidFill>
                  <a:srgbClr val="FF0000"/>
                </a:solidFill>
              </a:rPr>
              <a:t>useita</a:t>
            </a:r>
            <a:r>
              <a:rPr lang="fi-FI" dirty="0"/>
              <a:t> eri tukimuotoja </a:t>
            </a:r>
          </a:p>
          <a:p>
            <a:pPr eaLnBrk="1" fontAlgn="auto" hangingPunct="1">
              <a:spcAft>
                <a:spcPts val="0"/>
              </a:spcAft>
              <a:defRPr/>
            </a:pPr>
            <a:r>
              <a:rPr lang="fi-FI" b="1" dirty="0"/>
              <a:t>päätöksen tulee pohjata </a:t>
            </a:r>
            <a:r>
              <a:rPr lang="fi-FI" b="1" dirty="0">
                <a:solidFill>
                  <a:srgbClr val="FF0000"/>
                </a:solidFill>
              </a:rPr>
              <a:t>pedagogiseen arvioon</a:t>
            </a:r>
          </a:p>
          <a:p>
            <a:pPr eaLnBrk="1" fontAlgn="auto" hangingPunct="1">
              <a:spcAft>
                <a:spcPts val="0"/>
              </a:spcAft>
              <a:defRPr/>
            </a:pPr>
            <a:r>
              <a:rPr lang="fi-FI" b="1" dirty="0"/>
              <a:t>Oppilaalle järjestettävä tuki kirjataan </a:t>
            </a:r>
            <a:r>
              <a:rPr lang="fi-FI" b="1" dirty="0">
                <a:solidFill>
                  <a:srgbClr val="FF0000"/>
                </a:solidFill>
              </a:rPr>
              <a:t>oppimissuunnitelmaan</a:t>
            </a:r>
            <a:r>
              <a:rPr lang="fi-FI" b="1" dirty="0"/>
              <a:t> (määräykset keskeisestä sisällöstä </a:t>
            </a:r>
            <a:r>
              <a:rPr lang="fi-FI" b="1" dirty="0" err="1"/>
              <a:t>ops-perusteissa</a:t>
            </a:r>
            <a:r>
              <a:rPr lang="fi-FI" b="1" dirty="0"/>
              <a:t>) </a:t>
            </a:r>
          </a:p>
          <a:p>
            <a:pPr eaLnBrk="1" fontAlgn="auto" hangingPunct="1">
              <a:spcAft>
                <a:spcPts val="0"/>
              </a:spcAft>
              <a:defRPr/>
            </a:pPr>
            <a:r>
              <a:rPr lang="fi-FI" b="1" dirty="0"/>
              <a:t>Ei tehdä päätöstä</a:t>
            </a:r>
            <a:endParaRPr lang="fi-FI" dirty="0"/>
          </a:p>
          <a:p>
            <a:pPr eaLnBrk="1" fontAlgn="auto" hangingPunct="1">
              <a:spcAft>
                <a:spcPts val="0"/>
              </a:spcAft>
              <a:defRPr/>
            </a:pPr>
            <a:endParaRPr lang="fi-FI" dirty="0"/>
          </a:p>
        </p:txBody>
      </p:sp>
      <p:sp>
        <p:nvSpPr>
          <p:cNvPr id="2" name="Suorakulmio 1"/>
          <p:cNvSpPr/>
          <p:nvPr/>
        </p:nvSpPr>
        <p:spPr>
          <a:xfrm>
            <a:off x="467544" y="989588"/>
            <a:ext cx="8364538" cy="584775"/>
          </a:xfrm>
          <a:prstGeom prst="rect">
            <a:avLst/>
          </a:prstGeom>
        </p:spPr>
        <p:txBody>
          <a:bodyPr>
            <a:spAutoFit/>
          </a:bodyPr>
          <a:lstStyle/>
          <a:p>
            <a:pPr algn="ctr" fontAlgn="auto">
              <a:spcBef>
                <a:spcPts val="0"/>
              </a:spcBef>
              <a:spcAft>
                <a:spcPts val="0"/>
              </a:spcAft>
              <a:defRPr/>
            </a:pPr>
            <a:r>
              <a:rPr lang="fi-FI" sz="3200" b="1" dirty="0">
                <a:solidFill>
                  <a:schemeClr val="accent4">
                    <a:lumMod val="50000"/>
                  </a:schemeClr>
                </a:solidFill>
                <a:latin typeface="+mn-lt"/>
              </a:rPr>
              <a:t>2. TEHOSTETTU TUKI</a:t>
            </a:r>
          </a:p>
        </p:txBody>
      </p:sp>
    </p:spTree>
    <p:extLst>
      <p:ext uri="{BB962C8B-B14F-4D97-AF65-F5344CB8AC3E}">
        <p14:creationId xmlns:p14="http://schemas.microsoft.com/office/powerpoint/2010/main" val="86261269"/>
      </p:ext>
    </p:extLst>
  </p:cSld>
  <p:clrMapOvr>
    <a:masterClrMapping/>
  </p:clrMapOvr>
  <p:transition spd="slow">
    <p:push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idx="4294967295"/>
          </p:nvPr>
        </p:nvSpPr>
        <p:spPr>
          <a:xfrm>
            <a:off x="2814638" y="274638"/>
            <a:ext cx="6329362" cy="1143000"/>
          </a:xfrm>
        </p:spPr>
        <p:txBody>
          <a:bodyPr>
            <a:normAutofit/>
          </a:bodyPr>
          <a:lstStyle/>
          <a:p>
            <a:r>
              <a:rPr lang="fi-FI" b="1" dirty="0">
                <a:solidFill>
                  <a:schemeClr val="accent4">
                    <a:lumMod val="50000"/>
                  </a:schemeClr>
                </a:solidFill>
              </a:rPr>
              <a:t>2. TEHOSTETTU TUKI</a:t>
            </a:r>
            <a:br>
              <a:rPr lang="fi-FI" b="1" dirty="0">
                <a:solidFill>
                  <a:schemeClr val="accent4">
                    <a:lumMod val="50000"/>
                  </a:schemeClr>
                </a:solidFill>
              </a:rPr>
            </a:br>
            <a:r>
              <a:rPr lang="fi-FI" dirty="0"/>
              <a:t>HE 109 16 a §</a:t>
            </a:r>
          </a:p>
        </p:txBody>
      </p:sp>
      <p:sp>
        <p:nvSpPr>
          <p:cNvPr id="3" name="Sisällön paikkamerkki 2"/>
          <p:cNvSpPr>
            <a:spLocks noGrp="1"/>
          </p:cNvSpPr>
          <p:nvPr>
            <p:ph idx="4294967295"/>
          </p:nvPr>
        </p:nvSpPr>
        <p:spPr>
          <a:xfrm>
            <a:off x="0" y="1600200"/>
            <a:ext cx="8578850" cy="5068888"/>
          </a:xfrm>
        </p:spPr>
        <p:txBody>
          <a:bodyPr>
            <a:normAutofit/>
          </a:bodyPr>
          <a:lstStyle/>
          <a:p>
            <a:r>
              <a:rPr lang="fi-FI" b="1" dirty="0">
                <a:solidFill>
                  <a:srgbClr val="FF0000"/>
                </a:solidFill>
              </a:rPr>
              <a:t>tehostetun tuen aloittaminen ja järjestäminen käsitellään </a:t>
            </a:r>
            <a:r>
              <a:rPr lang="fi-FI" b="1" u="sng" dirty="0">
                <a:solidFill>
                  <a:schemeClr val="tx1"/>
                </a:solidFill>
              </a:rPr>
              <a:t>moniammatillisesti</a:t>
            </a:r>
            <a:r>
              <a:rPr lang="fi-FI" b="1" u="sng" dirty="0">
                <a:solidFill>
                  <a:srgbClr val="FF0000"/>
                </a:solidFill>
              </a:rPr>
              <a:t> </a:t>
            </a:r>
            <a:r>
              <a:rPr lang="fi-FI" b="1" u="sng" dirty="0">
                <a:solidFill>
                  <a:schemeClr val="tx1"/>
                </a:solidFill>
              </a:rPr>
              <a:t>yhteistyössä oppilashuollon ammattihenkilöiden kanssa</a:t>
            </a:r>
            <a:r>
              <a:rPr lang="fi-FI" b="1" dirty="0"/>
              <a:t>, jotta oppilaan tilanne ja tuen tarpeet pystyttäisiin arvioimaan mahdollisimman kattavasti. </a:t>
            </a:r>
          </a:p>
          <a:p>
            <a:pPr lvl="1"/>
            <a:r>
              <a:rPr lang="fi-FI" b="1" dirty="0">
                <a:solidFill>
                  <a:srgbClr val="FF0000"/>
                </a:solidFill>
              </a:rPr>
              <a:t>OH toteutetaan yhteistyössä huoltajien ja oppilana kanssa</a:t>
            </a:r>
          </a:p>
          <a:p>
            <a:pPr lvl="1"/>
            <a:r>
              <a:rPr lang="fi-FI" b="1" dirty="0">
                <a:solidFill>
                  <a:srgbClr val="FF0000"/>
                </a:solidFill>
              </a:rPr>
              <a:t>Miten prosessi käytännössä tapahtuu?</a:t>
            </a:r>
          </a:p>
          <a:p>
            <a:pPr lvl="1"/>
            <a:r>
              <a:rPr lang="fi-FI" b="1" dirty="0">
                <a:solidFill>
                  <a:srgbClr val="FF0000"/>
                </a:solidFill>
              </a:rPr>
              <a:t>Missä ja millaiset asiakirjat: sähköisessä muodossa riittävä suojaus</a:t>
            </a:r>
          </a:p>
          <a:p>
            <a:r>
              <a:rPr lang="fi-FI" b="1" dirty="0"/>
              <a:t>Käsittelyn jälkeen oppilaalle järjestettävä tuki kirjataan oppilaalle laadittavaan oppimissuunnitelmaan. </a:t>
            </a:r>
          </a:p>
          <a:p>
            <a:r>
              <a:rPr lang="fi-FI" b="1" dirty="0"/>
              <a:t>Oppilaalle järjestettävästä tuesta päättäisi opetuksen järjestäjä. </a:t>
            </a:r>
          </a:p>
          <a:p>
            <a:r>
              <a:rPr lang="fi-FI" b="1" dirty="0">
                <a:solidFill>
                  <a:srgbClr val="FF0000"/>
                </a:solidFill>
              </a:rPr>
              <a:t>Tuki tulisi järjestää laadultaan ja määrältään oppilaan kehitystason ja yksilöllisten tarpeiden mukaisesti.</a:t>
            </a:r>
          </a:p>
          <a:p>
            <a:pPr lvl="1"/>
            <a:r>
              <a:rPr lang="fi-FI" b="1" dirty="0">
                <a:solidFill>
                  <a:srgbClr val="FF0000"/>
                </a:solidFill>
              </a:rPr>
              <a:t>OPETTAJAN JA OH NÄKEMYS KOROSTUU</a:t>
            </a:r>
          </a:p>
        </p:txBody>
      </p:sp>
    </p:spTree>
    <p:extLst>
      <p:ext uri="{BB962C8B-B14F-4D97-AF65-F5344CB8AC3E}">
        <p14:creationId xmlns:p14="http://schemas.microsoft.com/office/powerpoint/2010/main" val="1781589462"/>
      </p:ext>
    </p:extLst>
  </p:cSld>
  <p:clrMapOvr>
    <a:masterClrMapping/>
  </p:clrMapOvr>
  <p:transition spd="slow">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680162" y="193075"/>
            <a:ext cx="6912322" cy="619968"/>
          </a:xfrm>
        </p:spPr>
        <p:txBody>
          <a:bodyPr>
            <a:normAutofit/>
          </a:bodyPr>
          <a:lstStyle/>
          <a:p>
            <a:pPr eaLnBrk="1" fontAlgn="auto" hangingPunct="1">
              <a:spcAft>
                <a:spcPts val="0"/>
              </a:spcAft>
              <a:defRPr/>
            </a:pPr>
            <a:r>
              <a:rPr lang="fi-FI" b="1" dirty="0">
                <a:solidFill>
                  <a:schemeClr val="accent1">
                    <a:lumMod val="75000"/>
                  </a:schemeClr>
                </a:solidFill>
              </a:rPr>
              <a:t>Pedagoginen arvio </a:t>
            </a:r>
            <a:r>
              <a:rPr lang="fi-FI" b="1" dirty="0" err="1">
                <a:solidFill>
                  <a:schemeClr val="accent1">
                    <a:lumMod val="75000"/>
                  </a:schemeClr>
                </a:solidFill>
              </a:rPr>
              <a:t>ops</a:t>
            </a:r>
            <a:endParaRPr lang="fi-FI" dirty="0">
              <a:solidFill>
                <a:schemeClr val="accent1">
                  <a:lumMod val="75000"/>
                </a:schemeClr>
              </a:solidFill>
            </a:endParaRPr>
          </a:p>
        </p:txBody>
      </p:sp>
      <p:sp>
        <p:nvSpPr>
          <p:cNvPr id="3" name="Sisällön paikkamerkki 2"/>
          <p:cNvSpPr>
            <a:spLocks noGrp="1"/>
          </p:cNvSpPr>
          <p:nvPr>
            <p:ph idx="1"/>
          </p:nvPr>
        </p:nvSpPr>
        <p:spPr>
          <a:xfrm>
            <a:off x="373275" y="813044"/>
            <a:ext cx="8572761" cy="4777052"/>
          </a:xfrm>
        </p:spPr>
        <p:txBody>
          <a:bodyPr rtlCol="0">
            <a:noAutofit/>
          </a:bodyPr>
          <a:lstStyle/>
          <a:p>
            <a:pPr marL="114300" indent="0" eaLnBrk="1" fontAlgn="auto" hangingPunct="1">
              <a:spcAft>
                <a:spcPts val="0"/>
              </a:spcAft>
              <a:buFont typeface="Arial" pitchFamily="34" charset="0"/>
              <a:buNone/>
              <a:defRPr/>
            </a:pPr>
            <a:r>
              <a:rPr lang="fi-FI" sz="1600" b="1" dirty="0"/>
              <a:t>Kuvataan:</a:t>
            </a:r>
          </a:p>
          <a:p>
            <a:pPr>
              <a:defRPr/>
            </a:pPr>
            <a:r>
              <a:rPr lang="fi-FI" sz="1600" dirty="0"/>
              <a:t> oppilaan oppimisen ja koulunkäynnin kokonaistilanne koulun, oppilaan sekä huoltajan näkökulmista</a:t>
            </a:r>
          </a:p>
          <a:p>
            <a:pPr>
              <a:defRPr/>
            </a:pPr>
            <a:r>
              <a:rPr lang="fi-FI" sz="1600" dirty="0"/>
              <a:t>oppilaan saama yleinen tuki ja arvio eri tukimuotojen vaikutuksista </a:t>
            </a:r>
          </a:p>
          <a:p>
            <a:pPr>
              <a:defRPr/>
            </a:pPr>
            <a:r>
              <a:rPr lang="fi-FI" sz="1600" dirty="0"/>
              <a:t>oppilaan vahvuudet ja kiinnostuksen kohteet, oppimisvalmiudet sekä oppimiseen ja koulunkäyntiin liittyvät erityistarpeet </a:t>
            </a:r>
          </a:p>
          <a:p>
            <a:pPr>
              <a:defRPr/>
            </a:pPr>
            <a:r>
              <a:rPr lang="fi-FI" sz="1600" dirty="0"/>
              <a:t>arvio siitä, millaisilla pedagogisilla, oppimisympäristöön liittyvillä, ohjauksellisilla, oppilashuollollisilla tai muilla tukijärjestelyillä oppilasta voidaan tukea </a:t>
            </a:r>
          </a:p>
          <a:p>
            <a:pPr>
              <a:defRPr/>
            </a:pPr>
            <a:r>
              <a:rPr lang="fi-FI" sz="1600" dirty="0"/>
              <a:t>arvio tehostetun tuen tarpeesta. </a:t>
            </a:r>
            <a:r>
              <a:rPr lang="fi-FI" sz="1600" b="1" dirty="0"/>
              <a:t> </a:t>
            </a:r>
          </a:p>
          <a:p>
            <a:pPr marL="0" indent="0">
              <a:buNone/>
              <a:defRPr/>
            </a:pPr>
            <a:endParaRPr lang="fi-FI" sz="1600" b="1" dirty="0"/>
          </a:p>
          <a:p>
            <a:pPr>
              <a:defRPr/>
            </a:pPr>
            <a:r>
              <a:rPr lang="fi-FI" sz="1600" dirty="0"/>
              <a:t>Tehostetun tuen aloittaminen, järjestäminen ja </a:t>
            </a:r>
            <a:r>
              <a:rPr lang="fi-FI" sz="1600" b="1" dirty="0"/>
              <a:t>tarvittaessa palaaminen takaisin yleisen tuen piiriin </a:t>
            </a:r>
            <a:r>
              <a:rPr lang="fi-FI" sz="1600" dirty="0"/>
              <a:t>käsitellään pedagogiseen arvioon </a:t>
            </a:r>
            <a:r>
              <a:rPr lang="fi-FI" sz="1600" b="1" dirty="0"/>
              <a:t>perustuen moniammatillisesti yhteistyössä oppilashuollon ammattihenkilöiden kanssa</a:t>
            </a:r>
            <a:r>
              <a:rPr lang="fi-FI" sz="1600" dirty="0"/>
              <a:t>.</a:t>
            </a:r>
          </a:p>
          <a:p>
            <a:pPr>
              <a:defRPr/>
            </a:pPr>
            <a:r>
              <a:rPr lang="fi-FI" sz="1600" dirty="0"/>
              <a:t>Käsittelyä koskevat tiedot kirjataan opetuksen järjestäjän päättämällä tavalla, esimerkiksi kirjallisesti laadittuun pedagogiseen arvioon. </a:t>
            </a:r>
          </a:p>
          <a:p>
            <a:pPr>
              <a:defRPr/>
            </a:pPr>
            <a:r>
              <a:rPr lang="fi-FI" sz="1600" dirty="0"/>
              <a:t>Hyödynnetään oppilaalle jo mahdollisesti osana yleistä tukea laadittua oppimissuunnitelmaa. Kuntoutussuunnitelma tai muita suunnitelmia, hyödynnetään niitä huoltajan luvalla.</a:t>
            </a:r>
            <a:endParaRPr lang="fi-FI" sz="1600" b="1" dirty="0">
              <a:solidFill>
                <a:srgbClr val="FF0000"/>
              </a:solidFill>
            </a:endParaRPr>
          </a:p>
        </p:txBody>
      </p:sp>
    </p:spTree>
    <p:extLst>
      <p:ext uri="{BB962C8B-B14F-4D97-AF65-F5344CB8AC3E}">
        <p14:creationId xmlns:p14="http://schemas.microsoft.com/office/powerpoint/2010/main" val="3326001300"/>
      </p:ext>
    </p:extLst>
  </p:cSld>
  <p:clrMapOvr>
    <a:masterClrMapping/>
  </p:clrMapOvr>
  <p:transition spd="slow">
    <p:push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539552" y="620688"/>
            <a:ext cx="6491064" cy="719410"/>
          </a:xfrm>
        </p:spPr>
        <p:txBody>
          <a:bodyPr>
            <a:normAutofit/>
          </a:bodyPr>
          <a:lstStyle/>
          <a:p>
            <a:pPr eaLnBrk="1" fontAlgn="auto" hangingPunct="1">
              <a:spcAft>
                <a:spcPts val="0"/>
              </a:spcAft>
              <a:defRPr/>
            </a:pPr>
            <a:r>
              <a:rPr lang="fi-FI" dirty="0">
                <a:solidFill>
                  <a:schemeClr val="accent1">
                    <a:lumMod val="75000"/>
                  </a:schemeClr>
                </a:solidFill>
              </a:rPr>
              <a:t>OPPIMISSUUNNITELMA</a:t>
            </a:r>
          </a:p>
        </p:txBody>
      </p:sp>
      <p:sp>
        <p:nvSpPr>
          <p:cNvPr id="3" name="Sisällön paikkamerkki 2"/>
          <p:cNvSpPr>
            <a:spLocks noGrp="1"/>
          </p:cNvSpPr>
          <p:nvPr>
            <p:ph idx="1"/>
          </p:nvPr>
        </p:nvSpPr>
        <p:spPr>
          <a:xfrm>
            <a:off x="539552" y="1196751"/>
            <a:ext cx="8147248" cy="5400899"/>
          </a:xfrm>
        </p:spPr>
        <p:txBody>
          <a:bodyPr rtlCol="0">
            <a:normAutofit/>
          </a:bodyPr>
          <a:lstStyle/>
          <a:p>
            <a:pPr marL="0" indent="0">
              <a:buNone/>
              <a:defRPr/>
            </a:pPr>
            <a:r>
              <a:rPr lang="fi-FI" b="1" dirty="0"/>
              <a:t>= </a:t>
            </a:r>
            <a:r>
              <a:rPr lang="fi-FI" dirty="0"/>
              <a:t>kirjallinen suunnitelma oppilaan oppimisen ja koulunkäynnin tavoitteista, tarvittavista opetusjärjestelyistä sekä oppilaan tarvitsemasta tuesta ja ohjauksesta</a:t>
            </a:r>
          </a:p>
          <a:p>
            <a:pPr marL="0" indent="0">
              <a:buNone/>
              <a:defRPr/>
            </a:pPr>
            <a:r>
              <a:rPr lang="fi-FI" b="1" dirty="0"/>
              <a:t>Opettajat laativat suunnitelman yhteistyössä oppilaan ja huoltajan kanssa sekä tarvittaessa muiden asiantuntijoiden kanssa. </a:t>
            </a:r>
          </a:p>
          <a:p>
            <a:pPr marL="640080" lvl="1" eaLnBrk="1" fontAlgn="auto" hangingPunct="1">
              <a:spcAft>
                <a:spcPts val="0"/>
              </a:spcAft>
              <a:buFont typeface="Arial" pitchFamily="34" charset="0"/>
              <a:buChar char="•"/>
              <a:defRPr/>
            </a:pPr>
            <a:r>
              <a:rPr lang="fi-FI" b="1" dirty="0"/>
              <a:t>Jos yhteistyölle on jokin ilmeinen, esimerkiksi huoltajasta johtuva este, se ei esitä suunnitelman  laatimista. </a:t>
            </a:r>
          </a:p>
          <a:p>
            <a:pPr marL="640080" lvl="1" eaLnBrk="1" fontAlgn="auto" hangingPunct="1">
              <a:spcAft>
                <a:spcPts val="0"/>
              </a:spcAft>
              <a:buFont typeface="Arial" pitchFamily="34" charset="0"/>
              <a:buChar char="•"/>
              <a:defRPr/>
            </a:pPr>
            <a:r>
              <a:rPr lang="fi-FI" b="1" dirty="0">
                <a:solidFill>
                  <a:srgbClr val="FF0000"/>
                </a:solidFill>
              </a:rPr>
              <a:t>Oppilaan osuus suunnittelussa kasvaa siirryttäessä perusopetuksen ylemmille luokille</a:t>
            </a:r>
            <a:r>
              <a:rPr lang="fi-FI" b="1" dirty="0"/>
              <a:t>. </a:t>
            </a:r>
          </a:p>
          <a:p>
            <a:pPr eaLnBrk="1" fontAlgn="auto" hangingPunct="1">
              <a:spcAft>
                <a:spcPts val="0"/>
              </a:spcAft>
              <a:defRPr/>
            </a:pPr>
            <a:r>
              <a:rPr lang="fi-FI" b="1" dirty="0"/>
              <a:t>ei voida yksilöllistää oppiaineen oppimäärää</a:t>
            </a:r>
          </a:p>
          <a:p>
            <a:pPr eaLnBrk="1" fontAlgn="auto" hangingPunct="1">
              <a:spcAft>
                <a:spcPts val="0"/>
              </a:spcAft>
              <a:defRPr/>
            </a:pPr>
            <a:r>
              <a:rPr lang="fi-FI" b="1" dirty="0"/>
              <a:t>ei kuvata oppilaan henkilökohtaisia ominaisuuksia</a:t>
            </a:r>
          </a:p>
        </p:txBody>
      </p:sp>
    </p:spTree>
    <p:extLst>
      <p:ext uri="{BB962C8B-B14F-4D97-AF65-F5344CB8AC3E}">
        <p14:creationId xmlns:p14="http://schemas.microsoft.com/office/powerpoint/2010/main" val="811630515"/>
      </p:ext>
    </p:extLst>
  </p:cSld>
  <p:clrMapOvr>
    <a:masterClrMapping/>
  </p:clrMapOvr>
  <p:transition spd="slow">
    <p:push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Oppimissuunnitelma muissa tilanteissa</a:t>
            </a:r>
          </a:p>
        </p:txBody>
      </p:sp>
      <p:sp>
        <p:nvSpPr>
          <p:cNvPr id="4" name="Otsikko 1"/>
          <p:cNvSpPr>
            <a:spLocks noGrp="1"/>
          </p:cNvSpPr>
          <p:nvPr>
            <p:ph idx="1"/>
          </p:nvPr>
        </p:nvSpPr>
        <p:spPr/>
        <p:txBody>
          <a:bodyPr>
            <a:normAutofit fontScale="97500"/>
          </a:bodyPr>
          <a:lstStyle/>
          <a:p>
            <a:r>
              <a:rPr lang="fi-FI" dirty="0"/>
              <a:t>Oppimissuunnitelmaa käytetään vaikka oppilas ei saisi tehostettua tukea, mikäli </a:t>
            </a:r>
          </a:p>
          <a:p>
            <a:r>
              <a:rPr lang="fi-FI" dirty="0"/>
              <a:t> oppilas etenee eri oppiaineiden opinnoissa vuosiluokkiin jaetun oppimäärän sijasta oman opinto-ohjelman mukaisesti </a:t>
            </a:r>
          </a:p>
          <a:p>
            <a:r>
              <a:rPr lang="fi-FI" dirty="0"/>
              <a:t> opetus järjestetään erityisin opetusjärjestelyin </a:t>
            </a:r>
          </a:p>
          <a:p>
            <a:r>
              <a:rPr lang="fi-FI" dirty="0"/>
              <a:t>perusopetuksen 7–9 vuosiluokkien oppilas on otettu joustavan perusopetuksen toimintaan.</a:t>
            </a:r>
          </a:p>
          <a:p>
            <a:endParaRPr lang="fi-FI" dirty="0"/>
          </a:p>
          <a:p>
            <a:pPr marL="0" indent="0">
              <a:buNone/>
            </a:pPr>
            <a:r>
              <a:rPr lang="fi-FI" dirty="0"/>
              <a:t> Näissä tilanteissa laadittava oppimissuunnitelma sisältää soveltuvin osin samoja osa-alueita kuin tehostettua tukea varten laadittava oppimissuunnitelma</a:t>
            </a:r>
          </a:p>
        </p:txBody>
      </p:sp>
    </p:spTree>
    <p:extLst>
      <p:ext uri="{BB962C8B-B14F-4D97-AF65-F5344CB8AC3E}">
        <p14:creationId xmlns:p14="http://schemas.microsoft.com/office/powerpoint/2010/main" val="811773993"/>
      </p:ext>
    </p:extLst>
  </p:cSld>
  <p:clrMapOvr>
    <a:masterClrMapping/>
  </p:clrMapOvr>
  <p:transition spd="slow">
    <p:push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628650" y="289715"/>
            <a:ext cx="7886700" cy="492710"/>
          </a:xfrm>
        </p:spPr>
        <p:txBody>
          <a:bodyPr>
            <a:normAutofit fontScale="90000"/>
          </a:bodyPr>
          <a:lstStyle/>
          <a:p>
            <a:r>
              <a:rPr lang="fi-FI" dirty="0"/>
              <a:t>Oppimissuunnitelma sisältää</a:t>
            </a:r>
          </a:p>
        </p:txBody>
      </p:sp>
      <p:sp>
        <p:nvSpPr>
          <p:cNvPr id="3" name="Sisällön paikkamerkki 2"/>
          <p:cNvSpPr>
            <a:spLocks noGrp="1"/>
          </p:cNvSpPr>
          <p:nvPr>
            <p:ph sz="half" idx="1"/>
          </p:nvPr>
        </p:nvSpPr>
        <p:spPr>
          <a:xfrm>
            <a:off x="628650" y="1203456"/>
            <a:ext cx="3886200" cy="4351338"/>
          </a:xfrm>
        </p:spPr>
        <p:txBody>
          <a:bodyPr>
            <a:normAutofit fontScale="92500" lnSpcReduction="10000"/>
          </a:bodyPr>
          <a:lstStyle/>
          <a:p>
            <a:r>
              <a:rPr lang="fi-FI" b="1" dirty="0"/>
              <a:t>Oppilaskohtaiset tavoitteet </a:t>
            </a:r>
          </a:p>
          <a:p>
            <a:r>
              <a:rPr lang="fi-FI" dirty="0"/>
              <a:t>oppilaan näkemys tavoitteistaan ja kiinnostuksen kohteistaan</a:t>
            </a:r>
          </a:p>
          <a:p>
            <a:r>
              <a:rPr lang="fi-FI" dirty="0"/>
              <a:t> oppilaan oppimiseen ja koulunkäyntiin liittyvät vahvuudet, oppimisvalmiudet sekä erityistarpeet</a:t>
            </a:r>
          </a:p>
          <a:p>
            <a:r>
              <a:rPr lang="fi-FI" dirty="0"/>
              <a:t> oppilaan oppimiseen, työskentely- ja vuorovaikutustaitoihin sekä koulunkäyntiin liittyvät tavoitteet</a:t>
            </a:r>
          </a:p>
        </p:txBody>
      </p:sp>
      <p:sp>
        <p:nvSpPr>
          <p:cNvPr id="4" name="Sisällön paikkamerkki 3"/>
          <p:cNvSpPr>
            <a:spLocks noGrp="1"/>
          </p:cNvSpPr>
          <p:nvPr>
            <p:ph sz="half" idx="2"/>
          </p:nvPr>
        </p:nvSpPr>
        <p:spPr>
          <a:xfrm>
            <a:off x="4629150" y="1203456"/>
            <a:ext cx="3886200" cy="4351338"/>
          </a:xfrm>
        </p:spPr>
        <p:txBody>
          <a:bodyPr>
            <a:normAutofit fontScale="92500" lnSpcReduction="10000"/>
          </a:bodyPr>
          <a:lstStyle/>
          <a:p>
            <a:r>
              <a:rPr lang="fi-FI" b="1" dirty="0"/>
              <a:t>Pedagogiset ratkaisut </a:t>
            </a:r>
            <a:endParaRPr lang="fi-FI" dirty="0"/>
          </a:p>
          <a:p>
            <a:r>
              <a:rPr lang="fi-FI" dirty="0"/>
              <a:t>oppimisympäristöihin liittyvät ratkaisut </a:t>
            </a:r>
          </a:p>
          <a:p>
            <a:r>
              <a:rPr lang="fi-FI" dirty="0"/>
              <a:t>oppilaan tukeen liittyvät ratkaisut, kuten joustavat ryhmittelyt, samanaikaisopetus, opetusmenetelmät, opiskelustrategiat, työskentelytavat ja kommunikointitavat </a:t>
            </a:r>
          </a:p>
          <a:p>
            <a:r>
              <a:rPr lang="fi-FI" dirty="0"/>
              <a:t>oppilaalle annettava tukiopetus ja osa-aikainen erityisopetus</a:t>
            </a:r>
          </a:p>
          <a:p>
            <a:r>
              <a:rPr lang="fi-FI" dirty="0"/>
              <a:t> opiskelun erityiset painoalueet eri oppiaineissa </a:t>
            </a:r>
          </a:p>
          <a:p>
            <a:r>
              <a:rPr lang="fi-FI" dirty="0"/>
              <a:t>oppilaan ohjaukseen liittyvät tavoitteet ja toimenpiteet </a:t>
            </a:r>
          </a:p>
        </p:txBody>
      </p:sp>
    </p:spTree>
    <p:extLst>
      <p:ext uri="{BB962C8B-B14F-4D97-AF65-F5344CB8AC3E}">
        <p14:creationId xmlns:p14="http://schemas.microsoft.com/office/powerpoint/2010/main" val="134117244"/>
      </p:ext>
    </p:extLst>
  </p:cSld>
  <p:clrMapOvr>
    <a:masterClrMapping/>
  </p:clrMapOvr>
  <p:transition spd="slow">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sz="half" idx="1"/>
          </p:nvPr>
        </p:nvSpPr>
        <p:spPr>
          <a:xfrm>
            <a:off x="628650" y="1781785"/>
            <a:ext cx="3886200" cy="4351338"/>
          </a:xfrm>
        </p:spPr>
        <p:txBody>
          <a:bodyPr>
            <a:normAutofit fontScale="85000" lnSpcReduction="20000"/>
          </a:bodyPr>
          <a:lstStyle/>
          <a:p>
            <a:r>
              <a:rPr lang="fi-FI" b="1" dirty="0"/>
              <a:t>Tuen edellyttämä yhteistyö ja palvelut </a:t>
            </a:r>
          </a:p>
          <a:p>
            <a:r>
              <a:rPr lang="fi-FI" dirty="0"/>
              <a:t>oppilashuollon ja muiden asiantuntijoiden antama tuki ja eri toimijoiden vastuunjako</a:t>
            </a:r>
          </a:p>
          <a:p>
            <a:r>
              <a:rPr lang="fi-FI" dirty="0"/>
              <a:t> opetukseen osallistumisen edellyttämien perusopetuslain mukaisten </a:t>
            </a:r>
            <a:r>
              <a:rPr lang="fi-FI" dirty="0" err="1"/>
              <a:t>tulkitsemis</a:t>
            </a:r>
            <a:r>
              <a:rPr lang="fi-FI" dirty="0"/>
              <a:t>- ja avustajapalveluiden, muiden opetuspalveluiden, apuvälineiden ja kuntoutuspalveluiden järjestäminen sekä eri toimijoiden vastuunjako </a:t>
            </a:r>
          </a:p>
          <a:p>
            <a:r>
              <a:rPr lang="fi-FI" dirty="0"/>
              <a:t> yhteistyön toteuttaminen oppilaan ja huoltajan kanssa, huoltajan tarjoama tuki</a:t>
            </a:r>
          </a:p>
        </p:txBody>
      </p:sp>
      <p:sp>
        <p:nvSpPr>
          <p:cNvPr id="4" name="Sisällön paikkamerkki 3"/>
          <p:cNvSpPr>
            <a:spLocks noGrp="1"/>
          </p:cNvSpPr>
          <p:nvPr>
            <p:ph sz="half" idx="2"/>
          </p:nvPr>
        </p:nvSpPr>
        <p:spPr/>
        <p:txBody>
          <a:bodyPr>
            <a:normAutofit fontScale="85000" lnSpcReduction="20000"/>
          </a:bodyPr>
          <a:lstStyle/>
          <a:p>
            <a:r>
              <a:rPr lang="fi-FI" b="1" dirty="0"/>
              <a:t>Tuen seuranta ja arviointi  </a:t>
            </a:r>
          </a:p>
          <a:p>
            <a:r>
              <a:rPr lang="fi-FI" dirty="0"/>
              <a:t>oppimissuunnitelman tavoitteiden toteutumisen seuranta, toimenpiteiden vaikuttavuuden arviointi sekä arviointiajankohdat </a:t>
            </a:r>
          </a:p>
          <a:p>
            <a:r>
              <a:rPr lang="fi-FI" dirty="0"/>
              <a:t>oppilaan ja huoltajan kanssa tehtävä arviointi oppilaan oppimisen ja koulunkäynnin kokonaistilanteesta sekä oppilaan itsearviointi </a:t>
            </a:r>
          </a:p>
          <a:p>
            <a:r>
              <a:rPr lang="fi-FI" dirty="0"/>
              <a:t> arvioinnissa käytettävät menetelmät joiden avulla oppilas voi osoittaa osaamistaan </a:t>
            </a:r>
            <a:r>
              <a:rPr lang="fi-FI" dirty="0" err="1"/>
              <a:t>hä</a:t>
            </a:r>
            <a:r>
              <a:rPr lang="fi-FI" dirty="0"/>
              <a:t>- </a:t>
            </a:r>
            <a:r>
              <a:rPr lang="fi-FI" dirty="0" err="1"/>
              <a:t>nelle</a:t>
            </a:r>
            <a:r>
              <a:rPr lang="fi-FI" dirty="0"/>
              <a:t> sopivin tavoin</a:t>
            </a:r>
          </a:p>
          <a:p>
            <a:r>
              <a:rPr lang="fi-FI" dirty="0"/>
              <a:t> oppimissuunnitelman tarkistaminen ja sen ajankohta </a:t>
            </a:r>
          </a:p>
          <a:p>
            <a:r>
              <a:rPr lang="fi-FI" dirty="0"/>
              <a:t> suunnitelman laatimiseen osallistuneet henkilöt</a:t>
            </a:r>
          </a:p>
        </p:txBody>
      </p:sp>
      <p:sp>
        <p:nvSpPr>
          <p:cNvPr id="5" name="Otsikko 1"/>
          <p:cNvSpPr txBox="1">
            <a:spLocks/>
          </p:cNvSpPr>
          <p:nvPr/>
        </p:nvSpPr>
        <p:spPr>
          <a:xfrm>
            <a:off x="628650" y="289715"/>
            <a:ext cx="7886700" cy="492710"/>
          </a:xfrm>
          <a:prstGeom prst="rect">
            <a:avLst/>
          </a:prstGeom>
        </p:spPr>
        <p:txBody>
          <a:bodyPr vert="horz" lIns="91440" tIns="45720" rIns="91440" bIns="45720" rtlCol="0" anchor="ctr">
            <a:normAutofit fontScale="90000" lnSpcReduction="10000"/>
          </a:bodyPr>
          <a:lstStyle>
            <a:lvl1pPr algn="l" defTabSz="685800" rtl="0" eaLnBrk="1" latinLnBrk="0" hangingPunct="1">
              <a:lnSpc>
                <a:spcPct val="90000"/>
              </a:lnSpc>
              <a:spcBef>
                <a:spcPct val="0"/>
              </a:spcBef>
              <a:buNone/>
              <a:defRPr sz="3300" kern="1200">
                <a:solidFill>
                  <a:srgbClr val="009ADF"/>
                </a:solidFill>
                <a:latin typeface="Arial" panose="020B0604020202020204" pitchFamily="34" charset="0"/>
                <a:ea typeface="+mj-ea"/>
                <a:cs typeface="Arial" panose="020B0604020202020204" pitchFamily="34" charset="0"/>
              </a:defRPr>
            </a:lvl1pPr>
          </a:lstStyle>
          <a:p>
            <a:r>
              <a:rPr lang="fi-FI"/>
              <a:t>Oppimissuunnitelma sisältää</a:t>
            </a:r>
            <a:endParaRPr lang="fi-FI" dirty="0"/>
          </a:p>
        </p:txBody>
      </p:sp>
    </p:spTree>
    <p:extLst>
      <p:ext uri="{BB962C8B-B14F-4D97-AF65-F5344CB8AC3E}">
        <p14:creationId xmlns:p14="http://schemas.microsoft.com/office/powerpoint/2010/main" val="3352887642"/>
      </p:ext>
    </p:extLst>
  </p:cSld>
  <p:clrMapOvr>
    <a:masterClrMapping/>
  </p:clrMapOvr>
  <p:transition spd="slow">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idx="4294967295"/>
          </p:nvPr>
        </p:nvSpPr>
        <p:spPr>
          <a:xfrm>
            <a:off x="0" y="0"/>
            <a:ext cx="8229600" cy="908050"/>
          </a:xfrm>
        </p:spPr>
        <p:txBody>
          <a:bodyPr>
            <a:normAutofit/>
          </a:bodyPr>
          <a:lstStyle/>
          <a:p>
            <a:r>
              <a:rPr lang="fi-FI" b="1" dirty="0">
                <a:solidFill>
                  <a:schemeClr val="accent4">
                    <a:lumMod val="50000"/>
                  </a:schemeClr>
                </a:solidFill>
              </a:rPr>
              <a:t>2. TEHOSTETTU TUKI </a:t>
            </a:r>
            <a:r>
              <a:rPr lang="fi-FI" dirty="0"/>
              <a:t>HE 109 16 A §</a:t>
            </a:r>
          </a:p>
        </p:txBody>
      </p:sp>
      <p:sp>
        <p:nvSpPr>
          <p:cNvPr id="3" name="Sisällön paikkamerkki 2"/>
          <p:cNvSpPr>
            <a:spLocks noGrp="1"/>
          </p:cNvSpPr>
          <p:nvPr>
            <p:ph idx="4294967295"/>
          </p:nvPr>
        </p:nvSpPr>
        <p:spPr>
          <a:xfrm>
            <a:off x="0" y="765175"/>
            <a:ext cx="8712200" cy="5616575"/>
          </a:xfrm>
        </p:spPr>
        <p:txBody>
          <a:bodyPr>
            <a:normAutofit/>
          </a:bodyPr>
          <a:lstStyle/>
          <a:p>
            <a:r>
              <a:rPr lang="fi-FI" dirty="0"/>
              <a:t>tukea tarvitsevalle </a:t>
            </a:r>
            <a:r>
              <a:rPr lang="fi-FI" b="1" dirty="0"/>
              <a:t>esi- tai perusopetuksen </a:t>
            </a:r>
            <a:r>
              <a:rPr lang="fi-FI" dirty="0"/>
              <a:t>oppilaan tuen tarpeet tulisi ottaa huomioon </a:t>
            </a:r>
            <a:r>
              <a:rPr lang="fi-FI" b="1" dirty="0"/>
              <a:t>opetusta eriytettäessä </a:t>
            </a:r>
            <a:r>
              <a:rPr lang="fi-FI" dirty="0"/>
              <a:t>ja oppilaalle annettaisiin hänen tarpeensa mukaisesti ensin </a:t>
            </a:r>
            <a:r>
              <a:rPr lang="fi-FI" b="1" dirty="0"/>
              <a:t>tukiopetusta, osa-aikaista erityisopetusta tai muuta tukea</a:t>
            </a:r>
            <a:r>
              <a:rPr lang="fi-FI" dirty="0"/>
              <a:t>. Jos oppilasta ei voida riittävästi tukea yksittäisillä tukitoimenpiteellä tai yksittäisten tukien antamista on tarpeen jatkaa pidemmän aikaa, oppilaalle tulisi järjestää tehostettua tukea. </a:t>
            </a:r>
          </a:p>
          <a:p>
            <a:pPr marL="0" indent="0">
              <a:buNone/>
            </a:pPr>
            <a:r>
              <a:rPr lang="fi-FI" b="1" u="sng" dirty="0">
                <a:solidFill>
                  <a:srgbClr val="FF0000"/>
                </a:solidFill>
              </a:rPr>
              <a:t>Tehostettuna tukena esi- ja perusopetuksen</a:t>
            </a:r>
            <a:r>
              <a:rPr lang="fi-FI" u="sng" dirty="0">
                <a:solidFill>
                  <a:srgbClr val="FF0000"/>
                </a:solidFill>
              </a:rPr>
              <a:t> </a:t>
            </a:r>
            <a:r>
              <a:rPr lang="fi-FI" b="1" u="sng" dirty="0">
                <a:solidFill>
                  <a:srgbClr val="FF0000"/>
                </a:solidFill>
              </a:rPr>
              <a:t>oppilaalle:</a:t>
            </a:r>
          </a:p>
          <a:p>
            <a:r>
              <a:rPr lang="fi-FI" b="1" dirty="0"/>
              <a:t>tukiopetusta, </a:t>
            </a:r>
          </a:p>
          <a:p>
            <a:r>
              <a:rPr lang="fi-FI" b="1" dirty="0"/>
              <a:t>osa-aikaista erityisopetusta, </a:t>
            </a:r>
          </a:p>
          <a:p>
            <a:r>
              <a:rPr lang="fi-FI" b="1" dirty="0"/>
              <a:t>oppilashuollon palveluja ja </a:t>
            </a:r>
          </a:p>
          <a:p>
            <a:r>
              <a:rPr lang="fi-FI" b="1" dirty="0"/>
              <a:t>opintojen yksilöllistä ohjausta. </a:t>
            </a:r>
          </a:p>
          <a:p>
            <a:r>
              <a:rPr lang="fi-FI" b="1" dirty="0"/>
              <a:t>Lisäksi tuen muotona voisi olla samanaikaisopetus tai </a:t>
            </a:r>
          </a:p>
          <a:p>
            <a:r>
              <a:rPr lang="fi-FI" b="1" u="sng" dirty="0"/>
              <a:t>opetuksen järjestäminen riittävän pienessä ryhmässä</a:t>
            </a:r>
            <a:r>
              <a:rPr lang="fi-FI" b="1" dirty="0"/>
              <a:t>. </a:t>
            </a:r>
          </a:p>
          <a:p>
            <a:endParaRPr lang="fi-FI" dirty="0"/>
          </a:p>
        </p:txBody>
      </p:sp>
    </p:spTree>
    <p:extLst>
      <p:ext uri="{BB962C8B-B14F-4D97-AF65-F5344CB8AC3E}">
        <p14:creationId xmlns:p14="http://schemas.microsoft.com/office/powerpoint/2010/main" val="2998274889"/>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755576" y="620688"/>
            <a:ext cx="7931224" cy="720080"/>
          </a:xfrm>
        </p:spPr>
        <p:txBody>
          <a:bodyPr>
            <a:normAutofit/>
          </a:bodyPr>
          <a:lstStyle/>
          <a:p>
            <a:r>
              <a:rPr lang="fi-FI" dirty="0"/>
              <a:t>STM OPAS 20:2009</a:t>
            </a:r>
          </a:p>
        </p:txBody>
      </p:sp>
      <p:sp>
        <p:nvSpPr>
          <p:cNvPr id="3" name="Sisällön paikkamerkki 2"/>
          <p:cNvSpPr>
            <a:spLocks noGrp="1"/>
          </p:cNvSpPr>
          <p:nvPr>
            <p:ph idx="1"/>
          </p:nvPr>
        </p:nvSpPr>
        <p:spPr>
          <a:xfrm>
            <a:off x="539552" y="1412776"/>
            <a:ext cx="8147248" cy="5257800"/>
          </a:xfrm>
        </p:spPr>
        <p:txBody>
          <a:bodyPr>
            <a:normAutofit/>
          </a:bodyPr>
          <a:lstStyle/>
          <a:p>
            <a:r>
              <a:rPr lang="fi-FI" dirty="0">
                <a:solidFill>
                  <a:srgbClr val="FF0000"/>
                </a:solidFill>
              </a:rPr>
              <a:t>kognitiivisten ja muiden oppimisessa tarvittavien taitojen viiveet ovat ennakoitavissa viimeistään </a:t>
            </a:r>
            <a:r>
              <a:rPr lang="fi-FI" u="sng" dirty="0">
                <a:solidFill>
                  <a:srgbClr val="FF0000"/>
                </a:solidFill>
              </a:rPr>
              <a:t>4 vuoden iässä</a:t>
            </a:r>
            <a:r>
              <a:rPr lang="fi-FI" dirty="0">
                <a:solidFill>
                  <a:srgbClr val="FF0000"/>
                </a:solidFill>
              </a:rPr>
              <a:t>. </a:t>
            </a:r>
            <a:r>
              <a:rPr lang="fi-FI" b="1" dirty="0"/>
              <a:t>Myöhemmin oppimisvaikeuksia aiheuttavat neurologiset ongelmat tuleekin tunnistaa mahdollisimman varhain. </a:t>
            </a:r>
          </a:p>
          <a:p>
            <a:pPr marL="0" indent="0">
              <a:buNone/>
            </a:pPr>
            <a:endParaRPr lang="fi-FI" dirty="0"/>
          </a:p>
          <a:p>
            <a:r>
              <a:rPr lang="fi-FI" b="1" dirty="0"/>
              <a:t>Lapsen psykososiaalisen hyvinvoinnin systemaattinen arviointi kuuluu aina laajaan terveystarkastukseen</a:t>
            </a:r>
            <a:r>
              <a:rPr lang="fi-FI" dirty="0"/>
              <a:t>. </a:t>
            </a:r>
          </a:p>
          <a:p>
            <a:pPr marL="0" indent="0">
              <a:buNone/>
            </a:pPr>
            <a:endParaRPr lang="fi-FI" dirty="0"/>
          </a:p>
          <a:p>
            <a:r>
              <a:rPr lang="fi-FI" b="1" dirty="0">
                <a:solidFill>
                  <a:srgbClr val="FF0000"/>
                </a:solidFill>
              </a:rPr>
              <a:t>Toistuva väkivaltainen käyttäytyminen </a:t>
            </a:r>
            <a:r>
              <a:rPr lang="fi-FI" b="1" u="sng" dirty="0">
                <a:solidFill>
                  <a:srgbClr val="FF0000"/>
                </a:solidFill>
              </a:rPr>
              <a:t>neljän vuoden </a:t>
            </a:r>
            <a:r>
              <a:rPr lang="fi-FI" b="1" dirty="0">
                <a:solidFill>
                  <a:srgbClr val="FF0000"/>
                </a:solidFill>
              </a:rPr>
              <a:t>iässä ennakoi myöhempiä käytöshäiriöitä ja on syytä arvioida tarkemmin. </a:t>
            </a:r>
          </a:p>
          <a:p>
            <a:endParaRPr lang="fi-FI" dirty="0"/>
          </a:p>
        </p:txBody>
      </p:sp>
    </p:spTree>
    <p:extLst>
      <p:ext uri="{BB962C8B-B14F-4D97-AF65-F5344CB8AC3E}">
        <p14:creationId xmlns:p14="http://schemas.microsoft.com/office/powerpoint/2010/main" val="824450960"/>
      </p:ext>
    </p:extLst>
  </p:cSld>
  <p:clrMapOvr>
    <a:masterClrMapping/>
  </p:clrMapOvr>
  <p:transition spd="slow">
    <p:push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p:txBody>
          <a:bodyPr/>
          <a:lstStyle/>
          <a:p>
            <a:r>
              <a:rPr lang="fi-FI" dirty="0"/>
              <a:t>ERITYINEN TUKI VAIHE 3</a:t>
            </a:r>
          </a:p>
        </p:txBody>
      </p:sp>
      <p:sp>
        <p:nvSpPr>
          <p:cNvPr id="3" name="Alaotsikko 2"/>
          <p:cNvSpPr>
            <a:spLocks noGrp="1"/>
          </p:cNvSpPr>
          <p:nvPr>
            <p:ph type="subTitle" idx="1"/>
          </p:nvPr>
        </p:nvSpPr>
        <p:spPr/>
        <p:txBody>
          <a:bodyPr/>
          <a:lstStyle/>
          <a:p>
            <a:r>
              <a:rPr lang="fi-FI" dirty="0"/>
              <a:t>MILLOIN TEHOSTETTU LOPPUU JA ERITYINEN ALKAA?</a:t>
            </a:r>
          </a:p>
        </p:txBody>
      </p:sp>
    </p:spTree>
    <p:extLst>
      <p:ext uri="{BB962C8B-B14F-4D97-AF65-F5344CB8AC3E}">
        <p14:creationId xmlns:p14="http://schemas.microsoft.com/office/powerpoint/2010/main" val="2090619557"/>
      </p:ext>
    </p:extLst>
  </p:cSld>
  <p:clrMapOvr>
    <a:masterClrMapping/>
  </p:clrMapOvr>
  <p:transition spd="slow">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4294967295"/>
          </p:nvPr>
        </p:nvSpPr>
        <p:spPr>
          <a:xfrm>
            <a:off x="287338" y="0"/>
            <a:ext cx="8856662" cy="6742113"/>
          </a:xfrm>
        </p:spPr>
        <p:txBody>
          <a:bodyPr>
            <a:normAutofit/>
          </a:bodyPr>
          <a:lstStyle/>
          <a:p>
            <a:pPr marL="0" indent="0">
              <a:buNone/>
            </a:pPr>
            <a:r>
              <a:rPr lang="fi-FI" b="1" dirty="0"/>
              <a:t>ERITYINEN TUKI POL 17 §</a:t>
            </a:r>
          </a:p>
          <a:p>
            <a:r>
              <a:rPr lang="fi-FI" dirty="0">
                <a:solidFill>
                  <a:srgbClr val="FF0000"/>
                </a:solidFill>
              </a:rPr>
              <a:t>Ennen erityistä tukea koskevan päätöksen tekemistä opetuksen järjestäjän on:</a:t>
            </a:r>
          </a:p>
          <a:p>
            <a:pPr marL="0" indent="0">
              <a:buNone/>
            </a:pPr>
            <a:r>
              <a:rPr lang="fi-FI" dirty="0">
                <a:solidFill>
                  <a:srgbClr val="FF0000"/>
                </a:solidFill>
              </a:rPr>
              <a:t> </a:t>
            </a:r>
          </a:p>
          <a:p>
            <a:r>
              <a:rPr lang="fi-FI" b="1" dirty="0">
                <a:solidFill>
                  <a:srgbClr val="FF0000"/>
                </a:solidFill>
              </a:rPr>
              <a:t>1. </a:t>
            </a:r>
            <a:r>
              <a:rPr lang="fi-FI" b="1" dirty="0"/>
              <a:t>kuultava oppilasta ja tämän huoltajaa </a:t>
            </a:r>
            <a:r>
              <a:rPr lang="fi-FI" dirty="0"/>
              <a:t>tai laillista edustajaa siten kuin hallintolain (434/2003) 34 §:ssä säädetään </a:t>
            </a:r>
            <a:r>
              <a:rPr lang="fi-FI" b="1" dirty="0"/>
              <a:t>sekä </a:t>
            </a:r>
          </a:p>
          <a:p>
            <a:r>
              <a:rPr lang="fi-FI" b="1" dirty="0"/>
              <a:t>2. hankittava </a:t>
            </a:r>
            <a:r>
              <a:rPr lang="fi-FI" dirty="0"/>
              <a:t>oppilaan opetuksesta vastaavilta selvitys oppilaan oppimisen etenemisestä ja moniammatillisena oppilashuollonammattihenkilöiden välisenä yhteistyönä tehty selvitys oppilaan saamasta tehostetusta tuesta ja oppilaan kokonaistilanteesta sekä tehtävä näiden perusteella arvio erityisen tuen tarpeesta (</a:t>
            </a:r>
            <a:r>
              <a:rPr lang="fi-FI" b="1" i="1" dirty="0"/>
              <a:t>pedagoginen selvitys</a:t>
            </a:r>
            <a:r>
              <a:rPr lang="fi-FI" dirty="0"/>
              <a:t>). </a:t>
            </a:r>
          </a:p>
          <a:p>
            <a:r>
              <a:rPr lang="fi-FI" dirty="0"/>
              <a:t>3. Pedagogista selvitystä on </a:t>
            </a:r>
            <a:r>
              <a:rPr lang="fi-FI" b="1" dirty="0"/>
              <a:t>tarvittaessa täydennettävä psykologisella tai lääketieteellisellä asiantuntijalausunnolla tai vastaavalla sosiaalisella selvityksellä.</a:t>
            </a:r>
          </a:p>
          <a:p>
            <a:pPr marL="0" indent="0">
              <a:buNone/>
            </a:pPr>
            <a:endParaRPr lang="fi-FI" b="1" dirty="0"/>
          </a:p>
        </p:txBody>
      </p:sp>
    </p:spTree>
    <p:extLst>
      <p:ext uri="{BB962C8B-B14F-4D97-AF65-F5344CB8AC3E}">
        <p14:creationId xmlns:p14="http://schemas.microsoft.com/office/powerpoint/2010/main" val="1685281553"/>
      </p:ext>
    </p:extLst>
  </p:cSld>
  <p:clrMapOvr>
    <a:masterClrMapping/>
  </p:clrMapOvr>
  <p:transition spd="slow">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Otsikko 1"/>
          <p:cNvSpPr txBox="1">
            <a:spLocks/>
          </p:cNvSpPr>
          <p:nvPr/>
        </p:nvSpPr>
        <p:spPr bwMode="auto">
          <a:xfrm>
            <a:off x="0" y="142875"/>
            <a:ext cx="91440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fi-FI" sz="2300" b="1" dirty="0">
                <a:solidFill>
                  <a:srgbClr val="002060"/>
                </a:solidFill>
                <a:latin typeface="Book Antiqua" pitchFamily="18" charset="0"/>
              </a:rPr>
              <a:t>Erityistä tukea koskeva päätös</a:t>
            </a:r>
          </a:p>
        </p:txBody>
      </p:sp>
      <p:sp>
        <p:nvSpPr>
          <p:cNvPr id="5" name="Sisällön paikkamerkki 2"/>
          <p:cNvSpPr txBox="1">
            <a:spLocks/>
          </p:cNvSpPr>
          <p:nvPr/>
        </p:nvSpPr>
        <p:spPr>
          <a:xfrm>
            <a:off x="142875" y="692696"/>
            <a:ext cx="8858250" cy="5832647"/>
          </a:xfrm>
          <a:prstGeom prst="rect">
            <a:avLst/>
          </a:prstGeom>
        </p:spPr>
        <p:txBody>
          <a:bodyPr/>
          <a:lstStyle>
            <a:lvl1pPr marL="342900" indent="-342900" algn="l" rtl="0" eaLnBrk="1" fontAlgn="base" hangingPunct="1">
              <a:spcBef>
                <a:spcPct val="20000"/>
              </a:spcBef>
              <a:spcAft>
                <a:spcPct val="0"/>
              </a:spcAft>
              <a:buFont typeface="Arial" pitchFamily="34" charset="0"/>
              <a:buChar char="•"/>
              <a:defRPr sz="3200" kern="1200">
                <a:solidFill>
                  <a:srgbClr val="002060"/>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rgbClr val="002060"/>
                </a:solidFill>
                <a:latin typeface="+mn-lt"/>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rgbClr val="002060"/>
                </a:solidFill>
                <a:latin typeface="+mn-lt"/>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rgbClr val="002060"/>
                </a:solidFill>
                <a:latin typeface="+mn-lt"/>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fi-FI" sz="2400" u="sng" dirty="0">
                <a:solidFill>
                  <a:schemeClr val="tx1"/>
                </a:solidFill>
                <a:latin typeface="Arial" pitchFamily="34" charset="0"/>
                <a:cs typeface="Arial" pitchFamily="34" charset="0"/>
              </a:rPr>
              <a:t>Pedagogisessa selvityksessä todettaan oppilaan</a:t>
            </a:r>
          </a:p>
          <a:p>
            <a:pPr>
              <a:buFontTx/>
              <a:buChar char="-"/>
              <a:defRPr/>
            </a:pPr>
            <a:r>
              <a:rPr lang="fi-FI" sz="2400" b="1" dirty="0">
                <a:solidFill>
                  <a:schemeClr val="tx1"/>
                </a:solidFill>
                <a:latin typeface="Arial" pitchFamily="34" charset="0"/>
                <a:cs typeface="Arial" pitchFamily="34" charset="0"/>
              </a:rPr>
              <a:t>vahvuusalueet </a:t>
            </a:r>
          </a:p>
          <a:p>
            <a:pPr>
              <a:buFontTx/>
              <a:buChar char="-"/>
              <a:defRPr/>
            </a:pPr>
            <a:r>
              <a:rPr lang="fi-FI" sz="2400" b="1" dirty="0">
                <a:solidFill>
                  <a:schemeClr val="tx1"/>
                </a:solidFill>
                <a:latin typeface="Arial" pitchFamily="34" charset="0"/>
                <a:cs typeface="Arial" pitchFamily="34" charset="0"/>
              </a:rPr>
              <a:t>oppimisen ja kasvun sekä opiskelutilanteen keskeiset ongelmat</a:t>
            </a:r>
          </a:p>
          <a:p>
            <a:pPr>
              <a:buFontTx/>
              <a:buChar char="-"/>
              <a:defRPr/>
            </a:pPr>
            <a:r>
              <a:rPr lang="fi-FI" sz="2400" b="1" dirty="0">
                <a:solidFill>
                  <a:schemeClr val="tx1"/>
                </a:solidFill>
                <a:latin typeface="Arial" pitchFamily="34" charset="0"/>
                <a:cs typeface="Arial" pitchFamily="34" charset="0"/>
              </a:rPr>
              <a:t>saatu tehostettu tuki ja </a:t>
            </a:r>
          </a:p>
          <a:p>
            <a:pPr>
              <a:buFontTx/>
              <a:buChar char="-"/>
              <a:defRPr/>
            </a:pPr>
            <a:r>
              <a:rPr lang="fi-FI" sz="2400" b="1" dirty="0">
                <a:solidFill>
                  <a:schemeClr val="tx1"/>
                </a:solidFill>
                <a:latin typeface="Arial" pitchFamily="34" charset="0"/>
                <a:cs typeface="Arial" pitchFamily="34" charset="0"/>
              </a:rPr>
              <a:t>oppimisen ja kasvun vaatima tuki (OH, ympäristö, henkilöstö, opetus- ja opiskelumenetelmä, materiaalit ja välineet…)</a:t>
            </a:r>
          </a:p>
          <a:p>
            <a:pPr>
              <a:defRPr/>
            </a:pPr>
            <a:r>
              <a:rPr lang="fi-FI" sz="2400" dirty="0">
                <a:solidFill>
                  <a:schemeClr val="tx1"/>
                </a:solidFill>
                <a:latin typeface="Arial" pitchFamily="34" charset="0"/>
                <a:cs typeface="Arial" pitchFamily="34" charset="0"/>
              </a:rPr>
              <a:t>Lisäksi tarvittaessa esim. psykologinen tai lääketieteellinen lausunto tai vastaava sosiaalinen selvitys</a:t>
            </a:r>
          </a:p>
          <a:p>
            <a:pPr>
              <a:defRPr/>
            </a:pPr>
            <a:r>
              <a:rPr lang="fi-FI" sz="2400" dirty="0">
                <a:solidFill>
                  <a:schemeClr val="tx1"/>
                </a:solidFill>
                <a:latin typeface="Arial" pitchFamily="34" charset="0"/>
                <a:cs typeface="Arial" pitchFamily="34" charset="0"/>
              </a:rPr>
              <a:t>Kuuleminen hallintolain 34 §:n mukaisesti</a:t>
            </a:r>
          </a:p>
          <a:p>
            <a:pPr marL="0" indent="0">
              <a:buFont typeface="Arial" pitchFamily="34" charset="0"/>
              <a:buNone/>
              <a:defRPr/>
            </a:pPr>
            <a:endParaRPr lang="fi-FI" sz="2400" dirty="0">
              <a:solidFill>
                <a:schemeClr val="tx1"/>
              </a:solidFill>
              <a:latin typeface="Arial" pitchFamily="34" charset="0"/>
              <a:cs typeface="Arial" pitchFamily="34" charset="0"/>
            </a:endParaRPr>
          </a:p>
          <a:p>
            <a:pPr>
              <a:buFont typeface="Arial" pitchFamily="34" charset="0"/>
              <a:buNone/>
              <a:defRPr/>
            </a:pPr>
            <a:r>
              <a:rPr lang="fi-FI" sz="2400" b="1" dirty="0">
                <a:solidFill>
                  <a:srgbClr val="FF0000"/>
                </a:solidFill>
                <a:latin typeface="Arial" pitchFamily="34" charset="0"/>
                <a:cs typeface="Arial" pitchFamily="34" charset="0"/>
              </a:rPr>
              <a:t>POIKKEUS: erityisen tuen päätös jo ennen esi- ja perusopetuksen alkamista</a:t>
            </a:r>
            <a:endParaRPr lang="fi-FI" sz="2400" dirty="0">
              <a:solidFill>
                <a:srgbClr val="FF0000"/>
              </a:solidFill>
              <a:latin typeface="Arial" pitchFamily="34" charset="0"/>
              <a:cs typeface="Arial" pitchFamily="34" charset="0"/>
            </a:endParaRPr>
          </a:p>
          <a:p>
            <a:pPr>
              <a:defRPr/>
            </a:pPr>
            <a:endParaRPr lang="fi-FI" sz="2400" dirty="0">
              <a:latin typeface="Arial" pitchFamily="34" charset="0"/>
              <a:cs typeface="Arial" pitchFamily="34" charset="0"/>
            </a:endParaRPr>
          </a:p>
        </p:txBody>
      </p:sp>
    </p:spTree>
    <p:extLst>
      <p:ext uri="{BB962C8B-B14F-4D97-AF65-F5344CB8AC3E}">
        <p14:creationId xmlns:p14="http://schemas.microsoft.com/office/powerpoint/2010/main" val="1311005691"/>
      </p:ext>
    </p:extLst>
  </p:cSld>
  <p:clrMapOvr>
    <a:masterClrMapping/>
  </p:clrMapOvr>
  <p:transition spd="slow">
    <p:wipe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idx="4294967295"/>
          </p:nvPr>
        </p:nvSpPr>
        <p:spPr>
          <a:xfrm>
            <a:off x="5226050" y="274638"/>
            <a:ext cx="3917950" cy="490537"/>
          </a:xfrm>
        </p:spPr>
        <p:txBody>
          <a:bodyPr>
            <a:normAutofit fontScale="90000"/>
          </a:bodyPr>
          <a:lstStyle/>
          <a:p>
            <a:r>
              <a:rPr lang="fi-FI" dirty="0"/>
              <a:t>HE 109</a:t>
            </a:r>
          </a:p>
        </p:txBody>
      </p:sp>
      <p:sp>
        <p:nvSpPr>
          <p:cNvPr id="3" name="Sisällön paikkamerkki 2"/>
          <p:cNvSpPr>
            <a:spLocks noGrp="1"/>
          </p:cNvSpPr>
          <p:nvPr>
            <p:ph idx="4294967295"/>
          </p:nvPr>
        </p:nvSpPr>
        <p:spPr>
          <a:xfrm>
            <a:off x="179388" y="1052513"/>
            <a:ext cx="8964612" cy="5616575"/>
          </a:xfrm>
        </p:spPr>
        <p:txBody>
          <a:bodyPr>
            <a:normAutofit/>
          </a:bodyPr>
          <a:lstStyle/>
          <a:p>
            <a:pPr marL="0" indent="0">
              <a:buNone/>
            </a:pPr>
            <a:r>
              <a:rPr lang="fi-FI" u="sng" dirty="0"/>
              <a:t>Erityisen tuen päätöksessä tulee päättää</a:t>
            </a:r>
            <a:r>
              <a:rPr lang="fi-FI" dirty="0"/>
              <a:t> </a:t>
            </a:r>
          </a:p>
          <a:p>
            <a:pPr marL="0" indent="0">
              <a:buNone/>
            </a:pPr>
            <a:r>
              <a:rPr lang="fi-FI" dirty="0">
                <a:solidFill>
                  <a:srgbClr val="FF0000"/>
                </a:solidFill>
              </a:rPr>
              <a:t>1. OPPILAAN PÄÄSÄÄNTÖISESTÄ OPETUSRYHMÄSTÄ</a:t>
            </a:r>
          </a:p>
          <a:p>
            <a:r>
              <a:rPr lang="fi-FI" dirty="0">
                <a:solidFill>
                  <a:srgbClr val="FF0000"/>
                </a:solidFill>
              </a:rPr>
              <a:t>Tällä tarkoitetaan päätöstä siitä, </a:t>
            </a:r>
            <a:r>
              <a:rPr lang="fi-FI" b="1" dirty="0">
                <a:solidFill>
                  <a:srgbClr val="FF0000"/>
                </a:solidFill>
              </a:rPr>
              <a:t>annetaanko oppilaalle opetusta yleisopetuksen ryhmässä vai kokonaan tai osittain erityisopetuksen ryhmässä</a:t>
            </a:r>
            <a:r>
              <a:rPr lang="fi-FI" b="1" dirty="0"/>
              <a:t>. </a:t>
            </a:r>
          </a:p>
          <a:p>
            <a:pPr marL="0" indent="0">
              <a:buNone/>
            </a:pPr>
            <a:r>
              <a:rPr lang="fi-FI" dirty="0"/>
              <a:t>2. OPPILAAN TARVITSEMISTA RIITTÄVISTÄ TULKITSEMIS- JA AVUSTAJAPALVELUISTA </a:t>
            </a:r>
          </a:p>
          <a:p>
            <a:pPr marL="0" indent="0">
              <a:buNone/>
            </a:pPr>
            <a:r>
              <a:rPr lang="fi-FI" dirty="0"/>
              <a:t>3. 31 §:SSÄ TARKOITETUISTA PALVELUISTA</a:t>
            </a:r>
          </a:p>
          <a:p>
            <a:pPr marL="0" indent="0">
              <a:buNone/>
            </a:pPr>
            <a:r>
              <a:rPr lang="fi-FI" dirty="0"/>
              <a:t>4. OPPIMÄÄRÄSTÄ POIKKEAMISESTA</a:t>
            </a:r>
          </a:p>
          <a:p>
            <a:r>
              <a:rPr lang="fi-FI" dirty="0"/>
              <a:t>Erityistä tukea saavan oppilaan opetuksessa voidaan tarvittaessa poiketa 11 §:ssä määritellystä oppiainejaosta tai esimerkiksi vapauttaa oppilas jonkin yksittäisen aineen opiskelusta. </a:t>
            </a:r>
          </a:p>
          <a:p>
            <a:r>
              <a:rPr lang="fi-FI" b="1" dirty="0"/>
              <a:t>Poikkeaminen perusopetuksen </a:t>
            </a:r>
            <a:r>
              <a:rPr lang="fi-FI" b="1" u="sng" dirty="0">
                <a:solidFill>
                  <a:srgbClr val="FF0000"/>
                </a:solidFill>
              </a:rPr>
              <a:t>oppimäärän normaalista sisällöstä</a:t>
            </a:r>
            <a:r>
              <a:rPr lang="fi-FI" b="1" dirty="0"/>
              <a:t>, vaikka vain yhden oppiaineen kohdalla, edellyttää aina päätöstä erityisen tuen antamisesta. </a:t>
            </a:r>
            <a:endParaRPr lang="fi-FI" dirty="0"/>
          </a:p>
        </p:txBody>
      </p:sp>
    </p:spTree>
    <p:extLst>
      <p:ext uri="{BB962C8B-B14F-4D97-AF65-F5344CB8AC3E}">
        <p14:creationId xmlns:p14="http://schemas.microsoft.com/office/powerpoint/2010/main" val="2728430591"/>
      </p:ext>
    </p:extLst>
  </p:cSld>
  <p:clrMapOvr>
    <a:masterClrMapping/>
  </p:clrMapOvr>
  <p:transition spd="slow">
    <p:wipe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idx="4294967295"/>
          </p:nvPr>
        </p:nvSpPr>
        <p:spPr>
          <a:xfrm>
            <a:off x="0" y="188913"/>
            <a:ext cx="8229600" cy="1143000"/>
          </a:xfrm>
        </p:spPr>
        <p:txBody>
          <a:bodyPr>
            <a:normAutofit/>
          </a:bodyPr>
          <a:lstStyle/>
          <a:p>
            <a:r>
              <a:rPr lang="fi-FI" b="1" dirty="0"/>
              <a:t>17 § Erityinen tuki</a:t>
            </a:r>
            <a:br>
              <a:rPr lang="fi-FI" b="1" dirty="0"/>
            </a:br>
            <a:endParaRPr lang="fi-FI" dirty="0"/>
          </a:p>
        </p:txBody>
      </p:sp>
      <p:sp>
        <p:nvSpPr>
          <p:cNvPr id="3" name="Sisällön paikkamerkki 2"/>
          <p:cNvSpPr>
            <a:spLocks noGrp="1"/>
          </p:cNvSpPr>
          <p:nvPr>
            <p:ph idx="4294967295"/>
          </p:nvPr>
        </p:nvSpPr>
        <p:spPr>
          <a:xfrm>
            <a:off x="0" y="908050"/>
            <a:ext cx="8785225" cy="5834063"/>
          </a:xfrm>
        </p:spPr>
        <p:txBody>
          <a:bodyPr>
            <a:normAutofit/>
          </a:bodyPr>
          <a:lstStyle/>
          <a:p>
            <a:r>
              <a:rPr lang="fi-FI" dirty="0"/>
              <a:t>Erityinen tuki muodostuu </a:t>
            </a:r>
            <a:r>
              <a:rPr lang="fi-FI" b="1" dirty="0"/>
              <a:t>erityisopetuksesta ja muusta tämän lain mukaan annettavasta tuesta</a:t>
            </a:r>
            <a:r>
              <a:rPr lang="fi-FI" dirty="0"/>
              <a:t>. Erityisopetus järjestetään oppilaan etu ja opetuksen järjestämisedellytykset huomioon ottaen </a:t>
            </a:r>
            <a:r>
              <a:rPr lang="fi-FI" b="1" dirty="0"/>
              <a:t>muun opetuksen yhteydessä tai osittain tai kokonaan erityisluokalla tai muussa soveltuvassa paikassa. </a:t>
            </a:r>
            <a:r>
              <a:rPr lang="fi-FI" dirty="0"/>
              <a:t>Tässä momentissa tarkoitetun oppilaan opetuksessa voidaan poiketa 11 §:stä sen mukaan kuin 14 §:n nojalla säädetään tai määrätään.</a:t>
            </a:r>
          </a:p>
          <a:p>
            <a:pPr marL="0" indent="0">
              <a:buNone/>
            </a:pPr>
            <a:endParaRPr lang="fi-FI" dirty="0"/>
          </a:p>
        </p:txBody>
      </p:sp>
    </p:spTree>
    <p:extLst>
      <p:ext uri="{BB962C8B-B14F-4D97-AF65-F5344CB8AC3E}">
        <p14:creationId xmlns:p14="http://schemas.microsoft.com/office/powerpoint/2010/main" val="3231448657"/>
      </p:ext>
    </p:extLst>
  </p:cSld>
  <p:clrMapOvr>
    <a:masterClrMapping/>
  </p:clrMapOvr>
  <p:transition spd="slow">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971600" y="980728"/>
            <a:ext cx="7272808" cy="5184576"/>
          </a:xfrm>
        </p:spPr>
        <p:txBody>
          <a:bodyPr>
            <a:normAutofit/>
          </a:bodyPr>
          <a:lstStyle/>
          <a:p>
            <a:r>
              <a:rPr lang="fi-FI" dirty="0"/>
              <a:t>Lainsäädännön esitöiden mukaan (HE 109/2009) </a:t>
            </a:r>
            <a:r>
              <a:rPr lang="fi-FI" b="1" dirty="0"/>
              <a:t>erityisen tuen järjestäminen pääsääntöisesti muun opetuksen yhteydessä tarkoittaa</a:t>
            </a:r>
            <a:r>
              <a:rPr lang="fi-FI" dirty="0"/>
              <a:t>, että oppilaalle annettava erityinen tuki ei sellaisenaan vaikuta oppilaan koulupaikkaan ja opetusryhmän määräytymiseen. </a:t>
            </a:r>
            <a:r>
              <a:rPr lang="fi-FI" b="1" dirty="0"/>
              <a:t>Oppilaan opetus voidaan kuitenkin järjestää erityisluokalla tai erityiskoulussa, jos opetusta ei voida järjestää yleisopetuksen ryhmässä oppilaan edun edellyttämällä tavalla</a:t>
            </a:r>
            <a:r>
              <a:rPr lang="fi-FI" dirty="0"/>
              <a:t>.</a:t>
            </a:r>
          </a:p>
          <a:p>
            <a:r>
              <a:rPr lang="fi-FI" dirty="0"/>
              <a:t> Opetuksenjärjestämispaikan vaihtamisen tarve oppilaasta johtuen voi tulla kyseeseen siten esimerkiksi erityisluokan puutteen vuoksi lähikoulussa, jos oppilas tarvitsisi erityisluokanopettajan antamaa opetusta ja pientä opetusryhmää. Opetuksen järjestäjällä on oikeus päättä, missä sen kouluista on erityisluokkia.</a:t>
            </a:r>
          </a:p>
          <a:p>
            <a:endParaRPr lang="fi-FI" dirty="0"/>
          </a:p>
        </p:txBody>
      </p:sp>
    </p:spTree>
    <p:extLst>
      <p:ext uri="{BB962C8B-B14F-4D97-AF65-F5344CB8AC3E}">
        <p14:creationId xmlns:p14="http://schemas.microsoft.com/office/powerpoint/2010/main" val="46748760"/>
      </p:ext>
    </p:extLst>
  </p:cSld>
  <p:clrMapOvr>
    <a:masterClrMapping/>
  </p:clrMapOvr>
  <p:transition spd="slow">
    <p:push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20410" y="168201"/>
            <a:ext cx="7600690" cy="936104"/>
          </a:xfrm>
        </p:spPr>
        <p:txBody>
          <a:bodyPr>
            <a:normAutofit/>
          </a:bodyPr>
          <a:lstStyle/>
          <a:p>
            <a:r>
              <a:rPr lang="fi-FI" dirty="0"/>
              <a:t>Integraation edellytykset</a:t>
            </a:r>
          </a:p>
        </p:txBody>
      </p:sp>
      <p:sp>
        <p:nvSpPr>
          <p:cNvPr id="3" name="Sisällön paikkamerkki 2"/>
          <p:cNvSpPr>
            <a:spLocks noGrp="1"/>
          </p:cNvSpPr>
          <p:nvPr>
            <p:ph idx="1"/>
          </p:nvPr>
        </p:nvSpPr>
        <p:spPr>
          <a:xfrm>
            <a:off x="548979" y="1104305"/>
            <a:ext cx="8208912" cy="5472608"/>
          </a:xfrm>
        </p:spPr>
        <p:txBody>
          <a:bodyPr>
            <a:noAutofit/>
          </a:bodyPr>
          <a:lstStyle/>
          <a:p>
            <a:r>
              <a:rPr lang="fi-FI" sz="2800" dirty="0"/>
              <a:t>Soveltuva oppimisympäristö/koulun valmius</a:t>
            </a:r>
          </a:p>
          <a:p>
            <a:r>
              <a:rPr lang="fi-FI" sz="2800" dirty="0"/>
              <a:t>Opettajan pedagogisen asiantuntijuuden, huoltajien  ja oppilashuollon näkemyksien huomioonottaminen opetuksen järjestelyissä</a:t>
            </a:r>
          </a:p>
          <a:p>
            <a:r>
              <a:rPr lang="fi-FI" sz="2800" dirty="0"/>
              <a:t>Toimiva ryhmäkoko</a:t>
            </a:r>
          </a:p>
          <a:p>
            <a:r>
              <a:rPr lang="fi-FI" sz="2800" dirty="0"/>
              <a:t>Tarpeen mukaan erityisopetusta</a:t>
            </a:r>
          </a:p>
          <a:p>
            <a:r>
              <a:rPr lang="fi-FI" sz="2800" dirty="0"/>
              <a:t>Opettajalle aikaa suunnitteluun, </a:t>
            </a:r>
            <a:r>
              <a:rPr lang="fi-FI" sz="2800" dirty="0" err="1"/>
              <a:t>moniammatilliseen</a:t>
            </a:r>
            <a:r>
              <a:rPr lang="fi-FI" sz="2800" dirty="0"/>
              <a:t> yhteistyöhön ja dokumentointiin </a:t>
            </a:r>
          </a:p>
          <a:p>
            <a:r>
              <a:rPr lang="fi-FI" sz="2800" dirty="0"/>
              <a:t>Täydennyskoulutusta yhdenvertaisesti ja toimivin edellytyksin</a:t>
            </a:r>
          </a:p>
          <a:p>
            <a:pPr marL="0" indent="0">
              <a:buNone/>
            </a:pPr>
            <a:endParaRPr lang="fi-FI" sz="1600" dirty="0"/>
          </a:p>
        </p:txBody>
      </p:sp>
    </p:spTree>
    <p:extLst>
      <p:ext uri="{BB962C8B-B14F-4D97-AF65-F5344CB8AC3E}">
        <p14:creationId xmlns:p14="http://schemas.microsoft.com/office/powerpoint/2010/main" val="2008206224"/>
      </p:ext>
    </p:extLst>
  </p:cSld>
  <p:clrMapOvr>
    <a:masterClrMapping/>
  </p:clrMapOvr>
  <p:transition spd="slow">
    <p:push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611560" y="980728"/>
            <a:ext cx="6491064" cy="634082"/>
          </a:xfrm>
        </p:spPr>
        <p:txBody>
          <a:bodyPr>
            <a:normAutofit fontScale="90000"/>
          </a:bodyPr>
          <a:lstStyle/>
          <a:p>
            <a:pPr lvl="0"/>
            <a:r>
              <a:rPr lang="fi-FI" sz="2800" b="1" dirty="0"/>
              <a:t>Missä tilanteissa erityistä tukea saavan oppilaan päätöstä tulee tarkistaa?</a:t>
            </a:r>
            <a:br>
              <a:rPr lang="fi-FI" sz="2800" b="1" dirty="0"/>
            </a:br>
            <a:r>
              <a:rPr lang="fi-FI" sz="2800" b="1" dirty="0"/>
              <a:t> </a:t>
            </a:r>
          </a:p>
        </p:txBody>
      </p:sp>
      <p:sp>
        <p:nvSpPr>
          <p:cNvPr id="3" name="Sisällön paikkamerkki 2"/>
          <p:cNvSpPr>
            <a:spLocks noGrp="1"/>
          </p:cNvSpPr>
          <p:nvPr>
            <p:ph idx="1"/>
          </p:nvPr>
        </p:nvSpPr>
        <p:spPr>
          <a:xfrm>
            <a:off x="467544" y="1628800"/>
            <a:ext cx="8280920" cy="4497363"/>
          </a:xfrm>
        </p:spPr>
        <p:txBody>
          <a:bodyPr>
            <a:normAutofit lnSpcReduction="10000"/>
          </a:bodyPr>
          <a:lstStyle/>
          <a:p>
            <a:pPr lvl="0"/>
            <a:r>
              <a:rPr lang="fi-FI" sz="2400" dirty="0"/>
              <a:t>opetusryhmä muuttuu </a:t>
            </a:r>
          </a:p>
          <a:p>
            <a:pPr lvl="0"/>
            <a:r>
              <a:rPr lang="fi-FI" sz="2400" dirty="0"/>
              <a:t>tulkitsemis- ja avustajapalveluissa tapahtuu muutos</a:t>
            </a:r>
          </a:p>
          <a:p>
            <a:pPr lvl="0"/>
            <a:r>
              <a:rPr lang="fi-FI" sz="2400" dirty="0"/>
              <a:t>oppiaine yksilöllistetään</a:t>
            </a:r>
          </a:p>
          <a:p>
            <a:pPr lvl="0"/>
            <a:r>
              <a:rPr lang="fi-FI" sz="2400" dirty="0"/>
              <a:t>opetus järjestetään poiketen 11 §:ssä määritellystä oppiainejaosta tai </a:t>
            </a:r>
          </a:p>
          <a:p>
            <a:pPr lvl="0"/>
            <a:r>
              <a:rPr lang="fi-FI" sz="2400" dirty="0"/>
              <a:t>oppilas vapautetaan jonkin yksittäisen aineen opiskelusta </a:t>
            </a:r>
          </a:p>
          <a:p>
            <a:r>
              <a:rPr lang="fi-FI" sz="2400" dirty="0"/>
              <a:t>ainakin 2. vuosiluokan jälkeen ja ennen 7. vuosiluokalle siirtymistä</a:t>
            </a:r>
          </a:p>
          <a:p>
            <a:r>
              <a:rPr lang="fi-FI" sz="2400" dirty="0"/>
              <a:t>oppilaalla ei ole enää erityisen tuen tarvetta, </a:t>
            </a:r>
          </a:p>
          <a:p>
            <a:pPr marL="0" indent="0">
              <a:buNone/>
            </a:pPr>
            <a:r>
              <a:rPr lang="fi-FI" sz="2000" b="1" dirty="0"/>
              <a:t>Uusi tarkistettu päätös tulee perustella pedagogisella selvityksellä. Siitä on käytävä ilmi, miksi oppilaan opetuksen järjestämisessä on ollut tarve tehdä muutoksia</a:t>
            </a:r>
            <a:r>
              <a:rPr lang="fi-FI" sz="2400" dirty="0"/>
              <a:t>.</a:t>
            </a:r>
          </a:p>
          <a:p>
            <a:pPr marL="0" indent="0">
              <a:buNone/>
            </a:pPr>
            <a:endParaRPr lang="fi-FI" sz="2400" dirty="0"/>
          </a:p>
        </p:txBody>
      </p:sp>
    </p:spTree>
    <p:extLst>
      <p:ext uri="{BB962C8B-B14F-4D97-AF65-F5344CB8AC3E}">
        <p14:creationId xmlns:p14="http://schemas.microsoft.com/office/powerpoint/2010/main" val="825246259"/>
      </p:ext>
    </p:extLst>
  </p:cSld>
  <p:clrMapOvr>
    <a:masterClrMapping/>
  </p:clrMapOvr>
  <p:transition spd="slow">
    <p:push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idx="4294967295"/>
          </p:nvPr>
        </p:nvSpPr>
        <p:spPr>
          <a:xfrm>
            <a:off x="2814638" y="274638"/>
            <a:ext cx="6329362" cy="1143000"/>
          </a:xfrm>
        </p:spPr>
        <p:txBody>
          <a:bodyPr/>
          <a:lstStyle/>
          <a:p>
            <a:r>
              <a:rPr lang="fi-FI" dirty="0"/>
              <a:t>17 §</a:t>
            </a:r>
          </a:p>
        </p:txBody>
      </p:sp>
      <p:sp>
        <p:nvSpPr>
          <p:cNvPr id="3" name="Sisällön paikkamerkki 2"/>
          <p:cNvSpPr>
            <a:spLocks noGrp="1"/>
          </p:cNvSpPr>
          <p:nvPr>
            <p:ph idx="4294967295"/>
          </p:nvPr>
        </p:nvSpPr>
        <p:spPr>
          <a:xfrm>
            <a:off x="503238" y="1341438"/>
            <a:ext cx="8640762" cy="5400675"/>
          </a:xfrm>
        </p:spPr>
        <p:txBody>
          <a:bodyPr>
            <a:normAutofit/>
          </a:bodyPr>
          <a:lstStyle/>
          <a:p>
            <a:r>
              <a:rPr lang="fi-FI" b="1" dirty="0"/>
              <a:t>Erityisen tuen päätös voidaan tehdä ennen esi- tai perusopetuksen alkamista taikka esi- tai perusopetuksen aikana </a:t>
            </a:r>
            <a:r>
              <a:rPr lang="fi-FI" b="1" dirty="0">
                <a:solidFill>
                  <a:srgbClr val="FF0000"/>
                </a:solidFill>
              </a:rPr>
              <a:t>ilman </a:t>
            </a:r>
            <a:r>
              <a:rPr lang="fi-FI" b="1" dirty="0"/>
              <a:t>sitä edeltävää pedagogista selvitystä ja oppimisen tehostetun tuen antamista, </a:t>
            </a:r>
            <a:r>
              <a:rPr lang="fi-FI" b="1" dirty="0">
                <a:solidFill>
                  <a:srgbClr val="FF0000"/>
                </a:solidFill>
              </a:rPr>
              <a:t>jos psykologisen tai lääketieteellisen arvion perusteella ilmenee, että oppilaan opetusta ei vamman, sairauden, kehityksessä viivästymisen tai tunne-elämän häiriön taikka muun vastaavan erityisen syyn vuoksi voida antaa muuten.</a:t>
            </a:r>
            <a:r>
              <a:rPr lang="fi-FI" b="1" dirty="0"/>
              <a:t> Edellä tarkoitetussa tilanteessa erityisen tuen päätöstä tarkistetaan siten kuin 2 momentissa säädetään</a:t>
            </a:r>
            <a:r>
              <a:rPr lang="fi-FI" dirty="0"/>
              <a:t>.</a:t>
            </a:r>
          </a:p>
          <a:p>
            <a:endParaRPr lang="fi-FI" dirty="0">
              <a:solidFill>
                <a:srgbClr val="FF0000"/>
              </a:solidFill>
            </a:endParaRPr>
          </a:p>
          <a:p>
            <a:r>
              <a:rPr lang="fi-FI" b="1" dirty="0">
                <a:solidFill>
                  <a:srgbClr val="FF0000"/>
                </a:solidFill>
              </a:rPr>
              <a:t>HUOM: erityisen tuen päätös on mahdollista tehdä esi- ja perusopetuksen aikana ilman tehostetun tuen antamista esimerkiksi onnettomuuden tai vakavan sairauden seurauksena</a:t>
            </a:r>
          </a:p>
          <a:p>
            <a:r>
              <a:rPr lang="fi-FI" dirty="0"/>
              <a:t>erityistä huomiota tulee kiinnittää tuen tarpeen arviointiin tilanteissa, joissa lapsen perusopetuksen aloittamista on päätetty siirtää vuotta myöhäisemmäksi.</a:t>
            </a:r>
          </a:p>
          <a:p>
            <a:pPr marL="0" indent="0">
              <a:buNone/>
            </a:pPr>
            <a:endParaRPr lang="fi-FI" b="1" dirty="0">
              <a:solidFill>
                <a:srgbClr val="FF0000"/>
              </a:solidFill>
            </a:endParaRPr>
          </a:p>
          <a:p>
            <a:endParaRPr lang="fi-FI" dirty="0"/>
          </a:p>
        </p:txBody>
      </p:sp>
    </p:spTree>
    <p:extLst>
      <p:ext uri="{BB962C8B-B14F-4D97-AF65-F5344CB8AC3E}">
        <p14:creationId xmlns:p14="http://schemas.microsoft.com/office/powerpoint/2010/main" val="1105928639"/>
      </p:ext>
    </p:extLst>
  </p:cSld>
  <p:clrMapOvr>
    <a:masterClrMapping/>
  </p:clrMapOvr>
  <p:transition spd="slow">
    <p:wipe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Autofit/>
          </a:bodyPr>
          <a:lstStyle/>
          <a:p>
            <a:r>
              <a:rPr lang="fi-FI" sz="2800" b="1" dirty="0"/>
              <a:t>17 a § Henkilökohtainen opetuksen järjestämistä koskeva suunnitelma</a:t>
            </a:r>
            <a:br>
              <a:rPr lang="fi-FI" sz="2800" b="1" dirty="0"/>
            </a:br>
            <a:endParaRPr lang="fi-FI" sz="2800" dirty="0"/>
          </a:p>
        </p:txBody>
      </p:sp>
      <p:sp>
        <p:nvSpPr>
          <p:cNvPr id="3" name="Sisällön paikkamerkki 2"/>
          <p:cNvSpPr>
            <a:spLocks noGrp="1"/>
          </p:cNvSpPr>
          <p:nvPr>
            <p:ph idx="1"/>
          </p:nvPr>
        </p:nvSpPr>
        <p:spPr>
          <a:xfrm>
            <a:off x="755576" y="1988841"/>
            <a:ext cx="8280920" cy="3456384"/>
          </a:xfrm>
        </p:spPr>
        <p:txBody>
          <a:bodyPr>
            <a:noAutofit/>
          </a:bodyPr>
          <a:lstStyle/>
          <a:p>
            <a:r>
              <a:rPr lang="fi-FI" sz="2000" dirty="0"/>
              <a:t>Erityistä tukea koskevan päätöksen toimeenpanemiseksi </a:t>
            </a:r>
          </a:p>
          <a:p>
            <a:r>
              <a:rPr lang="fi-FI" sz="2000" dirty="0"/>
              <a:t>jollei siihen ole ilmeistä estettä, laadittava yhteistyössä oppilaan ja huoltajan tai tarvittaessa oppilaan muun laillisen edustajan kanssa</a:t>
            </a:r>
          </a:p>
          <a:p>
            <a:r>
              <a:rPr lang="fi-FI" sz="2000" dirty="0"/>
              <a:t>Suunnitelmasta on käytävä ilmi oppilaan erityistä tukea koskevan päätöksen mukaisen opetuksen ja muun tuen antaminen. </a:t>
            </a:r>
          </a:p>
          <a:p>
            <a:r>
              <a:rPr lang="fi-FI" sz="2000" dirty="0"/>
              <a:t>Suunnitelma tarkistetaan tarvittaessa, kuitenkin vähintään kerran lukuvuodessa, oppilaan tarpeiden mukaiseksi. </a:t>
            </a:r>
          </a:p>
          <a:p>
            <a:r>
              <a:rPr lang="fi-FI" sz="2000" dirty="0"/>
              <a:t>Suunnitelman keskeisestä sisällöstä määrätään opetussuunnitelman perusteissa.</a:t>
            </a:r>
          </a:p>
          <a:p>
            <a:endParaRPr lang="fi-FI" sz="2000" dirty="0"/>
          </a:p>
        </p:txBody>
      </p:sp>
    </p:spTree>
    <p:extLst>
      <p:ext uri="{BB962C8B-B14F-4D97-AF65-F5344CB8AC3E}">
        <p14:creationId xmlns:p14="http://schemas.microsoft.com/office/powerpoint/2010/main" val="1860150921"/>
      </p:ext>
    </p:extLst>
  </p:cSld>
  <p:clrMapOvr>
    <a:masterClrMapping/>
  </p:clrMapOvr>
  <p:transition spd="slow">
    <p:push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idx="4294967295"/>
          </p:nvPr>
        </p:nvSpPr>
        <p:spPr>
          <a:xfrm>
            <a:off x="467544" y="274638"/>
            <a:ext cx="7762056" cy="633412"/>
          </a:xfrm>
        </p:spPr>
        <p:txBody>
          <a:bodyPr>
            <a:normAutofit/>
          </a:bodyPr>
          <a:lstStyle/>
          <a:p>
            <a:r>
              <a:rPr lang="fi-FI" sz="3200" b="1" dirty="0">
                <a:solidFill>
                  <a:schemeClr val="tx1"/>
                </a:solidFill>
              </a:rPr>
              <a:t>STM OPAS 20:2009</a:t>
            </a:r>
          </a:p>
        </p:txBody>
      </p:sp>
      <p:sp>
        <p:nvSpPr>
          <p:cNvPr id="3" name="Sisällön paikkamerkki 2"/>
          <p:cNvSpPr>
            <a:spLocks noGrp="1"/>
          </p:cNvSpPr>
          <p:nvPr>
            <p:ph idx="4294967295"/>
          </p:nvPr>
        </p:nvSpPr>
        <p:spPr>
          <a:xfrm>
            <a:off x="179388" y="908050"/>
            <a:ext cx="8713092" cy="5834063"/>
          </a:xfrm>
        </p:spPr>
        <p:txBody>
          <a:bodyPr>
            <a:normAutofit/>
          </a:bodyPr>
          <a:lstStyle/>
          <a:p>
            <a:r>
              <a:rPr lang="fi-FI" sz="1800" b="1" dirty="0"/>
              <a:t>Erityisen tuen tarpeen tunnistamisessa ja tuen järjestämisessä on tärkeää yhteistyö sekä lapsen, nuoren ja hänen perheensä kanssa että koulun kanssa osana oppilashuoltoa. </a:t>
            </a:r>
          </a:p>
          <a:p>
            <a:pPr marL="0" indent="0">
              <a:buNone/>
            </a:pPr>
            <a:endParaRPr lang="fi-FI" sz="1800" dirty="0"/>
          </a:p>
          <a:p>
            <a:r>
              <a:rPr lang="fi-FI" sz="1800" dirty="0"/>
              <a:t>Terveystarkastuksissa tulee havaita lapset ja nuoret, joita on tarpeen seurata tiiviimmin. </a:t>
            </a:r>
            <a:r>
              <a:rPr lang="fi-FI" sz="1800" b="1" dirty="0"/>
              <a:t>Tarkempaa seurantaa tarvitsevat yleensä </a:t>
            </a:r>
          </a:p>
          <a:p>
            <a:pPr lvl="1"/>
            <a:r>
              <a:rPr lang="fi-FI" sz="1800" dirty="0"/>
              <a:t>sairaat ja vammaiset lapset, </a:t>
            </a:r>
          </a:p>
          <a:p>
            <a:pPr lvl="1"/>
            <a:r>
              <a:rPr lang="fi-FI" sz="1800" dirty="0"/>
              <a:t>Lapset ja nuoret, joita perhe ei pysty tukemaan riittävästi, </a:t>
            </a:r>
          </a:p>
          <a:p>
            <a:pPr lvl="1"/>
            <a:r>
              <a:rPr lang="fi-FI" sz="1800" dirty="0"/>
              <a:t>vieraista kulttuureista tulevat lapset ja </a:t>
            </a:r>
          </a:p>
          <a:p>
            <a:pPr lvl="1"/>
            <a:r>
              <a:rPr lang="fi-FI" sz="1800" b="1" dirty="0"/>
              <a:t>lapset, joilla on oppimisvaikeuksia tai häiriökäyttäytymistä</a:t>
            </a:r>
            <a:r>
              <a:rPr lang="fi-FI" sz="1800" dirty="0"/>
              <a:t>.</a:t>
            </a:r>
          </a:p>
          <a:p>
            <a:pPr marL="457200" lvl="1" indent="0">
              <a:buNone/>
            </a:pPr>
            <a:endParaRPr lang="fi-FI" sz="1800" dirty="0"/>
          </a:p>
          <a:p>
            <a:r>
              <a:rPr lang="fi-FI" sz="1800" dirty="0"/>
              <a:t>Erityistä huomiota tulee kiinnittää </a:t>
            </a:r>
            <a:r>
              <a:rPr lang="fi-FI" sz="1800" b="1" dirty="0"/>
              <a:t>mielenterveysongelmien</a:t>
            </a:r>
            <a:r>
              <a:rPr lang="fi-FI" sz="1800" dirty="0"/>
              <a:t>, kuten masentuneisuuden tai syömishäiriöiden varhaiseen havaitsemiseen ja hoitoon ohjaukseen </a:t>
            </a:r>
            <a:r>
              <a:rPr lang="fi-FI" sz="1800" b="1" dirty="0"/>
              <a:t>sekä ongelmiin, jotka voivat johtaa koulun keskeyttämiseen. </a:t>
            </a:r>
          </a:p>
          <a:p>
            <a:pPr marL="0" indent="0">
              <a:buNone/>
            </a:pPr>
            <a:endParaRPr lang="fi-FI" sz="1800" dirty="0"/>
          </a:p>
          <a:p>
            <a:r>
              <a:rPr lang="fi-FI" sz="1800" b="1" dirty="0"/>
              <a:t>Sekä kiusaaminen että kiusaamisen uhriksi joutuminen ovat vakavasti otettava merkki suurentuneesta mielenterveysongelmien riskistä.</a:t>
            </a:r>
          </a:p>
          <a:p>
            <a:endParaRPr lang="fi-FI" sz="1800" dirty="0"/>
          </a:p>
        </p:txBody>
      </p:sp>
    </p:spTree>
    <p:extLst>
      <p:ext uri="{BB962C8B-B14F-4D97-AF65-F5344CB8AC3E}">
        <p14:creationId xmlns:p14="http://schemas.microsoft.com/office/powerpoint/2010/main" val="200778528"/>
      </p:ext>
    </p:extLst>
  </p:cSld>
  <p:clrMapOvr>
    <a:masterClrMapping/>
  </p:clrMapOvr>
  <p:transition spd="slow">
    <p:wipe dir="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p:cNvPicPr>
            <a:picLocks noChangeAspect="1"/>
          </p:cNvPicPr>
          <p:nvPr/>
        </p:nvPicPr>
        <p:blipFill>
          <a:blip r:embed="rId2"/>
          <a:stretch>
            <a:fillRect/>
          </a:stretch>
        </p:blipFill>
        <p:spPr>
          <a:xfrm>
            <a:off x="177044" y="1301263"/>
            <a:ext cx="8206056" cy="3097456"/>
          </a:xfrm>
          <a:prstGeom prst="rect">
            <a:avLst/>
          </a:prstGeom>
        </p:spPr>
      </p:pic>
    </p:spTree>
    <p:extLst>
      <p:ext uri="{BB962C8B-B14F-4D97-AF65-F5344CB8AC3E}">
        <p14:creationId xmlns:p14="http://schemas.microsoft.com/office/powerpoint/2010/main" val="3401555652"/>
      </p:ext>
    </p:extLst>
  </p:cSld>
  <p:clrMapOvr>
    <a:masterClrMapping/>
  </p:clrMapOvr>
  <p:transition spd="slow">
    <p:wipe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Mitkä tekijät heikentävät työssä jaksamista</a:t>
            </a:r>
            <a:endParaRPr lang="fi-FI" dirty="0"/>
          </a:p>
        </p:txBody>
      </p:sp>
      <p:graphicFrame>
        <p:nvGraphicFramePr>
          <p:cNvPr id="5" name="Sisällön paikkamerkki 4"/>
          <p:cNvGraphicFramePr>
            <a:graphicFrameLocks noGrp="1"/>
          </p:cNvGraphicFramePr>
          <p:nvPr>
            <p:ph idx="1"/>
            <p:extLst/>
          </p:nvPr>
        </p:nvGraphicFramePr>
        <p:xfrm>
          <a:off x="628650" y="1825625"/>
          <a:ext cx="8415339" cy="3888433"/>
        </p:xfrm>
        <a:graphic>
          <a:graphicData uri="http://schemas.openxmlformats.org/drawingml/2006/table">
            <a:tbl>
              <a:tblPr>
                <a:tableStyleId>{5C22544A-7EE6-4342-B048-85BDC9FD1C3A}</a:tableStyleId>
              </a:tblPr>
              <a:tblGrid>
                <a:gridCol w="4900977">
                  <a:extLst>
                    <a:ext uri="{9D8B030D-6E8A-4147-A177-3AD203B41FA5}">
                      <a16:colId xmlns="" xmlns:a16="http://schemas.microsoft.com/office/drawing/2014/main" val="20000"/>
                    </a:ext>
                  </a:extLst>
                </a:gridCol>
                <a:gridCol w="585727">
                  <a:extLst>
                    <a:ext uri="{9D8B030D-6E8A-4147-A177-3AD203B41FA5}">
                      <a16:colId xmlns="" xmlns:a16="http://schemas.microsoft.com/office/drawing/2014/main" val="20001"/>
                    </a:ext>
                  </a:extLst>
                </a:gridCol>
                <a:gridCol w="585727">
                  <a:extLst>
                    <a:ext uri="{9D8B030D-6E8A-4147-A177-3AD203B41FA5}">
                      <a16:colId xmlns="" xmlns:a16="http://schemas.microsoft.com/office/drawing/2014/main" val="20002"/>
                    </a:ext>
                  </a:extLst>
                </a:gridCol>
                <a:gridCol w="585727">
                  <a:extLst>
                    <a:ext uri="{9D8B030D-6E8A-4147-A177-3AD203B41FA5}">
                      <a16:colId xmlns="" xmlns:a16="http://schemas.microsoft.com/office/drawing/2014/main" val="20003"/>
                    </a:ext>
                  </a:extLst>
                </a:gridCol>
                <a:gridCol w="585727">
                  <a:extLst>
                    <a:ext uri="{9D8B030D-6E8A-4147-A177-3AD203B41FA5}">
                      <a16:colId xmlns="" xmlns:a16="http://schemas.microsoft.com/office/drawing/2014/main" val="20004"/>
                    </a:ext>
                  </a:extLst>
                </a:gridCol>
                <a:gridCol w="585727">
                  <a:extLst>
                    <a:ext uri="{9D8B030D-6E8A-4147-A177-3AD203B41FA5}">
                      <a16:colId xmlns="" xmlns:a16="http://schemas.microsoft.com/office/drawing/2014/main" val="20005"/>
                    </a:ext>
                  </a:extLst>
                </a:gridCol>
                <a:gridCol w="585727">
                  <a:extLst>
                    <a:ext uri="{9D8B030D-6E8A-4147-A177-3AD203B41FA5}">
                      <a16:colId xmlns="" xmlns:a16="http://schemas.microsoft.com/office/drawing/2014/main" val="20006"/>
                    </a:ext>
                  </a:extLst>
                </a:gridCol>
              </a:tblGrid>
              <a:tr h="335613">
                <a:tc>
                  <a:txBody>
                    <a:bodyPr/>
                    <a:lstStyle/>
                    <a:p>
                      <a:pPr algn="l" fontAlgn="b"/>
                      <a:r>
                        <a:rPr lang="fi-FI" sz="1600" u="none" strike="noStrike" dirty="0">
                          <a:effectLst/>
                        </a:rPr>
                        <a:t>%</a:t>
                      </a:r>
                      <a:endParaRPr lang="fi-FI" sz="1600" b="0" i="1" u="none" strike="noStrike" dirty="0">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Vaka</a:t>
                      </a:r>
                      <a:endParaRPr lang="fi-FI" sz="1600" b="0" i="1"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dirty="0">
                          <a:effectLst/>
                        </a:rPr>
                        <a:t>Ala</a:t>
                      </a:r>
                      <a:endParaRPr lang="fi-FI" sz="1600" b="0" i="1" u="none" strike="noStrike" dirty="0">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dirty="0" err="1">
                          <a:effectLst/>
                        </a:rPr>
                        <a:t>Ylä</a:t>
                      </a:r>
                      <a:endParaRPr lang="fi-FI" sz="1600" b="0" i="1" u="none" strike="noStrike" dirty="0">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Lukio</a:t>
                      </a:r>
                      <a:endParaRPr lang="fi-FI" sz="1600" b="0" i="1"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Amm.</a:t>
                      </a:r>
                      <a:endParaRPr lang="fi-FI" sz="1600" b="0" i="1"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dirty="0">
                          <a:solidFill>
                            <a:srgbClr val="0070C0"/>
                          </a:solidFill>
                          <a:effectLst/>
                        </a:rPr>
                        <a:t>Yht.</a:t>
                      </a:r>
                      <a:endParaRPr lang="fi-FI" sz="1600" b="0" i="1" u="none" strike="noStrike" dirty="0">
                        <a:solidFill>
                          <a:srgbClr val="0070C0"/>
                        </a:solidFill>
                        <a:effectLst/>
                        <a:latin typeface="Calibri" panose="020F0502020204030204" pitchFamily="34" charset="0"/>
                      </a:endParaRPr>
                    </a:p>
                  </a:txBody>
                  <a:tcPr marL="7172" marR="7172" marT="7172" marB="0" anchor="b"/>
                </a:tc>
                <a:extLst>
                  <a:ext uri="{0D108BD9-81ED-4DB2-BD59-A6C34878D82A}">
                    <a16:rowId xmlns="" xmlns:a16="http://schemas.microsoft.com/office/drawing/2014/main" val="10000"/>
                  </a:ext>
                </a:extLst>
              </a:tr>
              <a:tr h="335613">
                <a:tc>
                  <a:txBody>
                    <a:bodyPr/>
                    <a:lstStyle/>
                    <a:p>
                      <a:pPr algn="l" fontAlgn="b"/>
                      <a:r>
                        <a:rPr lang="fi-FI" sz="1600" b="1" u="none" strike="noStrike" dirty="0">
                          <a:solidFill>
                            <a:srgbClr val="C00000"/>
                          </a:solidFill>
                          <a:effectLst/>
                        </a:rPr>
                        <a:t>kiire ja liiallinen työmäärä</a:t>
                      </a:r>
                      <a:endParaRPr lang="fi-FI" sz="1600" b="1" i="0" u="none" strike="noStrike" dirty="0">
                        <a:solidFill>
                          <a:srgbClr val="C00000"/>
                        </a:solidFill>
                        <a:effectLst/>
                        <a:latin typeface="Calibri" panose="020F0502020204030204" pitchFamily="34" charset="0"/>
                      </a:endParaRPr>
                    </a:p>
                  </a:txBody>
                  <a:tcPr marL="7172" marR="7172" marT="7172" marB="0" anchor="b"/>
                </a:tc>
                <a:tc>
                  <a:txBody>
                    <a:bodyPr/>
                    <a:lstStyle/>
                    <a:p>
                      <a:pPr algn="ctr" fontAlgn="b"/>
                      <a:r>
                        <a:rPr lang="fi-FI" sz="1600" u="none" strike="noStrike" dirty="0">
                          <a:effectLst/>
                        </a:rPr>
                        <a:t>39</a:t>
                      </a:r>
                      <a:endParaRPr lang="fi-FI" sz="1600" b="0" i="0" u="none" strike="noStrike" dirty="0">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23</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28</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26</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29</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b="1" u="none" strike="noStrike" dirty="0">
                          <a:solidFill>
                            <a:srgbClr val="C00000"/>
                          </a:solidFill>
                          <a:effectLst/>
                        </a:rPr>
                        <a:t>28</a:t>
                      </a:r>
                      <a:endParaRPr lang="fi-FI" sz="1600" b="1" i="0" u="none" strike="noStrike" dirty="0">
                        <a:solidFill>
                          <a:srgbClr val="C00000"/>
                        </a:solidFill>
                        <a:effectLst/>
                        <a:latin typeface="Calibri" panose="020F0502020204030204" pitchFamily="34" charset="0"/>
                      </a:endParaRPr>
                    </a:p>
                  </a:txBody>
                  <a:tcPr marL="7172" marR="7172" marT="7172" marB="0" anchor="b"/>
                </a:tc>
                <a:extLst>
                  <a:ext uri="{0D108BD9-81ED-4DB2-BD59-A6C34878D82A}">
                    <a16:rowId xmlns="" xmlns:a16="http://schemas.microsoft.com/office/drawing/2014/main" val="10001"/>
                  </a:ext>
                </a:extLst>
              </a:tr>
              <a:tr h="335613">
                <a:tc>
                  <a:txBody>
                    <a:bodyPr/>
                    <a:lstStyle/>
                    <a:p>
                      <a:pPr algn="l" fontAlgn="b"/>
                      <a:r>
                        <a:rPr lang="fi-FI" sz="1600" b="1" u="none" strike="noStrike" dirty="0">
                          <a:solidFill>
                            <a:srgbClr val="C00000"/>
                          </a:solidFill>
                          <a:effectLst/>
                        </a:rPr>
                        <a:t>liian suuri tai haasteellinen opetusryhmä</a:t>
                      </a:r>
                      <a:endParaRPr lang="fi-FI" sz="1600" b="1" i="0" u="none" strike="noStrike" dirty="0">
                        <a:solidFill>
                          <a:srgbClr val="C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16</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23</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27</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22</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20</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b="1" u="none" strike="noStrike" dirty="0">
                          <a:solidFill>
                            <a:srgbClr val="C00000"/>
                          </a:solidFill>
                          <a:effectLst/>
                        </a:rPr>
                        <a:t>22</a:t>
                      </a:r>
                      <a:endParaRPr lang="fi-FI" sz="1600" b="1" i="0" u="none" strike="noStrike" dirty="0">
                        <a:solidFill>
                          <a:srgbClr val="C00000"/>
                        </a:solidFill>
                        <a:effectLst/>
                        <a:latin typeface="Calibri" panose="020F0502020204030204" pitchFamily="34" charset="0"/>
                      </a:endParaRPr>
                    </a:p>
                  </a:txBody>
                  <a:tcPr marL="7172" marR="7172" marT="7172" marB="0" anchor="b"/>
                </a:tc>
                <a:extLst>
                  <a:ext uri="{0D108BD9-81ED-4DB2-BD59-A6C34878D82A}">
                    <a16:rowId xmlns="" xmlns:a16="http://schemas.microsoft.com/office/drawing/2014/main" val="10002"/>
                  </a:ext>
                </a:extLst>
              </a:tr>
              <a:tr h="335613">
                <a:tc>
                  <a:txBody>
                    <a:bodyPr/>
                    <a:lstStyle/>
                    <a:p>
                      <a:pPr algn="l" fontAlgn="b"/>
                      <a:r>
                        <a:rPr lang="fi-FI" sz="1600" u="none" strike="noStrike" dirty="0">
                          <a:effectLst/>
                        </a:rPr>
                        <a:t>liikaa muuta työtä kuin opetusta</a:t>
                      </a:r>
                      <a:endParaRPr lang="fi-FI" sz="1600" b="0" i="0" u="none" strike="noStrike" dirty="0">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6</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9</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5</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6</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7</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dirty="0">
                          <a:solidFill>
                            <a:srgbClr val="0070C0"/>
                          </a:solidFill>
                          <a:effectLst/>
                        </a:rPr>
                        <a:t>7</a:t>
                      </a:r>
                      <a:endParaRPr lang="fi-FI" sz="1600" b="0" i="0" u="none" strike="noStrike" dirty="0">
                        <a:solidFill>
                          <a:srgbClr val="0070C0"/>
                        </a:solidFill>
                        <a:effectLst/>
                        <a:latin typeface="Calibri" panose="020F0502020204030204" pitchFamily="34" charset="0"/>
                      </a:endParaRPr>
                    </a:p>
                  </a:txBody>
                  <a:tcPr marL="7172" marR="7172" marT="7172" marB="0" anchor="b"/>
                </a:tc>
                <a:extLst>
                  <a:ext uri="{0D108BD9-81ED-4DB2-BD59-A6C34878D82A}">
                    <a16:rowId xmlns="" xmlns:a16="http://schemas.microsoft.com/office/drawing/2014/main" val="10003"/>
                  </a:ext>
                </a:extLst>
              </a:tr>
              <a:tr h="335613">
                <a:tc>
                  <a:txBody>
                    <a:bodyPr/>
                    <a:lstStyle/>
                    <a:p>
                      <a:pPr algn="l" fontAlgn="b"/>
                      <a:r>
                        <a:rPr lang="fi-FI" sz="1600" u="none" strike="noStrike" dirty="0">
                          <a:effectLst/>
                        </a:rPr>
                        <a:t>epätasainen töiden organisointi</a:t>
                      </a:r>
                      <a:endParaRPr lang="fi-FI" sz="1600" b="0" i="0" u="none" strike="noStrike" dirty="0">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3</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3</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2</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2</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6</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dirty="0">
                          <a:solidFill>
                            <a:srgbClr val="0070C0"/>
                          </a:solidFill>
                          <a:effectLst/>
                        </a:rPr>
                        <a:t>3</a:t>
                      </a:r>
                      <a:endParaRPr lang="fi-FI" sz="1600" b="0" i="0" u="none" strike="noStrike" dirty="0">
                        <a:solidFill>
                          <a:srgbClr val="0070C0"/>
                        </a:solidFill>
                        <a:effectLst/>
                        <a:latin typeface="Calibri" panose="020F0502020204030204" pitchFamily="34" charset="0"/>
                      </a:endParaRPr>
                    </a:p>
                  </a:txBody>
                  <a:tcPr marL="7172" marR="7172" marT="7172" marB="0" anchor="b"/>
                </a:tc>
                <a:extLst>
                  <a:ext uri="{0D108BD9-81ED-4DB2-BD59-A6C34878D82A}">
                    <a16:rowId xmlns="" xmlns:a16="http://schemas.microsoft.com/office/drawing/2014/main" val="10004"/>
                  </a:ext>
                </a:extLst>
              </a:tr>
              <a:tr h="335613">
                <a:tc>
                  <a:txBody>
                    <a:bodyPr/>
                    <a:lstStyle/>
                    <a:p>
                      <a:pPr algn="l" fontAlgn="b"/>
                      <a:r>
                        <a:rPr lang="fi-FI" sz="1600" b="1" u="none" strike="noStrike" dirty="0">
                          <a:solidFill>
                            <a:srgbClr val="C00000"/>
                          </a:solidFill>
                          <a:effectLst/>
                        </a:rPr>
                        <a:t>johdon ja esimiestyön tuen ja arvostuksen puutteet</a:t>
                      </a:r>
                      <a:endParaRPr lang="fi-FI" sz="1600" b="1" i="0" u="none" strike="noStrike" dirty="0">
                        <a:solidFill>
                          <a:srgbClr val="C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6</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14</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14</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8</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12</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b="1" u="none" strike="noStrike" dirty="0">
                          <a:solidFill>
                            <a:srgbClr val="C00000"/>
                          </a:solidFill>
                          <a:effectLst/>
                        </a:rPr>
                        <a:t>12</a:t>
                      </a:r>
                      <a:endParaRPr lang="fi-FI" sz="1600" b="1" i="0" u="none" strike="noStrike" dirty="0">
                        <a:solidFill>
                          <a:srgbClr val="C00000"/>
                        </a:solidFill>
                        <a:effectLst/>
                        <a:latin typeface="Calibri" panose="020F0502020204030204" pitchFamily="34" charset="0"/>
                      </a:endParaRPr>
                    </a:p>
                  </a:txBody>
                  <a:tcPr marL="7172" marR="7172" marT="7172" marB="0" anchor="b"/>
                </a:tc>
                <a:extLst>
                  <a:ext uri="{0D108BD9-81ED-4DB2-BD59-A6C34878D82A}">
                    <a16:rowId xmlns="" xmlns:a16="http://schemas.microsoft.com/office/drawing/2014/main" val="10005"/>
                  </a:ext>
                </a:extLst>
              </a:tr>
              <a:tr h="335613">
                <a:tc>
                  <a:txBody>
                    <a:bodyPr/>
                    <a:lstStyle/>
                    <a:p>
                      <a:pPr algn="l" fontAlgn="b"/>
                      <a:r>
                        <a:rPr lang="fi-FI" sz="1600" u="none" strike="noStrike" dirty="0">
                          <a:effectLst/>
                        </a:rPr>
                        <a:t>työyhteisön toimimattomuus ja tuen puute</a:t>
                      </a:r>
                      <a:endParaRPr lang="fi-FI" sz="1600" b="0" i="0" u="none" strike="noStrike" dirty="0">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14</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6</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4</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14</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9</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dirty="0">
                          <a:solidFill>
                            <a:srgbClr val="0070C0"/>
                          </a:solidFill>
                          <a:effectLst/>
                        </a:rPr>
                        <a:t>8</a:t>
                      </a:r>
                      <a:endParaRPr lang="fi-FI" sz="1600" b="0" i="0" u="none" strike="noStrike" dirty="0">
                        <a:solidFill>
                          <a:srgbClr val="0070C0"/>
                        </a:solidFill>
                        <a:effectLst/>
                        <a:latin typeface="Calibri" panose="020F0502020204030204" pitchFamily="34" charset="0"/>
                      </a:endParaRPr>
                    </a:p>
                  </a:txBody>
                  <a:tcPr marL="7172" marR="7172" marT="7172" marB="0" anchor="b"/>
                </a:tc>
                <a:extLst>
                  <a:ext uri="{0D108BD9-81ED-4DB2-BD59-A6C34878D82A}">
                    <a16:rowId xmlns="" xmlns:a16="http://schemas.microsoft.com/office/drawing/2014/main" val="10006"/>
                  </a:ext>
                </a:extLst>
              </a:tr>
              <a:tr h="518320">
                <a:tc>
                  <a:txBody>
                    <a:bodyPr/>
                    <a:lstStyle/>
                    <a:p>
                      <a:pPr algn="l" fontAlgn="b"/>
                      <a:r>
                        <a:rPr lang="fi-FI" sz="1600" u="none" strike="noStrike" dirty="0">
                          <a:effectLst/>
                        </a:rPr>
                        <a:t>työympäristön puutteet (sisäilmaongelmat ja tilojen toimimattomuus)</a:t>
                      </a:r>
                      <a:endParaRPr lang="fi-FI" sz="1600" b="0" i="0" u="none" strike="noStrike" dirty="0">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3</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4</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5</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2</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1</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dirty="0">
                          <a:solidFill>
                            <a:srgbClr val="0070C0"/>
                          </a:solidFill>
                          <a:effectLst/>
                        </a:rPr>
                        <a:t>3</a:t>
                      </a:r>
                      <a:endParaRPr lang="fi-FI" sz="1600" b="0" i="0" u="none" strike="noStrike" dirty="0">
                        <a:solidFill>
                          <a:srgbClr val="0070C0"/>
                        </a:solidFill>
                        <a:effectLst/>
                        <a:latin typeface="Calibri" panose="020F0502020204030204" pitchFamily="34" charset="0"/>
                      </a:endParaRPr>
                    </a:p>
                  </a:txBody>
                  <a:tcPr marL="7172" marR="7172" marT="7172" marB="0" anchor="b"/>
                </a:tc>
                <a:extLst>
                  <a:ext uri="{0D108BD9-81ED-4DB2-BD59-A6C34878D82A}">
                    <a16:rowId xmlns="" xmlns:a16="http://schemas.microsoft.com/office/drawing/2014/main" val="10007"/>
                  </a:ext>
                </a:extLst>
              </a:tr>
              <a:tr h="335613">
                <a:tc>
                  <a:txBody>
                    <a:bodyPr/>
                    <a:lstStyle/>
                    <a:p>
                      <a:pPr algn="l" fontAlgn="b"/>
                      <a:r>
                        <a:rPr lang="fi-FI" sz="1600" b="1" u="none" strike="noStrike" dirty="0">
                          <a:solidFill>
                            <a:srgbClr val="C00000"/>
                          </a:solidFill>
                          <a:effectLst/>
                        </a:rPr>
                        <a:t>työn muutokset (</a:t>
                      </a:r>
                      <a:r>
                        <a:rPr lang="fi-FI" sz="1600" b="1" u="none" strike="noStrike" dirty="0" err="1">
                          <a:solidFill>
                            <a:srgbClr val="C00000"/>
                          </a:solidFill>
                          <a:effectLst/>
                        </a:rPr>
                        <a:t>digitalisaatio</a:t>
                      </a:r>
                      <a:r>
                        <a:rPr lang="fi-FI" sz="1600" b="1" u="none" strike="noStrike" dirty="0">
                          <a:solidFill>
                            <a:srgbClr val="C00000"/>
                          </a:solidFill>
                          <a:effectLst/>
                        </a:rPr>
                        <a:t>, leikkaukset, epävarmuus)</a:t>
                      </a:r>
                      <a:endParaRPr lang="fi-FI" sz="1600" b="1" i="0" u="none" strike="noStrike" dirty="0">
                        <a:solidFill>
                          <a:srgbClr val="C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14</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17</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14</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21</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u="none" strike="noStrike">
                          <a:effectLst/>
                        </a:rPr>
                        <a:t>16</a:t>
                      </a:r>
                      <a:endParaRPr lang="fi-FI" sz="1600" b="0" i="0" u="none" strike="noStrike">
                        <a:solidFill>
                          <a:srgbClr val="000000"/>
                        </a:solidFill>
                        <a:effectLst/>
                        <a:latin typeface="Calibri" panose="020F0502020204030204" pitchFamily="34" charset="0"/>
                      </a:endParaRPr>
                    </a:p>
                  </a:txBody>
                  <a:tcPr marL="7172" marR="7172" marT="7172" marB="0" anchor="b"/>
                </a:tc>
                <a:tc>
                  <a:txBody>
                    <a:bodyPr/>
                    <a:lstStyle/>
                    <a:p>
                      <a:pPr algn="ctr" fontAlgn="b"/>
                      <a:r>
                        <a:rPr lang="fi-FI" sz="1600" b="1" u="none" strike="noStrike" dirty="0">
                          <a:solidFill>
                            <a:srgbClr val="C00000"/>
                          </a:solidFill>
                          <a:effectLst/>
                        </a:rPr>
                        <a:t>16</a:t>
                      </a:r>
                      <a:endParaRPr lang="fi-FI" sz="1600" b="1" i="0" u="none" strike="noStrike" dirty="0">
                        <a:solidFill>
                          <a:srgbClr val="C00000"/>
                        </a:solidFill>
                        <a:effectLst/>
                        <a:latin typeface="Calibri" panose="020F0502020204030204" pitchFamily="34" charset="0"/>
                      </a:endParaRPr>
                    </a:p>
                  </a:txBody>
                  <a:tcPr marL="7172" marR="7172" marT="7172" marB="0" anchor="b"/>
                </a:tc>
                <a:extLst>
                  <a:ext uri="{0D108BD9-81ED-4DB2-BD59-A6C34878D82A}">
                    <a16:rowId xmlns="" xmlns:a16="http://schemas.microsoft.com/office/drawing/2014/main" val="10008"/>
                  </a:ext>
                </a:extLst>
              </a:tr>
              <a:tr h="349596">
                <a:tc>
                  <a:txBody>
                    <a:bodyPr/>
                    <a:lstStyle/>
                    <a:p>
                      <a:pPr algn="l" fontAlgn="b"/>
                      <a:r>
                        <a:rPr lang="fi-FI" sz="1600" u="none" strike="noStrike" dirty="0">
                          <a:solidFill>
                            <a:srgbClr val="0070C0"/>
                          </a:solidFill>
                          <a:effectLst/>
                        </a:rPr>
                        <a:t>Yht.</a:t>
                      </a:r>
                      <a:endParaRPr lang="fi-FI" sz="1600" b="0" i="0" u="none" strike="noStrike" dirty="0">
                        <a:solidFill>
                          <a:srgbClr val="0070C0"/>
                        </a:solidFill>
                        <a:effectLst/>
                        <a:latin typeface="Calibri" panose="020F0502020204030204" pitchFamily="34" charset="0"/>
                      </a:endParaRPr>
                    </a:p>
                  </a:txBody>
                  <a:tcPr marL="7172" marR="7172" marT="7172" marB="0" anchor="b"/>
                </a:tc>
                <a:tc>
                  <a:txBody>
                    <a:bodyPr/>
                    <a:lstStyle/>
                    <a:p>
                      <a:pPr algn="ctr" fontAlgn="b"/>
                      <a:r>
                        <a:rPr lang="fi-FI" sz="1600" u="none" strike="noStrike" dirty="0">
                          <a:solidFill>
                            <a:srgbClr val="0070C0"/>
                          </a:solidFill>
                          <a:effectLst/>
                        </a:rPr>
                        <a:t>100</a:t>
                      </a:r>
                      <a:endParaRPr lang="fi-FI" sz="1600" b="0" i="0" u="none" strike="noStrike" dirty="0">
                        <a:solidFill>
                          <a:srgbClr val="0070C0"/>
                        </a:solidFill>
                        <a:effectLst/>
                        <a:latin typeface="Calibri" panose="020F0502020204030204" pitchFamily="34" charset="0"/>
                      </a:endParaRPr>
                    </a:p>
                  </a:txBody>
                  <a:tcPr marL="7172" marR="7172" marT="7172" marB="0" anchor="b"/>
                </a:tc>
                <a:tc>
                  <a:txBody>
                    <a:bodyPr/>
                    <a:lstStyle/>
                    <a:p>
                      <a:pPr algn="ctr" fontAlgn="b"/>
                      <a:r>
                        <a:rPr lang="fi-FI" sz="1600" u="none" strike="noStrike">
                          <a:solidFill>
                            <a:srgbClr val="0070C0"/>
                          </a:solidFill>
                          <a:effectLst/>
                        </a:rPr>
                        <a:t>100</a:t>
                      </a:r>
                      <a:endParaRPr lang="fi-FI" sz="1600" b="0" i="0" u="none" strike="noStrike">
                        <a:solidFill>
                          <a:srgbClr val="0070C0"/>
                        </a:solidFill>
                        <a:effectLst/>
                        <a:latin typeface="Calibri" panose="020F0502020204030204" pitchFamily="34" charset="0"/>
                      </a:endParaRPr>
                    </a:p>
                  </a:txBody>
                  <a:tcPr marL="7172" marR="7172" marT="7172" marB="0" anchor="b"/>
                </a:tc>
                <a:tc>
                  <a:txBody>
                    <a:bodyPr/>
                    <a:lstStyle/>
                    <a:p>
                      <a:pPr algn="ctr" fontAlgn="b"/>
                      <a:r>
                        <a:rPr lang="fi-FI" sz="1600" u="none" strike="noStrike">
                          <a:solidFill>
                            <a:srgbClr val="0070C0"/>
                          </a:solidFill>
                          <a:effectLst/>
                        </a:rPr>
                        <a:t>100</a:t>
                      </a:r>
                      <a:endParaRPr lang="fi-FI" sz="1600" b="0" i="0" u="none" strike="noStrike">
                        <a:solidFill>
                          <a:srgbClr val="0070C0"/>
                        </a:solidFill>
                        <a:effectLst/>
                        <a:latin typeface="Calibri" panose="020F0502020204030204" pitchFamily="34" charset="0"/>
                      </a:endParaRPr>
                    </a:p>
                  </a:txBody>
                  <a:tcPr marL="7172" marR="7172" marT="7172" marB="0" anchor="b"/>
                </a:tc>
                <a:tc>
                  <a:txBody>
                    <a:bodyPr/>
                    <a:lstStyle/>
                    <a:p>
                      <a:pPr algn="ctr" fontAlgn="b"/>
                      <a:r>
                        <a:rPr lang="fi-FI" sz="1600" u="none" strike="noStrike">
                          <a:solidFill>
                            <a:srgbClr val="0070C0"/>
                          </a:solidFill>
                          <a:effectLst/>
                        </a:rPr>
                        <a:t>100</a:t>
                      </a:r>
                      <a:endParaRPr lang="fi-FI" sz="1600" b="0" i="0" u="none" strike="noStrike">
                        <a:solidFill>
                          <a:srgbClr val="0070C0"/>
                        </a:solidFill>
                        <a:effectLst/>
                        <a:latin typeface="Calibri" panose="020F0502020204030204" pitchFamily="34" charset="0"/>
                      </a:endParaRPr>
                    </a:p>
                  </a:txBody>
                  <a:tcPr marL="7172" marR="7172" marT="7172" marB="0" anchor="b"/>
                </a:tc>
                <a:tc>
                  <a:txBody>
                    <a:bodyPr/>
                    <a:lstStyle/>
                    <a:p>
                      <a:pPr algn="ctr" fontAlgn="b"/>
                      <a:r>
                        <a:rPr lang="fi-FI" sz="1600" u="none" strike="noStrike">
                          <a:solidFill>
                            <a:srgbClr val="0070C0"/>
                          </a:solidFill>
                          <a:effectLst/>
                        </a:rPr>
                        <a:t>100</a:t>
                      </a:r>
                      <a:endParaRPr lang="fi-FI" sz="1600" b="0" i="0" u="none" strike="noStrike">
                        <a:solidFill>
                          <a:srgbClr val="0070C0"/>
                        </a:solidFill>
                        <a:effectLst/>
                        <a:latin typeface="Calibri" panose="020F0502020204030204" pitchFamily="34" charset="0"/>
                      </a:endParaRPr>
                    </a:p>
                  </a:txBody>
                  <a:tcPr marL="7172" marR="7172" marT="7172" marB="0" anchor="b"/>
                </a:tc>
                <a:tc>
                  <a:txBody>
                    <a:bodyPr/>
                    <a:lstStyle/>
                    <a:p>
                      <a:pPr algn="ctr" fontAlgn="b"/>
                      <a:r>
                        <a:rPr lang="fi-FI" sz="1600" u="none" strike="noStrike" dirty="0">
                          <a:solidFill>
                            <a:srgbClr val="0070C0"/>
                          </a:solidFill>
                          <a:effectLst/>
                        </a:rPr>
                        <a:t>100</a:t>
                      </a:r>
                      <a:endParaRPr lang="fi-FI" sz="1600" b="0" i="0" u="none" strike="noStrike" dirty="0">
                        <a:solidFill>
                          <a:srgbClr val="0070C0"/>
                        </a:solidFill>
                        <a:effectLst/>
                        <a:latin typeface="Calibri" panose="020F0502020204030204" pitchFamily="34" charset="0"/>
                      </a:endParaRPr>
                    </a:p>
                  </a:txBody>
                  <a:tcPr marL="7172" marR="7172" marT="7172" marB="0" anchor="b"/>
                </a:tc>
                <a:extLst>
                  <a:ext uri="{0D108BD9-81ED-4DB2-BD59-A6C34878D82A}">
                    <a16:rowId xmlns="" xmlns:a16="http://schemas.microsoft.com/office/drawing/2014/main" val="10009"/>
                  </a:ext>
                </a:extLst>
              </a:tr>
              <a:tr h="335613">
                <a:tc>
                  <a:txBody>
                    <a:bodyPr/>
                    <a:lstStyle/>
                    <a:p>
                      <a:pPr algn="l" fontAlgn="b"/>
                      <a:r>
                        <a:rPr lang="fi-FI" sz="1600" u="none" strike="noStrike">
                          <a:solidFill>
                            <a:srgbClr val="0070C0"/>
                          </a:solidFill>
                          <a:effectLst/>
                        </a:rPr>
                        <a:t>N</a:t>
                      </a:r>
                      <a:endParaRPr lang="fi-FI" sz="1600" b="0" i="0" u="none" strike="noStrike">
                        <a:solidFill>
                          <a:srgbClr val="0070C0"/>
                        </a:solidFill>
                        <a:effectLst/>
                        <a:latin typeface="Calibri" panose="020F0502020204030204" pitchFamily="34" charset="0"/>
                      </a:endParaRPr>
                    </a:p>
                  </a:txBody>
                  <a:tcPr marL="7172" marR="7172" marT="7172" marB="0" anchor="b"/>
                </a:tc>
                <a:tc>
                  <a:txBody>
                    <a:bodyPr/>
                    <a:lstStyle/>
                    <a:p>
                      <a:pPr algn="ctr" fontAlgn="b"/>
                      <a:r>
                        <a:rPr lang="fi-FI" sz="1600" u="none" strike="noStrike">
                          <a:solidFill>
                            <a:srgbClr val="0070C0"/>
                          </a:solidFill>
                          <a:effectLst/>
                        </a:rPr>
                        <a:t>70</a:t>
                      </a:r>
                      <a:endParaRPr lang="fi-FI" sz="1600" b="0" i="0" u="none" strike="noStrike">
                        <a:solidFill>
                          <a:srgbClr val="0070C0"/>
                        </a:solidFill>
                        <a:effectLst/>
                        <a:latin typeface="Calibri" panose="020F0502020204030204" pitchFamily="34" charset="0"/>
                      </a:endParaRPr>
                    </a:p>
                  </a:txBody>
                  <a:tcPr marL="7172" marR="7172" marT="7172" marB="0" anchor="b"/>
                </a:tc>
                <a:tc>
                  <a:txBody>
                    <a:bodyPr/>
                    <a:lstStyle/>
                    <a:p>
                      <a:pPr algn="ctr" fontAlgn="b"/>
                      <a:r>
                        <a:rPr lang="fi-FI" sz="1600" u="none" strike="noStrike" dirty="0">
                          <a:solidFill>
                            <a:srgbClr val="0070C0"/>
                          </a:solidFill>
                          <a:effectLst/>
                        </a:rPr>
                        <a:t>175</a:t>
                      </a:r>
                      <a:endParaRPr lang="fi-FI" sz="1600" b="0" i="0" u="none" strike="noStrike" dirty="0">
                        <a:solidFill>
                          <a:srgbClr val="0070C0"/>
                        </a:solidFill>
                        <a:effectLst/>
                        <a:latin typeface="Calibri" panose="020F0502020204030204" pitchFamily="34" charset="0"/>
                      </a:endParaRPr>
                    </a:p>
                  </a:txBody>
                  <a:tcPr marL="7172" marR="7172" marT="7172" marB="0" anchor="b"/>
                </a:tc>
                <a:tc>
                  <a:txBody>
                    <a:bodyPr/>
                    <a:lstStyle/>
                    <a:p>
                      <a:pPr algn="ctr" fontAlgn="b"/>
                      <a:r>
                        <a:rPr lang="fi-FI" sz="1600" u="none" strike="noStrike" dirty="0">
                          <a:solidFill>
                            <a:srgbClr val="0070C0"/>
                          </a:solidFill>
                          <a:effectLst/>
                        </a:rPr>
                        <a:t>121</a:t>
                      </a:r>
                      <a:endParaRPr lang="fi-FI" sz="1600" b="0" i="0" u="none" strike="noStrike" dirty="0">
                        <a:solidFill>
                          <a:srgbClr val="0070C0"/>
                        </a:solidFill>
                        <a:effectLst/>
                        <a:latin typeface="Calibri" panose="020F0502020204030204" pitchFamily="34" charset="0"/>
                      </a:endParaRPr>
                    </a:p>
                  </a:txBody>
                  <a:tcPr marL="7172" marR="7172" marT="7172" marB="0" anchor="b"/>
                </a:tc>
                <a:tc>
                  <a:txBody>
                    <a:bodyPr/>
                    <a:lstStyle/>
                    <a:p>
                      <a:pPr algn="ctr" fontAlgn="b"/>
                      <a:r>
                        <a:rPr lang="fi-FI" sz="1600" u="none" strike="noStrike" dirty="0">
                          <a:solidFill>
                            <a:srgbClr val="0070C0"/>
                          </a:solidFill>
                          <a:effectLst/>
                        </a:rPr>
                        <a:t>111</a:t>
                      </a:r>
                      <a:endParaRPr lang="fi-FI" sz="1600" b="0" i="0" u="none" strike="noStrike" dirty="0">
                        <a:solidFill>
                          <a:srgbClr val="0070C0"/>
                        </a:solidFill>
                        <a:effectLst/>
                        <a:latin typeface="Calibri" panose="020F0502020204030204" pitchFamily="34" charset="0"/>
                      </a:endParaRPr>
                    </a:p>
                  </a:txBody>
                  <a:tcPr marL="7172" marR="7172" marT="7172" marB="0" anchor="b"/>
                </a:tc>
                <a:tc>
                  <a:txBody>
                    <a:bodyPr/>
                    <a:lstStyle/>
                    <a:p>
                      <a:pPr algn="ctr" fontAlgn="b"/>
                      <a:r>
                        <a:rPr lang="fi-FI" sz="1600" u="none" strike="noStrike" dirty="0">
                          <a:solidFill>
                            <a:srgbClr val="0070C0"/>
                          </a:solidFill>
                          <a:effectLst/>
                        </a:rPr>
                        <a:t>161</a:t>
                      </a:r>
                      <a:endParaRPr lang="fi-FI" sz="1600" b="0" i="0" u="none" strike="noStrike" dirty="0">
                        <a:solidFill>
                          <a:srgbClr val="0070C0"/>
                        </a:solidFill>
                        <a:effectLst/>
                        <a:latin typeface="Calibri" panose="020F0502020204030204" pitchFamily="34" charset="0"/>
                      </a:endParaRPr>
                    </a:p>
                  </a:txBody>
                  <a:tcPr marL="7172" marR="7172" marT="7172" marB="0" anchor="b"/>
                </a:tc>
                <a:tc>
                  <a:txBody>
                    <a:bodyPr/>
                    <a:lstStyle/>
                    <a:p>
                      <a:pPr algn="ctr" fontAlgn="b"/>
                      <a:r>
                        <a:rPr lang="fi-FI" sz="1600" u="none" strike="noStrike" dirty="0">
                          <a:solidFill>
                            <a:srgbClr val="0070C0"/>
                          </a:solidFill>
                          <a:effectLst/>
                        </a:rPr>
                        <a:t>638</a:t>
                      </a:r>
                      <a:endParaRPr lang="fi-FI" sz="1600" b="0" i="0" u="none" strike="noStrike" dirty="0">
                        <a:solidFill>
                          <a:srgbClr val="0070C0"/>
                        </a:solidFill>
                        <a:effectLst/>
                        <a:latin typeface="Calibri" panose="020F0502020204030204" pitchFamily="34" charset="0"/>
                      </a:endParaRPr>
                    </a:p>
                  </a:txBody>
                  <a:tcPr marL="7172" marR="7172" marT="7172" marB="0" anchor="b"/>
                </a:tc>
                <a:extLst>
                  <a:ext uri="{0D108BD9-81ED-4DB2-BD59-A6C34878D82A}">
                    <a16:rowId xmlns="" xmlns:a16="http://schemas.microsoft.com/office/drawing/2014/main" val="10010"/>
                  </a:ext>
                </a:extLst>
              </a:tr>
            </a:tbl>
          </a:graphicData>
        </a:graphic>
      </p:graphicFrame>
    </p:spTree>
    <p:extLst>
      <p:ext uri="{BB962C8B-B14F-4D97-AF65-F5344CB8AC3E}">
        <p14:creationId xmlns:p14="http://schemas.microsoft.com/office/powerpoint/2010/main" val="3354154462"/>
      </p:ext>
    </p:extLst>
  </p:cSld>
  <p:clrMapOvr>
    <a:masterClrMapping/>
  </p:clrMapOvr>
  <p:transition spd="slow">
    <p:push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0" y="1"/>
            <a:ext cx="8510954" cy="923110"/>
          </a:xfrm>
        </p:spPr>
        <p:txBody>
          <a:bodyPr>
            <a:normAutofit/>
          </a:bodyPr>
          <a:lstStyle/>
          <a:p>
            <a:pPr algn="ctr"/>
            <a:r>
              <a:rPr lang="fi-FI" sz="2400" dirty="0"/>
              <a:t>Vain 3 % pitää oppilaan tuen resursseja riittävinä</a:t>
            </a:r>
          </a:p>
        </p:txBody>
      </p:sp>
      <p:graphicFrame>
        <p:nvGraphicFramePr>
          <p:cNvPr id="4" name="Sisällön paikkamerkki 3">
            <a:extLst>
              <a:ext uri="{FF2B5EF4-FFF2-40B4-BE49-F238E27FC236}">
                <a16:creationId xmlns="" xmlns:a16="http://schemas.microsoft.com/office/drawing/2014/main" id="{D57A4653-69A5-4A7D-85C4-7F36BBF0323F}"/>
              </a:ext>
            </a:extLst>
          </p:cNvPr>
          <p:cNvGraphicFramePr>
            <a:graphicFrameLocks noGrp="1"/>
          </p:cNvGraphicFramePr>
          <p:nvPr>
            <p:ph idx="1"/>
            <p:extLst>
              <p:ext uri="{D42A27DB-BD31-4B8C-83A1-F6EECF244321}">
                <p14:modId xmlns:p14="http://schemas.microsoft.com/office/powerpoint/2010/main" val="1399983355"/>
              </p:ext>
            </p:extLst>
          </p:nvPr>
        </p:nvGraphicFramePr>
        <p:xfrm>
          <a:off x="933254" y="923110"/>
          <a:ext cx="7784026" cy="4346474"/>
        </p:xfrm>
        <a:graphic>
          <a:graphicData uri="http://schemas.openxmlformats.org/drawingml/2006/chart">
            <c:chart xmlns:c="http://schemas.openxmlformats.org/drawingml/2006/chart" xmlns:r="http://schemas.openxmlformats.org/officeDocument/2006/relationships" r:id="rId2"/>
          </a:graphicData>
        </a:graphic>
      </p:graphicFrame>
      <p:sp>
        <p:nvSpPr>
          <p:cNvPr id="3" name="Tekstiruutu 2"/>
          <p:cNvSpPr txBox="1"/>
          <p:nvPr/>
        </p:nvSpPr>
        <p:spPr>
          <a:xfrm>
            <a:off x="1037038" y="5269584"/>
            <a:ext cx="7576457" cy="923330"/>
          </a:xfrm>
          <a:prstGeom prst="rect">
            <a:avLst/>
          </a:prstGeom>
          <a:noFill/>
        </p:spPr>
        <p:txBody>
          <a:bodyPr wrap="square" rtlCol="0">
            <a:spAutoFit/>
          </a:bodyPr>
          <a:lstStyle/>
          <a:p>
            <a:r>
              <a:rPr lang="fi-FI" b="1" dirty="0"/>
              <a:t>3 % vastaajista: oppilaan tuen resurssit riittävät</a:t>
            </a:r>
          </a:p>
          <a:p>
            <a:r>
              <a:rPr lang="fi-FI" b="1" dirty="0"/>
              <a:t>34 % vastaajista: oppilaan tuen resurssit puutteelliset tai melko puutteelliset</a:t>
            </a:r>
          </a:p>
          <a:p>
            <a:endParaRPr lang="fi-FI" dirty="0"/>
          </a:p>
        </p:txBody>
      </p:sp>
    </p:spTree>
    <p:extLst>
      <p:ext uri="{BB962C8B-B14F-4D97-AF65-F5344CB8AC3E}">
        <p14:creationId xmlns:p14="http://schemas.microsoft.com/office/powerpoint/2010/main" val="1325575491"/>
      </p:ext>
    </p:extLst>
  </p:cSld>
  <p:clrMapOvr>
    <a:masterClrMapping/>
  </p:clrMapOvr>
  <p:transition spd="slow">
    <p:push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21920" y="147412"/>
            <a:ext cx="8236676" cy="1306920"/>
          </a:xfrm>
        </p:spPr>
        <p:txBody>
          <a:bodyPr>
            <a:normAutofit/>
          </a:bodyPr>
          <a:lstStyle/>
          <a:p>
            <a:r>
              <a:rPr lang="fi-FI" dirty="0"/>
              <a:t>Osa-aikainen erityisopetus ei lisäänny yleisestä tuesta tehostettuun tukeen siirryttäessä</a:t>
            </a:r>
          </a:p>
        </p:txBody>
      </p:sp>
      <p:sp>
        <p:nvSpPr>
          <p:cNvPr id="3" name="Sisällön paikkamerkki 2"/>
          <p:cNvSpPr>
            <a:spLocks noGrp="1"/>
          </p:cNvSpPr>
          <p:nvPr>
            <p:ph idx="1"/>
          </p:nvPr>
        </p:nvSpPr>
        <p:spPr>
          <a:xfrm>
            <a:off x="256087" y="1602700"/>
            <a:ext cx="7968341" cy="4435249"/>
          </a:xfrm>
        </p:spPr>
        <p:txBody>
          <a:bodyPr>
            <a:normAutofit/>
          </a:bodyPr>
          <a:lstStyle/>
          <a:p>
            <a:r>
              <a:rPr lang="fi-FI" sz="2200" b="1" dirty="0"/>
              <a:t>Alle puolet (47%) oppilaista sai tehostetun tuen piiriin siirtymisen jälkeen osa-aikaista erityisopetusta enemmän kuin yleisessä tuessa.</a:t>
            </a:r>
          </a:p>
          <a:p>
            <a:endParaRPr lang="fi-FI" sz="2200" b="1" dirty="0"/>
          </a:p>
          <a:p>
            <a:r>
              <a:rPr lang="fi-FI" sz="2200" b="1" dirty="0"/>
              <a:t>1/3 tehostetussa tuessa olevista oppilaista saa osa-aikaista erityisopetusta vain satunnaisesti tai ei koskaan</a:t>
            </a:r>
          </a:p>
          <a:p>
            <a:pPr marL="0" indent="0">
              <a:buNone/>
            </a:pPr>
            <a:endParaRPr lang="fi-FI" sz="2200" b="1" dirty="0"/>
          </a:p>
          <a:p>
            <a:r>
              <a:rPr lang="fi-FI" sz="2200" b="1" dirty="0"/>
              <a:t>70% piti tehostetun tuen piirissä olevien oppilaiden osa-aikaisen erityisopetuksen resursointia riittämättömänä.</a:t>
            </a:r>
          </a:p>
          <a:p>
            <a:pPr marL="0" indent="0">
              <a:buNone/>
            </a:pPr>
            <a:endParaRPr lang="fi-FI" sz="2200" b="1" dirty="0"/>
          </a:p>
          <a:p>
            <a:endParaRPr lang="fi-FI" b="1" dirty="0"/>
          </a:p>
        </p:txBody>
      </p:sp>
    </p:spTree>
    <p:extLst>
      <p:ext uri="{BB962C8B-B14F-4D97-AF65-F5344CB8AC3E}">
        <p14:creationId xmlns:p14="http://schemas.microsoft.com/office/powerpoint/2010/main" val="36268464"/>
      </p:ext>
    </p:extLst>
  </p:cSld>
  <p:clrMapOvr>
    <a:masterClrMapping/>
  </p:clrMapOvr>
  <p:transition spd="slow">
    <p:push dir="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tsikko 16"/>
          <p:cNvSpPr>
            <a:spLocks noGrp="1"/>
          </p:cNvSpPr>
          <p:nvPr>
            <p:ph type="title"/>
          </p:nvPr>
        </p:nvSpPr>
        <p:spPr>
          <a:xfrm>
            <a:off x="710262" y="116632"/>
            <a:ext cx="7657688" cy="1143000"/>
          </a:xfrm>
        </p:spPr>
        <p:txBody>
          <a:bodyPr>
            <a:normAutofit/>
          </a:bodyPr>
          <a:lstStyle/>
          <a:p>
            <a:pPr algn="ctr"/>
            <a:r>
              <a:rPr lang="fi-FI" sz="3600" b="1" dirty="0"/>
              <a:t>TOIMET EPÄASIALLISESSA KÄYTÖKSESSSÄ</a:t>
            </a:r>
            <a:endParaRPr lang="fi-FI" sz="3600" b="1" dirty="0">
              <a:solidFill>
                <a:srgbClr val="FF0000"/>
              </a:solidFill>
            </a:endParaRPr>
          </a:p>
        </p:txBody>
      </p:sp>
      <p:sp>
        <p:nvSpPr>
          <p:cNvPr id="19" name="Sisällön paikkamerkki 18"/>
          <p:cNvSpPr>
            <a:spLocks noGrp="1"/>
          </p:cNvSpPr>
          <p:nvPr>
            <p:ph idx="1"/>
          </p:nvPr>
        </p:nvSpPr>
        <p:spPr>
          <a:xfrm>
            <a:off x="357051" y="1259632"/>
            <a:ext cx="7855771" cy="4662197"/>
          </a:xfrm>
        </p:spPr>
        <p:txBody>
          <a:bodyPr>
            <a:normAutofit fontScale="85000" lnSpcReduction="20000"/>
          </a:bodyPr>
          <a:lstStyle/>
          <a:p>
            <a:r>
              <a:rPr lang="fi-FI" dirty="0"/>
              <a:t>Opetuksen järjestäminen: </a:t>
            </a:r>
          </a:p>
          <a:p>
            <a:pPr lvl="1"/>
            <a:r>
              <a:rPr lang="fi-FI" dirty="0"/>
              <a:t>Tunnin aloitus: opettaja luokassa, kun kello soi</a:t>
            </a:r>
          </a:p>
          <a:p>
            <a:pPr lvl="1"/>
            <a:r>
              <a:rPr lang="fi-FI" dirty="0"/>
              <a:t>Oppitunti: istumajärjestys, ryhmät/parit valmiina, tilat=&gt;valvonta, työmenetelmät</a:t>
            </a:r>
          </a:p>
          <a:p>
            <a:pPr lvl="1"/>
            <a:r>
              <a:rPr lang="fi-FI" dirty="0"/>
              <a:t>Tukitoimet: oppimisvaikeuksien lisäksi myös sosiaalisiin vaikeuksiin esim. resurssiopettaja, kasvatuksellista tukiopetusta sosiaalisiin taitoihin</a:t>
            </a:r>
          </a:p>
          <a:p>
            <a:pPr lvl="1"/>
            <a:r>
              <a:rPr lang="fi-FI" dirty="0"/>
              <a:t>Tunnin päättäminen: seuraa käytävässä poistumista ulos</a:t>
            </a:r>
          </a:p>
          <a:p>
            <a:pPr lvl="1"/>
            <a:r>
              <a:rPr lang="fi-FI" dirty="0"/>
              <a:t>Tiedonkulku koulun sisällä kiusaamisesta: välituntivalvonta toimivaksi</a:t>
            </a:r>
          </a:p>
          <a:p>
            <a:r>
              <a:rPr lang="fi-FI" sz="2400" dirty="0"/>
              <a:t>Puuttuminen tehtyjen suunnitelmien mukaan</a:t>
            </a:r>
          </a:p>
          <a:p>
            <a:r>
              <a:rPr lang="fi-FI" sz="2400" dirty="0"/>
              <a:t>Tuen tarpeen ja sen saamisen riittävyyden arviointi</a:t>
            </a:r>
          </a:p>
          <a:p>
            <a:r>
              <a:rPr lang="fi-FI" sz="2400" dirty="0"/>
              <a:t>Rankaiseminen lain mukaisin keinoin</a:t>
            </a:r>
          </a:p>
          <a:p>
            <a:r>
              <a:rPr lang="fi-FI" sz="2400" dirty="0"/>
              <a:t>Yhteistyö kodin kanssa</a:t>
            </a:r>
          </a:p>
          <a:p>
            <a:r>
              <a:rPr lang="fi-FI" sz="2400" dirty="0"/>
              <a:t>Tukioppilastoiminta, oppilaskunnat, kaverikioskit, osallistava toimintakulttuuri</a:t>
            </a:r>
          </a:p>
          <a:p>
            <a:r>
              <a:rPr lang="fi-FI" sz="2400" dirty="0"/>
              <a:t>Oppilas- ja opiskelijahuolto</a:t>
            </a:r>
          </a:p>
          <a:p>
            <a:r>
              <a:rPr lang="fi-FI" sz="2400" dirty="0"/>
              <a:t>Sosiaalitoimi ilmoitus tarpeesta ja lastensuojeluilmoitus</a:t>
            </a:r>
          </a:p>
          <a:p>
            <a:r>
              <a:rPr lang="fi-FI" sz="2400" dirty="0"/>
              <a:t>Yhteistyö poliisin ja muiden viranomaisten kanssa</a:t>
            </a:r>
          </a:p>
          <a:p>
            <a:endParaRPr lang="fi-FI" sz="2400" dirty="0"/>
          </a:p>
          <a:p>
            <a:endParaRPr lang="fi-FI" sz="2400" dirty="0"/>
          </a:p>
          <a:p>
            <a:endParaRPr lang="fi-FI" sz="2400" dirty="0"/>
          </a:p>
        </p:txBody>
      </p:sp>
    </p:spTree>
    <p:extLst>
      <p:ext uri="{BB962C8B-B14F-4D97-AF65-F5344CB8AC3E}">
        <p14:creationId xmlns:p14="http://schemas.microsoft.com/office/powerpoint/2010/main" val="710450244"/>
      </p:ext>
    </p:extLst>
  </p:cSld>
  <p:clrMapOvr>
    <a:masterClrMapping/>
  </p:clrMapOvr>
  <p:transition spd="slow">
    <p:push dir="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Alanuoli 115"/>
          <p:cNvSpPr/>
          <p:nvPr/>
        </p:nvSpPr>
        <p:spPr>
          <a:xfrm>
            <a:off x="4637189" y="4245163"/>
            <a:ext cx="144131" cy="20798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130" name="Alanuoli 129"/>
          <p:cNvSpPr/>
          <p:nvPr/>
        </p:nvSpPr>
        <p:spPr>
          <a:xfrm rot="16200000">
            <a:off x="5735928" y="4648893"/>
            <a:ext cx="104817" cy="21367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131" name="Alanuoli 130"/>
          <p:cNvSpPr/>
          <p:nvPr/>
        </p:nvSpPr>
        <p:spPr>
          <a:xfrm rot="16200000">
            <a:off x="5744127" y="5166644"/>
            <a:ext cx="104817" cy="21367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56" name="Ellipsi 39"/>
          <p:cNvSpPr>
            <a:spLocks noChangeArrowheads="1"/>
          </p:cNvSpPr>
          <p:nvPr/>
        </p:nvSpPr>
        <p:spPr bwMode="auto">
          <a:xfrm>
            <a:off x="7787601" y="4765955"/>
            <a:ext cx="930819" cy="1372304"/>
          </a:xfrm>
          <a:prstGeom prst="roundRect">
            <a:avLst/>
          </a:prstGeom>
          <a:solidFill>
            <a:srgbClr val="FF0000"/>
          </a:solidFill>
          <a:ln w="12700">
            <a:solidFill>
              <a:srgbClr val="344D6C"/>
            </a:solidFill>
            <a:miter lim="800000"/>
            <a:headEnd/>
            <a:tailEnd/>
          </a:ln>
        </p:spPr>
        <p:txBody>
          <a:bodyPr vert="horz" wrap="square" lIns="68580" tIns="34290" rIns="68580" bIns="34290" numCol="1" anchor="ctr" anchorCtr="0" compatLnSpc="1">
            <a:prstTxWarp prst="textNoShape">
              <a:avLst/>
            </a:prstTxWarp>
          </a:bodyPr>
          <a:lstStyle/>
          <a:p>
            <a:pPr eaLnBrk="0" fontAlgn="base" hangingPunct="0">
              <a:spcBef>
                <a:spcPct val="0"/>
              </a:spcBef>
              <a:spcAft>
                <a:spcPct val="0"/>
              </a:spcAft>
            </a:pPr>
            <a:r>
              <a:rPr lang="fi-FI" altLang="fi-FI" sz="1100" b="1" dirty="0">
                <a:latin typeface="Arial" panose="020B0604020202020204" pitchFamily="34" charset="0"/>
                <a:ea typeface="Times New Roman" panose="02020603050405020304" pitchFamily="18" charset="0"/>
                <a:cs typeface="Arial" panose="020B0604020202020204" pitchFamily="34" charset="0"/>
              </a:rPr>
              <a:t>= Koululle tieto </a:t>
            </a:r>
            <a:br>
              <a:rPr lang="fi-FI" altLang="fi-FI" sz="1100" b="1" dirty="0">
                <a:latin typeface="Arial" panose="020B0604020202020204" pitchFamily="34" charset="0"/>
                <a:ea typeface="Times New Roman" panose="02020603050405020304" pitchFamily="18" charset="0"/>
                <a:cs typeface="Arial" panose="020B0604020202020204" pitchFamily="34" charset="0"/>
              </a:rPr>
            </a:br>
            <a:r>
              <a:rPr lang="fi-FI" altLang="fi-FI" sz="800" dirty="0">
                <a:latin typeface="Arial" panose="020B0604020202020204" pitchFamily="34" charset="0"/>
                <a:ea typeface="Times New Roman" panose="02020603050405020304" pitchFamily="18" charset="0"/>
                <a:cs typeface="Arial" panose="020B0604020202020204" pitchFamily="34" charset="0"/>
              </a:rPr>
              <a:t>siitä, onko oppilaan asia hoidossa ja onko asialla vaikutusta opetuksen järjestämiseen.</a:t>
            </a:r>
            <a:endParaRPr lang="fi-FI" altLang="fi-FI" sz="1100" dirty="0">
              <a:latin typeface="Arial" panose="020B0604020202020204" pitchFamily="34" charset="0"/>
              <a:cs typeface="Arial" panose="020B0604020202020204" pitchFamily="34" charset="0"/>
            </a:endParaRPr>
          </a:p>
        </p:txBody>
      </p:sp>
      <p:sp>
        <p:nvSpPr>
          <p:cNvPr id="57" name="Pyöristetty suorakulmio 1"/>
          <p:cNvSpPr>
            <a:spLocks noChangeArrowheads="1"/>
          </p:cNvSpPr>
          <p:nvPr/>
        </p:nvSpPr>
        <p:spPr bwMode="auto">
          <a:xfrm>
            <a:off x="3997006" y="2638030"/>
            <a:ext cx="1435894" cy="614363"/>
          </a:xfrm>
          <a:prstGeom prst="roundRect">
            <a:avLst>
              <a:gd name="adj" fmla="val 16667"/>
            </a:avLst>
          </a:prstGeom>
          <a:noFill/>
          <a:ln w="12700">
            <a:solidFill>
              <a:srgbClr val="925309"/>
            </a:solidFill>
            <a:miter lim="800000"/>
            <a:headEnd/>
            <a:tailEnd/>
          </a:ln>
        </p:spPr>
        <p:txBody>
          <a:bodyPr vert="horz" wrap="square" lIns="68580" tIns="34290" rIns="68580" bIns="34290" numCol="1" anchor="ctr" anchorCtr="0" compatLnSpc="1">
            <a:prstTxWarp prst="textNoShape">
              <a:avLst/>
            </a:prstTxWarp>
          </a:bodyPr>
          <a:lstStyle/>
          <a:p>
            <a:pPr algn="ctr" eaLnBrk="0" fontAlgn="base" hangingPunct="0">
              <a:spcBef>
                <a:spcPct val="0"/>
              </a:spcBef>
              <a:spcAft>
                <a:spcPct val="0"/>
              </a:spcAft>
            </a:pPr>
            <a:r>
              <a:rPr lang="fi-FI" altLang="fi-FI" dirty="0">
                <a:latin typeface="Arial" panose="020B0604020202020204" pitchFamily="34" charset="0"/>
                <a:ea typeface="Times New Roman" panose="02020603050405020304" pitchFamily="18" charset="0"/>
                <a:cs typeface="Arial" panose="020B0604020202020204" pitchFamily="34" charset="0"/>
              </a:rPr>
              <a:t>Opettajalla huoli</a:t>
            </a:r>
            <a:endParaRPr lang="fi-FI" altLang="fi-FI" sz="1400" dirty="0">
              <a:latin typeface="Arial" panose="020B0604020202020204" pitchFamily="34" charset="0"/>
              <a:cs typeface="Arial" panose="020B0604020202020204" pitchFamily="34" charset="0"/>
            </a:endParaRPr>
          </a:p>
        </p:txBody>
      </p:sp>
      <p:sp>
        <p:nvSpPr>
          <p:cNvPr id="58" name="Pyöristetty suorakulmio 2"/>
          <p:cNvSpPr>
            <a:spLocks noChangeArrowheads="1"/>
          </p:cNvSpPr>
          <p:nvPr/>
        </p:nvSpPr>
        <p:spPr bwMode="auto">
          <a:xfrm>
            <a:off x="6934220" y="1367702"/>
            <a:ext cx="1916482" cy="871820"/>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68580" tIns="34290" rIns="68580" bIns="34290" numCol="1" anchor="ctr" anchorCtr="0" compatLnSpc="1">
            <a:prstTxWarp prst="textNoShape">
              <a:avLst/>
            </a:prstTxWarp>
          </a:bodyPr>
          <a:lstStyle/>
          <a:p>
            <a:pPr eaLnBrk="0" fontAlgn="base" hangingPunct="0">
              <a:spcBef>
                <a:spcPct val="0"/>
              </a:spcBef>
              <a:spcAft>
                <a:spcPct val="0"/>
              </a:spcAft>
            </a:pPr>
            <a:r>
              <a:rPr lang="fi-FI" altLang="fi-FI" sz="800" dirty="0">
                <a:solidFill>
                  <a:schemeClr val="tx1"/>
                </a:solidFill>
                <a:latin typeface="Arial" panose="020B0604020202020204" pitchFamily="34" charset="0"/>
                <a:ea typeface="Times New Roman" panose="02020603050405020304" pitchFamily="18" charset="0"/>
                <a:cs typeface="Arial" panose="020B0604020202020204" pitchFamily="34" charset="0"/>
              </a:rPr>
              <a:t>Tehtävässään saanut tiedon, että joku vaarassa joutua väkivallan kohteeksi.</a:t>
            </a:r>
            <a:endParaRPr lang="fi-FI" altLang="fi-FI" sz="800" dirty="0">
              <a:solidFill>
                <a:schemeClr val="tx1"/>
              </a:solidFill>
              <a:latin typeface="Arial" panose="020B0604020202020204" pitchFamily="34" charset="0"/>
              <a:cs typeface="Arial" panose="020B0604020202020204" pitchFamily="34" charset="0"/>
            </a:endParaRPr>
          </a:p>
        </p:txBody>
      </p:sp>
      <p:sp>
        <p:nvSpPr>
          <p:cNvPr id="59" name="Pyöristetty suorakulmio 3"/>
          <p:cNvSpPr>
            <a:spLocks noChangeArrowheads="1"/>
          </p:cNvSpPr>
          <p:nvPr/>
        </p:nvSpPr>
        <p:spPr bwMode="auto">
          <a:xfrm>
            <a:off x="5107520" y="1346188"/>
            <a:ext cx="1677077" cy="856749"/>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68580" tIns="34290" rIns="68580" bIns="34290" numCol="1" anchor="ctr" anchorCtr="0" compatLnSpc="1">
            <a:prstTxWarp prst="textNoShape">
              <a:avLst/>
            </a:prstTxWarp>
          </a:bodyPr>
          <a:lstStyle/>
          <a:p>
            <a:pPr eaLnBrk="0" fontAlgn="base" hangingPunct="0">
              <a:spcBef>
                <a:spcPct val="0"/>
              </a:spcBef>
              <a:spcAft>
                <a:spcPct val="0"/>
              </a:spcAft>
            </a:pPr>
            <a:r>
              <a:rPr lang="fi-FI" altLang="fi-FI" sz="800" dirty="0">
                <a:solidFill>
                  <a:schemeClr val="tx1"/>
                </a:solidFill>
                <a:latin typeface="Arial" panose="020B0604020202020204" pitchFamily="34" charset="0"/>
                <a:ea typeface="Times New Roman" panose="02020603050405020304" pitchFamily="18" charset="0"/>
                <a:cs typeface="Arial" panose="020B0604020202020204" pitchFamily="34" charset="0"/>
              </a:rPr>
              <a:t>Tehtävässään saanut tiedon, että lapseen on kohdistunut seksuaalirikos tai henkeä tai terveyttä uhannut rikos, josta enimmäisrangaistus on vähintään kaksi vuotta vankeutta.</a:t>
            </a:r>
            <a:endParaRPr lang="fi-FI" altLang="fi-FI" sz="1100" dirty="0">
              <a:solidFill>
                <a:schemeClr val="tx1"/>
              </a:solidFill>
              <a:latin typeface="Arial" panose="020B0604020202020204" pitchFamily="34" charset="0"/>
              <a:cs typeface="Arial" panose="020B0604020202020204" pitchFamily="34" charset="0"/>
            </a:endParaRPr>
          </a:p>
        </p:txBody>
      </p:sp>
      <p:sp>
        <p:nvSpPr>
          <p:cNvPr id="60" name="Pyöristetty suorakulmio 6"/>
          <p:cNvSpPr>
            <a:spLocks noChangeArrowheads="1"/>
          </p:cNvSpPr>
          <p:nvPr/>
        </p:nvSpPr>
        <p:spPr bwMode="auto">
          <a:xfrm>
            <a:off x="6816739" y="2639249"/>
            <a:ext cx="1195889" cy="652661"/>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68580" tIns="34290" rIns="68580" bIns="34290" numCol="1" anchor="ctr" anchorCtr="0" compatLnSpc="1">
            <a:prstTxWarp prst="textNoShape">
              <a:avLst/>
            </a:prstTxWarp>
          </a:bodyPr>
          <a:lstStyle/>
          <a:p>
            <a:pPr eaLnBrk="0" fontAlgn="base" hangingPunct="0">
              <a:spcBef>
                <a:spcPct val="0"/>
              </a:spcBef>
              <a:spcAft>
                <a:spcPct val="0"/>
              </a:spcAft>
            </a:pPr>
            <a:r>
              <a:rPr lang="fi-FI" altLang="fi-FI" sz="1100" b="1" dirty="0">
                <a:solidFill>
                  <a:schemeClr val="tx1"/>
                </a:solidFill>
                <a:latin typeface="Arial" panose="020B0604020202020204" pitchFamily="34" charset="0"/>
                <a:ea typeface="Times New Roman" panose="02020603050405020304" pitchFamily="18" charset="0"/>
                <a:cs typeface="Arial" panose="020B0604020202020204" pitchFamily="34" charset="0"/>
              </a:rPr>
              <a:t>Yhteydenotto huoltajaan</a:t>
            </a:r>
            <a:endParaRPr lang="fi-FI" altLang="fi-FI" sz="1100" b="1" dirty="0">
              <a:solidFill>
                <a:schemeClr val="tx1"/>
              </a:solidFill>
              <a:latin typeface="Arial" panose="020B0604020202020204" pitchFamily="34" charset="0"/>
              <a:cs typeface="Arial" panose="020B0604020202020204" pitchFamily="34" charset="0"/>
            </a:endParaRPr>
          </a:p>
        </p:txBody>
      </p:sp>
      <p:sp>
        <p:nvSpPr>
          <p:cNvPr id="61" name="Pyöristetty suorakulmio 7"/>
          <p:cNvSpPr>
            <a:spLocks noChangeArrowheads="1"/>
          </p:cNvSpPr>
          <p:nvPr/>
        </p:nvSpPr>
        <p:spPr bwMode="auto">
          <a:xfrm>
            <a:off x="5724272" y="3435875"/>
            <a:ext cx="1480015" cy="711607"/>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68580" tIns="34290" rIns="68580" bIns="34290" numCol="1" anchor="ctr" anchorCtr="0" compatLnSpc="1">
            <a:prstTxWarp prst="textNoShape">
              <a:avLst/>
            </a:prstTxWarp>
          </a:bodyPr>
          <a:lstStyle/>
          <a:p>
            <a:pPr eaLnBrk="0" fontAlgn="base" hangingPunct="0">
              <a:spcBef>
                <a:spcPct val="0"/>
              </a:spcBef>
              <a:spcAft>
                <a:spcPct val="0"/>
              </a:spcAft>
            </a:pPr>
            <a:r>
              <a:rPr lang="fi-FI" altLang="fi-FI" sz="1100" b="1" dirty="0">
                <a:solidFill>
                  <a:srgbClr val="000000"/>
                </a:solidFill>
                <a:latin typeface="Arial" panose="020B0604020202020204" pitchFamily="34" charset="0"/>
                <a:ea typeface="Times New Roman" panose="02020603050405020304" pitchFamily="18" charset="0"/>
                <a:cs typeface="Arial" panose="020B0604020202020204" pitchFamily="34" charset="0"/>
              </a:rPr>
              <a:t>Huoli poistuu</a:t>
            </a:r>
            <a:endParaRPr lang="fi-FI" altLang="fi-FI" sz="1100" b="1" dirty="0">
              <a:solidFill>
                <a:schemeClr val="tx1"/>
              </a:solidFill>
              <a:latin typeface="Arial" panose="020B0604020202020204" pitchFamily="34" charset="0"/>
              <a:cs typeface="Arial" panose="020B0604020202020204" pitchFamily="34" charset="0"/>
            </a:endParaRPr>
          </a:p>
          <a:p>
            <a:pPr eaLnBrk="0" fontAlgn="base" hangingPunct="0">
              <a:spcBef>
                <a:spcPct val="0"/>
              </a:spcBef>
              <a:spcAft>
                <a:spcPct val="0"/>
              </a:spcAft>
            </a:pPr>
            <a:r>
              <a:rPr lang="fi-FI" altLang="fi-FI" sz="800" dirty="0">
                <a:solidFill>
                  <a:schemeClr val="tx1"/>
                </a:solidFill>
                <a:latin typeface="Arial" panose="020B0604020202020204" pitchFamily="34" charset="0"/>
                <a:ea typeface="Times New Roman" panose="02020603050405020304" pitchFamily="18" charset="0"/>
                <a:cs typeface="Arial" panose="020B0604020202020204" pitchFamily="34" charset="0"/>
              </a:rPr>
              <a:t>Sovitaan tarvittaessa seuranta-aika uudelleen tapaamiselle. </a:t>
            </a:r>
            <a:endParaRPr lang="fi-FI" altLang="fi-FI" sz="800" dirty="0">
              <a:solidFill>
                <a:schemeClr val="tx1"/>
              </a:solidFill>
              <a:latin typeface="Arial" panose="020B0604020202020204" pitchFamily="34" charset="0"/>
              <a:cs typeface="Arial" panose="020B0604020202020204" pitchFamily="34" charset="0"/>
            </a:endParaRPr>
          </a:p>
        </p:txBody>
      </p:sp>
      <p:sp>
        <p:nvSpPr>
          <p:cNvPr id="62" name="Pyöristetty suorakulmio 8"/>
          <p:cNvSpPr>
            <a:spLocks noChangeArrowheads="1"/>
          </p:cNvSpPr>
          <p:nvPr/>
        </p:nvSpPr>
        <p:spPr bwMode="auto">
          <a:xfrm>
            <a:off x="4029550" y="4462723"/>
            <a:ext cx="1585817" cy="1356419"/>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68580" tIns="34290" rIns="68580" bIns="34290" numCol="1" anchor="ctr" anchorCtr="0" compatLnSpc="1">
            <a:prstTxWarp prst="textNoShape">
              <a:avLst/>
            </a:prstTxWarp>
          </a:bodyPr>
          <a:lstStyle/>
          <a:p>
            <a:pPr eaLnBrk="0" fontAlgn="base" hangingPunct="0">
              <a:spcBef>
                <a:spcPct val="0"/>
              </a:spcBef>
              <a:spcAft>
                <a:spcPct val="0"/>
              </a:spcAft>
            </a:pPr>
            <a:r>
              <a:rPr lang="fi-FI" altLang="fi-FI" sz="1100" b="1" dirty="0">
                <a:solidFill>
                  <a:schemeClr val="tx1"/>
                </a:solidFill>
                <a:latin typeface="Arial" panose="020B0604020202020204" pitchFamily="34" charset="0"/>
                <a:ea typeface="Times New Roman" panose="02020603050405020304" pitchFamily="18" charset="0"/>
                <a:cs typeface="Arial" panose="020B0604020202020204" pitchFamily="34" charset="0"/>
              </a:rPr>
              <a:t>Opiskeluhuolto</a:t>
            </a:r>
            <a:endParaRPr lang="fi-FI" altLang="fi-FI" sz="1100" b="1" dirty="0">
              <a:solidFill>
                <a:schemeClr val="tx1"/>
              </a:solidFill>
              <a:latin typeface="Arial" panose="020B0604020202020204" pitchFamily="34" charset="0"/>
              <a:cs typeface="Arial" panose="020B0604020202020204" pitchFamily="34" charset="0"/>
            </a:endParaRPr>
          </a:p>
          <a:p>
            <a:pPr marL="128588" indent="-128588" eaLnBrk="0" fontAlgn="base" hangingPunct="0">
              <a:spcBef>
                <a:spcPct val="0"/>
              </a:spcBef>
              <a:spcAft>
                <a:spcPct val="0"/>
              </a:spcAft>
              <a:buFont typeface="Wingdings" panose="05000000000000000000" pitchFamily="2" charset="2"/>
              <a:buChar char="q"/>
            </a:pPr>
            <a:r>
              <a:rPr lang="fi-FI" altLang="fi-FI" sz="800" dirty="0">
                <a:solidFill>
                  <a:schemeClr val="tx1"/>
                </a:solidFill>
                <a:latin typeface="Arial" panose="020B0604020202020204" pitchFamily="34" charset="0"/>
                <a:ea typeface="Times New Roman" panose="02020603050405020304" pitchFamily="18" charset="0"/>
                <a:cs typeface="Arial" panose="020B0604020202020204" pitchFamily="34" charset="0"/>
              </a:rPr>
              <a:t>Konsultaatio opettaja ja psykologi/ kuraattori</a:t>
            </a:r>
            <a:endParaRPr lang="fi-FI" altLang="fi-FI" sz="800" dirty="0">
              <a:solidFill>
                <a:schemeClr val="tx1"/>
              </a:solidFill>
              <a:latin typeface="Arial" panose="020B0604020202020204" pitchFamily="34" charset="0"/>
              <a:cs typeface="Arial" panose="020B0604020202020204" pitchFamily="34" charset="0"/>
            </a:endParaRPr>
          </a:p>
          <a:p>
            <a:pPr marL="128588" indent="-128588" eaLnBrk="0" fontAlgn="base" hangingPunct="0">
              <a:spcBef>
                <a:spcPct val="0"/>
              </a:spcBef>
              <a:spcAft>
                <a:spcPct val="0"/>
              </a:spcAft>
              <a:buFont typeface="Wingdings" panose="05000000000000000000" pitchFamily="2" charset="2"/>
              <a:buChar char="q"/>
            </a:pPr>
            <a:r>
              <a:rPr lang="fi-FI" altLang="fi-FI" sz="800" dirty="0">
                <a:solidFill>
                  <a:schemeClr val="tx1"/>
                </a:solidFill>
                <a:latin typeface="Arial" panose="020B0604020202020204" pitchFamily="34" charset="0"/>
                <a:ea typeface="Times New Roman" panose="02020603050405020304" pitchFamily="18" charset="0"/>
                <a:cs typeface="Arial" panose="020B0604020202020204" pitchFamily="34" charset="0"/>
              </a:rPr>
              <a:t>Oppilaan ja kuraattorin/psykologin tapaaminen</a:t>
            </a:r>
            <a:endParaRPr lang="fi-FI" altLang="fi-FI" sz="800" dirty="0">
              <a:solidFill>
                <a:schemeClr val="tx1"/>
              </a:solidFill>
              <a:latin typeface="Arial" panose="020B0604020202020204" pitchFamily="34" charset="0"/>
              <a:cs typeface="Arial" panose="020B0604020202020204" pitchFamily="34" charset="0"/>
            </a:endParaRPr>
          </a:p>
          <a:p>
            <a:pPr marL="128588" indent="-128588" eaLnBrk="0" fontAlgn="base" hangingPunct="0">
              <a:spcBef>
                <a:spcPct val="0"/>
              </a:spcBef>
              <a:spcAft>
                <a:spcPct val="0"/>
              </a:spcAft>
              <a:buFont typeface="Wingdings" panose="05000000000000000000" pitchFamily="2" charset="2"/>
              <a:buChar char="q"/>
            </a:pPr>
            <a:r>
              <a:rPr lang="fi-FI" altLang="fi-FI" sz="800" dirty="0">
                <a:solidFill>
                  <a:schemeClr val="tx1"/>
                </a:solidFill>
                <a:latin typeface="Arial" panose="020B0604020202020204" pitchFamily="34" charset="0"/>
                <a:ea typeface="Times New Roman" panose="02020603050405020304" pitchFamily="18" charset="0"/>
                <a:cs typeface="Arial" panose="020B0604020202020204" pitchFamily="34" charset="0"/>
              </a:rPr>
              <a:t>Kouluterveydenhuolto</a:t>
            </a:r>
            <a:endParaRPr lang="fi-FI" altLang="fi-FI" sz="800" dirty="0">
              <a:solidFill>
                <a:schemeClr val="tx1"/>
              </a:solidFill>
              <a:latin typeface="Arial" panose="020B0604020202020204" pitchFamily="34" charset="0"/>
              <a:cs typeface="Arial" panose="020B0604020202020204" pitchFamily="34" charset="0"/>
            </a:endParaRPr>
          </a:p>
          <a:p>
            <a:pPr marL="128588" indent="-128588" eaLnBrk="0" fontAlgn="base" hangingPunct="0">
              <a:spcBef>
                <a:spcPct val="0"/>
              </a:spcBef>
              <a:spcAft>
                <a:spcPct val="0"/>
              </a:spcAft>
              <a:buFont typeface="Wingdings" panose="05000000000000000000" pitchFamily="2" charset="2"/>
              <a:buChar char="q"/>
            </a:pPr>
            <a:r>
              <a:rPr lang="fi-FI" altLang="fi-FI" sz="800" dirty="0">
                <a:solidFill>
                  <a:schemeClr val="tx1"/>
                </a:solidFill>
                <a:latin typeface="Arial" panose="020B0604020202020204" pitchFamily="34" charset="0"/>
                <a:ea typeface="Times New Roman" panose="02020603050405020304" pitchFamily="18" charset="0"/>
                <a:cs typeface="Arial" panose="020B0604020202020204" pitchFamily="34" charset="0"/>
              </a:rPr>
              <a:t>OH-asiantuntijaryhmän kokoontuminen</a:t>
            </a:r>
            <a:endParaRPr lang="fi-FI" altLang="fi-FI" sz="800" dirty="0">
              <a:solidFill>
                <a:schemeClr val="tx1"/>
              </a:solidFill>
              <a:latin typeface="Arial" panose="020B0604020202020204" pitchFamily="34" charset="0"/>
              <a:cs typeface="Arial" panose="020B0604020202020204" pitchFamily="34" charset="0"/>
            </a:endParaRPr>
          </a:p>
        </p:txBody>
      </p:sp>
      <p:sp>
        <p:nvSpPr>
          <p:cNvPr id="63" name="Pyöristetty suorakulmio 9"/>
          <p:cNvSpPr>
            <a:spLocks noChangeArrowheads="1"/>
          </p:cNvSpPr>
          <p:nvPr/>
        </p:nvSpPr>
        <p:spPr bwMode="auto">
          <a:xfrm>
            <a:off x="5961306" y="4528553"/>
            <a:ext cx="1582360" cy="445926"/>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68580" tIns="34290" rIns="68580" bIns="34290" numCol="1" anchor="ctr" anchorCtr="0" compatLnSpc="1">
            <a:prstTxWarp prst="textNoShape">
              <a:avLst/>
            </a:prstTxWarp>
          </a:bodyPr>
          <a:lstStyle/>
          <a:p>
            <a:pPr eaLnBrk="0" fontAlgn="base" hangingPunct="0">
              <a:spcBef>
                <a:spcPct val="0"/>
              </a:spcBef>
              <a:spcAft>
                <a:spcPct val="0"/>
              </a:spcAft>
            </a:pPr>
            <a:r>
              <a:rPr lang="fi-FI" altLang="fi-FI" sz="1100" b="1" dirty="0">
                <a:solidFill>
                  <a:srgbClr val="000000"/>
                </a:solidFill>
                <a:latin typeface="Arial" panose="020B0604020202020204" pitchFamily="34" charset="0"/>
                <a:ea typeface="Times New Roman" panose="02020603050405020304" pitchFamily="18" charset="0"/>
                <a:cs typeface="Arial" panose="020B0604020202020204" pitchFamily="34" charset="0"/>
              </a:rPr>
              <a:t>Huoli poistuu</a:t>
            </a:r>
            <a:endParaRPr lang="fi-FI" altLang="fi-FI" sz="1100" b="1" dirty="0">
              <a:solidFill>
                <a:schemeClr val="tx1"/>
              </a:solidFill>
              <a:latin typeface="Arial" panose="020B0604020202020204" pitchFamily="34" charset="0"/>
              <a:cs typeface="Arial" panose="020B0604020202020204" pitchFamily="34" charset="0"/>
            </a:endParaRPr>
          </a:p>
          <a:p>
            <a:pPr eaLnBrk="0" fontAlgn="base" hangingPunct="0">
              <a:spcBef>
                <a:spcPct val="0"/>
              </a:spcBef>
              <a:spcAft>
                <a:spcPct val="0"/>
              </a:spcAft>
            </a:pPr>
            <a:r>
              <a:rPr lang="fi-FI" altLang="fi-FI" sz="800" dirty="0">
                <a:solidFill>
                  <a:schemeClr val="tx1"/>
                </a:solidFill>
                <a:latin typeface="Arial" panose="020B0604020202020204" pitchFamily="34" charset="0"/>
                <a:ea typeface="Times New Roman" panose="02020603050405020304" pitchFamily="18" charset="0"/>
                <a:cs typeface="Arial" panose="020B0604020202020204" pitchFamily="34" charset="0"/>
              </a:rPr>
              <a:t>Sovitaan seuranta-aika esim. yhden kuukauden päähän</a:t>
            </a:r>
            <a:endParaRPr lang="fi-FI" altLang="fi-FI" sz="800" dirty="0">
              <a:solidFill>
                <a:schemeClr val="tx1"/>
              </a:solidFill>
              <a:latin typeface="Arial" panose="020B0604020202020204" pitchFamily="34" charset="0"/>
              <a:cs typeface="Arial" panose="020B0604020202020204" pitchFamily="34" charset="0"/>
            </a:endParaRPr>
          </a:p>
        </p:txBody>
      </p:sp>
      <p:sp>
        <p:nvSpPr>
          <p:cNvPr id="2048" name="Pyöristetty suorakulmio 10"/>
          <p:cNvSpPr>
            <a:spLocks noChangeArrowheads="1"/>
          </p:cNvSpPr>
          <p:nvPr/>
        </p:nvSpPr>
        <p:spPr bwMode="auto">
          <a:xfrm>
            <a:off x="573008" y="2847179"/>
            <a:ext cx="2240675" cy="1963713"/>
          </a:xfrm>
          <a:prstGeom prst="roundRect">
            <a:avLst>
              <a:gd name="adj" fmla="val 16667"/>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68580" tIns="34290" rIns="68580" bIns="34290" numCol="1" anchor="ctr" anchorCtr="0" compatLnSpc="1">
            <a:prstTxWarp prst="textNoShape">
              <a:avLst/>
            </a:prstTxWarp>
          </a:bodyPr>
          <a:lstStyle/>
          <a:p>
            <a:pPr eaLnBrk="0" fontAlgn="base" hangingPunct="0">
              <a:spcBef>
                <a:spcPct val="0"/>
              </a:spcBef>
              <a:spcAft>
                <a:spcPct val="0"/>
              </a:spcAft>
            </a:pPr>
            <a:r>
              <a:rPr lang="fi-FI" altLang="fi-FI" sz="1100" b="1" dirty="0">
                <a:solidFill>
                  <a:schemeClr val="tx1"/>
                </a:solidFill>
                <a:latin typeface="Arial" panose="020B0604020202020204" pitchFamily="34" charset="0"/>
                <a:ea typeface="Times New Roman" panose="02020603050405020304" pitchFamily="18" charset="0"/>
                <a:cs typeface="Arial" panose="020B0604020202020204" pitchFamily="34" charset="0"/>
              </a:rPr>
              <a:t>Yhteydenotto sosiaalihuoltoon tuen tarpeen arvioimiseksi </a:t>
            </a:r>
          </a:p>
          <a:p>
            <a:pPr marL="128588" indent="-128588" eaLnBrk="0" fontAlgn="base" hangingPunct="0">
              <a:spcBef>
                <a:spcPct val="0"/>
              </a:spcBef>
              <a:spcAft>
                <a:spcPct val="0"/>
              </a:spcAft>
              <a:buFont typeface="Wingdings" panose="05000000000000000000" pitchFamily="2" charset="2"/>
              <a:buChar char="q"/>
            </a:pPr>
            <a:r>
              <a:rPr lang="fi-FI" altLang="fi-FI" sz="800" dirty="0">
                <a:solidFill>
                  <a:schemeClr val="tx1"/>
                </a:solidFill>
                <a:latin typeface="Arial" panose="020B0604020202020204" pitchFamily="34" charset="0"/>
                <a:ea typeface="Times New Roman" panose="02020603050405020304" pitchFamily="18" charset="0"/>
                <a:cs typeface="Arial" panose="020B0604020202020204" pitchFamily="34" charset="0"/>
              </a:rPr>
              <a:t>Huoltajan suostumuksella yhteydenotto yhdessä sosiaalihuoltoon </a:t>
            </a:r>
            <a:endParaRPr lang="fi-FI" altLang="fi-FI" sz="800" dirty="0">
              <a:solidFill>
                <a:schemeClr val="tx1"/>
              </a:solidFill>
              <a:latin typeface="Arial" panose="020B0604020202020204" pitchFamily="34" charset="0"/>
              <a:cs typeface="Arial" panose="020B0604020202020204" pitchFamily="34" charset="0"/>
            </a:endParaRPr>
          </a:p>
          <a:p>
            <a:pPr marL="128588" indent="-128588" eaLnBrk="0" fontAlgn="base" hangingPunct="0">
              <a:spcBef>
                <a:spcPct val="0"/>
              </a:spcBef>
              <a:spcAft>
                <a:spcPct val="0"/>
              </a:spcAft>
              <a:buFont typeface="Wingdings" panose="05000000000000000000" pitchFamily="2" charset="2"/>
              <a:buChar char="q"/>
            </a:pPr>
            <a:r>
              <a:rPr lang="fi-FI" altLang="fi-FI" sz="800" dirty="0">
                <a:solidFill>
                  <a:schemeClr val="tx1"/>
                </a:solidFill>
                <a:latin typeface="Arial" panose="020B0604020202020204" pitchFamily="34" charset="0"/>
                <a:ea typeface="Times New Roman" panose="02020603050405020304" pitchFamily="18" charset="0"/>
                <a:cs typeface="Arial" panose="020B0604020202020204" pitchFamily="34" charset="0"/>
              </a:rPr>
              <a:t>Ei suostumusta huoltajalta, mutta lapsen etu vaatii. Tällöin yhteydenotto on mahdollinen ilman suostumusta. Samojen tietojen perusteella ei tarvitse tehdä lastensuojeluilmoitusta. Opettajalla mahdollisuus valita kumman haluaa tehdä, koska yleensä myös lastensuojeluilmoituksen tekokynnys ylittyisi.</a:t>
            </a:r>
            <a:endParaRPr lang="fi-FI" altLang="fi-FI" sz="800" dirty="0">
              <a:solidFill>
                <a:schemeClr val="tx1"/>
              </a:solidFill>
              <a:latin typeface="Arial" panose="020B0604020202020204" pitchFamily="34" charset="0"/>
              <a:cs typeface="Arial" panose="020B0604020202020204" pitchFamily="34" charset="0"/>
            </a:endParaRPr>
          </a:p>
        </p:txBody>
      </p:sp>
      <p:sp>
        <p:nvSpPr>
          <p:cNvPr id="2049" name="Pyöristetty suorakulmio 11"/>
          <p:cNvSpPr>
            <a:spLocks noChangeArrowheads="1"/>
          </p:cNvSpPr>
          <p:nvPr/>
        </p:nvSpPr>
        <p:spPr bwMode="auto">
          <a:xfrm>
            <a:off x="573008" y="4920653"/>
            <a:ext cx="1482334" cy="883502"/>
          </a:xfrm>
          <a:prstGeom prst="roundRect">
            <a:avLst>
              <a:gd name="adj" fmla="val 16667"/>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68580" tIns="34290" rIns="68580" bIns="34290" numCol="1" anchor="ctr" anchorCtr="0" compatLnSpc="1">
            <a:prstTxWarp prst="textNoShape">
              <a:avLst/>
            </a:prstTxWarp>
          </a:bodyPr>
          <a:lstStyle/>
          <a:p>
            <a:pPr eaLnBrk="0" fontAlgn="base" hangingPunct="0">
              <a:spcBef>
                <a:spcPct val="0"/>
              </a:spcBef>
              <a:spcAft>
                <a:spcPct val="0"/>
              </a:spcAft>
            </a:pPr>
            <a:endParaRPr lang="fi-FI" altLang="fi-FI" sz="9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eaLnBrk="0" fontAlgn="base" hangingPunct="0">
              <a:spcBef>
                <a:spcPct val="0"/>
              </a:spcBef>
              <a:spcAft>
                <a:spcPct val="0"/>
              </a:spcAft>
            </a:pPr>
            <a:r>
              <a:rPr lang="fi-FI" altLang="fi-FI" sz="800" dirty="0">
                <a:solidFill>
                  <a:schemeClr val="tx1"/>
                </a:solidFill>
                <a:latin typeface="Arial" panose="020B0604020202020204" pitchFamily="34" charset="0"/>
                <a:ea typeface="Times New Roman" panose="02020603050405020304" pitchFamily="18" charset="0"/>
                <a:cs typeface="Arial" panose="020B0604020202020204" pitchFamily="34" charset="0"/>
              </a:rPr>
              <a:t>Oppilaan, sosiaalitoimen ja koulun suunnitelmien sovittaminen yhteen suostumuksella.</a:t>
            </a:r>
            <a:endParaRPr lang="fi-FI" altLang="fi-FI" sz="800" dirty="0">
              <a:solidFill>
                <a:schemeClr val="tx1"/>
              </a:solidFill>
              <a:latin typeface="Arial" panose="020B0604020202020204" pitchFamily="34" charset="0"/>
              <a:cs typeface="Arial" panose="020B0604020202020204" pitchFamily="34" charset="0"/>
            </a:endParaRPr>
          </a:p>
          <a:p>
            <a:pPr eaLnBrk="0" fontAlgn="base" hangingPunct="0">
              <a:spcBef>
                <a:spcPct val="0"/>
              </a:spcBef>
              <a:spcAft>
                <a:spcPct val="0"/>
              </a:spcAft>
            </a:pPr>
            <a:endParaRPr lang="fi-FI" altLang="fi-FI" sz="1400" dirty="0">
              <a:solidFill>
                <a:schemeClr val="tx1"/>
              </a:solidFill>
              <a:latin typeface="Arial" panose="020B0604020202020204" pitchFamily="34" charset="0"/>
              <a:cs typeface="Arial" panose="020B0604020202020204" pitchFamily="34" charset="0"/>
            </a:endParaRPr>
          </a:p>
        </p:txBody>
      </p:sp>
      <p:sp>
        <p:nvSpPr>
          <p:cNvPr id="2050" name="Pyöristetty suorakulmio 13"/>
          <p:cNvSpPr>
            <a:spLocks noChangeArrowheads="1"/>
          </p:cNvSpPr>
          <p:nvPr/>
        </p:nvSpPr>
        <p:spPr bwMode="auto">
          <a:xfrm>
            <a:off x="2155132" y="1984379"/>
            <a:ext cx="1384127" cy="690101"/>
          </a:xfrm>
          <a:prstGeom prst="roundRect">
            <a:avLst>
              <a:gd name="adj" fmla="val 16667"/>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68580" tIns="34290" rIns="68580" bIns="34290" numCol="1" anchor="ctr" anchorCtr="0" compatLnSpc="1">
            <a:prstTxWarp prst="textNoShape">
              <a:avLst/>
            </a:prstTxWarp>
          </a:bodyPr>
          <a:lstStyle/>
          <a:p>
            <a:pPr eaLnBrk="0" fontAlgn="base" hangingPunct="0">
              <a:spcBef>
                <a:spcPct val="0"/>
              </a:spcBef>
              <a:spcAft>
                <a:spcPct val="0"/>
              </a:spcAft>
            </a:pPr>
            <a:endParaRPr lang="fi-FI" altLang="fi-FI" sz="9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eaLnBrk="0" fontAlgn="base" hangingPunct="0">
              <a:spcBef>
                <a:spcPct val="0"/>
              </a:spcBef>
              <a:spcAft>
                <a:spcPct val="0"/>
              </a:spcAft>
            </a:pPr>
            <a:r>
              <a:rPr lang="fi-FI" altLang="fi-FI" sz="1100" b="1" dirty="0">
                <a:solidFill>
                  <a:srgbClr val="000000"/>
                </a:solidFill>
                <a:latin typeface="Arial" panose="020B0604020202020204" pitchFamily="34" charset="0"/>
                <a:ea typeface="Times New Roman" panose="02020603050405020304" pitchFamily="18" charset="0"/>
                <a:cs typeface="Arial" panose="020B0604020202020204" pitchFamily="34" charset="0"/>
              </a:rPr>
              <a:t>Huoli poistuu</a:t>
            </a:r>
            <a:endParaRPr lang="fi-FI" altLang="fi-FI" sz="1100" b="1" dirty="0">
              <a:solidFill>
                <a:schemeClr val="tx1"/>
              </a:solidFill>
              <a:latin typeface="Arial" panose="020B0604020202020204" pitchFamily="34" charset="0"/>
              <a:cs typeface="Arial" panose="020B0604020202020204" pitchFamily="34" charset="0"/>
            </a:endParaRPr>
          </a:p>
          <a:p>
            <a:pPr eaLnBrk="0" fontAlgn="base" hangingPunct="0">
              <a:spcBef>
                <a:spcPct val="0"/>
              </a:spcBef>
              <a:spcAft>
                <a:spcPct val="0"/>
              </a:spcAft>
            </a:pPr>
            <a:r>
              <a:rPr lang="fi-FI" altLang="fi-FI" sz="800" dirty="0">
                <a:solidFill>
                  <a:schemeClr val="tx1"/>
                </a:solidFill>
                <a:latin typeface="Arial" panose="020B0604020202020204" pitchFamily="34" charset="0"/>
                <a:ea typeface="Times New Roman" panose="02020603050405020304" pitchFamily="18" charset="0"/>
                <a:cs typeface="Arial" panose="020B0604020202020204" pitchFamily="34" charset="0"/>
              </a:rPr>
              <a:t>Sovitaan seuranta-aika esim. yhden kuukauden päähän</a:t>
            </a:r>
            <a:endParaRPr lang="fi-FI" altLang="fi-FI" sz="800" dirty="0">
              <a:solidFill>
                <a:schemeClr val="tx1"/>
              </a:solidFill>
              <a:latin typeface="Arial" panose="020B0604020202020204" pitchFamily="34" charset="0"/>
              <a:cs typeface="Arial" panose="020B0604020202020204" pitchFamily="34" charset="0"/>
            </a:endParaRPr>
          </a:p>
          <a:p>
            <a:pPr eaLnBrk="0" fontAlgn="base" hangingPunct="0">
              <a:spcBef>
                <a:spcPct val="0"/>
              </a:spcBef>
              <a:spcAft>
                <a:spcPct val="0"/>
              </a:spcAft>
            </a:pPr>
            <a:endParaRPr lang="fi-FI" altLang="fi-FI" sz="1400" dirty="0">
              <a:solidFill>
                <a:schemeClr val="tx1"/>
              </a:solidFill>
              <a:latin typeface="Arial" panose="020B0604020202020204" pitchFamily="34" charset="0"/>
              <a:cs typeface="Arial" panose="020B0604020202020204" pitchFamily="34" charset="0"/>
            </a:endParaRPr>
          </a:p>
        </p:txBody>
      </p:sp>
      <p:sp>
        <p:nvSpPr>
          <p:cNvPr id="2051" name="Pyöristetty suorakulmio 14"/>
          <p:cNvSpPr>
            <a:spLocks noChangeArrowheads="1"/>
          </p:cNvSpPr>
          <p:nvPr/>
        </p:nvSpPr>
        <p:spPr bwMode="auto">
          <a:xfrm>
            <a:off x="573008" y="1984379"/>
            <a:ext cx="1529677" cy="668545"/>
          </a:xfrm>
          <a:prstGeom prst="roundRect">
            <a:avLst>
              <a:gd name="adj" fmla="val 16667"/>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68580" tIns="34290" rIns="68580" bIns="34290" numCol="1" anchor="ctr" anchorCtr="0" compatLnSpc="1">
            <a:prstTxWarp prst="textNoShape">
              <a:avLst/>
            </a:prstTxWarp>
          </a:bodyPr>
          <a:lstStyle/>
          <a:p>
            <a:pPr eaLnBrk="0" fontAlgn="base" hangingPunct="0">
              <a:spcBef>
                <a:spcPct val="0"/>
              </a:spcBef>
              <a:spcAft>
                <a:spcPct val="0"/>
              </a:spcAft>
            </a:pPr>
            <a:r>
              <a:rPr lang="fi-FI" altLang="fi-FI" sz="1100" b="1" dirty="0">
                <a:solidFill>
                  <a:schemeClr val="tx1"/>
                </a:solidFill>
                <a:latin typeface="Arial" panose="020B0604020202020204" pitchFamily="34" charset="0"/>
                <a:ea typeface="Times New Roman" panose="02020603050405020304" pitchFamily="18" charset="0"/>
                <a:cs typeface="Arial" panose="020B0604020202020204" pitchFamily="34" charset="0"/>
              </a:rPr>
              <a:t>Huoli ei poistu</a:t>
            </a:r>
            <a:endParaRPr lang="fi-FI" altLang="fi-FI" sz="1100" b="1" dirty="0">
              <a:solidFill>
                <a:schemeClr val="tx1"/>
              </a:solidFill>
              <a:latin typeface="Arial" panose="020B0604020202020204" pitchFamily="34" charset="0"/>
              <a:cs typeface="Arial" panose="020B0604020202020204" pitchFamily="34" charset="0"/>
            </a:endParaRPr>
          </a:p>
          <a:p>
            <a:pPr eaLnBrk="0" fontAlgn="base" hangingPunct="0">
              <a:spcBef>
                <a:spcPct val="0"/>
              </a:spcBef>
              <a:spcAft>
                <a:spcPct val="0"/>
              </a:spcAft>
            </a:pPr>
            <a:r>
              <a:rPr lang="fi-FI" altLang="fi-FI" sz="800" dirty="0">
                <a:solidFill>
                  <a:schemeClr val="tx1"/>
                </a:solidFill>
                <a:latin typeface="Arial" panose="020B0604020202020204" pitchFamily="34" charset="0"/>
                <a:ea typeface="Times New Roman" panose="02020603050405020304" pitchFamily="18" charset="0"/>
                <a:cs typeface="Arial" panose="020B0604020202020204" pitchFamily="34" charset="0"/>
              </a:rPr>
              <a:t>Uusi ilmoitus sosiaalihuollon tarpeesta tai lastensuojeluilmoitus</a:t>
            </a:r>
            <a:endParaRPr lang="fi-FI" altLang="fi-FI" sz="800" dirty="0">
              <a:solidFill>
                <a:schemeClr val="tx1"/>
              </a:solidFill>
              <a:latin typeface="Arial" panose="020B0604020202020204" pitchFamily="34" charset="0"/>
              <a:cs typeface="Arial" panose="020B0604020202020204" pitchFamily="34" charset="0"/>
            </a:endParaRPr>
          </a:p>
        </p:txBody>
      </p:sp>
      <p:sp>
        <p:nvSpPr>
          <p:cNvPr id="2054" name="Pyöristetty suorakulmio 18"/>
          <p:cNvSpPr>
            <a:spLocks noChangeArrowheads="1"/>
          </p:cNvSpPr>
          <p:nvPr/>
        </p:nvSpPr>
        <p:spPr bwMode="auto">
          <a:xfrm>
            <a:off x="2406590" y="890830"/>
            <a:ext cx="2478881" cy="885825"/>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anchor="ctr" anchorCtr="0" compatLnSpc="1">
            <a:prstTxWarp prst="textNoShape">
              <a:avLst/>
            </a:prstTxWarp>
          </a:bodyPr>
          <a:lstStyle/>
          <a:p>
            <a:pPr eaLnBrk="0" fontAlgn="base" hangingPunct="0">
              <a:spcBef>
                <a:spcPct val="0"/>
              </a:spcBef>
              <a:spcAft>
                <a:spcPct val="0"/>
              </a:spcAft>
            </a:pPr>
            <a:r>
              <a:rPr lang="fi-FI" altLang="fi-FI" sz="1100" b="1" dirty="0">
                <a:solidFill>
                  <a:srgbClr val="000000"/>
                </a:solidFill>
                <a:latin typeface="Arial" panose="020B0604020202020204" pitchFamily="34" charset="0"/>
                <a:ea typeface="Times New Roman" panose="02020603050405020304" pitchFamily="18" charset="0"/>
                <a:cs typeface="Arial" panose="020B0604020202020204" pitchFamily="34" charset="0"/>
              </a:rPr>
              <a:t>Lastensuojeluilmoitus </a:t>
            </a:r>
          </a:p>
          <a:p>
            <a:pPr eaLnBrk="0" fontAlgn="base" hangingPunct="0">
              <a:spcBef>
                <a:spcPct val="0"/>
              </a:spcBef>
              <a:spcAft>
                <a:spcPct val="0"/>
              </a:spcAft>
            </a:pPr>
            <a:r>
              <a:rPr lang="fi-FI" altLang="fi-FI" sz="800" dirty="0">
                <a:solidFill>
                  <a:srgbClr val="000000"/>
                </a:solidFill>
                <a:latin typeface="Arial" panose="020B0604020202020204" pitchFamily="34" charset="0"/>
                <a:ea typeface="Times New Roman" panose="02020603050405020304" pitchFamily="18" charset="0"/>
                <a:cs typeface="Arial" panose="020B0604020202020204" pitchFamily="34" charset="0"/>
              </a:rPr>
              <a:t>Sosiaalitoimelta aina tieto koululle perusopetuksen järjestämisen kannalta välttämättömistä tiedoista</a:t>
            </a:r>
            <a:endParaRPr lang="fi-FI" altLang="fi-FI" sz="800" dirty="0">
              <a:solidFill>
                <a:schemeClr val="tx1"/>
              </a:solidFill>
              <a:latin typeface="Arial" panose="020B0604020202020204" pitchFamily="34" charset="0"/>
              <a:cs typeface="Arial" panose="020B0604020202020204" pitchFamily="34" charset="0"/>
            </a:endParaRPr>
          </a:p>
        </p:txBody>
      </p:sp>
      <p:sp>
        <p:nvSpPr>
          <p:cNvPr id="2055" name="Pyöristetty suorakulmio 19"/>
          <p:cNvSpPr>
            <a:spLocks noChangeArrowheads="1"/>
          </p:cNvSpPr>
          <p:nvPr/>
        </p:nvSpPr>
        <p:spPr bwMode="auto">
          <a:xfrm>
            <a:off x="703867" y="1417776"/>
            <a:ext cx="1449487" cy="436238"/>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anchor="ctr" anchorCtr="0" compatLnSpc="1">
            <a:prstTxWarp prst="textNoShape">
              <a:avLst/>
            </a:prstTxWarp>
          </a:bodyPr>
          <a:lstStyle/>
          <a:p>
            <a:pPr eaLnBrk="0" fontAlgn="base" hangingPunct="0">
              <a:spcBef>
                <a:spcPct val="0"/>
              </a:spcBef>
              <a:spcAft>
                <a:spcPct val="0"/>
              </a:spcAft>
            </a:pPr>
            <a:endParaRPr lang="fi-FI" altLang="fi-FI" sz="9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eaLnBrk="0" fontAlgn="base" hangingPunct="0">
              <a:spcBef>
                <a:spcPct val="0"/>
              </a:spcBef>
              <a:spcAft>
                <a:spcPct val="0"/>
              </a:spcAft>
            </a:pPr>
            <a:r>
              <a:rPr lang="fi-FI" altLang="fi-FI" sz="1100" b="1" dirty="0">
                <a:solidFill>
                  <a:schemeClr val="tx1"/>
                </a:solidFill>
                <a:latin typeface="Arial" panose="020B0604020202020204" pitchFamily="34" charset="0"/>
                <a:ea typeface="Times New Roman" panose="02020603050405020304" pitchFamily="18" charset="0"/>
                <a:cs typeface="Arial" panose="020B0604020202020204" pitchFamily="34" charset="0"/>
              </a:rPr>
              <a:t>Huoli ei poistu</a:t>
            </a:r>
            <a:endParaRPr lang="fi-FI" altLang="fi-FI" sz="1100" b="1" dirty="0">
              <a:solidFill>
                <a:schemeClr val="tx1"/>
              </a:solidFill>
              <a:latin typeface="Arial" panose="020B0604020202020204" pitchFamily="34" charset="0"/>
              <a:cs typeface="Arial" panose="020B0604020202020204" pitchFamily="34" charset="0"/>
            </a:endParaRPr>
          </a:p>
          <a:p>
            <a:pPr eaLnBrk="0" fontAlgn="base" hangingPunct="0">
              <a:spcBef>
                <a:spcPct val="0"/>
              </a:spcBef>
              <a:spcAft>
                <a:spcPct val="0"/>
              </a:spcAft>
            </a:pPr>
            <a:r>
              <a:rPr lang="fi-FI" altLang="fi-FI" sz="800" dirty="0">
                <a:solidFill>
                  <a:srgbClr val="000000"/>
                </a:solidFill>
                <a:latin typeface="Arial" panose="020B0604020202020204" pitchFamily="34" charset="0"/>
                <a:ea typeface="Times New Roman" panose="02020603050405020304" pitchFamily="18" charset="0"/>
                <a:cs typeface="Arial" panose="020B0604020202020204" pitchFamily="34" charset="0"/>
              </a:rPr>
              <a:t>Uusi lastensuojeluilmoitus</a:t>
            </a:r>
            <a:endParaRPr lang="fi-FI" altLang="fi-FI" sz="800" dirty="0">
              <a:solidFill>
                <a:schemeClr val="tx1"/>
              </a:solidFill>
              <a:latin typeface="Arial" panose="020B0604020202020204" pitchFamily="34" charset="0"/>
              <a:cs typeface="Arial" panose="020B0604020202020204" pitchFamily="34" charset="0"/>
            </a:endParaRPr>
          </a:p>
          <a:p>
            <a:pPr eaLnBrk="0" fontAlgn="base" hangingPunct="0">
              <a:spcBef>
                <a:spcPct val="0"/>
              </a:spcBef>
              <a:spcAft>
                <a:spcPct val="0"/>
              </a:spcAft>
            </a:pPr>
            <a:endParaRPr lang="fi-FI" altLang="fi-FI" sz="1400" dirty="0">
              <a:solidFill>
                <a:schemeClr val="tx1"/>
              </a:solidFill>
              <a:latin typeface="Arial" panose="020B0604020202020204" pitchFamily="34" charset="0"/>
              <a:cs typeface="Arial" panose="020B0604020202020204" pitchFamily="34" charset="0"/>
            </a:endParaRPr>
          </a:p>
        </p:txBody>
      </p:sp>
      <p:sp>
        <p:nvSpPr>
          <p:cNvPr id="2057" name="Pyöristetty suorakulmio 30"/>
          <p:cNvSpPr>
            <a:spLocks noChangeArrowheads="1"/>
          </p:cNvSpPr>
          <p:nvPr/>
        </p:nvSpPr>
        <p:spPr bwMode="auto">
          <a:xfrm>
            <a:off x="703867" y="889685"/>
            <a:ext cx="1449487" cy="379565"/>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anchor="ctr" anchorCtr="0" compatLnSpc="1">
            <a:prstTxWarp prst="textNoShape">
              <a:avLst/>
            </a:prstTxWarp>
          </a:bodyPr>
          <a:lstStyle/>
          <a:p>
            <a:pPr eaLnBrk="0" fontAlgn="base" hangingPunct="0">
              <a:spcBef>
                <a:spcPct val="0"/>
              </a:spcBef>
              <a:spcAft>
                <a:spcPct val="0"/>
              </a:spcAft>
            </a:pPr>
            <a:r>
              <a:rPr lang="fi-FI" altLang="fi-FI" sz="1100" b="1" dirty="0">
                <a:solidFill>
                  <a:srgbClr val="000000"/>
                </a:solidFill>
                <a:latin typeface="Arial" panose="020B0604020202020204" pitchFamily="34" charset="0"/>
                <a:ea typeface="Times New Roman" panose="02020603050405020304" pitchFamily="18" charset="0"/>
                <a:cs typeface="Arial" panose="020B0604020202020204" pitchFamily="34" charset="0"/>
              </a:rPr>
              <a:t>Huoli poistuu</a:t>
            </a:r>
            <a:endParaRPr lang="fi-FI" altLang="fi-FI" sz="1100" b="1" dirty="0">
              <a:solidFill>
                <a:schemeClr val="tx1"/>
              </a:solidFill>
              <a:latin typeface="Arial" panose="020B0604020202020204" pitchFamily="34" charset="0"/>
              <a:cs typeface="Arial" panose="020B0604020202020204" pitchFamily="34" charset="0"/>
            </a:endParaRPr>
          </a:p>
        </p:txBody>
      </p:sp>
      <p:sp>
        <p:nvSpPr>
          <p:cNvPr id="2059" name="Pyöristetty suorakulmio 34"/>
          <p:cNvSpPr>
            <a:spLocks noChangeArrowheads="1"/>
          </p:cNvSpPr>
          <p:nvPr/>
        </p:nvSpPr>
        <p:spPr bwMode="auto">
          <a:xfrm>
            <a:off x="7272621" y="3397109"/>
            <a:ext cx="1578081" cy="1056040"/>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68580" tIns="34290" rIns="68580" bIns="34290" numCol="1" anchor="ctr" anchorCtr="0" compatLnSpc="1">
            <a:prstTxWarp prst="textNoShape">
              <a:avLst/>
            </a:prstTxWarp>
          </a:bodyPr>
          <a:lstStyle/>
          <a:p>
            <a:pPr eaLnBrk="0" fontAlgn="base" hangingPunct="0">
              <a:spcBef>
                <a:spcPct val="0"/>
              </a:spcBef>
              <a:spcAft>
                <a:spcPct val="0"/>
              </a:spcAft>
            </a:pPr>
            <a:r>
              <a:rPr lang="fi-FI" altLang="fi-FI" sz="1100" b="1" dirty="0">
                <a:solidFill>
                  <a:schemeClr val="tx1"/>
                </a:solidFill>
                <a:latin typeface="Arial" panose="020B0604020202020204" pitchFamily="34" charset="0"/>
                <a:ea typeface="Times New Roman" panose="02020603050405020304" pitchFamily="18" charset="0"/>
                <a:cs typeface="Arial" panose="020B0604020202020204" pitchFamily="34" charset="0"/>
              </a:rPr>
              <a:t>Huoli ei poistu</a:t>
            </a:r>
            <a:endParaRPr lang="fi-FI" altLang="fi-FI" sz="1100" b="1" dirty="0">
              <a:solidFill>
                <a:schemeClr val="tx1"/>
              </a:solidFill>
              <a:latin typeface="Arial" panose="020B0604020202020204" pitchFamily="34" charset="0"/>
              <a:cs typeface="Arial" panose="020B0604020202020204" pitchFamily="34" charset="0"/>
            </a:endParaRPr>
          </a:p>
          <a:p>
            <a:pPr marL="128588" indent="-128588" eaLnBrk="0" fontAlgn="base" hangingPunct="0">
              <a:spcBef>
                <a:spcPct val="0"/>
              </a:spcBef>
              <a:spcAft>
                <a:spcPct val="0"/>
              </a:spcAft>
              <a:buFont typeface="Wingdings" panose="05000000000000000000" pitchFamily="2" charset="2"/>
              <a:buChar char="q"/>
            </a:pPr>
            <a:r>
              <a:rPr lang="fi-FI" altLang="fi-FI" sz="800" dirty="0">
                <a:solidFill>
                  <a:schemeClr val="tx1"/>
                </a:solidFill>
                <a:latin typeface="Arial" panose="020B0604020202020204" pitchFamily="34" charset="0"/>
                <a:ea typeface="Times New Roman" panose="02020603050405020304" pitchFamily="18" charset="0"/>
                <a:cs typeface="Arial" panose="020B0604020202020204" pitchFamily="34" charset="0"/>
              </a:rPr>
              <a:t>Koulu päättää oppilaalle järjestettävän tuen </a:t>
            </a:r>
          </a:p>
          <a:p>
            <a:pPr marL="128588" indent="-128588" eaLnBrk="0" fontAlgn="base" hangingPunct="0">
              <a:spcBef>
                <a:spcPct val="0"/>
              </a:spcBef>
              <a:spcAft>
                <a:spcPct val="0"/>
              </a:spcAft>
              <a:buFont typeface="Wingdings" panose="05000000000000000000" pitchFamily="2" charset="2"/>
              <a:buChar char="q"/>
            </a:pPr>
            <a:r>
              <a:rPr lang="fi-FI" altLang="fi-FI" sz="800" dirty="0">
                <a:solidFill>
                  <a:schemeClr val="tx1"/>
                </a:solidFill>
                <a:latin typeface="Arial" panose="020B0604020202020204" pitchFamily="34" charset="0"/>
                <a:ea typeface="Times New Roman" panose="02020603050405020304" pitchFamily="18" charset="0"/>
                <a:cs typeface="Arial" panose="020B0604020202020204" pitchFamily="34" charset="0"/>
              </a:rPr>
              <a:t>Oppilashuollon asiantuntijaryhmä</a:t>
            </a:r>
          </a:p>
          <a:p>
            <a:pPr marL="128588" indent="-128588" eaLnBrk="0" fontAlgn="base" hangingPunct="0">
              <a:spcBef>
                <a:spcPct val="0"/>
              </a:spcBef>
              <a:spcAft>
                <a:spcPct val="0"/>
              </a:spcAft>
              <a:buFont typeface="Wingdings" panose="05000000000000000000" pitchFamily="2" charset="2"/>
              <a:buChar char="q"/>
            </a:pPr>
            <a:r>
              <a:rPr lang="fi-FI" altLang="fi-FI" sz="800" dirty="0">
                <a:latin typeface="Arial" panose="020B0604020202020204" pitchFamily="34" charset="0"/>
                <a:cs typeface="Arial" panose="020B0604020202020204" pitchFamily="34" charset="0"/>
              </a:rPr>
              <a:t>Yhteydenotto sosiaalihuoltoon </a:t>
            </a:r>
          </a:p>
          <a:p>
            <a:pPr marL="128588" indent="-128588" eaLnBrk="0" fontAlgn="base" hangingPunct="0">
              <a:spcBef>
                <a:spcPct val="0"/>
              </a:spcBef>
              <a:spcAft>
                <a:spcPct val="0"/>
              </a:spcAft>
              <a:buFont typeface="Wingdings" panose="05000000000000000000" pitchFamily="2" charset="2"/>
              <a:buChar char="q"/>
            </a:pPr>
            <a:r>
              <a:rPr lang="fi-FI" altLang="fi-FI" sz="800" dirty="0">
                <a:latin typeface="Arial" panose="020B0604020202020204" pitchFamily="34" charset="0"/>
                <a:cs typeface="Arial" panose="020B0604020202020204" pitchFamily="34" charset="0"/>
              </a:rPr>
              <a:t>Lastensuojeluilmoitus</a:t>
            </a:r>
            <a:endParaRPr lang="fi-FI" altLang="fi-FI" sz="800" dirty="0">
              <a:solidFill>
                <a:schemeClr val="tx1"/>
              </a:solidFill>
              <a:latin typeface="Arial" panose="020B0604020202020204" pitchFamily="34" charset="0"/>
              <a:cs typeface="Arial" panose="020B0604020202020204" pitchFamily="34" charset="0"/>
            </a:endParaRPr>
          </a:p>
        </p:txBody>
      </p:sp>
      <p:sp>
        <p:nvSpPr>
          <p:cNvPr id="2060" name="Pyöristetty suorakulmio 36"/>
          <p:cNvSpPr>
            <a:spLocks noChangeArrowheads="1"/>
          </p:cNvSpPr>
          <p:nvPr/>
        </p:nvSpPr>
        <p:spPr bwMode="auto">
          <a:xfrm>
            <a:off x="5961306" y="5049478"/>
            <a:ext cx="1582360" cy="515681"/>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68580" tIns="34290" rIns="68580" bIns="34290" numCol="1" anchor="ctr" anchorCtr="0" compatLnSpc="1">
            <a:prstTxWarp prst="textNoShape">
              <a:avLst/>
            </a:prstTxWarp>
          </a:bodyPr>
          <a:lstStyle/>
          <a:p>
            <a:pPr eaLnBrk="0" fontAlgn="base" hangingPunct="0">
              <a:spcBef>
                <a:spcPct val="0"/>
              </a:spcBef>
              <a:spcAft>
                <a:spcPct val="0"/>
              </a:spcAft>
            </a:pPr>
            <a:r>
              <a:rPr lang="fi-FI" altLang="fi-FI" sz="1100" b="1" dirty="0">
                <a:solidFill>
                  <a:schemeClr val="tx1"/>
                </a:solidFill>
                <a:latin typeface="Arial" panose="020B0604020202020204" pitchFamily="34" charset="0"/>
                <a:ea typeface="Times New Roman" panose="02020603050405020304" pitchFamily="18" charset="0"/>
                <a:cs typeface="Arial" panose="020B0604020202020204" pitchFamily="34" charset="0"/>
              </a:rPr>
              <a:t>Huoli ei poistu</a:t>
            </a:r>
            <a:endParaRPr lang="fi-FI" altLang="fi-FI" sz="1100" b="1" dirty="0">
              <a:solidFill>
                <a:schemeClr val="tx1"/>
              </a:solidFill>
              <a:latin typeface="Arial" panose="020B0604020202020204" pitchFamily="34" charset="0"/>
              <a:cs typeface="Arial" panose="020B0604020202020204" pitchFamily="34" charset="0"/>
            </a:endParaRPr>
          </a:p>
          <a:p>
            <a:pPr eaLnBrk="0" fontAlgn="base" hangingPunct="0">
              <a:spcBef>
                <a:spcPct val="0"/>
              </a:spcBef>
              <a:spcAft>
                <a:spcPct val="0"/>
              </a:spcAft>
            </a:pPr>
            <a:r>
              <a:rPr lang="fi-FI" altLang="fi-FI" sz="800" dirty="0">
                <a:solidFill>
                  <a:schemeClr val="tx1"/>
                </a:solidFill>
                <a:latin typeface="Arial" panose="020B0604020202020204" pitchFamily="34" charset="0"/>
                <a:ea typeface="Times New Roman" panose="02020603050405020304" pitchFamily="18" charset="0"/>
                <a:cs typeface="Arial" panose="020B0604020202020204" pitchFamily="34" charset="0"/>
              </a:rPr>
              <a:t>Yhteys sosiaalitoimeen tai lastensuojeluun</a:t>
            </a:r>
            <a:endParaRPr lang="fi-FI" altLang="fi-FI" sz="800" dirty="0">
              <a:solidFill>
                <a:schemeClr val="tx1"/>
              </a:solidFill>
              <a:latin typeface="Arial" panose="020B0604020202020204" pitchFamily="34" charset="0"/>
              <a:cs typeface="Arial" panose="020B0604020202020204" pitchFamily="34" charset="0"/>
            </a:endParaRPr>
          </a:p>
        </p:txBody>
      </p:sp>
      <p:sp>
        <p:nvSpPr>
          <p:cNvPr id="2062" name="Pyöristetty suorakulmio 35"/>
          <p:cNvSpPr>
            <a:spLocks noChangeArrowheads="1"/>
          </p:cNvSpPr>
          <p:nvPr/>
        </p:nvSpPr>
        <p:spPr bwMode="auto">
          <a:xfrm>
            <a:off x="2129673" y="4908081"/>
            <a:ext cx="1726907" cy="973383"/>
          </a:xfrm>
          <a:prstGeom prst="roundRect">
            <a:avLst>
              <a:gd name="adj" fmla="val 16667"/>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68580" tIns="34290" rIns="68580" bIns="34290" numCol="1" anchor="ctr" anchorCtr="0" compatLnSpc="1">
            <a:prstTxWarp prst="textNoShape">
              <a:avLst/>
            </a:prstTxWarp>
          </a:bodyPr>
          <a:lstStyle/>
          <a:p>
            <a:pPr marL="128588" indent="-128588" eaLnBrk="0" fontAlgn="base" hangingPunct="0">
              <a:spcBef>
                <a:spcPct val="0"/>
              </a:spcBef>
              <a:spcAft>
                <a:spcPct val="0"/>
              </a:spcAft>
              <a:buFont typeface="Wingdings" panose="05000000000000000000" pitchFamily="2" charset="2"/>
              <a:buChar char="q"/>
            </a:pPr>
            <a:r>
              <a:rPr lang="fi-FI" altLang="fi-FI" sz="800" dirty="0">
                <a:solidFill>
                  <a:schemeClr val="tx1"/>
                </a:solidFill>
                <a:latin typeface="Arial" panose="020B0604020202020204" pitchFamily="34" charset="0"/>
                <a:ea typeface="Times New Roman" panose="02020603050405020304" pitchFamily="18" charset="0"/>
                <a:cs typeface="Arial" panose="020B0604020202020204" pitchFamily="34" charset="0"/>
              </a:rPr>
              <a:t>Rehtori tai opettaja osallistuu pyydettäessä palvelutarpeen arvioinnin ja suunnitelman tekemiseen.</a:t>
            </a:r>
            <a:endParaRPr lang="fi-FI" altLang="fi-FI" sz="800" dirty="0">
              <a:solidFill>
                <a:schemeClr val="tx1"/>
              </a:solidFill>
              <a:latin typeface="Arial" panose="020B0604020202020204" pitchFamily="34" charset="0"/>
              <a:cs typeface="Arial" panose="020B0604020202020204" pitchFamily="34" charset="0"/>
            </a:endParaRPr>
          </a:p>
          <a:p>
            <a:pPr marL="128588" indent="-128588" eaLnBrk="0" fontAlgn="base" hangingPunct="0">
              <a:spcBef>
                <a:spcPct val="0"/>
              </a:spcBef>
              <a:spcAft>
                <a:spcPct val="0"/>
              </a:spcAft>
              <a:buFont typeface="Wingdings" panose="05000000000000000000" pitchFamily="2" charset="2"/>
              <a:buChar char="q"/>
            </a:pPr>
            <a:r>
              <a:rPr lang="fi-FI" altLang="fi-FI" sz="800" dirty="0">
                <a:solidFill>
                  <a:schemeClr val="tx1"/>
                </a:solidFill>
                <a:latin typeface="Arial" panose="020B0604020202020204" pitchFamily="34" charset="0"/>
                <a:ea typeface="Times New Roman" panose="02020603050405020304" pitchFamily="18" charset="0"/>
                <a:cs typeface="Arial" panose="020B0604020202020204" pitchFamily="34" charset="0"/>
              </a:rPr>
              <a:t>Sosiaalitoimelta aina tieto koululle perusopetuksen järjestämisen kannalta välttämättömistä tiedoista.</a:t>
            </a:r>
            <a:endParaRPr lang="fi-FI" altLang="fi-FI" sz="800" dirty="0">
              <a:solidFill>
                <a:schemeClr val="tx1"/>
              </a:solidFill>
              <a:latin typeface="Arial" panose="020B0604020202020204" pitchFamily="34" charset="0"/>
              <a:cs typeface="Arial" panose="020B0604020202020204" pitchFamily="34" charset="0"/>
            </a:endParaRPr>
          </a:p>
        </p:txBody>
      </p:sp>
      <p:sp>
        <p:nvSpPr>
          <p:cNvPr id="2063" name="Suorakulmio 38"/>
          <p:cNvSpPr>
            <a:spLocks noChangeArrowheads="1"/>
          </p:cNvSpPr>
          <p:nvPr/>
        </p:nvSpPr>
        <p:spPr bwMode="auto">
          <a:xfrm>
            <a:off x="4148026" y="1926866"/>
            <a:ext cx="829331" cy="581025"/>
          </a:xfrm>
          <a:prstGeom prst="round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anchor="ctr" anchorCtr="0" compatLnSpc="1">
            <a:prstTxWarp prst="textNoShape">
              <a:avLst/>
            </a:prstTxWarp>
          </a:bodyPr>
          <a:lstStyle/>
          <a:p>
            <a:pPr algn="ctr" eaLnBrk="0" fontAlgn="base" hangingPunct="0">
              <a:spcBef>
                <a:spcPct val="0"/>
              </a:spcBef>
              <a:spcAft>
                <a:spcPct val="0"/>
              </a:spcAft>
            </a:pPr>
            <a:endParaRPr lang="fi-FI" altLang="fi-FI" sz="9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ctr" eaLnBrk="0" fontAlgn="base" hangingPunct="0">
              <a:spcBef>
                <a:spcPct val="0"/>
              </a:spcBef>
              <a:spcAft>
                <a:spcPct val="0"/>
              </a:spcAft>
            </a:pPr>
            <a:r>
              <a:rPr lang="fi-FI" altLang="fi-FI" sz="1000" dirty="0">
                <a:solidFill>
                  <a:schemeClr val="tx1"/>
                </a:solidFill>
                <a:latin typeface="Arial" panose="020B0604020202020204" pitchFamily="34" charset="0"/>
                <a:ea typeface="Times New Roman" panose="02020603050405020304" pitchFamily="18" charset="0"/>
                <a:cs typeface="Arial" panose="020B0604020202020204" pitchFamily="34" charset="0"/>
              </a:rPr>
              <a:t>Iso huoli lapsesta</a:t>
            </a:r>
            <a:endParaRPr lang="fi-FI" altLang="fi-FI" sz="1000" dirty="0">
              <a:solidFill>
                <a:schemeClr val="tx1"/>
              </a:solidFill>
              <a:latin typeface="Arial" panose="020B0604020202020204" pitchFamily="34" charset="0"/>
              <a:cs typeface="Arial" panose="020B0604020202020204" pitchFamily="34" charset="0"/>
            </a:endParaRPr>
          </a:p>
          <a:p>
            <a:pPr eaLnBrk="0" fontAlgn="base" hangingPunct="0">
              <a:spcBef>
                <a:spcPct val="0"/>
              </a:spcBef>
              <a:spcAft>
                <a:spcPct val="0"/>
              </a:spcAft>
            </a:pPr>
            <a:endParaRPr lang="fi-FI" altLang="fi-FI" sz="1400" dirty="0">
              <a:solidFill>
                <a:schemeClr val="tx1"/>
              </a:solidFill>
              <a:latin typeface="Arial" panose="020B0604020202020204" pitchFamily="34" charset="0"/>
              <a:cs typeface="Arial" panose="020B0604020202020204" pitchFamily="34" charset="0"/>
            </a:endParaRPr>
          </a:p>
        </p:txBody>
      </p:sp>
      <p:sp>
        <p:nvSpPr>
          <p:cNvPr id="2064" name="Rectangle 128"/>
          <p:cNvSpPr>
            <a:spLocks noChangeArrowheads="1"/>
          </p:cNvSpPr>
          <p:nvPr/>
        </p:nvSpPr>
        <p:spPr bwMode="auto">
          <a:xfrm>
            <a:off x="464456" y="784756"/>
            <a:ext cx="138564" cy="284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sz="1400">
              <a:latin typeface="Arial" panose="020B0604020202020204" pitchFamily="34" charset="0"/>
              <a:cs typeface="Arial" panose="020B0604020202020204" pitchFamily="34" charset="0"/>
            </a:endParaRPr>
          </a:p>
        </p:txBody>
      </p:sp>
      <p:sp>
        <p:nvSpPr>
          <p:cNvPr id="2065" name="Rectangle 149"/>
          <p:cNvSpPr>
            <a:spLocks noChangeArrowheads="1"/>
          </p:cNvSpPr>
          <p:nvPr/>
        </p:nvSpPr>
        <p:spPr bwMode="auto">
          <a:xfrm>
            <a:off x="464456" y="956206"/>
            <a:ext cx="138564" cy="284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sz="1400">
              <a:latin typeface="Arial" panose="020B0604020202020204" pitchFamily="34" charset="0"/>
              <a:cs typeface="Arial" panose="020B0604020202020204" pitchFamily="34" charset="0"/>
            </a:endParaRPr>
          </a:p>
        </p:txBody>
      </p:sp>
      <p:sp>
        <p:nvSpPr>
          <p:cNvPr id="2066" name="Pyöristetty suorakulmio 2065"/>
          <p:cNvSpPr/>
          <p:nvPr/>
        </p:nvSpPr>
        <p:spPr>
          <a:xfrm>
            <a:off x="4029550" y="3942552"/>
            <a:ext cx="1571264" cy="40179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i-FI" sz="1100" b="1" dirty="0">
                <a:latin typeface="Arial" panose="020B0604020202020204" pitchFamily="34" charset="0"/>
                <a:cs typeface="Arial" panose="020B0604020202020204" pitchFamily="34" charset="0"/>
              </a:rPr>
              <a:t>Yhteydenotto huoltajaan</a:t>
            </a:r>
          </a:p>
        </p:txBody>
      </p:sp>
      <p:sp>
        <p:nvSpPr>
          <p:cNvPr id="2067" name="Pyöristetty suorakulmio 2066"/>
          <p:cNvSpPr/>
          <p:nvPr/>
        </p:nvSpPr>
        <p:spPr>
          <a:xfrm>
            <a:off x="5600814" y="2522254"/>
            <a:ext cx="1102921" cy="73552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lvl="0" eaLnBrk="0" fontAlgn="base" hangingPunct="0">
              <a:spcBef>
                <a:spcPct val="0"/>
              </a:spcBef>
              <a:spcAft>
                <a:spcPct val="0"/>
              </a:spcAft>
            </a:pPr>
            <a:r>
              <a:rPr lang="fi-FI" altLang="fi-FI" sz="800" dirty="0">
                <a:solidFill>
                  <a:schemeClr val="tx1"/>
                </a:solidFill>
                <a:latin typeface="Arial" panose="020B0604020202020204" pitchFamily="34" charset="0"/>
                <a:ea typeface="Times New Roman" panose="02020603050405020304" pitchFamily="18" charset="0"/>
                <a:cs typeface="Arial" panose="020B0604020202020204" pitchFamily="34" charset="0"/>
              </a:rPr>
              <a:t>Opetuksen järjestämiseen ja pedagogisin keinoin ratkaistavista asioista</a:t>
            </a:r>
            <a:endParaRPr lang="fi-FI" altLang="fi-FI" sz="800" dirty="0">
              <a:solidFill>
                <a:schemeClr val="tx1"/>
              </a:solidFill>
              <a:latin typeface="Arial" panose="020B0604020202020204" pitchFamily="34" charset="0"/>
              <a:cs typeface="Arial" panose="020B0604020202020204" pitchFamily="34" charset="0"/>
            </a:endParaRPr>
          </a:p>
        </p:txBody>
      </p:sp>
      <p:sp>
        <p:nvSpPr>
          <p:cNvPr id="2068" name="Pyöristetty suorakulmio 2067"/>
          <p:cNvSpPr/>
          <p:nvPr/>
        </p:nvSpPr>
        <p:spPr>
          <a:xfrm>
            <a:off x="4029550" y="3355139"/>
            <a:ext cx="1571264" cy="490053"/>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fi-FI" sz="800" dirty="0">
                <a:latin typeface="Arial" panose="020B0604020202020204" pitchFamily="34" charset="0"/>
                <a:cs typeface="Arial" panose="020B0604020202020204" pitchFamily="34" charset="0"/>
              </a:rPr>
              <a:t>Kuraattorin, psykologin ja kouluterveydenhuollon osaamista vaativa asia</a:t>
            </a:r>
          </a:p>
        </p:txBody>
      </p:sp>
      <p:sp>
        <p:nvSpPr>
          <p:cNvPr id="2069" name="Pyöristetty suorakulmio 2068"/>
          <p:cNvSpPr/>
          <p:nvPr/>
        </p:nvSpPr>
        <p:spPr>
          <a:xfrm>
            <a:off x="2991954" y="2847227"/>
            <a:ext cx="886801" cy="997963"/>
          </a:xfrm>
          <a:prstGeom prst="roundRect">
            <a:avLst/>
          </a:prstGeom>
          <a:solidFill>
            <a:schemeClr val="bg2">
              <a:lumMod val="90000"/>
            </a:schemeClr>
          </a:solidFill>
        </p:spPr>
        <p:style>
          <a:lnRef idx="2">
            <a:schemeClr val="dk1"/>
          </a:lnRef>
          <a:fillRef idx="1">
            <a:schemeClr val="lt1"/>
          </a:fillRef>
          <a:effectRef idx="0">
            <a:schemeClr val="dk1"/>
          </a:effectRef>
          <a:fontRef idx="minor">
            <a:schemeClr val="dk1"/>
          </a:fontRef>
        </p:style>
        <p:txBody>
          <a:bodyPr rtlCol="0" anchor="ctr"/>
          <a:lstStyle/>
          <a:p>
            <a:r>
              <a:rPr lang="fi-FI" sz="800" dirty="0">
                <a:latin typeface="Arial" panose="020B0604020202020204" pitchFamily="34" charset="0"/>
                <a:cs typeface="Arial" panose="020B0604020202020204" pitchFamily="34" charset="0"/>
              </a:rPr>
              <a:t>Perheeseen tai vanhempiin liittyvä asia, </a:t>
            </a:r>
          </a:p>
          <a:p>
            <a:r>
              <a:rPr lang="fi-FI" sz="800" dirty="0">
                <a:latin typeface="Arial" panose="020B0604020202020204" pitchFamily="34" charset="0"/>
                <a:cs typeface="Arial" panose="020B0604020202020204" pitchFamily="34" charset="0"/>
              </a:rPr>
              <a:t>tarve </a:t>
            </a:r>
            <a:r>
              <a:rPr lang="fi-FI" sz="800" dirty="0" err="1">
                <a:latin typeface="Arial" panose="020B0604020202020204" pitchFamily="34" charset="0"/>
                <a:cs typeface="Arial" panose="020B0604020202020204" pitchFamily="34" charset="0"/>
              </a:rPr>
              <a:t>sosiaali</a:t>
            </a:r>
            <a:r>
              <a:rPr lang="fi-FI" sz="800" dirty="0">
                <a:latin typeface="Arial" panose="020B0604020202020204" pitchFamily="34" charset="0"/>
                <a:cs typeface="Arial" panose="020B0604020202020204" pitchFamily="34" charset="0"/>
              </a:rPr>
              <a:t>-toimen tuelle</a:t>
            </a:r>
          </a:p>
        </p:txBody>
      </p:sp>
      <p:sp>
        <p:nvSpPr>
          <p:cNvPr id="2070" name="Alanuoli 2069"/>
          <p:cNvSpPr/>
          <p:nvPr/>
        </p:nvSpPr>
        <p:spPr>
          <a:xfrm>
            <a:off x="4618855" y="3246752"/>
            <a:ext cx="114585" cy="10274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115" name="Alanuoli 114"/>
          <p:cNvSpPr/>
          <p:nvPr/>
        </p:nvSpPr>
        <p:spPr>
          <a:xfrm>
            <a:off x="4630972" y="3845191"/>
            <a:ext cx="114585" cy="10274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118" name="Alanuoli 117"/>
          <p:cNvSpPr/>
          <p:nvPr/>
        </p:nvSpPr>
        <p:spPr>
          <a:xfrm>
            <a:off x="2406590" y="4808138"/>
            <a:ext cx="114585" cy="10274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119" name="Alanuoli 118"/>
          <p:cNvSpPr/>
          <p:nvPr/>
        </p:nvSpPr>
        <p:spPr>
          <a:xfrm>
            <a:off x="4666125" y="1801281"/>
            <a:ext cx="114585" cy="10274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120" name="Alanuoli 119"/>
          <p:cNvSpPr/>
          <p:nvPr/>
        </p:nvSpPr>
        <p:spPr>
          <a:xfrm flipV="1">
            <a:off x="1379748" y="4821390"/>
            <a:ext cx="114585" cy="10274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121" name="Alanuoli 120"/>
          <p:cNvSpPr/>
          <p:nvPr/>
        </p:nvSpPr>
        <p:spPr>
          <a:xfrm flipV="1">
            <a:off x="1379748" y="2698702"/>
            <a:ext cx="114585" cy="14852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122" name="Alanuoli 121"/>
          <p:cNvSpPr/>
          <p:nvPr/>
        </p:nvSpPr>
        <p:spPr>
          <a:xfrm flipV="1">
            <a:off x="2389669" y="2709480"/>
            <a:ext cx="99963" cy="137748"/>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123" name="Alanuoli 122"/>
          <p:cNvSpPr/>
          <p:nvPr/>
        </p:nvSpPr>
        <p:spPr>
          <a:xfrm flipV="1">
            <a:off x="4486494" y="1804048"/>
            <a:ext cx="114585" cy="10274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124" name="Alanuoli 123"/>
          <p:cNvSpPr/>
          <p:nvPr/>
        </p:nvSpPr>
        <p:spPr>
          <a:xfrm flipV="1">
            <a:off x="5045308" y="2144381"/>
            <a:ext cx="166412" cy="51783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125" name="Alanuoli 124"/>
          <p:cNvSpPr/>
          <p:nvPr/>
        </p:nvSpPr>
        <p:spPr>
          <a:xfrm rot="4320000" flipV="1">
            <a:off x="6050863" y="1522210"/>
            <a:ext cx="183225" cy="161817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126" name="Alanuoli 125"/>
          <p:cNvSpPr/>
          <p:nvPr/>
        </p:nvSpPr>
        <p:spPr>
          <a:xfrm rot="16200000">
            <a:off x="5456377" y="2903398"/>
            <a:ext cx="125105" cy="139742"/>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127" name="Alanuoli 126"/>
          <p:cNvSpPr/>
          <p:nvPr/>
        </p:nvSpPr>
        <p:spPr>
          <a:xfrm rot="16200000">
            <a:off x="6704865" y="2918854"/>
            <a:ext cx="114585" cy="10274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132" name="Alanuoli 131"/>
          <p:cNvSpPr/>
          <p:nvPr/>
        </p:nvSpPr>
        <p:spPr>
          <a:xfrm rot="5400000" flipH="1">
            <a:off x="3891585" y="2953731"/>
            <a:ext cx="114585" cy="10274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134" name="Alanuoli 133"/>
          <p:cNvSpPr/>
          <p:nvPr/>
        </p:nvSpPr>
        <p:spPr>
          <a:xfrm rot="5400000" flipH="1">
            <a:off x="2848367" y="3215677"/>
            <a:ext cx="123782" cy="15514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136" name="Alanuoli 135"/>
          <p:cNvSpPr/>
          <p:nvPr/>
        </p:nvSpPr>
        <p:spPr>
          <a:xfrm rot="5400000" flipH="1">
            <a:off x="2220924" y="1002772"/>
            <a:ext cx="114585" cy="24972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137" name="Alanuoli 136"/>
          <p:cNvSpPr/>
          <p:nvPr/>
        </p:nvSpPr>
        <p:spPr>
          <a:xfrm rot="5400000" flipH="1">
            <a:off x="2212025" y="1439344"/>
            <a:ext cx="132382" cy="24972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2" name="Pyöristetty suorakulmio 1"/>
          <p:cNvSpPr/>
          <p:nvPr/>
        </p:nvSpPr>
        <p:spPr>
          <a:xfrm>
            <a:off x="6921722" y="653107"/>
            <a:ext cx="985921" cy="57743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eaLnBrk="0" fontAlgn="base" hangingPunct="0">
              <a:spcBef>
                <a:spcPct val="0"/>
              </a:spcBef>
              <a:spcAft>
                <a:spcPct val="0"/>
              </a:spcAft>
            </a:pPr>
            <a:r>
              <a:rPr lang="fi-FI" altLang="fi-FI" sz="1100" b="1" dirty="0">
                <a:solidFill>
                  <a:schemeClr val="tx1"/>
                </a:solidFill>
                <a:latin typeface="Arial" panose="020B0604020202020204" pitchFamily="34" charset="0"/>
                <a:ea typeface="Times New Roman" panose="02020603050405020304" pitchFamily="18" charset="0"/>
                <a:cs typeface="Arial" panose="020B0604020202020204" pitchFamily="34" charset="0"/>
              </a:rPr>
              <a:t>Oikeus ilmoittaa poliisille </a:t>
            </a:r>
            <a:endParaRPr lang="fi-FI" altLang="fi-FI" sz="1100" b="1" dirty="0">
              <a:solidFill>
                <a:schemeClr val="tx1"/>
              </a:solidFill>
              <a:latin typeface="Arial" panose="020B0604020202020204" pitchFamily="34" charset="0"/>
              <a:cs typeface="Arial" panose="020B0604020202020204" pitchFamily="34" charset="0"/>
            </a:endParaRPr>
          </a:p>
        </p:txBody>
      </p:sp>
      <p:sp>
        <p:nvSpPr>
          <p:cNvPr id="51" name="Pyöristetty suorakulmio 50"/>
          <p:cNvSpPr/>
          <p:nvPr/>
        </p:nvSpPr>
        <p:spPr>
          <a:xfrm>
            <a:off x="5414069" y="717051"/>
            <a:ext cx="1120081" cy="50851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eaLnBrk="0" fontAlgn="base" hangingPunct="0">
              <a:spcBef>
                <a:spcPct val="0"/>
              </a:spcBef>
              <a:spcAft>
                <a:spcPct val="0"/>
              </a:spcAft>
            </a:pPr>
            <a:r>
              <a:rPr lang="fi-FI" altLang="fi-FI" sz="1100" b="1" dirty="0">
                <a:solidFill>
                  <a:schemeClr val="tx1"/>
                </a:solidFill>
                <a:latin typeface="Arial" panose="020B0604020202020204" pitchFamily="34" charset="0"/>
                <a:ea typeface="Times New Roman" panose="02020603050405020304" pitchFamily="18" charset="0"/>
                <a:cs typeface="Arial" panose="020B0604020202020204" pitchFamily="34" charset="0"/>
              </a:rPr>
              <a:t>Ilmoitus velvollisuus poliisille </a:t>
            </a:r>
            <a:endParaRPr lang="fi-FI" altLang="fi-FI" sz="1100" b="1" dirty="0">
              <a:solidFill>
                <a:schemeClr val="tx1"/>
              </a:solidFill>
              <a:latin typeface="Arial" panose="020B0604020202020204" pitchFamily="34" charset="0"/>
              <a:cs typeface="Arial" panose="020B0604020202020204" pitchFamily="34" charset="0"/>
            </a:endParaRPr>
          </a:p>
        </p:txBody>
      </p:sp>
      <p:sp>
        <p:nvSpPr>
          <p:cNvPr id="52" name="Alanuoli 51"/>
          <p:cNvSpPr/>
          <p:nvPr/>
        </p:nvSpPr>
        <p:spPr>
          <a:xfrm flipV="1">
            <a:off x="5882864" y="1228361"/>
            <a:ext cx="125500" cy="11514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53" name="Alanuoli 52"/>
          <p:cNvSpPr/>
          <p:nvPr/>
        </p:nvSpPr>
        <p:spPr>
          <a:xfrm flipV="1">
            <a:off x="7405559" y="1237052"/>
            <a:ext cx="117059" cy="109137"/>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70" name="Alanuoli 69"/>
          <p:cNvSpPr/>
          <p:nvPr/>
        </p:nvSpPr>
        <p:spPr>
          <a:xfrm flipV="1">
            <a:off x="4587950" y="2522918"/>
            <a:ext cx="114585" cy="10274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cxnSp>
        <p:nvCxnSpPr>
          <p:cNvPr id="10" name="Suora nuoliyhdysviiva 9"/>
          <p:cNvCxnSpPr/>
          <p:nvPr/>
        </p:nvCxnSpPr>
        <p:spPr>
          <a:xfrm flipV="1">
            <a:off x="3189000" y="3239197"/>
            <a:ext cx="892891" cy="166888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uora nuoliyhdysviiva 70"/>
          <p:cNvCxnSpPr/>
          <p:nvPr/>
        </p:nvCxnSpPr>
        <p:spPr>
          <a:xfrm flipV="1">
            <a:off x="5312694" y="3194881"/>
            <a:ext cx="0" cy="126784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uora nuoliyhdysviiva 71"/>
          <p:cNvCxnSpPr/>
          <p:nvPr/>
        </p:nvCxnSpPr>
        <p:spPr>
          <a:xfrm>
            <a:off x="3866066" y="1784188"/>
            <a:ext cx="234848" cy="84147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uora nuoliyhdysviiva 74"/>
          <p:cNvCxnSpPr/>
          <p:nvPr/>
        </p:nvCxnSpPr>
        <p:spPr>
          <a:xfrm flipH="1">
            <a:off x="4845104" y="1004301"/>
            <a:ext cx="475068" cy="162589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uora nuoliyhdysviiva 77"/>
          <p:cNvCxnSpPr/>
          <p:nvPr/>
        </p:nvCxnSpPr>
        <p:spPr>
          <a:xfrm flipH="1">
            <a:off x="5420118" y="1230540"/>
            <a:ext cx="1691741" cy="164453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uora nuoliyhdysviiva 79"/>
          <p:cNvCxnSpPr/>
          <p:nvPr/>
        </p:nvCxnSpPr>
        <p:spPr>
          <a:xfrm>
            <a:off x="7926196" y="4682020"/>
            <a:ext cx="469864" cy="15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4" name="Alanuoli 63"/>
          <p:cNvSpPr/>
          <p:nvPr/>
        </p:nvSpPr>
        <p:spPr>
          <a:xfrm>
            <a:off x="7511423" y="3305783"/>
            <a:ext cx="104441" cy="13009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65" name="Alanuoli 64"/>
          <p:cNvSpPr/>
          <p:nvPr/>
        </p:nvSpPr>
        <p:spPr>
          <a:xfrm>
            <a:off x="6874874" y="3303765"/>
            <a:ext cx="109628" cy="13211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66" name="Pyöristetty suorakulmio 8"/>
          <p:cNvSpPr>
            <a:spLocks noChangeArrowheads="1"/>
          </p:cNvSpPr>
          <p:nvPr/>
        </p:nvSpPr>
        <p:spPr bwMode="auto">
          <a:xfrm>
            <a:off x="3897504" y="5937519"/>
            <a:ext cx="3646162" cy="878949"/>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68580" tIns="34290" rIns="68580" bIns="34290" numCol="1" anchor="ctr" anchorCtr="0" compatLnSpc="1">
            <a:prstTxWarp prst="textNoShape">
              <a:avLst/>
            </a:prstTxWarp>
          </a:bodyPr>
          <a:lstStyle/>
          <a:p>
            <a:pPr eaLnBrk="0" fontAlgn="base" hangingPunct="0">
              <a:spcBef>
                <a:spcPct val="0"/>
              </a:spcBef>
              <a:spcAft>
                <a:spcPct val="0"/>
              </a:spcAft>
            </a:pPr>
            <a:r>
              <a:rPr lang="fi-FI" altLang="fi-FI" sz="1100" b="1" dirty="0">
                <a:solidFill>
                  <a:schemeClr val="tx1"/>
                </a:solidFill>
                <a:latin typeface="Arial" panose="020B0604020202020204" pitchFamily="34" charset="0"/>
                <a:ea typeface="Times New Roman" panose="02020603050405020304" pitchFamily="18" charset="0"/>
                <a:cs typeface="Arial" panose="020B0604020202020204" pitchFamily="34" charset="0"/>
              </a:rPr>
              <a:t>Laaja terveystarkastus</a:t>
            </a:r>
          </a:p>
          <a:p>
            <a:pPr marL="171450" indent="-171450" eaLnBrk="0" fontAlgn="base" hangingPunct="0">
              <a:spcBef>
                <a:spcPct val="0"/>
              </a:spcBef>
              <a:spcAft>
                <a:spcPct val="0"/>
              </a:spcAft>
              <a:buFont typeface="Wingdings" panose="05000000000000000000" pitchFamily="2" charset="2"/>
              <a:buChar char="q"/>
            </a:pPr>
            <a:r>
              <a:rPr lang="fi-FI" altLang="fi-FI" sz="1100" dirty="0">
                <a:solidFill>
                  <a:schemeClr val="tx1"/>
                </a:solidFill>
                <a:latin typeface="Arial" panose="020B0604020202020204" pitchFamily="34" charset="0"/>
                <a:cs typeface="Arial" panose="020B0604020202020204" pitchFamily="34" charset="0"/>
              </a:rPr>
              <a:t>Opettajan arvio huoltajan suostumuksella</a:t>
            </a:r>
          </a:p>
          <a:p>
            <a:pPr marL="171450" indent="-171450" eaLnBrk="0" fontAlgn="base" hangingPunct="0">
              <a:spcBef>
                <a:spcPct val="0"/>
              </a:spcBef>
              <a:spcAft>
                <a:spcPct val="0"/>
              </a:spcAft>
              <a:buFont typeface="Wingdings" panose="05000000000000000000" pitchFamily="2" charset="2"/>
              <a:buChar char="q"/>
            </a:pPr>
            <a:r>
              <a:rPr lang="fi-FI" altLang="fi-FI" sz="1100" dirty="0">
                <a:solidFill>
                  <a:schemeClr val="tx1"/>
                </a:solidFill>
                <a:latin typeface="Arial" panose="020B0604020202020204" pitchFamily="34" charset="0"/>
                <a:cs typeface="Arial" panose="020B0604020202020204" pitchFamily="34" charset="0"/>
              </a:rPr>
              <a:t>Terveystarkastuksesta palaute opettajalle</a:t>
            </a:r>
            <a:endParaRPr lang="fi-FI" altLang="fi-FI" sz="800" dirty="0">
              <a:solidFill>
                <a:schemeClr val="tx1"/>
              </a:solidFill>
              <a:latin typeface="Arial" panose="020B0604020202020204" pitchFamily="34" charset="0"/>
              <a:cs typeface="Arial" panose="020B0604020202020204" pitchFamily="34" charset="0"/>
            </a:endParaRPr>
          </a:p>
        </p:txBody>
      </p:sp>
      <p:sp>
        <p:nvSpPr>
          <p:cNvPr id="67" name="Alanuoli 66"/>
          <p:cNvSpPr/>
          <p:nvPr/>
        </p:nvSpPr>
        <p:spPr>
          <a:xfrm>
            <a:off x="4637188" y="5814087"/>
            <a:ext cx="144131" cy="20798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400">
              <a:latin typeface="Arial" panose="020B0604020202020204" pitchFamily="34" charset="0"/>
              <a:cs typeface="Arial" panose="020B0604020202020204" pitchFamily="34" charset="0"/>
            </a:endParaRPr>
          </a:p>
        </p:txBody>
      </p:sp>
      <p:sp>
        <p:nvSpPr>
          <p:cNvPr id="4" name="Tekstiruutu 3"/>
          <p:cNvSpPr txBox="1"/>
          <p:nvPr/>
        </p:nvSpPr>
        <p:spPr>
          <a:xfrm>
            <a:off x="802785" y="184257"/>
            <a:ext cx="7726680" cy="523220"/>
          </a:xfrm>
          <a:prstGeom prst="rect">
            <a:avLst/>
          </a:prstGeom>
          <a:noFill/>
        </p:spPr>
        <p:txBody>
          <a:bodyPr wrap="square" rtlCol="0">
            <a:spAutoFit/>
          </a:bodyPr>
          <a:lstStyle/>
          <a:p>
            <a:r>
              <a:rPr lang="fi-FI" sz="2800" b="1" dirty="0"/>
              <a:t>Opettajalla on oikeus jakaa huoli</a:t>
            </a:r>
          </a:p>
        </p:txBody>
      </p:sp>
    </p:spTree>
    <p:extLst>
      <p:ext uri="{BB962C8B-B14F-4D97-AF65-F5344CB8AC3E}">
        <p14:creationId xmlns:p14="http://schemas.microsoft.com/office/powerpoint/2010/main" val="1758980975"/>
      </p:ext>
    </p:extLst>
  </p:cSld>
  <p:clrMapOvr>
    <a:masterClrMapping/>
  </p:clrMapOvr>
  <p:transition spd="slow">
    <p:wipe dir="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7" name="Suora yhdysviiva 106"/>
          <p:cNvCxnSpPr/>
          <p:nvPr/>
        </p:nvCxnSpPr>
        <p:spPr>
          <a:xfrm flipH="1">
            <a:off x="4928306" y="4984900"/>
            <a:ext cx="3066305" cy="6791"/>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2" name="Ryhmä 1"/>
          <p:cNvGrpSpPr/>
          <p:nvPr/>
        </p:nvGrpSpPr>
        <p:grpSpPr>
          <a:xfrm>
            <a:off x="4016690" y="1011653"/>
            <a:ext cx="1273685" cy="831397"/>
            <a:chOff x="1969480" y="263068"/>
            <a:chExt cx="2331975" cy="1329349"/>
          </a:xfrm>
        </p:grpSpPr>
        <p:sp>
          <p:nvSpPr>
            <p:cNvPr id="4" name="Tasakylkinen kolmio 3"/>
            <p:cNvSpPr/>
            <p:nvPr/>
          </p:nvSpPr>
          <p:spPr>
            <a:xfrm>
              <a:off x="1969480" y="263068"/>
              <a:ext cx="2331975" cy="1329349"/>
            </a:xfrm>
            <a:prstGeom prst="triangle">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350"/>
            </a:p>
          </p:txBody>
        </p:sp>
        <p:sp>
          <p:nvSpPr>
            <p:cNvPr id="5" name="Tasakylkinen kolmio 4"/>
            <p:cNvSpPr/>
            <p:nvPr/>
          </p:nvSpPr>
          <p:spPr>
            <a:xfrm>
              <a:off x="2061919" y="333569"/>
              <a:ext cx="2143218" cy="1213339"/>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fi-FI" sz="600" dirty="0">
                  <a:solidFill>
                    <a:srgbClr val="002060"/>
                  </a:solidFill>
                </a:rPr>
                <a:t>AVI </a:t>
              </a:r>
            </a:p>
            <a:p>
              <a:pPr algn="ctr"/>
              <a:r>
                <a:rPr lang="fi-FI" sz="600" dirty="0">
                  <a:solidFill>
                    <a:srgbClr val="002060"/>
                  </a:solidFill>
                </a:rPr>
                <a:t>VALVOO</a:t>
              </a:r>
            </a:p>
            <a:p>
              <a:pPr algn="ctr"/>
              <a:r>
                <a:rPr lang="fi-FI" sz="600" dirty="0">
                  <a:solidFill>
                    <a:srgbClr val="C00000"/>
                  </a:solidFill>
                </a:rPr>
                <a:t>OPS MUKAINEN</a:t>
              </a:r>
            </a:p>
            <a:p>
              <a:pPr algn="ctr"/>
              <a:r>
                <a:rPr lang="fi-FI" sz="600" dirty="0">
                  <a:solidFill>
                    <a:srgbClr val="C00000"/>
                  </a:solidFill>
                </a:rPr>
                <a:t>OPPILAS-HUOLTO</a:t>
              </a:r>
            </a:p>
          </p:txBody>
        </p:sp>
      </p:grpSp>
      <p:sp>
        <p:nvSpPr>
          <p:cNvPr id="16" name="Tekstiruutu 15"/>
          <p:cNvSpPr txBox="1"/>
          <p:nvPr/>
        </p:nvSpPr>
        <p:spPr>
          <a:xfrm>
            <a:off x="1461223" y="3472670"/>
            <a:ext cx="2406900" cy="784830"/>
          </a:xfrm>
          <a:prstGeom prst="rect">
            <a:avLst/>
          </a:prstGeom>
          <a:noFill/>
        </p:spPr>
        <p:txBody>
          <a:bodyPr wrap="square" rtlCol="0">
            <a:spAutoFit/>
          </a:bodyPr>
          <a:lstStyle/>
          <a:p>
            <a:r>
              <a:rPr lang="fi-FI" sz="900" b="1" dirty="0">
                <a:solidFill>
                  <a:srgbClr val="002060"/>
                </a:solidFill>
              </a:rPr>
              <a:t>OPETUS</a:t>
            </a:r>
          </a:p>
          <a:p>
            <a:r>
              <a:rPr lang="fi-FI" sz="900" b="1" dirty="0">
                <a:solidFill>
                  <a:srgbClr val="002060"/>
                </a:solidFill>
              </a:rPr>
              <a:t>3 portainen tuki</a:t>
            </a:r>
          </a:p>
          <a:p>
            <a:pPr>
              <a:tabLst>
                <a:tab pos="270272" algn="l"/>
              </a:tabLst>
            </a:pPr>
            <a:r>
              <a:rPr lang="fi-FI" sz="900" dirty="0">
                <a:solidFill>
                  <a:srgbClr val="002060"/>
                </a:solidFill>
              </a:rPr>
              <a:t>Tehostettu ja erityistä tukea käsitellään moniammatillisesti yhteistyössä OH ammattihenkilöiden kanssa.</a:t>
            </a:r>
            <a:endParaRPr lang="fi-FI" sz="900" b="1" dirty="0">
              <a:solidFill>
                <a:srgbClr val="002060"/>
              </a:solidFill>
            </a:endParaRPr>
          </a:p>
        </p:txBody>
      </p:sp>
      <p:sp>
        <p:nvSpPr>
          <p:cNvPr id="17" name="Tekstiruutu 16"/>
          <p:cNvSpPr txBox="1"/>
          <p:nvPr/>
        </p:nvSpPr>
        <p:spPr>
          <a:xfrm>
            <a:off x="1404352" y="4192559"/>
            <a:ext cx="2918771" cy="900246"/>
          </a:xfrm>
          <a:prstGeom prst="rect">
            <a:avLst/>
          </a:prstGeom>
          <a:noFill/>
        </p:spPr>
        <p:txBody>
          <a:bodyPr wrap="square" rtlCol="0">
            <a:spAutoFit/>
          </a:bodyPr>
          <a:lstStyle/>
          <a:p>
            <a:r>
              <a:rPr lang="fi-FI" sz="900" b="1" dirty="0">
                <a:solidFill>
                  <a:srgbClr val="00B050"/>
                </a:solidFill>
              </a:rPr>
              <a:t>OHJAUS</a:t>
            </a:r>
          </a:p>
          <a:p>
            <a:r>
              <a:rPr lang="fi-FI" sz="900" b="1" dirty="0">
                <a:solidFill>
                  <a:srgbClr val="00B050"/>
                </a:solidFill>
              </a:rPr>
              <a:t>Rangaistukset</a:t>
            </a:r>
          </a:p>
          <a:p>
            <a:pPr>
              <a:tabLst>
                <a:tab pos="270272" algn="l"/>
              </a:tabLst>
            </a:pPr>
            <a:r>
              <a:rPr lang="fi-FI" sz="900" dirty="0">
                <a:solidFill>
                  <a:srgbClr val="00B050"/>
                </a:solidFill>
              </a:rPr>
              <a:t>Opetuksen järjestäjän huolehdittava oppilaalle tarvittava OH, kun annettu:</a:t>
            </a:r>
          </a:p>
          <a:p>
            <a:pPr>
              <a:buFont typeface="Arial" panose="020B0604020202020204" pitchFamily="34" charset="0"/>
              <a:buChar char="•"/>
              <a:tabLst>
                <a:tab pos="132160" algn="l"/>
              </a:tabLst>
            </a:pPr>
            <a:r>
              <a:rPr lang="fi-FI" sz="825" dirty="0">
                <a:solidFill>
                  <a:srgbClr val="00B050"/>
                </a:solidFill>
              </a:rPr>
              <a:t>	Kirjallinen varoitus tai määräaikainen erottaminen</a:t>
            </a:r>
          </a:p>
          <a:p>
            <a:pPr>
              <a:buFont typeface="Arial" panose="020B0604020202020204" pitchFamily="34" charset="0"/>
              <a:buChar char="•"/>
              <a:tabLst>
                <a:tab pos="132160" algn="l"/>
              </a:tabLst>
            </a:pPr>
            <a:r>
              <a:rPr lang="fi-FI" sz="825" dirty="0">
                <a:solidFill>
                  <a:srgbClr val="00B050"/>
                </a:solidFill>
              </a:rPr>
              <a:t>	Opetus on evätty jäljellä olevan työpäivän ajaksi</a:t>
            </a:r>
          </a:p>
        </p:txBody>
      </p:sp>
      <p:sp>
        <p:nvSpPr>
          <p:cNvPr id="37" name="Tekstiruutu 36"/>
          <p:cNvSpPr txBox="1"/>
          <p:nvPr/>
        </p:nvSpPr>
        <p:spPr>
          <a:xfrm>
            <a:off x="5351633" y="2573063"/>
            <a:ext cx="2819334" cy="854080"/>
          </a:xfrm>
          <a:prstGeom prst="rect">
            <a:avLst/>
          </a:prstGeom>
          <a:noFill/>
        </p:spPr>
        <p:txBody>
          <a:bodyPr wrap="square" rtlCol="0">
            <a:spAutoFit/>
          </a:bodyPr>
          <a:lstStyle/>
          <a:p>
            <a:r>
              <a:rPr lang="fi-FI" sz="825" dirty="0">
                <a:solidFill>
                  <a:srgbClr val="002060"/>
                </a:solidFill>
              </a:rPr>
              <a:t>Open </a:t>
            </a:r>
            <a:r>
              <a:rPr lang="fi-FI" sz="825" b="1" dirty="0">
                <a:solidFill>
                  <a:srgbClr val="002060"/>
                </a:solidFill>
              </a:rPr>
              <a:t>on otettava viipymättä </a:t>
            </a:r>
            <a:r>
              <a:rPr lang="fi-FI" sz="825" dirty="0">
                <a:solidFill>
                  <a:srgbClr val="002060"/>
                </a:solidFill>
              </a:rPr>
              <a:t>yhdessä oppilaan kanssa yhteyttä: opiskeluvaikeuksien tai sosiaalisten tai psyykkisten vaikeuksien ehkäisemiseksi tai poistamiseksi. Jos ei </a:t>
            </a:r>
            <a:br>
              <a:rPr lang="fi-FI" sz="825" dirty="0">
                <a:solidFill>
                  <a:srgbClr val="002060"/>
                </a:solidFill>
              </a:rPr>
            </a:br>
            <a:r>
              <a:rPr lang="fi-FI" sz="825" dirty="0">
                <a:solidFill>
                  <a:srgbClr val="002060"/>
                </a:solidFill>
              </a:rPr>
              <a:t>mahdollista yhdessä, opiskelijalle </a:t>
            </a:r>
            <a:r>
              <a:rPr lang="fi-FI" sz="825" b="1" dirty="0">
                <a:solidFill>
                  <a:srgbClr val="002060"/>
                </a:solidFill>
              </a:rPr>
              <a:t>tieto</a:t>
            </a:r>
            <a:r>
              <a:rPr lang="fi-FI" sz="825" dirty="0">
                <a:solidFill>
                  <a:srgbClr val="002060"/>
                </a:solidFill>
              </a:rPr>
              <a:t> ja mahdollisuus keskustella yhteydenottoon liittyvistä syistä. Huoltajalle </a:t>
            </a:r>
            <a:br>
              <a:rPr lang="fi-FI" sz="825" dirty="0">
                <a:solidFill>
                  <a:srgbClr val="002060"/>
                </a:solidFill>
              </a:rPr>
            </a:br>
            <a:r>
              <a:rPr lang="fi-FI" sz="825" dirty="0">
                <a:solidFill>
                  <a:srgbClr val="002060"/>
                </a:solidFill>
              </a:rPr>
              <a:t>tieto yhteydenotosta, jollei laista muuta johdu.</a:t>
            </a:r>
            <a:endParaRPr lang="fi-FI" sz="788" dirty="0">
              <a:solidFill>
                <a:srgbClr val="002060"/>
              </a:solidFill>
            </a:endParaRPr>
          </a:p>
        </p:txBody>
      </p:sp>
      <p:sp>
        <p:nvSpPr>
          <p:cNvPr id="39" name="Tekstiruutu 38"/>
          <p:cNvSpPr txBox="1"/>
          <p:nvPr/>
        </p:nvSpPr>
        <p:spPr>
          <a:xfrm>
            <a:off x="4953512" y="3730070"/>
            <a:ext cx="3041099" cy="1107996"/>
          </a:xfrm>
          <a:prstGeom prst="rect">
            <a:avLst/>
          </a:prstGeom>
          <a:noFill/>
        </p:spPr>
        <p:txBody>
          <a:bodyPr wrap="square" rtlCol="0">
            <a:spAutoFit/>
          </a:bodyPr>
          <a:lstStyle/>
          <a:p>
            <a:r>
              <a:rPr lang="fi-FI" sz="825" dirty="0">
                <a:solidFill>
                  <a:srgbClr val="002060"/>
                </a:solidFill>
              </a:rPr>
              <a:t>Ryhmän kokoaa se, joka havaitsee tarpeen, ei aina sama </a:t>
            </a:r>
            <a:br>
              <a:rPr lang="fi-FI" sz="825" dirty="0">
                <a:solidFill>
                  <a:srgbClr val="002060"/>
                </a:solidFill>
              </a:rPr>
            </a:br>
            <a:r>
              <a:rPr lang="fi-FI" sz="825" dirty="0">
                <a:solidFill>
                  <a:srgbClr val="002060"/>
                </a:solidFill>
              </a:rPr>
              <a:t>tietty henkilö. Kootaan jos oppilas suostuu. Jäseniä he, joihin </a:t>
            </a:r>
          </a:p>
          <a:p>
            <a:r>
              <a:rPr lang="fi-FI" sz="825" dirty="0">
                <a:solidFill>
                  <a:srgbClr val="002060"/>
                </a:solidFill>
              </a:rPr>
              <a:t>oppilas suostuu.</a:t>
            </a:r>
          </a:p>
          <a:p>
            <a:r>
              <a:rPr lang="fi-FI" sz="825" dirty="0">
                <a:solidFill>
                  <a:srgbClr val="002060"/>
                </a:solidFill>
              </a:rPr>
              <a:t>Alaikäinen voi painavasta syystä kieltää huoltajaa osallistumasta OH asian käsittelyyn sekä antamasta itseään koskevia salassa pidettäviä OH tietoja huoltajalleen, jollei se selvästi ole hänen etunsa vastaista. Arvion edun vastaisuudesta tekee </a:t>
            </a:r>
            <a:r>
              <a:rPr lang="fi-FI" sz="825" dirty="0" err="1">
                <a:solidFill>
                  <a:srgbClr val="002060"/>
                </a:solidFill>
              </a:rPr>
              <a:t>sosiaali</a:t>
            </a:r>
            <a:r>
              <a:rPr lang="fi-FI" sz="825" dirty="0">
                <a:solidFill>
                  <a:srgbClr val="002060"/>
                </a:solidFill>
              </a:rPr>
              <a:t>- tai terveydenhuollon ammattihenkilö.</a:t>
            </a:r>
            <a:endParaRPr lang="fi-FI" sz="788" dirty="0">
              <a:solidFill>
                <a:srgbClr val="002060"/>
              </a:solidFill>
            </a:endParaRPr>
          </a:p>
        </p:txBody>
      </p:sp>
      <p:sp>
        <p:nvSpPr>
          <p:cNvPr id="28" name="Tekstiruutu 27"/>
          <p:cNvSpPr txBox="1"/>
          <p:nvPr/>
        </p:nvSpPr>
        <p:spPr>
          <a:xfrm>
            <a:off x="4676690" y="2432923"/>
            <a:ext cx="494046" cy="507831"/>
          </a:xfrm>
          <a:prstGeom prst="rect">
            <a:avLst/>
          </a:prstGeom>
          <a:noFill/>
        </p:spPr>
        <p:txBody>
          <a:bodyPr wrap="none" rtlCol="0">
            <a:spAutoFit/>
          </a:bodyPr>
          <a:lstStyle/>
          <a:p>
            <a:r>
              <a:rPr lang="fi-FI" sz="2700" dirty="0">
                <a:solidFill>
                  <a:srgbClr val="002060"/>
                </a:solidFill>
                <a:sym typeface="Wingdings 2" panose="05020102010507070707" pitchFamily="18" charset="2"/>
              </a:rPr>
              <a:t></a:t>
            </a:r>
            <a:endParaRPr lang="fi-FI" sz="2700" dirty="0">
              <a:solidFill>
                <a:srgbClr val="002060"/>
              </a:solidFill>
            </a:endParaRPr>
          </a:p>
        </p:txBody>
      </p:sp>
      <p:sp>
        <p:nvSpPr>
          <p:cNvPr id="29" name="Tekstiruutu 28"/>
          <p:cNvSpPr txBox="1"/>
          <p:nvPr/>
        </p:nvSpPr>
        <p:spPr>
          <a:xfrm>
            <a:off x="4684732" y="5150356"/>
            <a:ext cx="662609" cy="507831"/>
          </a:xfrm>
          <a:prstGeom prst="rect">
            <a:avLst/>
          </a:prstGeom>
          <a:noFill/>
        </p:spPr>
        <p:txBody>
          <a:bodyPr wrap="square" rtlCol="0">
            <a:spAutoFit/>
          </a:bodyPr>
          <a:lstStyle/>
          <a:p>
            <a:r>
              <a:rPr lang="fi-FI" sz="2700" dirty="0">
                <a:solidFill>
                  <a:srgbClr val="002060"/>
                </a:solidFill>
                <a:sym typeface="Wingdings 2" panose="05020102010507070707" pitchFamily="18" charset="2"/>
              </a:rPr>
              <a:t></a:t>
            </a:r>
            <a:endParaRPr lang="fi-FI" sz="2700" dirty="0">
              <a:solidFill>
                <a:srgbClr val="002060"/>
              </a:solidFill>
            </a:endParaRPr>
          </a:p>
        </p:txBody>
      </p:sp>
      <p:grpSp>
        <p:nvGrpSpPr>
          <p:cNvPr id="22" name="Ryhmä 21"/>
          <p:cNvGrpSpPr/>
          <p:nvPr/>
        </p:nvGrpSpPr>
        <p:grpSpPr>
          <a:xfrm>
            <a:off x="1328658" y="2035320"/>
            <a:ext cx="2570257" cy="1232592"/>
            <a:chOff x="593679" y="2461455"/>
            <a:chExt cx="3427009" cy="1643456"/>
          </a:xfrm>
        </p:grpSpPr>
        <p:grpSp>
          <p:nvGrpSpPr>
            <p:cNvPr id="18" name="Ryhmä 17"/>
            <p:cNvGrpSpPr/>
            <p:nvPr/>
          </p:nvGrpSpPr>
          <p:grpSpPr>
            <a:xfrm>
              <a:off x="593679" y="2461455"/>
              <a:ext cx="3427009" cy="1643456"/>
              <a:chOff x="589089" y="2231714"/>
              <a:chExt cx="3427009" cy="1643456"/>
            </a:xfrm>
          </p:grpSpPr>
          <p:sp>
            <p:nvSpPr>
              <p:cNvPr id="12" name="Tekstiruutu 11"/>
              <p:cNvSpPr txBox="1"/>
              <p:nvPr/>
            </p:nvSpPr>
            <p:spPr>
              <a:xfrm>
                <a:off x="2635706" y="2231714"/>
                <a:ext cx="1380392" cy="1138774"/>
              </a:xfrm>
              <a:prstGeom prst="rect">
                <a:avLst/>
              </a:prstGeom>
              <a:noFill/>
            </p:spPr>
            <p:txBody>
              <a:bodyPr wrap="square" rtlCol="0">
                <a:spAutoFit/>
              </a:bodyPr>
              <a:lstStyle/>
              <a:p>
                <a:r>
                  <a:rPr lang="fi-FI" sz="4950" dirty="0">
                    <a:solidFill>
                      <a:srgbClr val="002060"/>
                    </a:solidFill>
                    <a:sym typeface="Wingdings" panose="05000000000000000000" pitchFamily="2" charset="2"/>
                  </a:rPr>
                  <a:t></a:t>
                </a:r>
                <a:endParaRPr lang="fi-FI" sz="4950" dirty="0">
                  <a:solidFill>
                    <a:srgbClr val="002060"/>
                  </a:solidFill>
                </a:endParaRPr>
              </a:p>
            </p:txBody>
          </p:sp>
          <p:sp>
            <p:nvSpPr>
              <p:cNvPr id="13" name="Nuoli vasemmalle ja oikealle 12"/>
              <p:cNvSpPr/>
              <p:nvPr/>
            </p:nvSpPr>
            <p:spPr>
              <a:xfrm>
                <a:off x="1501739" y="2452415"/>
                <a:ext cx="1055076" cy="55393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900" dirty="0">
                    <a:solidFill>
                      <a:schemeClr val="bg1"/>
                    </a:solidFill>
                  </a:rPr>
                  <a:t>Yhteistyö</a:t>
                </a:r>
              </a:p>
            </p:txBody>
          </p:sp>
          <p:sp>
            <p:nvSpPr>
              <p:cNvPr id="14" name="Tekstiruutu 13"/>
              <p:cNvSpPr txBox="1"/>
              <p:nvPr/>
            </p:nvSpPr>
            <p:spPr>
              <a:xfrm>
                <a:off x="600140" y="3198062"/>
                <a:ext cx="1265732" cy="492443"/>
              </a:xfrm>
              <a:prstGeom prst="rect">
                <a:avLst/>
              </a:prstGeom>
              <a:noFill/>
            </p:spPr>
            <p:txBody>
              <a:bodyPr wrap="none" rtlCol="0">
                <a:spAutoFit/>
              </a:bodyPr>
              <a:lstStyle/>
              <a:p>
                <a:r>
                  <a:rPr lang="fi-FI" sz="900" dirty="0">
                    <a:solidFill>
                      <a:srgbClr val="002060"/>
                    </a:solidFill>
                  </a:rPr>
                  <a:t>Oppilas alle 18 v</a:t>
                </a:r>
              </a:p>
              <a:p>
                <a:r>
                  <a:rPr lang="fi-FI" sz="900" dirty="0">
                    <a:solidFill>
                      <a:srgbClr val="002060"/>
                    </a:solidFill>
                  </a:rPr>
                  <a:t>+ vanhemmat</a:t>
                </a:r>
              </a:p>
            </p:txBody>
          </p:sp>
          <p:sp>
            <p:nvSpPr>
              <p:cNvPr id="15" name="Tekstiruutu 14"/>
              <p:cNvSpPr txBox="1"/>
              <p:nvPr/>
            </p:nvSpPr>
            <p:spPr>
              <a:xfrm>
                <a:off x="2547587" y="3198062"/>
                <a:ext cx="665140" cy="677108"/>
              </a:xfrm>
              <a:prstGeom prst="rect">
                <a:avLst/>
              </a:prstGeom>
              <a:noFill/>
            </p:spPr>
            <p:txBody>
              <a:bodyPr wrap="none" rtlCol="0">
                <a:spAutoFit/>
              </a:bodyPr>
              <a:lstStyle/>
              <a:p>
                <a:r>
                  <a:rPr lang="fi-FI" sz="900" dirty="0">
                    <a:solidFill>
                      <a:srgbClr val="002060"/>
                    </a:solidFill>
                  </a:rPr>
                  <a:t>Koulu/</a:t>
                </a:r>
              </a:p>
              <a:p>
                <a:r>
                  <a:rPr lang="fi-FI" sz="900" dirty="0">
                    <a:solidFill>
                      <a:srgbClr val="002060"/>
                    </a:solidFill>
                  </a:rPr>
                  <a:t>oppi-</a:t>
                </a:r>
              </a:p>
              <a:p>
                <a:r>
                  <a:rPr lang="fi-FI" sz="900" dirty="0">
                    <a:solidFill>
                      <a:srgbClr val="002060"/>
                    </a:solidFill>
                  </a:rPr>
                  <a:t>laitos</a:t>
                </a:r>
              </a:p>
            </p:txBody>
          </p:sp>
          <p:sp>
            <p:nvSpPr>
              <p:cNvPr id="11" name="Tekstiruutu 10"/>
              <p:cNvSpPr txBox="1"/>
              <p:nvPr/>
            </p:nvSpPr>
            <p:spPr>
              <a:xfrm>
                <a:off x="589089" y="2287465"/>
                <a:ext cx="1380392" cy="1138773"/>
              </a:xfrm>
              <a:prstGeom prst="rect">
                <a:avLst/>
              </a:prstGeom>
              <a:noFill/>
            </p:spPr>
            <p:txBody>
              <a:bodyPr wrap="square" rtlCol="0">
                <a:spAutoFit/>
              </a:bodyPr>
              <a:lstStyle/>
              <a:p>
                <a:r>
                  <a:rPr lang="fi-FI" sz="4950" dirty="0">
                    <a:solidFill>
                      <a:srgbClr val="002060"/>
                    </a:solidFill>
                    <a:sym typeface="Wingdings" panose="05000000000000000000" pitchFamily="2" charset="2"/>
                  </a:rPr>
                  <a:t></a:t>
                </a:r>
                <a:endParaRPr lang="fi-FI" sz="4950" dirty="0">
                  <a:solidFill>
                    <a:srgbClr val="002060"/>
                  </a:solidFill>
                </a:endParaRPr>
              </a:p>
            </p:txBody>
          </p:sp>
        </p:grpSp>
        <p:sp>
          <p:nvSpPr>
            <p:cNvPr id="30" name="Suorakulmio 29"/>
            <p:cNvSpPr/>
            <p:nvPr/>
          </p:nvSpPr>
          <p:spPr>
            <a:xfrm>
              <a:off x="2734922" y="2640621"/>
              <a:ext cx="712177" cy="711083"/>
            </a:xfrm>
            <a:prstGeom prst="rect">
              <a:avLst/>
            </a:prstGeom>
            <a:noFill/>
            <a:ln w="476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350"/>
            </a:p>
          </p:txBody>
        </p:sp>
      </p:grpSp>
      <p:sp>
        <p:nvSpPr>
          <p:cNvPr id="31" name="Suorakulmio 30"/>
          <p:cNvSpPr/>
          <p:nvPr/>
        </p:nvSpPr>
        <p:spPr>
          <a:xfrm>
            <a:off x="5408589" y="1177457"/>
            <a:ext cx="2359292" cy="174118"/>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050" dirty="0">
                <a:solidFill>
                  <a:srgbClr val="002060"/>
                </a:solidFill>
              </a:rPr>
              <a:t>OH OPETUKSEN JÄRJESTÄJÄN TR</a:t>
            </a:r>
          </a:p>
        </p:txBody>
      </p:sp>
      <p:sp>
        <p:nvSpPr>
          <p:cNvPr id="32" name="Suorakulmio 31"/>
          <p:cNvSpPr/>
          <p:nvPr/>
        </p:nvSpPr>
        <p:spPr>
          <a:xfrm>
            <a:off x="5417778" y="1431122"/>
            <a:ext cx="2370215" cy="186281"/>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050" dirty="0">
                <a:solidFill>
                  <a:srgbClr val="002060"/>
                </a:solidFill>
              </a:rPr>
              <a:t>OH KOULUN TR</a:t>
            </a:r>
          </a:p>
        </p:txBody>
      </p:sp>
      <p:grpSp>
        <p:nvGrpSpPr>
          <p:cNvPr id="7" name="Ryhmä 6"/>
          <p:cNvGrpSpPr/>
          <p:nvPr/>
        </p:nvGrpSpPr>
        <p:grpSpPr>
          <a:xfrm>
            <a:off x="5417782" y="2035837"/>
            <a:ext cx="2555837" cy="260489"/>
            <a:chOff x="4963871" y="1039614"/>
            <a:chExt cx="4137620" cy="347319"/>
          </a:xfrm>
        </p:grpSpPr>
        <p:sp>
          <p:nvSpPr>
            <p:cNvPr id="33" name="Suorakulmio 32"/>
            <p:cNvSpPr/>
            <p:nvPr/>
          </p:nvSpPr>
          <p:spPr>
            <a:xfrm>
              <a:off x="4963871" y="1086846"/>
              <a:ext cx="3938345" cy="258591"/>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050" dirty="0">
                  <a:solidFill>
                    <a:srgbClr val="002060"/>
                  </a:solidFill>
                </a:rPr>
                <a:t>PSYKOLOGI</a:t>
              </a:r>
            </a:p>
          </p:txBody>
        </p:sp>
        <p:sp>
          <p:nvSpPr>
            <p:cNvPr id="35" name="Ellipsi 34"/>
            <p:cNvSpPr/>
            <p:nvPr/>
          </p:nvSpPr>
          <p:spPr>
            <a:xfrm>
              <a:off x="8149722" y="1039614"/>
              <a:ext cx="951769" cy="347319"/>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675" dirty="0">
                  <a:solidFill>
                    <a:srgbClr val="002060"/>
                  </a:solidFill>
                </a:rPr>
                <a:t>PS</a:t>
              </a:r>
            </a:p>
            <a:p>
              <a:pPr algn="ctr"/>
              <a:r>
                <a:rPr lang="fi-FI" sz="675" dirty="0">
                  <a:solidFill>
                    <a:srgbClr val="002060"/>
                  </a:solidFill>
                </a:rPr>
                <a:t>AS.REK.</a:t>
              </a:r>
            </a:p>
          </p:txBody>
        </p:sp>
      </p:grpSp>
      <p:grpSp>
        <p:nvGrpSpPr>
          <p:cNvPr id="8" name="Ryhmä 7"/>
          <p:cNvGrpSpPr/>
          <p:nvPr/>
        </p:nvGrpSpPr>
        <p:grpSpPr>
          <a:xfrm>
            <a:off x="5417778" y="2319946"/>
            <a:ext cx="2553440" cy="260489"/>
            <a:chOff x="4970551" y="1483742"/>
            <a:chExt cx="4133739" cy="347319"/>
          </a:xfrm>
        </p:grpSpPr>
        <p:sp>
          <p:nvSpPr>
            <p:cNvPr id="34" name="Suorakulmio 33"/>
            <p:cNvSpPr/>
            <p:nvPr/>
          </p:nvSpPr>
          <p:spPr>
            <a:xfrm>
              <a:off x="4970551" y="1528759"/>
              <a:ext cx="3931664" cy="25922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050" dirty="0">
                  <a:solidFill>
                    <a:srgbClr val="002060"/>
                  </a:solidFill>
                </a:rPr>
                <a:t>KURAATTORI</a:t>
              </a:r>
            </a:p>
          </p:txBody>
        </p:sp>
        <p:sp>
          <p:nvSpPr>
            <p:cNvPr id="36" name="Ellipsi 35"/>
            <p:cNvSpPr/>
            <p:nvPr/>
          </p:nvSpPr>
          <p:spPr>
            <a:xfrm>
              <a:off x="8152521" y="1483742"/>
              <a:ext cx="951769" cy="347319"/>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675" dirty="0">
                  <a:solidFill>
                    <a:srgbClr val="002060"/>
                  </a:solidFill>
                </a:rPr>
                <a:t>KUR.</a:t>
              </a:r>
            </a:p>
            <a:p>
              <a:pPr algn="ctr"/>
              <a:r>
                <a:rPr lang="fi-FI" sz="675" dirty="0">
                  <a:solidFill>
                    <a:srgbClr val="002060"/>
                  </a:solidFill>
                </a:rPr>
                <a:t>AS.REK.</a:t>
              </a:r>
            </a:p>
          </p:txBody>
        </p:sp>
      </p:grpSp>
      <p:grpSp>
        <p:nvGrpSpPr>
          <p:cNvPr id="19" name="Ryhmä 18"/>
          <p:cNvGrpSpPr/>
          <p:nvPr/>
        </p:nvGrpSpPr>
        <p:grpSpPr>
          <a:xfrm>
            <a:off x="5435124" y="3456742"/>
            <a:ext cx="2549421" cy="394982"/>
            <a:chOff x="5042927" y="3354114"/>
            <a:chExt cx="4127233" cy="526642"/>
          </a:xfrm>
        </p:grpSpPr>
        <p:sp>
          <p:nvSpPr>
            <p:cNvPr id="38" name="Suorakulmio 37"/>
            <p:cNvSpPr/>
            <p:nvPr/>
          </p:nvSpPr>
          <p:spPr>
            <a:xfrm>
              <a:off x="5042927" y="3354114"/>
              <a:ext cx="3788035" cy="257318"/>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900" dirty="0">
                  <a:solidFill>
                    <a:srgbClr val="002060"/>
                  </a:solidFill>
                </a:rPr>
                <a:t>ASIANTUNTIJA TR: opiskeluhuoltokertomus</a:t>
              </a:r>
            </a:p>
          </p:txBody>
        </p:sp>
        <p:sp>
          <p:nvSpPr>
            <p:cNvPr id="40" name="Ellipsi 39"/>
            <p:cNvSpPr/>
            <p:nvPr/>
          </p:nvSpPr>
          <p:spPr>
            <a:xfrm>
              <a:off x="8218391" y="3533437"/>
              <a:ext cx="951769" cy="347319"/>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675" dirty="0">
                  <a:solidFill>
                    <a:srgbClr val="002060"/>
                  </a:solidFill>
                </a:rPr>
                <a:t>OH</a:t>
              </a:r>
            </a:p>
            <a:p>
              <a:pPr algn="ctr"/>
              <a:r>
                <a:rPr lang="fi-FI" sz="675" dirty="0">
                  <a:solidFill>
                    <a:srgbClr val="002060"/>
                  </a:solidFill>
                </a:rPr>
                <a:t>REK.</a:t>
              </a:r>
            </a:p>
          </p:txBody>
        </p:sp>
      </p:grpSp>
      <p:grpSp>
        <p:nvGrpSpPr>
          <p:cNvPr id="10" name="Ryhmä 9"/>
          <p:cNvGrpSpPr/>
          <p:nvPr/>
        </p:nvGrpSpPr>
        <p:grpSpPr>
          <a:xfrm>
            <a:off x="5417779" y="1688119"/>
            <a:ext cx="2553439" cy="335454"/>
            <a:chOff x="4959809" y="958098"/>
            <a:chExt cx="4264860" cy="447272"/>
          </a:xfrm>
        </p:grpSpPr>
        <p:sp>
          <p:nvSpPr>
            <p:cNvPr id="41" name="Suorakulmio 40"/>
            <p:cNvSpPr/>
            <p:nvPr/>
          </p:nvSpPr>
          <p:spPr>
            <a:xfrm>
              <a:off x="4959809" y="958098"/>
              <a:ext cx="4012811" cy="40483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900" dirty="0">
                  <a:solidFill>
                    <a:srgbClr val="002060"/>
                  </a:solidFill>
                </a:rPr>
                <a:t>KOULU/OPISKELUTERVEYDENHUOLTO</a:t>
              </a:r>
            </a:p>
            <a:p>
              <a:pPr algn="ctr"/>
              <a:r>
                <a:rPr lang="fi-FI" sz="900" dirty="0">
                  <a:solidFill>
                    <a:srgbClr val="002060"/>
                  </a:solidFill>
                </a:rPr>
                <a:t>Laajat terveystarkastukset</a:t>
              </a:r>
            </a:p>
          </p:txBody>
        </p:sp>
        <p:sp>
          <p:nvSpPr>
            <p:cNvPr id="42" name="Ellipsi 41"/>
            <p:cNvSpPr/>
            <p:nvPr/>
          </p:nvSpPr>
          <p:spPr>
            <a:xfrm>
              <a:off x="8192231" y="1058051"/>
              <a:ext cx="1032438" cy="347319"/>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675" dirty="0">
                  <a:solidFill>
                    <a:srgbClr val="002060"/>
                  </a:solidFill>
                </a:rPr>
                <a:t>TH AS.REK.</a:t>
              </a:r>
            </a:p>
          </p:txBody>
        </p:sp>
      </p:grpSp>
      <p:sp>
        <p:nvSpPr>
          <p:cNvPr id="52" name="Nuoli vasemmalle ja oikealle 51"/>
          <p:cNvSpPr/>
          <p:nvPr/>
        </p:nvSpPr>
        <p:spPr>
          <a:xfrm>
            <a:off x="3912927" y="4031376"/>
            <a:ext cx="982541" cy="23955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900" dirty="0">
                <a:solidFill>
                  <a:schemeClr val="bg1"/>
                </a:solidFill>
              </a:rPr>
              <a:t>OH yhteistyö</a:t>
            </a:r>
          </a:p>
        </p:txBody>
      </p:sp>
      <p:sp>
        <p:nvSpPr>
          <p:cNvPr id="27" name="Tekstiruutu 26"/>
          <p:cNvSpPr txBox="1"/>
          <p:nvPr/>
        </p:nvSpPr>
        <p:spPr>
          <a:xfrm>
            <a:off x="4671727" y="2028474"/>
            <a:ext cx="494046" cy="507831"/>
          </a:xfrm>
          <a:prstGeom prst="rect">
            <a:avLst/>
          </a:prstGeom>
          <a:noFill/>
        </p:spPr>
        <p:txBody>
          <a:bodyPr wrap="none" rtlCol="0">
            <a:spAutoFit/>
          </a:bodyPr>
          <a:lstStyle/>
          <a:p>
            <a:r>
              <a:rPr lang="fi-FI" sz="2700" dirty="0">
                <a:solidFill>
                  <a:srgbClr val="002060"/>
                </a:solidFill>
                <a:sym typeface="Wingdings 2" panose="05020102010507070707" pitchFamily="18" charset="2"/>
              </a:rPr>
              <a:t></a:t>
            </a:r>
            <a:endParaRPr lang="fi-FI" sz="2700" dirty="0">
              <a:solidFill>
                <a:srgbClr val="002060"/>
              </a:solidFill>
            </a:endParaRPr>
          </a:p>
        </p:txBody>
      </p:sp>
      <p:cxnSp>
        <p:nvCxnSpPr>
          <p:cNvPr id="87" name="Kaareva yhdysviiva 86"/>
          <p:cNvCxnSpPr/>
          <p:nvPr/>
        </p:nvCxnSpPr>
        <p:spPr>
          <a:xfrm>
            <a:off x="1648649" y="2704036"/>
            <a:ext cx="3741673" cy="894527"/>
          </a:xfrm>
          <a:prstGeom prst="curvedConnector3">
            <a:avLst>
              <a:gd name="adj1" fmla="val 92081"/>
            </a:avLst>
          </a:prstGeom>
          <a:ln w="31750">
            <a:solidFill>
              <a:srgbClr val="002060"/>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90" name="Kaareva yhdysviiva 89"/>
          <p:cNvCxnSpPr>
            <a:endCxn id="34" idx="1"/>
          </p:cNvCxnSpPr>
          <p:nvPr/>
        </p:nvCxnSpPr>
        <p:spPr>
          <a:xfrm>
            <a:off x="3472695" y="2210953"/>
            <a:ext cx="1945084" cy="239966"/>
          </a:xfrm>
          <a:prstGeom prst="curvedConnector3">
            <a:avLst>
              <a:gd name="adj1" fmla="val 29493"/>
            </a:avLst>
          </a:prstGeom>
          <a:ln w="317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92" name="Kaareva yhdysviiva 91"/>
          <p:cNvCxnSpPr/>
          <p:nvPr/>
        </p:nvCxnSpPr>
        <p:spPr>
          <a:xfrm>
            <a:off x="3468721" y="2712118"/>
            <a:ext cx="1966403" cy="841119"/>
          </a:xfrm>
          <a:prstGeom prst="curvedConnector3">
            <a:avLst>
              <a:gd name="adj1" fmla="val 85588"/>
            </a:avLst>
          </a:prstGeom>
          <a:ln w="317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95" name="Kaareva yhdysviiva 94"/>
          <p:cNvCxnSpPr>
            <a:stCxn id="30" idx="2"/>
            <a:endCxn id="43" idx="1"/>
          </p:cNvCxnSpPr>
          <p:nvPr/>
        </p:nvCxnSpPr>
        <p:spPr>
          <a:xfrm rot="16200000" flipH="1">
            <a:off x="3058914" y="2845749"/>
            <a:ext cx="2518954" cy="2233468"/>
          </a:xfrm>
          <a:prstGeom prst="curvedConnector2">
            <a:avLst/>
          </a:prstGeom>
          <a:ln w="31750">
            <a:solidFill>
              <a:srgbClr val="002060"/>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20" name="Ryhmä 19"/>
          <p:cNvGrpSpPr/>
          <p:nvPr/>
        </p:nvGrpSpPr>
        <p:grpSpPr>
          <a:xfrm>
            <a:off x="5435123" y="5081395"/>
            <a:ext cx="2536094" cy="260489"/>
            <a:chOff x="5042927" y="6225351"/>
            <a:chExt cx="4101073" cy="347319"/>
          </a:xfrm>
        </p:grpSpPr>
        <p:sp>
          <p:nvSpPr>
            <p:cNvPr id="43" name="Suorakulmio 42"/>
            <p:cNvSpPr/>
            <p:nvPr/>
          </p:nvSpPr>
          <p:spPr>
            <a:xfrm>
              <a:off x="5042927" y="6281089"/>
              <a:ext cx="3903247" cy="26336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900" dirty="0">
                  <a:solidFill>
                    <a:srgbClr val="002060"/>
                  </a:solidFill>
                </a:rPr>
                <a:t>LASTENSUOJELUILMOITUS</a:t>
              </a:r>
            </a:p>
          </p:txBody>
        </p:sp>
        <p:sp>
          <p:nvSpPr>
            <p:cNvPr id="102" name="Ellipsi 101"/>
            <p:cNvSpPr/>
            <p:nvPr/>
          </p:nvSpPr>
          <p:spPr>
            <a:xfrm>
              <a:off x="8192231" y="6225351"/>
              <a:ext cx="951769" cy="347319"/>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675" dirty="0">
                  <a:solidFill>
                    <a:srgbClr val="002060"/>
                  </a:solidFill>
                </a:rPr>
                <a:t>LS AS.REK.</a:t>
              </a:r>
            </a:p>
          </p:txBody>
        </p:sp>
      </p:grpSp>
      <p:sp>
        <p:nvSpPr>
          <p:cNvPr id="21" name="Tekstiruutu 20"/>
          <p:cNvSpPr txBox="1"/>
          <p:nvPr/>
        </p:nvSpPr>
        <p:spPr>
          <a:xfrm>
            <a:off x="5894441" y="902163"/>
            <a:ext cx="1259319" cy="276999"/>
          </a:xfrm>
          <a:prstGeom prst="rect">
            <a:avLst/>
          </a:prstGeom>
          <a:noFill/>
        </p:spPr>
        <p:txBody>
          <a:bodyPr wrap="none" rtlCol="0">
            <a:spAutoFit/>
          </a:bodyPr>
          <a:lstStyle/>
          <a:p>
            <a:r>
              <a:rPr lang="fi-FI" sz="1200" b="1" dirty="0">
                <a:solidFill>
                  <a:srgbClr val="002060"/>
                </a:solidFill>
              </a:rPr>
              <a:t>OPPILASHUOLTO</a:t>
            </a:r>
          </a:p>
        </p:txBody>
      </p:sp>
      <p:sp>
        <p:nvSpPr>
          <p:cNvPr id="53" name="Tekstiruutu 52"/>
          <p:cNvSpPr txBox="1"/>
          <p:nvPr/>
        </p:nvSpPr>
        <p:spPr>
          <a:xfrm>
            <a:off x="2289541" y="902163"/>
            <a:ext cx="696024" cy="276999"/>
          </a:xfrm>
          <a:prstGeom prst="rect">
            <a:avLst/>
          </a:prstGeom>
          <a:noFill/>
        </p:spPr>
        <p:txBody>
          <a:bodyPr wrap="none" rtlCol="0">
            <a:spAutoFit/>
          </a:bodyPr>
          <a:lstStyle/>
          <a:p>
            <a:r>
              <a:rPr lang="fi-FI" sz="1200" b="1" dirty="0">
                <a:solidFill>
                  <a:srgbClr val="002060"/>
                </a:solidFill>
              </a:rPr>
              <a:t>OPETUS</a:t>
            </a:r>
            <a:endParaRPr lang="fi-FI" sz="1050" b="1" dirty="0">
              <a:solidFill>
                <a:srgbClr val="002060"/>
              </a:solidFill>
            </a:endParaRPr>
          </a:p>
        </p:txBody>
      </p:sp>
      <p:sp>
        <p:nvSpPr>
          <p:cNvPr id="55" name="Tekstiruutu 54"/>
          <p:cNvSpPr txBox="1"/>
          <p:nvPr/>
        </p:nvSpPr>
        <p:spPr>
          <a:xfrm>
            <a:off x="1584818" y="1436526"/>
            <a:ext cx="2206133" cy="369332"/>
          </a:xfrm>
          <a:prstGeom prst="rect">
            <a:avLst/>
          </a:prstGeom>
          <a:noFill/>
        </p:spPr>
        <p:txBody>
          <a:bodyPr wrap="square" rtlCol="0">
            <a:spAutoFit/>
          </a:bodyPr>
          <a:lstStyle/>
          <a:p>
            <a:r>
              <a:rPr lang="fi-FI" sz="900" dirty="0">
                <a:solidFill>
                  <a:srgbClr val="002060"/>
                </a:solidFill>
              </a:rPr>
              <a:t>Opetuksen järjestäminen ja toteuttaminen koulutusta koskevien lakien mukaan</a:t>
            </a:r>
          </a:p>
        </p:txBody>
      </p:sp>
      <p:cxnSp>
        <p:nvCxnSpPr>
          <p:cNvPr id="70" name="Kaareva yhdysviiva 69"/>
          <p:cNvCxnSpPr/>
          <p:nvPr/>
        </p:nvCxnSpPr>
        <p:spPr>
          <a:xfrm flipV="1">
            <a:off x="4928306" y="2175231"/>
            <a:ext cx="489473" cy="262075"/>
          </a:xfrm>
          <a:prstGeom prst="curvedConnector3">
            <a:avLst>
              <a:gd name="adj1" fmla="val 71445"/>
            </a:avLst>
          </a:prstGeom>
          <a:ln w="317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78" name="Tekstiruutu 77"/>
          <p:cNvSpPr txBox="1"/>
          <p:nvPr/>
        </p:nvSpPr>
        <p:spPr>
          <a:xfrm>
            <a:off x="2503542" y="5607227"/>
            <a:ext cx="4513681" cy="369332"/>
          </a:xfrm>
          <a:prstGeom prst="rect">
            <a:avLst/>
          </a:prstGeom>
          <a:noFill/>
          <a:ln>
            <a:solidFill>
              <a:srgbClr val="C00000"/>
            </a:solidFill>
          </a:ln>
        </p:spPr>
        <p:txBody>
          <a:bodyPr wrap="square" rtlCol="0">
            <a:spAutoFit/>
          </a:bodyPr>
          <a:lstStyle/>
          <a:p>
            <a:pPr algn="ctr"/>
            <a:r>
              <a:rPr lang="fi-FI" sz="900" b="1" dirty="0">
                <a:solidFill>
                  <a:srgbClr val="C00000"/>
                </a:solidFill>
              </a:rPr>
              <a:t>Jokaisen oh-toimijan muistettava, että rehtorilla ja opettajalla oikeus saada opetuksen </a:t>
            </a:r>
          </a:p>
          <a:p>
            <a:pPr algn="ctr"/>
            <a:r>
              <a:rPr lang="fi-FI" sz="900" b="1" dirty="0">
                <a:solidFill>
                  <a:srgbClr val="C00000"/>
                </a:solidFill>
              </a:rPr>
              <a:t>järjestämisen kannalta välttämätön tieto salassapitosäännösten estämättä.</a:t>
            </a:r>
          </a:p>
        </p:txBody>
      </p:sp>
      <p:sp>
        <p:nvSpPr>
          <p:cNvPr id="3" name="Suorakulmio 2"/>
          <p:cNvSpPr/>
          <p:nvPr/>
        </p:nvSpPr>
        <p:spPr>
          <a:xfrm>
            <a:off x="4203234" y="1907606"/>
            <a:ext cx="949104" cy="2085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050" dirty="0"/>
              <a:t>Konsultointi</a:t>
            </a:r>
          </a:p>
        </p:txBody>
      </p:sp>
      <p:sp>
        <p:nvSpPr>
          <p:cNvPr id="50" name="Nuoli vasemmalle ja oikealle 49"/>
          <p:cNvSpPr/>
          <p:nvPr/>
        </p:nvSpPr>
        <p:spPr>
          <a:xfrm rot="20058173">
            <a:off x="3968617" y="4865125"/>
            <a:ext cx="953684" cy="23955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900" dirty="0">
                <a:solidFill>
                  <a:schemeClr val="bg1"/>
                </a:solidFill>
              </a:rPr>
              <a:t>Yhteistyö</a:t>
            </a:r>
          </a:p>
        </p:txBody>
      </p:sp>
      <p:grpSp>
        <p:nvGrpSpPr>
          <p:cNvPr id="58" name="Ryhmä 57"/>
          <p:cNvGrpSpPr/>
          <p:nvPr/>
        </p:nvGrpSpPr>
        <p:grpSpPr>
          <a:xfrm>
            <a:off x="3427445" y="2397676"/>
            <a:ext cx="1607566" cy="1266150"/>
            <a:chOff x="10139903" y="1124143"/>
            <a:chExt cx="2143421" cy="1688199"/>
          </a:xfrm>
        </p:grpSpPr>
        <p:sp>
          <p:nvSpPr>
            <p:cNvPr id="9" name="Tekstiruutu 8"/>
            <p:cNvSpPr txBox="1"/>
            <p:nvPr/>
          </p:nvSpPr>
          <p:spPr>
            <a:xfrm>
              <a:off x="10139903" y="1880891"/>
              <a:ext cx="2143421" cy="931451"/>
            </a:xfrm>
            <a:prstGeom prst="rect">
              <a:avLst/>
            </a:prstGeom>
            <a:noFill/>
          </p:spPr>
          <p:txBody>
            <a:bodyPr wrap="square" rtlCol="0">
              <a:spAutoFit/>
            </a:bodyPr>
            <a:lstStyle/>
            <a:p>
              <a:r>
                <a:rPr lang="fi-FI" sz="788" dirty="0">
                  <a:solidFill>
                    <a:srgbClr val="002060"/>
                  </a:solidFill>
                </a:rPr>
                <a:t>Kieltäytyminen asiantuntijaryhmästä:</a:t>
              </a:r>
            </a:p>
            <a:p>
              <a:r>
                <a:rPr lang="fi-FI" sz="788" dirty="0">
                  <a:solidFill>
                    <a:srgbClr val="002060"/>
                  </a:solidFill>
                </a:rPr>
                <a:t>Kielto kirjataan ylös, jotta voidaan jälkeenpäin osoittaa oppilaitoksen ottaneen asian esiin.</a:t>
              </a:r>
            </a:p>
          </p:txBody>
        </p:sp>
        <p:sp>
          <p:nvSpPr>
            <p:cNvPr id="51" name="Ellipsi 50"/>
            <p:cNvSpPr/>
            <p:nvPr/>
          </p:nvSpPr>
          <p:spPr>
            <a:xfrm>
              <a:off x="10270070" y="1124143"/>
              <a:ext cx="888759" cy="347319"/>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675" dirty="0">
                  <a:solidFill>
                    <a:srgbClr val="002060"/>
                  </a:solidFill>
                </a:rPr>
                <a:t>OPPILAS.</a:t>
              </a:r>
            </a:p>
            <a:p>
              <a:pPr algn="ctr"/>
              <a:r>
                <a:rPr lang="fi-FI" sz="675" dirty="0">
                  <a:solidFill>
                    <a:srgbClr val="002060"/>
                  </a:solidFill>
                </a:rPr>
                <a:t>REK.</a:t>
              </a:r>
            </a:p>
          </p:txBody>
        </p:sp>
      </p:grpSp>
    </p:spTree>
    <p:extLst>
      <p:ext uri="{BB962C8B-B14F-4D97-AF65-F5344CB8AC3E}">
        <p14:creationId xmlns:p14="http://schemas.microsoft.com/office/powerpoint/2010/main" val="2521121523"/>
      </p:ext>
    </p:extLst>
  </p:cSld>
  <p:clrMapOvr>
    <a:masterClrMapping/>
  </p:clrMapOvr>
  <p:transition spd="slow">
    <p:wipe dir="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idx="4294967295"/>
          </p:nvPr>
        </p:nvSpPr>
        <p:spPr>
          <a:xfrm>
            <a:off x="239283" y="183592"/>
            <a:ext cx="8668273" cy="513094"/>
          </a:xfrm>
          <a:prstGeom prst="rect">
            <a:avLst/>
          </a:prstGeom>
        </p:spPr>
        <p:txBody>
          <a:bodyPr>
            <a:noAutofit/>
          </a:bodyPr>
          <a:lstStyle/>
          <a:p>
            <a:pPr algn="ctr"/>
            <a:r>
              <a:rPr lang="fi-FI" sz="2400" b="1" dirty="0"/>
              <a:t>LAIN MUKAISET PUUTTUMIS-, TURVAAMIS- JA RANGAISTUSKEINOT</a:t>
            </a:r>
          </a:p>
        </p:txBody>
      </p:sp>
      <p:sp>
        <p:nvSpPr>
          <p:cNvPr id="3" name="Sisällön paikkamerkki 2"/>
          <p:cNvSpPr>
            <a:spLocks noGrp="1"/>
          </p:cNvSpPr>
          <p:nvPr>
            <p:ph idx="4294967295"/>
          </p:nvPr>
        </p:nvSpPr>
        <p:spPr>
          <a:xfrm>
            <a:off x="239283" y="760576"/>
            <a:ext cx="8904718" cy="6097424"/>
          </a:xfrm>
        </p:spPr>
        <p:txBody>
          <a:bodyPr>
            <a:normAutofit/>
          </a:bodyPr>
          <a:lstStyle/>
          <a:p>
            <a:pPr>
              <a:lnSpc>
                <a:spcPct val="120000"/>
              </a:lnSpc>
            </a:pPr>
            <a:r>
              <a:rPr lang="fi-FI" sz="1600" dirty="0">
                <a:solidFill>
                  <a:srgbClr val="00B050"/>
                </a:solidFill>
              </a:rPr>
              <a:t>Kotitehtävien suorittaminen koulun jälkeen (PO)</a:t>
            </a:r>
          </a:p>
          <a:p>
            <a:pPr>
              <a:lnSpc>
                <a:spcPct val="120000"/>
              </a:lnSpc>
            </a:pPr>
            <a:r>
              <a:rPr lang="fi-FI" sz="1600" b="1" dirty="0">
                <a:solidFill>
                  <a:srgbClr val="00B050"/>
                </a:solidFill>
              </a:rPr>
              <a:t>Kasvatuskeskustelu (PO puuttumiskeino</a:t>
            </a:r>
            <a:r>
              <a:rPr lang="fi-FI" sz="1600" dirty="0">
                <a:solidFill>
                  <a:srgbClr val="00B050"/>
                </a:solidFill>
              </a:rPr>
              <a:t>)</a:t>
            </a:r>
          </a:p>
          <a:p>
            <a:pPr>
              <a:lnSpc>
                <a:spcPct val="120000"/>
              </a:lnSpc>
            </a:pPr>
            <a:r>
              <a:rPr lang="fi-FI" sz="1600" b="1" dirty="0">
                <a:solidFill>
                  <a:srgbClr val="00B050"/>
                </a:solidFill>
              </a:rPr>
              <a:t>Liatun tai epäjärjestykseen saatetun koulun omaisuuden tai tilan puhdistaminen tai uudelleen järjestäminen (kasvatuksellinen toimi, PO)</a:t>
            </a:r>
          </a:p>
          <a:p>
            <a:pPr>
              <a:lnSpc>
                <a:spcPct val="120000"/>
              </a:lnSpc>
            </a:pPr>
            <a:r>
              <a:rPr lang="fi-FI" sz="1600" dirty="0"/>
              <a:t>Luokasta/opetustilasta poistumaan määrääminen</a:t>
            </a:r>
          </a:p>
          <a:p>
            <a:pPr>
              <a:lnSpc>
                <a:spcPct val="120000"/>
              </a:lnSpc>
            </a:pPr>
            <a:r>
              <a:rPr lang="fi-FI" sz="1600" b="1" dirty="0"/>
              <a:t>Jälki-istunto (hiljaa istuminen/kasvatusta, opetusta ja kehitystä tukevat kirjalliset, suulliset tai muut tehtävät, PO)</a:t>
            </a:r>
          </a:p>
          <a:p>
            <a:pPr>
              <a:lnSpc>
                <a:spcPct val="120000"/>
              </a:lnSpc>
            </a:pPr>
            <a:r>
              <a:rPr lang="fi-FI" sz="1600" b="1" dirty="0">
                <a:solidFill>
                  <a:schemeClr val="accent2">
                    <a:lumMod val="60000"/>
                    <a:lumOff val="40000"/>
                  </a:schemeClr>
                </a:solidFill>
              </a:rPr>
              <a:t>Esineiden ja aineiden poisotto-oikeus (turvaamistoimi)</a:t>
            </a:r>
          </a:p>
          <a:p>
            <a:pPr>
              <a:lnSpc>
                <a:spcPct val="120000"/>
              </a:lnSpc>
            </a:pPr>
            <a:r>
              <a:rPr lang="fi-FI" sz="1600" b="1" dirty="0">
                <a:solidFill>
                  <a:schemeClr val="accent2"/>
                </a:solidFill>
              </a:rPr>
              <a:t>Tavaroiden, säilytystilojen tai vaatteiden (päällisin puolin) tarkastaminen (turvaamistoimi)</a:t>
            </a:r>
          </a:p>
          <a:p>
            <a:pPr>
              <a:lnSpc>
                <a:spcPct val="120000"/>
              </a:lnSpc>
            </a:pPr>
            <a:r>
              <a:rPr lang="fi-FI" sz="1600" dirty="0">
                <a:solidFill>
                  <a:schemeClr val="accent2"/>
                </a:solidFill>
              </a:rPr>
              <a:t>Opiskeluoikeuden epääminen loppupäiväksi (turvaamistoimi)</a:t>
            </a:r>
          </a:p>
          <a:p>
            <a:pPr>
              <a:lnSpc>
                <a:spcPct val="120000"/>
              </a:lnSpc>
            </a:pPr>
            <a:r>
              <a:rPr lang="fi-FI" sz="1800" dirty="0">
                <a:solidFill>
                  <a:srgbClr val="FF0000"/>
                </a:solidFill>
              </a:rPr>
              <a:t>Kirjallinen varoitus (kurinpitorangaistus-valitusoikeus)</a:t>
            </a:r>
          </a:p>
          <a:p>
            <a:pPr>
              <a:lnSpc>
                <a:spcPct val="120000"/>
              </a:lnSpc>
            </a:pPr>
            <a:r>
              <a:rPr lang="fi-FI" sz="1800" dirty="0">
                <a:solidFill>
                  <a:srgbClr val="FF0000"/>
                </a:solidFill>
              </a:rPr>
              <a:t>Määräaikainen erottaminen (kurinpitorangaistus, valitusoikeus, viimesijainen keino)</a:t>
            </a:r>
          </a:p>
          <a:p>
            <a:pPr>
              <a:lnSpc>
                <a:spcPct val="120000"/>
              </a:lnSpc>
            </a:pPr>
            <a:endParaRPr lang="fi-FI" sz="1600" dirty="0"/>
          </a:p>
          <a:p>
            <a:pPr>
              <a:lnSpc>
                <a:spcPct val="120000"/>
              </a:lnSpc>
            </a:pPr>
            <a:endParaRPr lang="fi-FI" sz="1600" dirty="0"/>
          </a:p>
        </p:txBody>
      </p:sp>
    </p:spTree>
    <p:extLst>
      <p:ext uri="{BB962C8B-B14F-4D97-AF65-F5344CB8AC3E}">
        <p14:creationId xmlns:p14="http://schemas.microsoft.com/office/powerpoint/2010/main" val="1999018637"/>
      </p:ext>
    </p:extLst>
  </p:cSld>
  <p:clrMapOvr>
    <a:masterClrMapping/>
  </p:clrMapOvr>
  <p:transition spd="slow">
    <p:wipe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p:cNvPicPr>
            <a:picLocks noChangeAspect="1"/>
          </p:cNvPicPr>
          <p:nvPr/>
        </p:nvPicPr>
        <p:blipFill>
          <a:blip r:embed="rId2"/>
          <a:stretch>
            <a:fillRect/>
          </a:stretch>
        </p:blipFill>
        <p:spPr>
          <a:xfrm>
            <a:off x="1338656" y="878670"/>
            <a:ext cx="6387281" cy="4008754"/>
          </a:xfrm>
          <a:prstGeom prst="rect">
            <a:avLst/>
          </a:prstGeom>
        </p:spPr>
      </p:pic>
      <p:sp>
        <p:nvSpPr>
          <p:cNvPr id="4" name="Suorakulmio 3"/>
          <p:cNvSpPr/>
          <p:nvPr/>
        </p:nvSpPr>
        <p:spPr>
          <a:xfrm>
            <a:off x="1431759" y="5138087"/>
            <a:ext cx="6201076" cy="14556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350" dirty="0"/>
              <a:t>Rangaistuksen tarkoituksenmukaisuutta tulee aina arvioida lapsen kannalta. Esimerkiksi varoitusta ei voida käyttää niin, että se lapsen ymmärtämättömyyden vuoksi olisi lähinnä viesti huoltajille</a:t>
            </a:r>
          </a:p>
        </p:txBody>
      </p:sp>
      <p:sp>
        <p:nvSpPr>
          <p:cNvPr id="2" name="Suorakulmio 1">
            <a:extLst>
              <a:ext uri="{FF2B5EF4-FFF2-40B4-BE49-F238E27FC236}">
                <a16:creationId xmlns="" xmlns:a16="http://schemas.microsoft.com/office/drawing/2014/main" id="{9568E4CF-B302-49C7-B273-79CD41F4DB3D}"/>
              </a:ext>
            </a:extLst>
          </p:cNvPr>
          <p:cNvSpPr/>
          <p:nvPr/>
        </p:nvSpPr>
        <p:spPr>
          <a:xfrm>
            <a:off x="1431759" y="121540"/>
            <a:ext cx="4572000" cy="757130"/>
          </a:xfrm>
          <a:prstGeom prst="rect">
            <a:avLst/>
          </a:prstGeom>
        </p:spPr>
        <p:txBody>
          <a:bodyPr>
            <a:spAutoFit/>
          </a:bodyPr>
          <a:lstStyle/>
          <a:p>
            <a:pPr>
              <a:lnSpc>
                <a:spcPct val="120000"/>
              </a:lnSpc>
            </a:pPr>
            <a:r>
              <a:rPr lang="fi-FI" dirty="0">
                <a:solidFill>
                  <a:srgbClr val="FFC000"/>
                </a:solidFill>
                <a:hlinkClick r:id="rId3"/>
              </a:rPr>
              <a:t>Tästä ohjeeseen perusopetuksessa käytettävistä puuttumis- ja rangaistuskeinoista</a:t>
            </a:r>
            <a:endParaRPr lang="fi-FI" dirty="0">
              <a:solidFill>
                <a:srgbClr val="FFC000"/>
              </a:solidFill>
            </a:endParaRPr>
          </a:p>
        </p:txBody>
      </p:sp>
    </p:spTree>
    <p:extLst>
      <p:ext uri="{BB962C8B-B14F-4D97-AF65-F5344CB8AC3E}">
        <p14:creationId xmlns:p14="http://schemas.microsoft.com/office/powerpoint/2010/main" val="3842425229"/>
      </p:ext>
    </p:extLst>
  </p:cSld>
  <p:clrMapOvr>
    <a:masterClrMapping/>
  </p:clrMapOvr>
  <p:transition spd="slow">
    <p:wipe dir="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orakulmio 2">
            <a:extLst>
              <a:ext uri="{FF2B5EF4-FFF2-40B4-BE49-F238E27FC236}">
                <a16:creationId xmlns="" xmlns:a16="http://schemas.microsoft.com/office/drawing/2014/main" id="{F85121A8-5554-4BBE-9762-4E898583DB7B}"/>
              </a:ext>
            </a:extLst>
          </p:cNvPr>
          <p:cNvSpPr/>
          <p:nvPr/>
        </p:nvSpPr>
        <p:spPr>
          <a:xfrm>
            <a:off x="0" y="352338"/>
            <a:ext cx="8237989" cy="5139869"/>
          </a:xfrm>
          <a:prstGeom prst="rect">
            <a:avLst/>
          </a:prstGeom>
        </p:spPr>
        <p:txBody>
          <a:bodyPr wrap="square">
            <a:spAutoFit/>
          </a:bodyPr>
          <a:lstStyle/>
          <a:p>
            <a:r>
              <a:rPr lang="fi-FI" sz="2400" b="1" dirty="0"/>
              <a:t>Muut kuin laissa mainitut kurinpitokeinot eivät voi tulla kyseeseen</a:t>
            </a:r>
          </a:p>
          <a:p>
            <a:endParaRPr lang="fi-FI" sz="2000" dirty="0"/>
          </a:p>
          <a:p>
            <a:r>
              <a:rPr lang="fi-FI" sz="2000" dirty="0" err="1"/>
              <a:t>eoa</a:t>
            </a:r>
            <a:r>
              <a:rPr lang="fi-FI" sz="2000" dirty="0"/>
              <a:t> </a:t>
            </a:r>
            <a:r>
              <a:rPr lang="fi-FI" sz="2000" dirty="0" err="1"/>
              <a:t>dnro</a:t>
            </a:r>
            <a:r>
              <a:rPr lang="fi-FI" sz="2000" dirty="0"/>
              <a:t> 4367/2/10: Oppilaiden seisottaminen ilman päällysvaatteita pakkasessa ulkona muutaman minuutin ajan ei ollut sallittu kurinpitokeino.</a:t>
            </a:r>
          </a:p>
          <a:p>
            <a:endParaRPr lang="fi-FI" sz="2000" dirty="0"/>
          </a:p>
          <a:p>
            <a:r>
              <a:rPr lang="fi-FI" sz="2000" dirty="0" err="1"/>
              <a:t>Dnro</a:t>
            </a:r>
            <a:r>
              <a:rPr lang="fi-FI" sz="2000" dirty="0"/>
              <a:t> 3013/4/11:Seisottaminen vieraassa luokassa, vieraan opettajan ja oppilaiden edessä noin 15 minuutin ajan ei hyväksyttävää, vaan sisältää nöyryyttäviä piirteitä, kun tilannetta tarkastellaan lapsen näkökulmasta.</a:t>
            </a:r>
          </a:p>
          <a:p>
            <a:r>
              <a:rPr lang="fi-FI" sz="2000" dirty="0"/>
              <a:t> </a:t>
            </a:r>
          </a:p>
          <a:p>
            <a:r>
              <a:rPr lang="fi-FI" sz="2000" dirty="0" err="1"/>
              <a:t>dnro</a:t>
            </a:r>
            <a:r>
              <a:rPr lang="fi-FI" sz="2000" dirty="0"/>
              <a:t> 2277/4/10: julkinen anteeksipyyntö koulun keskusradion kautta (tapauksessa oli kyse koulu-uhkaustilanteesta), on ongelmallinen, koska kasvatuksellisen näkemyksen lisäksi siinä on mukana kurinpidollisia piirteitä. Perusopetuslain sallimissa kurinpitokeinoissa tällaisia ei ole mahdollistettu uhkaus- ja kriisitilanteiden yhteydessäkään. Menettelyt voisi olla oppilasta pysyvästikin leimaava muiden oppilaiden keskuudessa</a:t>
            </a:r>
          </a:p>
        </p:txBody>
      </p:sp>
    </p:spTree>
    <p:extLst>
      <p:ext uri="{BB962C8B-B14F-4D97-AF65-F5344CB8AC3E}">
        <p14:creationId xmlns:p14="http://schemas.microsoft.com/office/powerpoint/2010/main" val="3676824703"/>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701222" y="552803"/>
            <a:ext cx="7886700" cy="5107288"/>
          </a:xfrm>
        </p:spPr>
        <p:txBody>
          <a:bodyPr>
            <a:normAutofit/>
          </a:bodyPr>
          <a:lstStyle/>
          <a:p>
            <a:r>
              <a:rPr lang="fi-FI" sz="2800" b="1" dirty="0"/>
              <a:t>Opettajien osaamista ja ammatinhallintaa pitää kehittää vastaamaan työn haasteita</a:t>
            </a:r>
          </a:p>
          <a:p>
            <a:pPr lvl="1"/>
            <a:r>
              <a:rPr lang="fi-FI" sz="2400" dirty="0"/>
              <a:t>Työyhteisöjen vuorovaikutustaitoja ja osaamista erimielisyyksien ja epäkohtien käsittelyyn tulee parantaa</a:t>
            </a:r>
          </a:p>
          <a:p>
            <a:pPr marL="342900" lvl="1" indent="0">
              <a:buNone/>
            </a:pPr>
            <a:endParaRPr lang="fi-FI" sz="2400" dirty="0"/>
          </a:p>
          <a:p>
            <a:r>
              <a:rPr lang="fi-FI" sz="2800" b="1" dirty="0"/>
              <a:t>Väkivallan hallitsemiseksi on otettava täysimääräisesti käyttöön ilmoitus- ja käsittelymenetelmät kaikissa työpaikoissa</a:t>
            </a:r>
          </a:p>
          <a:p>
            <a:pPr marL="0" indent="0">
              <a:buNone/>
            </a:pPr>
            <a:endParaRPr lang="fi-FI" sz="2800" b="1" dirty="0"/>
          </a:p>
          <a:p>
            <a:r>
              <a:rPr lang="fi-FI" sz="2400" dirty="0"/>
              <a:t>Tarvitaan myös aiempaa tehokkaampaa moniammatillista yhteistyötä oppilaiden hyvinvoinnin edistämiseksi</a:t>
            </a:r>
          </a:p>
          <a:p>
            <a:endParaRPr lang="fi-FI" sz="2800" dirty="0"/>
          </a:p>
        </p:txBody>
      </p:sp>
    </p:spTree>
    <p:extLst>
      <p:ext uri="{BB962C8B-B14F-4D97-AF65-F5344CB8AC3E}">
        <p14:creationId xmlns:p14="http://schemas.microsoft.com/office/powerpoint/2010/main" val="616774551"/>
      </p:ext>
    </p:extLst>
  </p:cSld>
  <p:clrMapOvr>
    <a:masterClrMapping/>
  </p:clrMapOvr>
  <p:transition spd="slow">
    <p:push dir="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558982" y="208372"/>
            <a:ext cx="7886700" cy="1325563"/>
          </a:xfrm>
        </p:spPr>
        <p:txBody>
          <a:bodyPr/>
          <a:lstStyle/>
          <a:p>
            <a:r>
              <a:rPr lang="fi-FI" dirty="0"/>
              <a:t>Määräaikainen erottaminen ok</a:t>
            </a:r>
          </a:p>
        </p:txBody>
      </p:sp>
      <p:sp>
        <p:nvSpPr>
          <p:cNvPr id="3" name="Sisällön paikkamerkki 2"/>
          <p:cNvSpPr>
            <a:spLocks noGrp="1"/>
          </p:cNvSpPr>
          <p:nvPr>
            <p:ph idx="1"/>
          </p:nvPr>
        </p:nvSpPr>
        <p:spPr>
          <a:xfrm>
            <a:off x="628650" y="1610271"/>
            <a:ext cx="7886700" cy="4351338"/>
          </a:xfrm>
        </p:spPr>
        <p:txBody>
          <a:bodyPr>
            <a:normAutofit/>
          </a:bodyPr>
          <a:lstStyle/>
          <a:p>
            <a:r>
              <a:rPr lang="fi-FI" dirty="0"/>
              <a:t>ESAVI/9690/06.06.01/2011: 7. luokan oppilas erityisopetuksen luokassaan löi ja kävi käsiksi, sylki muiden oppilaiden päälle, jätti saapumatta jälki-istuntoon, haukkui naisopettajia huoraksi, töni oppilastoveriaan, puristi oppilastoveriaan rinnasta sekä tupakoi koulun välituntipihalla</a:t>
            </a:r>
          </a:p>
          <a:p>
            <a:r>
              <a:rPr lang="fi-FI" dirty="0"/>
              <a:t>puhuttelu, jälki-istuntoja</a:t>
            </a:r>
          </a:p>
          <a:p>
            <a:r>
              <a:rPr lang="fi-FI" dirty="0"/>
              <a:t>kirjallinen varoitus</a:t>
            </a:r>
          </a:p>
          <a:p>
            <a:r>
              <a:rPr lang="fi-FI" dirty="0"/>
              <a:t>Kotiin oltiin yhteydessä, samoin eri asiantuntijoihin. </a:t>
            </a:r>
          </a:p>
          <a:p>
            <a:r>
              <a:rPr lang="fi-FI" dirty="0"/>
              <a:t>lastensuojeluilmoitus </a:t>
            </a:r>
          </a:p>
          <a:p>
            <a:r>
              <a:rPr lang="fi-FI" dirty="0"/>
              <a:t>Määräaikainen erottaminen OK</a:t>
            </a:r>
          </a:p>
        </p:txBody>
      </p:sp>
    </p:spTree>
    <p:extLst>
      <p:ext uri="{BB962C8B-B14F-4D97-AF65-F5344CB8AC3E}">
        <p14:creationId xmlns:p14="http://schemas.microsoft.com/office/powerpoint/2010/main" val="592958501"/>
      </p:ext>
    </p:extLst>
  </p:cSld>
  <p:clrMapOvr>
    <a:masterClrMapping/>
  </p:clrMapOvr>
  <p:transition spd="slow">
    <p:push dir="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569927" y="0"/>
            <a:ext cx="7886700" cy="1325563"/>
          </a:xfrm>
        </p:spPr>
        <p:txBody>
          <a:bodyPr/>
          <a:lstStyle/>
          <a:p>
            <a:r>
              <a:rPr lang="fi-FI" dirty="0"/>
              <a:t>Varoitusta ei voinut antaa</a:t>
            </a:r>
            <a:br>
              <a:rPr lang="fi-FI" dirty="0"/>
            </a:br>
            <a:r>
              <a:rPr lang="fi-FI" dirty="0"/>
              <a:t>Tarkoituksenmukaisuus harkinta</a:t>
            </a:r>
          </a:p>
        </p:txBody>
      </p:sp>
      <p:sp>
        <p:nvSpPr>
          <p:cNvPr id="3" name="Sisällön paikkamerkki 2"/>
          <p:cNvSpPr>
            <a:spLocks noGrp="1"/>
          </p:cNvSpPr>
          <p:nvPr>
            <p:ph idx="1"/>
          </p:nvPr>
        </p:nvSpPr>
        <p:spPr>
          <a:xfrm>
            <a:off x="0" y="1267890"/>
            <a:ext cx="8011486" cy="4408107"/>
          </a:xfrm>
        </p:spPr>
        <p:txBody>
          <a:bodyPr>
            <a:normAutofit lnSpcReduction="10000"/>
          </a:bodyPr>
          <a:lstStyle/>
          <a:p>
            <a:r>
              <a:rPr lang="fi-FI" sz="1100" dirty="0"/>
              <a:t>Helsingin hallinto-oikeuden ratkaisussa 9.11.2011 00988/11/1301 oli kyse varoituksen antamisesta 8-vuotiaalle oppilaalle, joka oli käyttäytynyt väkivaltaisesti koulun henkilökuntaa ja muita oppilaita kohtaan. Oppilaan väkivaltaisuudesta johtuneita vaaratilanteita oli ollut koulussa paljon, ja lastensuojeluilmoituksia näistä tilanteista oli tehty 11. Moniammatillinen oppilashuoltoryhmä piti oleellisena oppilaan kohdalla pikaista apua oppilaan psyykkisen tilanteen selvittämiseksi, mutta koulun ja vanhempien välillä oli yhteistyövaikeuksia. </a:t>
            </a:r>
          </a:p>
          <a:p>
            <a:r>
              <a:rPr lang="fi-FI" sz="1100" dirty="0"/>
              <a:t>Vanhemmat eivät halunneet psykologin tutkimusta eivätkä erityisen tuen päätöstä. Tukiopetusta ja koulunkäyntiavustajan palveluita oli kuitenkin käytetty, ja oppilas oli ollut myös kriisijaksolla sosiaalisessa kuntoutuksessa.</a:t>
            </a:r>
          </a:p>
          <a:p>
            <a:r>
              <a:rPr lang="fi-FI" sz="1100" dirty="0"/>
              <a:t>Koulussa oli aiemmin käytetty kurinpitotoimenpiteinä </a:t>
            </a:r>
          </a:p>
          <a:p>
            <a:pPr lvl="1"/>
            <a:r>
              <a:rPr lang="fi-FI" sz="1000" dirty="0"/>
              <a:t>luokasta poistamista sekä </a:t>
            </a:r>
          </a:p>
          <a:p>
            <a:pPr lvl="1"/>
            <a:r>
              <a:rPr lang="fi-FI" sz="1000" dirty="0"/>
              <a:t>kasvatuskeskusteluja. </a:t>
            </a:r>
          </a:p>
          <a:p>
            <a:r>
              <a:rPr lang="fi-FI" sz="1100" dirty="0"/>
              <a:t>Varoitukseen päädyttiin tilanteessa, jossa oppilas oli lyönyt terävällä kynällä toista oppilasta ohimoon lähelle silmää. </a:t>
            </a:r>
          </a:p>
          <a:p>
            <a:r>
              <a:rPr lang="fi-FI" sz="1100" dirty="0"/>
              <a:t>Hallinto-oikeus kumosi rehtorin päätöksen varoituksen antamisesta perustellen ratkaisuaan tarkoitussidonnaisuuden periaatteella. Päätöksentekijä saa käyttää toimivaltaansa vain sille annetussa tarkoituksessa, ja koulussa varoituksen tarkoitus oli toimia oppilaan rangaistus- ja ojentamiskeinona. </a:t>
            </a:r>
          </a:p>
          <a:p>
            <a:r>
              <a:rPr lang="fi-FI" sz="1100" dirty="0"/>
              <a:t>Hallinto-oikeus arvioi poikkeuksellisen rajusta ja pitkään jatkuneesta häiriö- käyttäytymisestä saadun selvityksen sekä oppilaan iän perusteella, ettei oppilas kykene ymmärtämään varoituksen merkitystä ja tarkoitusta rangaistus- ja ojentamiskeinona. </a:t>
            </a:r>
          </a:p>
          <a:p>
            <a:r>
              <a:rPr lang="fi-FI" sz="1100" b="1" dirty="0"/>
              <a:t>Selvityksen perusteella oli siten ilmeistä, ettei varoituksella voitu vaikuttaa oppilaan käyttäytymiseen</a:t>
            </a:r>
            <a:r>
              <a:rPr lang="fi-FI" sz="1100" dirty="0"/>
              <a:t>. Varoituksen kohteena voi olla vain oppilas, eikä sitä tule käyttää muussa kuin oppilaan rankaisu- ja ojentamistarkoituksessa. Erikseen hallinto-oikeus vielä lausuu, ettei tällä päätöksellä otettu kantaa rehtorin toimintaan ja velvollisuuteen puuttua tilanteeseen miltään muulta kuin varoituksen antamismahdollisuuden osalta. </a:t>
            </a:r>
          </a:p>
          <a:p>
            <a:r>
              <a:rPr lang="fi-FI" sz="1100" dirty="0"/>
              <a:t>Tällaisissa tilanteissa lähinnä opetuspaikkajärjestelyt, avustajapalvelut ja oppilashuollolliset toimet ovat jäljelle jääviä keinoja puuttua tilanteeseen. </a:t>
            </a:r>
          </a:p>
          <a:p>
            <a:r>
              <a:rPr lang="fi-FI" sz="1100" dirty="0"/>
              <a:t>Asiaan on silti puututtava, sillä uhrille tällainenkin kiusaaminen näyttäytyy yhtä pelottavana ja aiheuttaa samoja vaikutuksia pitkään jatkuessaan kuin ei-erityislapsen toteuttama kiusaaminen</a:t>
            </a:r>
          </a:p>
        </p:txBody>
      </p:sp>
    </p:spTree>
    <p:extLst>
      <p:ext uri="{BB962C8B-B14F-4D97-AF65-F5344CB8AC3E}">
        <p14:creationId xmlns:p14="http://schemas.microsoft.com/office/powerpoint/2010/main" val="545661268"/>
      </p:ext>
    </p:extLst>
  </p:cSld>
  <p:clrMapOvr>
    <a:masterClrMapping/>
  </p:clrMapOvr>
  <p:transition spd="slow">
    <p:push dir="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397589" y="406309"/>
            <a:ext cx="5915025" cy="994172"/>
          </a:xfrm>
        </p:spPr>
        <p:txBody>
          <a:bodyPr>
            <a:normAutofit/>
          </a:bodyPr>
          <a:lstStyle/>
          <a:p>
            <a:r>
              <a:rPr lang="fi-FI" b="1" dirty="0"/>
              <a:t>Oppilashuolto rangaistusten yhteydessä</a:t>
            </a:r>
            <a:endParaRPr lang="fi-FI" dirty="0"/>
          </a:p>
        </p:txBody>
      </p:sp>
      <p:sp>
        <p:nvSpPr>
          <p:cNvPr id="3" name="Sisällön paikkamerkki 2"/>
          <p:cNvSpPr>
            <a:spLocks noGrp="1"/>
          </p:cNvSpPr>
          <p:nvPr>
            <p:ph idx="1"/>
          </p:nvPr>
        </p:nvSpPr>
        <p:spPr/>
        <p:txBody>
          <a:bodyPr>
            <a:normAutofit/>
          </a:bodyPr>
          <a:lstStyle/>
          <a:p>
            <a:r>
              <a:rPr lang="fi-FI" b="1" dirty="0"/>
              <a:t>Opetuksen järjestäjän on huolehdittava siitä, että oppilaalle, jolle on määrätty </a:t>
            </a:r>
          </a:p>
          <a:p>
            <a:pPr marL="514344" lvl="1" indent="-257175"/>
            <a:r>
              <a:rPr lang="fi-FI" dirty="0"/>
              <a:t>kirjallinen varoitus </a:t>
            </a:r>
          </a:p>
          <a:p>
            <a:pPr marL="514344" lvl="1" indent="-257175"/>
            <a:r>
              <a:rPr lang="fi-FI" dirty="0"/>
              <a:t>määräaikainen erottaminen </a:t>
            </a:r>
          </a:p>
          <a:p>
            <a:pPr marL="514344" lvl="1" indent="-257175"/>
            <a:r>
              <a:rPr lang="fi-FI" dirty="0"/>
              <a:t>opetus evätty jäljellä olevan työpäivän ajaksi </a:t>
            </a:r>
          </a:p>
          <a:p>
            <a:r>
              <a:rPr lang="fi-FI" b="1" dirty="0"/>
              <a:t>järjestetään tarvittava oppilashuolto. </a:t>
            </a:r>
          </a:p>
          <a:p>
            <a:pPr lvl="1" indent="-257175"/>
            <a:endParaRPr lang="fi-FI" dirty="0"/>
          </a:p>
          <a:p>
            <a:r>
              <a:rPr lang="fi-FI" b="1" dirty="0"/>
              <a:t>Oppilasta ei saa jättää ilman valvontaa, kun</a:t>
            </a:r>
          </a:p>
          <a:p>
            <a:pPr marL="514344" lvl="1" indent="-257175"/>
            <a:r>
              <a:rPr lang="fi-FI" dirty="0"/>
              <a:t>poistettu jäljellä olevan opetuksen ajaksi luokkahuoneesta tai muusta tilasta</a:t>
            </a:r>
          </a:p>
          <a:p>
            <a:pPr marL="514344" lvl="1" indent="-257175"/>
            <a:r>
              <a:rPr lang="fi-FI" dirty="0"/>
              <a:t>evätty opetus jäljellä olevan työpäivän ajaksi</a:t>
            </a:r>
          </a:p>
          <a:p>
            <a:endParaRPr lang="fi-FI" dirty="0"/>
          </a:p>
        </p:txBody>
      </p:sp>
    </p:spTree>
    <p:extLst>
      <p:ext uri="{BB962C8B-B14F-4D97-AF65-F5344CB8AC3E}">
        <p14:creationId xmlns:p14="http://schemas.microsoft.com/office/powerpoint/2010/main" val="300657952"/>
      </p:ext>
    </p:extLst>
  </p:cSld>
  <p:clrMapOvr>
    <a:masterClrMapping/>
  </p:clrMapOvr>
  <p:transition spd="slow">
    <p:push dir="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698319" y="-31161"/>
            <a:ext cx="7886700" cy="1325563"/>
          </a:xfrm>
        </p:spPr>
        <p:txBody>
          <a:bodyPr>
            <a:noAutofit/>
          </a:bodyPr>
          <a:lstStyle/>
          <a:p>
            <a:pPr algn="ctr"/>
            <a:r>
              <a:rPr lang="fi-FI" sz="2800" dirty="0"/>
              <a:t>PAHOINPITELY EI OLE KOULUSSA KIUSAAMISTA. SE ON PAHOINPITELY.</a:t>
            </a:r>
            <a:br>
              <a:rPr lang="fi-FI" sz="2800" dirty="0"/>
            </a:br>
            <a:endParaRPr lang="fi-FI" sz="2800" dirty="0"/>
          </a:p>
        </p:txBody>
      </p:sp>
      <p:sp>
        <p:nvSpPr>
          <p:cNvPr id="3" name="Sisällön paikkamerkki 2"/>
          <p:cNvSpPr>
            <a:spLocks noGrp="1"/>
          </p:cNvSpPr>
          <p:nvPr>
            <p:ph sz="half" idx="1"/>
          </p:nvPr>
        </p:nvSpPr>
        <p:spPr>
          <a:xfrm>
            <a:off x="69669" y="946060"/>
            <a:ext cx="4872990" cy="4882561"/>
          </a:xfrm>
        </p:spPr>
        <p:txBody>
          <a:bodyPr>
            <a:noAutofit/>
          </a:bodyPr>
          <a:lstStyle/>
          <a:p>
            <a:pPr marL="0" indent="0">
              <a:buNone/>
            </a:pPr>
            <a:r>
              <a:rPr lang="fi-FI" sz="1600" b="1" dirty="0"/>
              <a:t>Rikoksia koulussa tehtynäkin mm.</a:t>
            </a:r>
          </a:p>
          <a:p>
            <a:r>
              <a:rPr lang="fi-FI" sz="1600" dirty="0"/>
              <a:t>lievä/pahoinpitely </a:t>
            </a:r>
          </a:p>
          <a:p>
            <a:r>
              <a:rPr lang="fi-FI" sz="1600" dirty="0"/>
              <a:t>kunnianloukkaus </a:t>
            </a:r>
          </a:p>
          <a:p>
            <a:r>
              <a:rPr lang="fi-FI" sz="1600" dirty="0"/>
              <a:t>yksityiselämää loukkaavan tiedon levittäminen </a:t>
            </a:r>
          </a:p>
          <a:p>
            <a:r>
              <a:rPr lang="fi-FI" sz="1600" dirty="0"/>
              <a:t>pakottaminen seksuaaliseen tekoon </a:t>
            </a:r>
          </a:p>
          <a:p>
            <a:r>
              <a:rPr lang="fi-FI" sz="1600" dirty="0"/>
              <a:t>omaisuuteen kohdistuvat vahingonteot oikeudettomasti hävittää/vahingoittaa toisen om.</a:t>
            </a:r>
          </a:p>
          <a:p>
            <a:r>
              <a:rPr lang="fi-FI" sz="1600" dirty="0"/>
              <a:t>näpistys, varkaus</a:t>
            </a:r>
          </a:p>
          <a:p>
            <a:r>
              <a:rPr lang="fi-FI" sz="1600" dirty="0"/>
              <a:t>kiristys, laiton uhkaus</a:t>
            </a:r>
          </a:p>
          <a:p>
            <a:r>
              <a:rPr lang="fi-FI" sz="1600" dirty="0"/>
              <a:t>vainoaminen</a:t>
            </a:r>
          </a:p>
          <a:p>
            <a:pPr marL="0" indent="0">
              <a:buNone/>
            </a:pPr>
            <a:r>
              <a:rPr lang="fi-FI" sz="1600" b="1" dirty="0"/>
              <a:t>15 vuotta on rikosoikeudellisen vastuun raja</a:t>
            </a:r>
          </a:p>
          <a:p>
            <a:r>
              <a:rPr lang="fi-FI" sz="1600" dirty="0"/>
              <a:t>alle 15-vuotiaisiin rikoksentekijöihin voidaan kohdistaa lastensuojelullisia toimenpiteitä</a:t>
            </a:r>
          </a:p>
          <a:p>
            <a:r>
              <a:rPr lang="fi-FI" sz="1600" dirty="0">
                <a:solidFill>
                  <a:srgbClr val="0070C0"/>
                </a:solidFill>
              </a:rPr>
              <a:t>Oikeus ilmoittaa poliisille, jos t</a:t>
            </a:r>
            <a:r>
              <a:rPr lang="fi-FI" altLang="fi-FI" sz="1600" dirty="0">
                <a:solidFill>
                  <a:srgbClr val="0070C0"/>
                </a:solidFill>
                <a:ea typeface="Times New Roman" panose="02020603050405020304" pitchFamily="18" charset="0"/>
              </a:rPr>
              <a:t>ehtävässään saanut tiedon, että joku vaarassa joutua väkivallan kohteeksi.</a:t>
            </a:r>
            <a:endParaRPr lang="fi-FI" sz="1600" dirty="0"/>
          </a:p>
          <a:p>
            <a:pPr marL="0" indent="0">
              <a:buNone/>
            </a:pPr>
            <a:endParaRPr lang="fi-FI" sz="1600" dirty="0"/>
          </a:p>
        </p:txBody>
      </p:sp>
      <p:sp>
        <p:nvSpPr>
          <p:cNvPr id="5" name="Sisällön paikkamerkki 4"/>
          <p:cNvSpPr>
            <a:spLocks noGrp="1"/>
          </p:cNvSpPr>
          <p:nvPr>
            <p:ph sz="half" idx="2"/>
          </p:nvPr>
        </p:nvSpPr>
        <p:spPr>
          <a:xfrm>
            <a:off x="4942658" y="946059"/>
            <a:ext cx="4140381" cy="4882561"/>
          </a:xfrm>
        </p:spPr>
        <p:txBody>
          <a:bodyPr>
            <a:normAutofit fontScale="92500" lnSpcReduction="10000"/>
          </a:bodyPr>
          <a:lstStyle/>
          <a:p>
            <a:pPr marL="0" indent="0">
              <a:buNone/>
            </a:pPr>
            <a:r>
              <a:rPr lang="fi-FI" b="1" dirty="0"/>
              <a:t>Virallisen syytteen alaiset rikokset</a:t>
            </a:r>
          </a:p>
          <a:p>
            <a:pPr marL="0" indent="0">
              <a:buNone/>
            </a:pPr>
            <a:r>
              <a:rPr lang="fi-FI" dirty="0"/>
              <a:t>=  poliisi voi tutkia ja syyttäjä syyttää, vaikka asianomistaja ei vaadi </a:t>
            </a:r>
            <a:r>
              <a:rPr lang="fi-FI" dirty="0">
                <a:hlinkClick r:id="rId3" tooltip="Rangaistusvaatimus"/>
              </a:rPr>
              <a:t>rangaistusta</a:t>
            </a:r>
            <a:endParaRPr lang="fi-FI" dirty="0"/>
          </a:p>
          <a:p>
            <a:r>
              <a:rPr lang="fi-FI" dirty="0"/>
              <a:t>pahoinpitely</a:t>
            </a:r>
          </a:p>
          <a:p>
            <a:r>
              <a:rPr lang="fi-FI" dirty="0"/>
              <a:t>vahingonteko, kun se kohdistuu kunnan tai valtion omaisuuteen</a:t>
            </a:r>
          </a:p>
          <a:p>
            <a:r>
              <a:rPr lang="fi-FI" dirty="0"/>
              <a:t>varkaus, esim. raha, kännykkä tai reppu</a:t>
            </a:r>
          </a:p>
          <a:p>
            <a:r>
              <a:rPr lang="fi-FI" dirty="0"/>
              <a:t>lievä pahoinpitely silloin, kun se kohdistuu alaikäiseen uhriin tai henkilöön, joka suorittaa työtehtäviään esim. opettaja</a:t>
            </a:r>
          </a:p>
          <a:p>
            <a:r>
              <a:rPr lang="fi-FI" dirty="0"/>
              <a:t>kiristys</a:t>
            </a:r>
            <a:br>
              <a:rPr lang="fi-FI" dirty="0"/>
            </a:br>
            <a:endParaRPr lang="fi-FI" dirty="0"/>
          </a:p>
          <a:p>
            <a:r>
              <a:rPr lang="fi-FI" dirty="0"/>
              <a:t>virkamiehen väkivaltainen vastustaminen </a:t>
            </a:r>
          </a:p>
          <a:p>
            <a:pPr marL="0" indent="0">
              <a:buNone/>
            </a:pPr>
            <a:endParaRPr lang="fi-FI" dirty="0"/>
          </a:p>
        </p:txBody>
      </p:sp>
    </p:spTree>
    <p:extLst>
      <p:ext uri="{BB962C8B-B14F-4D97-AF65-F5344CB8AC3E}">
        <p14:creationId xmlns:p14="http://schemas.microsoft.com/office/powerpoint/2010/main" val="1770813795"/>
      </p:ext>
    </p:extLst>
  </p:cSld>
  <p:clrMapOvr>
    <a:masterClrMapping/>
  </p:clrMapOvr>
  <p:transition spd="slow">
    <p:wipe dir="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Pahoinpitely on rikos</a:t>
            </a:r>
          </a:p>
        </p:txBody>
      </p:sp>
      <p:sp>
        <p:nvSpPr>
          <p:cNvPr id="3" name="Sisällön paikkamerkki 2"/>
          <p:cNvSpPr>
            <a:spLocks noGrp="1"/>
          </p:cNvSpPr>
          <p:nvPr>
            <p:ph idx="1"/>
          </p:nvPr>
        </p:nvSpPr>
        <p:spPr>
          <a:xfrm>
            <a:off x="544760" y="1523621"/>
            <a:ext cx="7886700" cy="4351338"/>
          </a:xfrm>
        </p:spPr>
        <p:txBody>
          <a:bodyPr>
            <a:normAutofit fontScale="92500" lnSpcReduction="10000"/>
          </a:bodyPr>
          <a:lstStyle/>
          <a:p>
            <a:r>
              <a:rPr lang="fi-FI" dirty="0"/>
              <a:t>Keski-Suomen käräjäoikeuden tapauksessa 21.122011 R 11/3259 tuomittiin 15 vuotta täyttäneet, mutta tekohetkellä alle 18-vuotiaat vastaajat nuorena henkilönä tehdystä pahoinpitelystä. </a:t>
            </a:r>
          </a:p>
          <a:p>
            <a:r>
              <a:rPr lang="fi-FI" dirty="0"/>
              <a:t>Pahoinpitelyt tapahtuivat koulun välitunnilla. Syytetyt olivat tarttuneet alle 15-vuotiasta maahan kaadettua uhria nilkoista ja nostaneet hänet pää alaspäin roikkumaan. Tämän jälkeen uhri oli pudotettu siitä maahan niin, että hän satutti itseään. Toinen vastaajista oli myös mennyt uhrin päälle tämän ollessa maassa. Seurauksena tapahtuneesta ilmeni rintakehän kosketusarkuutta</a:t>
            </a:r>
            <a:r>
              <a:rPr lang="fi-FI"/>
              <a:t>. </a:t>
            </a:r>
          </a:p>
          <a:p>
            <a:r>
              <a:rPr lang="fi-FI"/>
              <a:t>Toinen </a:t>
            </a:r>
            <a:r>
              <a:rPr lang="fi-FI" dirty="0"/>
              <a:t>vastaajista tuomittiin myös saman kuukauden aikana tehdystä toisesta pahoinpitelystä, jossa uhri oli eri. Tässä ruumiillinen väkivalta tehtiin tarttumalla penkin selkänojalla istunutta alle 15-vuotiasta uhria jaloista ja vetämällä tämä jaloista maahan. Maahan putoaminen aiheutti niska-hartiaseudun lihaksiin kipua. </a:t>
            </a:r>
          </a:p>
          <a:p>
            <a:r>
              <a:rPr lang="fi-FI" dirty="0"/>
              <a:t>Käräjäoikeus tuomitsi tekijät päiväsakkoihin nuorena henkilönä tehdyistä pahoinpitelyistä.</a:t>
            </a:r>
          </a:p>
        </p:txBody>
      </p:sp>
    </p:spTree>
    <p:extLst>
      <p:ext uri="{BB962C8B-B14F-4D97-AF65-F5344CB8AC3E}">
        <p14:creationId xmlns:p14="http://schemas.microsoft.com/office/powerpoint/2010/main" val="4120830990"/>
      </p:ext>
    </p:extLst>
  </p:cSld>
  <p:clrMapOvr>
    <a:masterClrMapping/>
  </p:clrMapOvr>
  <p:transition spd="slow">
    <p:push dir="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43692" y="365125"/>
            <a:ext cx="8856617" cy="610235"/>
          </a:xfrm>
        </p:spPr>
        <p:txBody>
          <a:bodyPr>
            <a:normAutofit fontScale="90000"/>
          </a:bodyPr>
          <a:lstStyle/>
          <a:p>
            <a:r>
              <a:rPr lang="fi-FI" dirty="0"/>
              <a:t>Vahingonkorvausvastuulla ei ole ikärajaa</a:t>
            </a:r>
            <a:br>
              <a:rPr lang="fi-FI" dirty="0"/>
            </a:br>
            <a:r>
              <a:rPr lang="fi-FI" dirty="0"/>
              <a:t>Vaasan HAO (R 10/596 15.4.2011) </a:t>
            </a:r>
          </a:p>
        </p:txBody>
      </p:sp>
      <p:sp>
        <p:nvSpPr>
          <p:cNvPr id="3" name="Sisällön paikkamerkki 2"/>
          <p:cNvSpPr>
            <a:spLocks noGrp="1"/>
          </p:cNvSpPr>
          <p:nvPr>
            <p:ph idx="1"/>
          </p:nvPr>
        </p:nvSpPr>
        <p:spPr>
          <a:xfrm>
            <a:off x="143692" y="1202376"/>
            <a:ext cx="8018796" cy="4460194"/>
          </a:xfrm>
        </p:spPr>
        <p:txBody>
          <a:bodyPr>
            <a:normAutofit fontScale="70000" lnSpcReduction="20000"/>
          </a:bodyPr>
          <a:lstStyle/>
          <a:p>
            <a:r>
              <a:rPr lang="fi-FI" dirty="0"/>
              <a:t>Yläasteella oli useita kertoja koulun tiloissa, koulutyön aikana kaksi oppilasta pahoinpidellyt oppilaan A </a:t>
            </a:r>
          </a:p>
          <a:p>
            <a:pPr lvl="1"/>
            <a:r>
              <a:rPr lang="fi-FI" dirty="0"/>
              <a:t>otettu kiinni ja kaadettu maahan, jonka jälkeen häntä oli potkittu. </a:t>
            </a:r>
          </a:p>
          <a:p>
            <a:pPr lvl="1"/>
            <a:r>
              <a:rPr lang="fi-FI" dirty="0"/>
              <a:t>potkittu jalkaan ja lantioon sekä lyöty nyrkillä rintakehään. </a:t>
            </a:r>
          </a:p>
          <a:p>
            <a:pPr lvl="1"/>
            <a:r>
              <a:rPr lang="fi-FI" dirty="0"/>
              <a:t>päähän oli myös kaadettu ruokaa, </a:t>
            </a:r>
          </a:p>
          <a:p>
            <a:pPr lvl="1"/>
            <a:r>
              <a:rPr lang="fi-FI" dirty="0"/>
              <a:t>lyöty nyrkillä korvaan sekä yritetty heittää pyöräillyttä A:ta kivellä. </a:t>
            </a:r>
          </a:p>
          <a:p>
            <a:r>
              <a:rPr lang="fi-FI" dirty="0"/>
              <a:t>Todistajalausumien mukaan A pelkäsi teot toteuttaneita henkilöitä, ja hänellä alkoi olla paljon poissaoloja koulusta. </a:t>
            </a:r>
          </a:p>
          <a:p>
            <a:r>
              <a:rPr lang="fi-FI" dirty="0"/>
              <a:t>Ainakin toinen tekijöistä oli myös jatkanut ahdistelua senkin jälkeen, kun koulussa oli käyty asiaa koskeva neuvottelutilaisuus. </a:t>
            </a:r>
          </a:p>
          <a:p>
            <a:r>
              <a:rPr lang="fi-FI" b="1" dirty="0"/>
              <a:t>Jatkuva uhka johti pelkotiloihin, eikä A ollut voinut tuntea oloaan turvalliseksi koulussa</a:t>
            </a:r>
            <a:r>
              <a:rPr lang="fi-FI" dirty="0"/>
              <a:t>. </a:t>
            </a:r>
          </a:p>
          <a:p>
            <a:r>
              <a:rPr lang="fi-FI" dirty="0"/>
              <a:t>A joutui 10 päiväksi sairaalahoitoon päänsäryn vuoksi, eikä voitu sulkea pois sitä, etteikö syynä ollut vastaajien aiheuttama henkinen kärsimys. </a:t>
            </a:r>
          </a:p>
          <a:p>
            <a:r>
              <a:rPr lang="fi-FI" dirty="0"/>
              <a:t>Tuomion mukaan menettely kokonaisuutena arvioiden ja seurauksen huomioon ottaen kohdistui A:n kunniaan ja vapauteen. </a:t>
            </a:r>
            <a:r>
              <a:rPr lang="fi-FI" b="1" dirty="0"/>
              <a:t>Pelkotiloista ja sairastumisesta päätelleen sellaista henkistä kärsimystä aiheutui, jota voitiin myös verrata kipuun ja särkyyn</a:t>
            </a:r>
            <a:r>
              <a:rPr lang="fi-FI" dirty="0"/>
              <a:t>. </a:t>
            </a:r>
          </a:p>
          <a:p>
            <a:r>
              <a:rPr lang="fi-FI" dirty="0"/>
              <a:t>Tekijät velvoitettiin suorittamaan A:lle vahingonkorvausta 15 000 markkaa (toinen tekijä 10 000 markkaan saakka ja toinen5000 markkaan saakka).</a:t>
            </a:r>
          </a:p>
          <a:p>
            <a:r>
              <a:rPr lang="fi-FI" dirty="0"/>
              <a:t> Esillä oli myös koulumenestyksen heikentyminen sekä siitä johtuvien yksityistuntien ottamisesta johtuneet kulut, mutta tämä vaatimus hylättiin riittämättömän selvityksen vuoksi.</a:t>
            </a:r>
          </a:p>
        </p:txBody>
      </p:sp>
    </p:spTree>
    <p:extLst>
      <p:ext uri="{BB962C8B-B14F-4D97-AF65-F5344CB8AC3E}">
        <p14:creationId xmlns:p14="http://schemas.microsoft.com/office/powerpoint/2010/main" val="2812026876"/>
      </p:ext>
    </p:extLst>
  </p:cSld>
  <p:clrMapOvr>
    <a:masterClrMapping/>
  </p:clrMapOvr>
  <p:transition spd="slow">
    <p:push dir="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83177" y="282737"/>
            <a:ext cx="8128253" cy="614246"/>
          </a:xfrm>
        </p:spPr>
        <p:txBody>
          <a:bodyPr>
            <a:normAutofit fontScale="90000"/>
          </a:bodyPr>
          <a:lstStyle/>
          <a:p>
            <a:r>
              <a:rPr lang="fi-FI" sz="3000" dirty="0"/>
              <a:t/>
            </a:r>
            <a:br>
              <a:rPr lang="fi-FI" sz="3000" dirty="0"/>
            </a:br>
            <a:r>
              <a:rPr lang="fi-FI" sz="3000" dirty="0"/>
              <a:t>Luokan tai koulun vaihtaminen</a:t>
            </a:r>
          </a:p>
        </p:txBody>
      </p:sp>
      <p:sp>
        <p:nvSpPr>
          <p:cNvPr id="3" name="Sisällön paikkamerkki 2"/>
          <p:cNvSpPr>
            <a:spLocks noGrp="1"/>
          </p:cNvSpPr>
          <p:nvPr>
            <p:ph sz="half" idx="2"/>
          </p:nvPr>
        </p:nvSpPr>
        <p:spPr>
          <a:xfrm>
            <a:off x="1" y="1281898"/>
            <a:ext cx="8841280" cy="3917120"/>
          </a:xfrm>
        </p:spPr>
        <p:txBody>
          <a:bodyPr>
            <a:normAutofit/>
          </a:bodyPr>
          <a:lstStyle/>
          <a:p>
            <a:pPr lvl="1"/>
            <a:r>
              <a:rPr lang="fi-FI" sz="2000" dirty="0"/>
              <a:t>Oppilaan luokan vaihtaminen (hallinnollinen pedagoginen toimenpide)</a:t>
            </a:r>
          </a:p>
          <a:p>
            <a:pPr lvl="1"/>
            <a:r>
              <a:rPr lang="fi-FI" sz="2000" dirty="0"/>
              <a:t>Oppilaan siirtäminen toiseen kouluun tai kotiin 6 § (hallintopäätös)</a:t>
            </a:r>
          </a:p>
          <a:p>
            <a:pPr marL="457200" lvl="1" indent="0">
              <a:buNone/>
            </a:pPr>
            <a:endParaRPr lang="fi-FI" sz="2000" dirty="0"/>
          </a:p>
          <a:p>
            <a:pPr lvl="2"/>
            <a:r>
              <a:rPr lang="fi-FI" sz="1800" dirty="0"/>
              <a:t>kuultava oppilasta ja huoltajaa, mutta opetuksen järjestäjän harkintavallassa</a:t>
            </a:r>
          </a:p>
          <a:p>
            <a:pPr lvl="2"/>
            <a:r>
              <a:rPr lang="fi-FI" sz="1800" dirty="0"/>
              <a:t>Hallintolain 6 § noudattaminen</a:t>
            </a:r>
          </a:p>
          <a:p>
            <a:pPr lvl="2"/>
            <a:r>
              <a:rPr lang="fi-FI" sz="1800" dirty="0"/>
              <a:t>Ennalta tiedossa yhdenvertaiset periaatteet, joita noudatetaan, ei kevein perustein</a:t>
            </a:r>
          </a:p>
          <a:p>
            <a:pPr marL="914400" lvl="2" indent="0">
              <a:buNone/>
            </a:pPr>
            <a:endParaRPr lang="fi-FI" sz="1800" dirty="0"/>
          </a:p>
          <a:p>
            <a:pPr lvl="2"/>
            <a:r>
              <a:rPr lang="fi-FI" sz="1800" b="1" dirty="0"/>
              <a:t>Luokanvaihtaminen</a:t>
            </a:r>
            <a:r>
              <a:rPr lang="fi-FI" sz="1800" dirty="0"/>
              <a:t> perusteltava, mutta ei hallintopäätös, kantelumahdollisuus</a:t>
            </a:r>
          </a:p>
          <a:p>
            <a:pPr lvl="2"/>
            <a:r>
              <a:rPr lang="fi-FI" sz="1800" b="1" dirty="0"/>
              <a:t>Koulun vaihtamisesta </a:t>
            </a:r>
            <a:r>
              <a:rPr lang="fi-FI" sz="1800" dirty="0"/>
              <a:t>hallintopäätös, johon muutoksenhakuoikeus </a:t>
            </a:r>
            <a:r>
              <a:rPr lang="fi-FI" sz="1800" dirty="0" err="1"/>
              <a:t>AVI:oon</a:t>
            </a:r>
            <a:r>
              <a:rPr lang="fi-FI" sz="1800" dirty="0"/>
              <a:t> -&gt; lähikoulussa turvallisen opetuksen järjestäminen ei mahdollista</a:t>
            </a:r>
          </a:p>
        </p:txBody>
      </p:sp>
      <p:sp>
        <p:nvSpPr>
          <p:cNvPr id="8" name="Suorakulmio 7"/>
          <p:cNvSpPr/>
          <p:nvPr/>
        </p:nvSpPr>
        <p:spPr>
          <a:xfrm>
            <a:off x="383177" y="5199019"/>
            <a:ext cx="8469563" cy="15184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fi-FI" sz="1600" b="1" dirty="0"/>
              <a:t>OAM </a:t>
            </a:r>
            <a:r>
              <a:rPr lang="fi-FI" sz="1600" b="1" dirty="0" err="1"/>
              <a:t>dnro</a:t>
            </a:r>
            <a:r>
              <a:rPr lang="fi-FI" sz="1600" b="1" dirty="0"/>
              <a:t> 1132/4/08 kiusattu siirrettiin toiseen luokkaan, vaikka hän ja vanhemmat vastusti. Hallintolaki edellyttää perusteluja ratkaisulle. </a:t>
            </a:r>
            <a:r>
              <a:rPr lang="fi-FI" sz="1600" b="1" u="sng" dirty="0"/>
              <a:t>Rehtorin päätöksen perusteluissa on näyttävä, miten oppilaan ja vanhempien mielipide on otettu huomioon päätöstä tehtäessä. </a:t>
            </a:r>
            <a:r>
              <a:rPr lang="fi-FI" sz="1600" b="1" dirty="0"/>
              <a:t>Vastustettaessa siirtoa on sen oltava viimesijainen vaihtoehto. </a:t>
            </a:r>
          </a:p>
        </p:txBody>
      </p:sp>
    </p:spTree>
    <p:extLst>
      <p:ext uri="{BB962C8B-B14F-4D97-AF65-F5344CB8AC3E}">
        <p14:creationId xmlns:p14="http://schemas.microsoft.com/office/powerpoint/2010/main" val="4139805749"/>
      </p:ext>
    </p:extLst>
  </p:cSld>
  <p:clrMapOvr>
    <a:masterClrMapping/>
  </p:clrMapOvr>
  <p:transition spd="slow">
    <p:wipe dir="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550273" y="225789"/>
            <a:ext cx="7886700" cy="453480"/>
          </a:xfrm>
        </p:spPr>
        <p:txBody>
          <a:bodyPr>
            <a:normAutofit fontScale="90000"/>
          </a:bodyPr>
          <a:lstStyle/>
          <a:p>
            <a:pPr algn="ctr"/>
            <a:r>
              <a:rPr lang="fi-FI" b="1" dirty="0"/>
              <a:t>Kiusaamisen ennaltaehkäisy</a:t>
            </a:r>
          </a:p>
        </p:txBody>
      </p:sp>
      <p:sp>
        <p:nvSpPr>
          <p:cNvPr id="3" name="Sisällön paikkamerkki 2"/>
          <p:cNvSpPr>
            <a:spLocks noGrp="1"/>
          </p:cNvSpPr>
          <p:nvPr>
            <p:ph idx="1"/>
          </p:nvPr>
        </p:nvSpPr>
        <p:spPr>
          <a:xfrm>
            <a:off x="313509" y="975360"/>
            <a:ext cx="8743405" cy="4720046"/>
          </a:xfrm>
        </p:spPr>
        <p:txBody>
          <a:bodyPr>
            <a:normAutofit/>
          </a:bodyPr>
          <a:lstStyle/>
          <a:p>
            <a:r>
              <a:rPr lang="fi-FI" dirty="0"/>
              <a:t>Tiedostettu ja ennaltaehkäisty kiusaamisen erityiset riskipaikat </a:t>
            </a:r>
          </a:p>
          <a:p>
            <a:pPr marL="0" indent="0">
              <a:buNone/>
            </a:pPr>
            <a:endParaRPr lang="fi-FI" dirty="0"/>
          </a:p>
          <a:p>
            <a:pPr lvl="1"/>
            <a:r>
              <a:rPr lang="fi-FI" dirty="0"/>
              <a:t>kiusaaminen alkaa yleisimmin heti 1. luokalla tai oppilaan siirryttäessä  7. luokalle taikka oppilaan luokan vaihtuessa uuteen</a:t>
            </a:r>
          </a:p>
          <a:p>
            <a:pPr lvl="1"/>
            <a:r>
              <a:rPr lang="fi-FI" dirty="0"/>
              <a:t>Opettajan vaihtuminen: kiusaus alkaa uudelleen -&gt; erityisen raskasta, jos uusi ope ei tiedä aiempaa historiaa </a:t>
            </a:r>
          </a:p>
          <a:p>
            <a:pPr lvl="1"/>
            <a:r>
              <a:rPr lang="fi-FI" dirty="0"/>
              <a:t>Ryhmän/parin muodostaminen</a:t>
            </a:r>
          </a:p>
          <a:p>
            <a:pPr lvl="1"/>
            <a:r>
              <a:rPr lang="fi-FI" dirty="0"/>
              <a:t>Välitunnit, ruokatunnit</a:t>
            </a:r>
          </a:p>
          <a:p>
            <a:pPr lvl="1"/>
            <a:r>
              <a:rPr lang="fi-FI" dirty="0"/>
              <a:t>Oppitunnin alku ennen opettajaa</a:t>
            </a:r>
          </a:p>
          <a:p>
            <a:pPr lvl="1"/>
            <a:r>
              <a:rPr lang="fi-FI" dirty="0"/>
              <a:t>Siirtymät eri opetuspaikoille, koulumatkalla</a:t>
            </a:r>
          </a:p>
          <a:p>
            <a:pPr marL="342900" lvl="1" indent="0">
              <a:buNone/>
            </a:pPr>
            <a:endParaRPr lang="fi-FI" dirty="0"/>
          </a:p>
          <a:p>
            <a:r>
              <a:rPr lang="fi-FI" dirty="0"/>
              <a:t>Kiusaaminen alkaa myös varsin usein uudelleen eri tilanteissa -&gt; jatkoseurannan tarvetta niiden oppilaiden osalta, joilla on kiusaamishistoriaa </a:t>
            </a:r>
          </a:p>
          <a:p>
            <a:pPr marL="457200" lvl="1" indent="0">
              <a:buNone/>
            </a:pPr>
            <a:endParaRPr lang="fi-FI" dirty="0"/>
          </a:p>
          <a:p>
            <a:pPr lvl="1"/>
            <a:endParaRPr lang="fi-FI" dirty="0"/>
          </a:p>
        </p:txBody>
      </p:sp>
    </p:spTree>
    <p:extLst>
      <p:ext uri="{BB962C8B-B14F-4D97-AF65-F5344CB8AC3E}">
        <p14:creationId xmlns:p14="http://schemas.microsoft.com/office/powerpoint/2010/main" val="3202565339"/>
      </p:ext>
    </p:extLst>
  </p:cSld>
  <p:clrMapOvr>
    <a:masterClrMapping/>
  </p:clrMapOvr>
  <p:transition spd="slow">
    <p:push dir="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b="1" dirty="0"/>
              <a:t>Kiusaamisen ennaltaehkäisy</a:t>
            </a:r>
            <a:endParaRPr lang="fi-FI" dirty="0"/>
          </a:p>
        </p:txBody>
      </p:sp>
      <p:sp>
        <p:nvSpPr>
          <p:cNvPr id="3" name="Sisällön paikkamerkki 2"/>
          <p:cNvSpPr>
            <a:spLocks noGrp="1"/>
          </p:cNvSpPr>
          <p:nvPr>
            <p:ph idx="1"/>
          </p:nvPr>
        </p:nvSpPr>
        <p:spPr>
          <a:xfrm>
            <a:off x="322217" y="1690689"/>
            <a:ext cx="8193133" cy="3978591"/>
          </a:xfrm>
        </p:spPr>
        <p:txBody>
          <a:bodyPr>
            <a:normAutofit/>
          </a:bodyPr>
          <a:lstStyle/>
          <a:p>
            <a:r>
              <a:rPr lang="fi-FI" dirty="0"/>
              <a:t>Välitunneille lisää valvontaa, </a:t>
            </a:r>
          </a:p>
          <a:p>
            <a:pPr lvl="1"/>
            <a:r>
              <a:rPr lang="fi-FI" dirty="0"/>
              <a:t>selvästi yleisin tilanne, missä kiusaamista tapahtuu</a:t>
            </a:r>
          </a:p>
          <a:p>
            <a:pPr marL="457200" lvl="1" indent="0">
              <a:buNone/>
            </a:pPr>
            <a:endParaRPr lang="fi-FI" dirty="0"/>
          </a:p>
          <a:p>
            <a:r>
              <a:rPr lang="fi-FI" dirty="0"/>
              <a:t>Valvontaa voidaan myös tehostaa tiedottamalla muulle henkilökunnalle kiusaamisesta, jotta kukin osaa seurata erityisesti mahdollisen kiusaajan ja kiusatun välisiä kohtaamisia. </a:t>
            </a:r>
          </a:p>
          <a:p>
            <a:r>
              <a:rPr lang="fi-FI" dirty="0"/>
              <a:t>Oppilaiden hallitsemiseksi välitunteja voidaan myös porrastaa niin, että tietyt luokat/oppilaat ovat eri aikaan välitunneilla. </a:t>
            </a:r>
          </a:p>
          <a:p>
            <a:r>
              <a:rPr lang="fi-FI" dirty="0"/>
              <a:t>Valvonnan lisääminen voi tapahtua myös luokissa esimerkiksi resurssiopettajia tai avustajapalveluita lisäämällä.</a:t>
            </a:r>
          </a:p>
        </p:txBody>
      </p:sp>
    </p:spTree>
    <p:extLst>
      <p:ext uri="{BB962C8B-B14F-4D97-AF65-F5344CB8AC3E}">
        <p14:creationId xmlns:p14="http://schemas.microsoft.com/office/powerpoint/2010/main" val="3359282558"/>
      </p:ext>
    </p:extLst>
  </p:cSld>
  <p:clrMapOvr>
    <a:masterClrMapping/>
  </p:clrMapOvr>
  <p:transition spd="slow">
    <p:push dir="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628650" y="365127"/>
            <a:ext cx="7886700" cy="514440"/>
          </a:xfrm>
        </p:spPr>
        <p:txBody>
          <a:bodyPr>
            <a:normAutofit fontScale="90000"/>
          </a:bodyPr>
          <a:lstStyle/>
          <a:p>
            <a:r>
              <a:rPr lang="fi-FI" b="1" dirty="0"/>
              <a:t>Kiusaamisen havaitseminen</a:t>
            </a:r>
            <a:r>
              <a:rPr lang="fi-FI" dirty="0"/>
              <a:t/>
            </a:r>
            <a:br>
              <a:rPr lang="fi-FI" dirty="0"/>
            </a:br>
            <a:r>
              <a:rPr lang="fi-FI" dirty="0"/>
              <a:t>Miten VKH suunnitelmassa linjattuna?</a:t>
            </a:r>
          </a:p>
        </p:txBody>
      </p:sp>
      <p:sp>
        <p:nvSpPr>
          <p:cNvPr id="3" name="Sisällön paikkamerkki 2"/>
          <p:cNvSpPr>
            <a:spLocks noGrp="1"/>
          </p:cNvSpPr>
          <p:nvPr>
            <p:ph idx="1"/>
          </p:nvPr>
        </p:nvSpPr>
        <p:spPr>
          <a:xfrm>
            <a:off x="209006" y="1341120"/>
            <a:ext cx="8306344" cy="4391706"/>
          </a:xfrm>
        </p:spPr>
        <p:txBody>
          <a:bodyPr>
            <a:normAutofit fontScale="92500" lnSpcReduction="10000"/>
          </a:bodyPr>
          <a:lstStyle/>
          <a:p>
            <a:r>
              <a:rPr lang="fi-FI" dirty="0"/>
              <a:t>Kiusaamista havainnut kertoo</a:t>
            </a:r>
          </a:p>
          <a:p>
            <a:r>
              <a:rPr lang="fi-FI" dirty="0"/>
              <a:t>opettajan havainnointi: opetustyöhön tulee valmistautua ennakoimalla mahdollisia kiusaamistilanteita ja kiinnittämällä niihin erityistä huomiota.</a:t>
            </a:r>
          </a:p>
          <a:p>
            <a:r>
              <a:rPr lang="fi-FI" dirty="0"/>
              <a:t>Kiusaamiskyselyt-&gt; toimet tulosten mukaan (säännöllisyys)</a:t>
            </a:r>
          </a:p>
          <a:p>
            <a:pPr lvl="1"/>
            <a:r>
              <a:rPr lang="fi-FI" dirty="0"/>
              <a:t>hyvinvointikyselyn tulosten käsittely oppilaiden kanssa </a:t>
            </a:r>
          </a:p>
          <a:p>
            <a:r>
              <a:rPr lang="fi-FI" dirty="0"/>
              <a:t>Postilaatikko tai nettikanava, jossa voi kertoa kiusaamisesta</a:t>
            </a:r>
          </a:p>
          <a:p>
            <a:r>
              <a:rPr lang="fi-FI" dirty="0" err="1"/>
              <a:t>Sosiogrammi</a:t>
            </a:r>
            <a:r>
              <a:rPr lang="fi-FI" dirty="0"/>
              <a:t>: kaverisuhteet ja yksinjääminen luokassa. </a:t>
            </a:r>
          </a:p>
          <a:p>
            <a:r>
              <a:rPr lang="fi-FI" dirty="0"/>
              <a:t>kiusaamisen tunnusmerkkien seuraaminen:</a:t>
            </a:r>
          </a:p>
          <a:p>
            <a:pPr lvl="1"/>
            <a:r>
              <a:rPr lang="fi-FI" dirty="0"/>
              <a:t>kouluhaluttomuus, runsaat poissaolot ja psykosomaattiset oireet </a:t>
            </a:r>
          </a:p>
          <a:p>
            <a:pPr lvl="1"/>
            <a:r>
              <a:rPr lang="fi-FI" dirty="0"/>
              <a:t> Kun oppilas oireilee näin, tulisi mahdollisimman varhaisessa vaiheessa selvittää, johtuvatko oireet koulukiusaamisesta. </a:t>
            </a:r>
          </a:p>
          <a:p>
            <a:r>
              <a:rPr lang="fi-FI" dirty="0"/>
              <a:t>yhteistyö koulun ja kodin välillä</a:t>
            </a:r>
          </a:p>
          <a:p>
            <a:pPr lvl="1"/>
            <a:r>
              <a:rPr lang="fi-FI" dirty="0"/>
              <a:t>Oppilaan käytöksen muutos</a:t>
            </a:r>
          </a:p>
          <a:p>
            <a:pPr lvl="1"/>
            <a:r>
              <a:rPr lang="fi-FI" dirty="0"/>
              <a:t>Selvitä, miksi lapsi ei lähde mielellään kouluun</a:t>
            </a:r>
          </a:p>
          <a:p>
            <a:pPr marL="457200" lvl="1" indent="0">
              <a:buNone/>
            </a:pPr>
            <a:endParaRPr lang="fi-FI" dirty="0"/>
          </a:p>
        </p:txBody>
      </p:sp>
    </p:spTree>
    <p:extLst>
      <p:ext uri="{BB962C8B-B14F-4D97-AF65-F5344CB8AC3E}">
        <p14:creationId xmlns:p14="http://schemas.microsoft.com/office/powerpoint/2010/main" val="2479515306"/>
      </p:ext>
    </p:extLst>
  </p:cSld>
  <p:clrMapOvr>
    <a:masterClrMapping/>
  </p:clrMapOvr>
  <p:transition spd="slow">
    <p:push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15513" y="325339"/>
            <a:ext cx="7886700" cy="1325563"/>
          </a:xfrm>
        </p:spPr>
        <p:txBody>
          <a:bodyPr>
            <a:normAutofit fontScale="90000"/>
          </a:bodyPr>
          <a:lstStyle/>
          <a:p>
            <a:r>
              <a:rPr lang="fi-FI" sz="3600" b="1" dirty="0"/>
              <a:t>Stop väkivallalle kouluissa ja päiväkodeissa</a:t>
            </a:r>
            <a:r>
              <a:rPr lang="fi-FI" sz="2400" b="1" dirty="0"/>
              <a:t/>
            </a:r>
            <a:br>
              <a:rPr lang="fi-FI" sz="2400" b="1" dirty="0"/>
            </a:br>
            <a:endParaRPr lang="fi-FI" dirty="0"/>
          </a:p>
        </p:txBody>
      </p:sp>
      <p:sp>
        <p:nvSpPr>
          <p:cNvPr id="3" name="Sisällön paikkamerkki 2"/>
          <p:cNvSpPr>
            <a:spLocks noGrp="1"/>
          </p:cNvSpPr>
          <p:nvPr>
            <p:ph idx="1"/>
          </p:nvPr>
        </p:nvSpPr>
        <p:spPr>
          <a:xfrm>
            <a:off x="522656" y="1663121"/>
            <a:ext cx="5304237" cy="4869540"/>
          </a:xfrm>
        </p:spPr>
        <p:txBody>
          <a:bodyPr>
            <a:normAutofit/>
          </a:bodyPr>
          <a:lstStyle/>
          <a:p>
            <a:r>
              <a:rPr lang="fi-FI" sz="2000" dirty="0"/>
              <a:t>Väkivalta- ja turvallisuuspoikkeamatilanteiden ilmoitus- ja käsittelymenetelmää kehitetty 2015</a:t>
            </a:r>
          </a:p>
          <a:p>
            <a:pPr lvl="1"/>
            <a:r>
              <a:rPr lang="fi-FI" sz="1900" dirty="0"/>
              <a:t>Yhteistyö Työterveyslaitoksen, työnantajien ja muiden järjestöjen kanssa</a:t>
            </a:r>
          </a:p>
          <a:p>
            <a:pPr lvl="1"/>
            <a:r>
              <a:rPr lang="fi-FI" sz="1900" dirty="0"/>
              <a:t>9 organisaatiota mukana, pilotoinnissa 27 työpaikkaa</a:t>
            </a:r>
          </a:p>
          <a:p>
            <a:pPr lvl="1"/>
            <a:r>
              <a:rPr lang="fi-FI" sz="1900" u="sng" dirty="0"/>
              <a:t>Menetelmä  kaikkien saatavilla ja käytössä</a:t>
            </a:r>
          </a:p>
          <a:p>
            <a:pPr lvl="1"/>
            <a:r>
              <a:rPr lang="fi-FI" sz="1900" dirty="0"/>
              <a:t>Väkivaltatilanteet tulevat esille ja käsittelyyn menetelmän avulla -&gt; </a:t>
            </a:r>
          </a:p>
          <a:p>
            <a:pPr marL="342900" lvl="1" indent="0">
              <a:buNone/>
            </a:pPr>
            <a:r>
              <a:rPr lang="fi-FI" sz="1900" dirty="0"/>
              <a:t>	lasten ja henkilöstön hyvinvointi ja 	turvallisuus paranee</a:t>
            </a:r>
          </a:p>
          <a:p>
            <a:pPr lvl="1"/>
            <a:r>
              <a:rPr lang="fi-FI" sz="1900" dirty="0">
                <a:hlinkClick r:id="rId2"/>
              </a:rPr>
              <a:t>https://www.julkari.fi/handle/10024/131467</a:t>
            </a:r>
            <a:endParaRPr lang="fi-FI" sz="1900" dirty="0"/>
          </a:p>
          <a:p>
            <a:pPr lvl="1"/>
            <a:endParaRPr lang="fi-FI" sz="1900" dirty="0"/>
          </a:p>
          <a:p>
            <a:pPr lvl="1"/>
            <a:endParaRPr lang="fi-FI" sz="1900" dirty="0"/>
          </a:p>
          <a:p>
            <a:pPr marL="457200" lvl="1" indent="0">
              <a:buNone/>
            </a:pPr>
            <a:endParaRPr lang="fi-FI" dirty="0"/>
          </a:p>
          <a:p>
            <a:pPr lvl="1"/>
            <a:endParaRPr lang="fi-FI" dirty="0"/>
          </a:p>
          <a:p>
            <a:pPr lvl="1"/>
            <a:endParaRPr lang="fi-FI" dirty="0"/>
          </a:p>
          <a:p>
            <a:pPr lvl="1"/>
            <a:endParaRPr lang="fi-FI" dirty="0"/>
          </a:p>
          <a:p>
            <a:pPr lvl="1"/>
            <a:endParaRPr lang="fi-FI" dirty="0"/>
          </a:p>
          <a:p>
            <a:endParaRPr lang="fi-FI" dirty="0"/>
          </a:p>
          <a:p>
            <a:endParaRPr lang="fi-FI" dirty="0"/>
          </a:p>
        </p:txBody>
      </p:sp>
      <p:pic>
        <p:nvPicPr>
          <p:cNvPr id="8" name="Kuva 7"/>
          <p:cNvPicPr>
            <a:picLocks noChangeAspect="1"/>
          </p:cNvPicPr>
          <p:nvPr/>
        </p:nvPicPr>
        <p:blipFill>
          <a:blip r:embed="rId3"/>
          <a:stretch>
            <a:fillRect/>
          </a:stretch>
        </p:blipFill>
        <p:spPr>
          <a:xfrm>
            <a:off x="5876238" y="1244502"/>
            <a:ext cx="2745106" cy="3693258"/>
          </a:xfrm>
          <a:prstGeom prst="rect">
            <a:avLst/>
          </a:prstGeom>
          <a:ln w="6350">
            <a:solidFill>
              <a:schemeClr val="tx1"/>
            </a:solidFill>
          </a:ln>
        </p:spPr>
      </p:pic>
    </p:spTree>
    <p:extLst>
      <p:ext uri="{BB962C8B-B14F-4D97-AF65-F5344CB8AC3E}">
        <p14:creationId xmlns:p14="http://schemas.microsoft.com/office/powerpoint/2010/main" val="3200384613"/>
      </p:ext>
    </p:extLst>
  </p:cSld>
  <p:clrMapOvr>
    <a:masterClrMapping/>
  </p:clrMapOvr>
  <p:transition spd="slow">
    <p:push dir="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35429" y="234499"/>
            <a:ext cx="8088630" cy="610234"/>
          </a:xfrm>
        </p:spPr>
        <p:txBody>
          <a:bodyPr>
            <a:normAutofit/>
          </a:bodyPr>
          <a:lstStyle/>
          <a:p>
            <a:r>
              <a:rPr lang="fi-FI" dirty="0"/>
              <a:t>Kiusaamiseen puuttuminen</a:t>
            </a:r>
          </a:p>
        </p:txBody>
      </p:sp>
      <p:sp>
        <p:nvSpPr>
          <p:cNvPr id="3" name="Sisällön paikkamerkki 2"/>
          <p:cNvSpPr>
            <a:spLocks noGrp="1"/>
          </p:cNvSpPr>
          <p:nvPr>
            <p:ph idx="1"/>
          </p:nvPr>
        </p:nvSpPr>
        <p:spPr>
          <a:xfrm>
            <a:off x="226423" y="949234"/>
            <a:ext cx="8708571" cy="4870678"/>
          </a:xfrm>
        </p:spPr>
        <p:txBody>
          <a:bodyPr>
            <a:normAutofit/>
          </a:bodyPr>
          <a:lstStyle/>
          <a:p>
            <a:r>
              <a:rPr lang="fi-FI" dirty="0"/>
              <a:t>Suunnitelmien mukaan, lain mukaisin keinoin</a:t>
            </a:r>
          </a:p>
          <a:p>
            <a:r>
              <a:rPr lang="fi-FI" dirty="0"/>
              <a:t>Jälkiseurantaa </a:t>
            </a:r>
          </a:p>
          <a:p>
            <a:r>
              <a:rPr lang="fi-FI" dirty="0" err="1"/>
              <a:t>Jälkiryhmäytys</a:t>
            </a:r>
            <a:endParaRPr lang="fi-FI" dirty="0"/>
          </a:p>
          <a:p>
            <a:r>
              <a:rPr lang="fi-FI" dirty="0"/>
              <a:t>Rangaistusten lisäksi koulun henkilökunnan vastuulla on oppilaan hyvinvointi koulussa. Tällä tarkoitetaan sitä, että kiusatulle ja kiusaajalle tulee järjestää hänen tarvitsemaansa tukea ja apua.</a:t>
            </a:r>
          </a:p>
          <a:p>
            <a:pPr marL="0" indent="0">
              <a:buNone/>
            </a:pPr>
            <a:endParaRPr lang="fi-FI" dirty="0"/>
          </a:p>
          <a:p>
            <a:pPr marL="342900" lvl="1" indent="0">
              <a:buNone/>
            </a:pPr>
            <a:r>
              <a:rPr lang="fi-FI" b="1" dirty="0"/>
              <a:t>Tutkimus: </a:t>
            </a:r>
          </a:p>
          <a:p>
            <a:pPr marL="342900" lvl="1" indent="0">
              <a:buNone/>
            </a:pPr>
            <a:r>
              <a:rPr lang="fi-FI" dirty="0"/>
              <a:t>Kiusattujen mukaan kolme tehokasta keinoa, joilla saatu loppumaan: </a:t>
            </a:r>
          </a:p>
          <a:p>
            <a:pPr marL="800100" lvl="1" indent="-457200">
              <a:buAutoNum type="arabicPeriod"/>
            </a:pPr>
            <a:r>
              <a:rPr lang="fi-FI" dirty="0"/>
              <a:t>Poliisin mukaantulo  </a:t>
            </a:r>
          </a:p>
          <a:p>
            <a:pPr marL="800100" lvl="1" indent="-457200">
              <a:buAutoNum type="arabicPeriod"/>
            </a:pPr>
            <a:r>
              <a:rPr lang="fi-FI" dirty="0"/>
              <a:t>Yhteistapaamiset, huoltajat mukana ja </a:t>
            </a:r>
          </a:p>
          <a:p>
            <a:pPr marL="800100" lvl="1" indent="-457200">
              <a:buAutoNum type="arabicPeriod"/>
            </a:pPr>
            <a:r>
              <a:rPr lang="fi-FI" dirty="0"/>
              <a:t>Ryhmäsiirrot</a:t>
            </a:r>
          </a:p>
          <a:p>
            <a:endParaRPr lang="fi-FI" dirty="0"/>
          </a:p>
          <a:p>
            <a:endParaRPr lang="fi-FI" dirty="0"/>
          </a:p>
        </p:txBody>
      </p:sp>
    </p:spTree>
    <p:extLst>
      <p:ext uri="{BB962C8B-B14F-4D97-AF65-F5344CB8AC3E}">
        <p14:creationId xmlns:p14="http://schemas.microsoft.com/office/powerpoint/2010/main" val="2103819263"/>
      </p:ext>
    </p:extLst>
  </p:cSld>
  <p:clrMapOvr>
    <a:masterClrMapping/>
  </p:clrMapOvr>
  <p:transition spd="slow">
    <p:push dir="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47080" y="366516"/>
            <a:ext cx="8867394" cy="274556"/>
          </a:xfrm>
        </p:spPr>
        <p:txBody>
          <a:bodyPr>
            <a:noAutofit/>
          </a:bodyPr>
          <a:lstStyle/>
          <a:p>
            <a:pPr algn="ctr"/>
            <a:r>
              <a:rPr lang="fi-FI" sz="2100" dirty="0"/>
              <a:t>Kodin ja koulun yhteistyö</a:t>
            </a:r>
          </a:p>
        </p:txBody>
      </p:sp>
      <p:sp>
        <p:nvSpPr>
          <p:cNvPr id="3" name="Sisällön paikkamerkki 2"/>
          <p:cNvSpPr>
            <a:spLocks noGrp="1"/>
          </p:cNvSpPr>
          <p:nvPr>
            <p:ph idx="1"/>
          </p:nvPr>
        </p:nvSpPr>
        <p:spPr>
          <a:xfrm>
            <a:off x="224407" y="1170606"/>
            <a:ext cx="7689705" cy="4283134"/>
          </a:xfrm>
        </p:spPr>
        <p:txBody>
          <a:bodyPr>
            <a:normAutofit fontScale="62500" lnSpcReduction="20000"/>
          </a:bodyPr>
          <a:lstStyle/>
          <a:p>
            <a:r>
              <a:rPr lang="fi-FI" dirty="0"/>
              <a:t>Nivelvaihe päiväkoti- esiopetus- alkuopetus</a:t>
            </a:r>
          </a:p>
          <a:p>
            <a:r>
              <a:rPr lang="fi-FI" dirty="0"/>
              <a:t>Koulun alku</a:t>
            </a:r>
          </a:p>
          <a:p>
            <a:r>
              <a:rPr lang="fi-FI" dirty="0"/>
              <a:t>Luokan vaihtaminen </a:t>
            </a:r>
          </a:p>
          <a:p>
            <a:r>
              <a:rPr lang="fi-FI" dirty="0"/>
              <a:t>Uusi oppiaine</a:t>
            </a:r>
          </a:p>
          <a:p>
            <a:r>
              <a:rPr lang="fi-FI" dirty="0"/>
              <a:t>Ongelmatilanteet esim.</a:t>
            </a:r>
          </a:p>
          <a:p>
            <a:pPr lvl="1"/>
            <a:r>
              <a:rPr lang="fi-FI" dirty="0"/>
              <a:t>Luvattomat poissaolot, myöhästely</a:t>
            </a:r>
          </a:p>
          <a:p>
            <a:pPr lvl="1"/>
            <a:r>
              <a:rPr lang="fi-FI" dirty="0"/>
              <a:t>Oppimisvaikeudet</a:t>
            </a:r>
          </a:p>
          <a:p>
            <a:pPr lvl="1"/>
            <a:r>
              <a:rPr lang="fi-FI" dirty="0"/>
              <a:t>Kurinpito, käytöshäiriöt</a:t>
            </a:r>
          </a:p>
          <a:p>
            <a:pPr lvl="1"/>
            <a:r>
              <a:rPr lang="fi-FI" dirty="0"/>
              <a:t>Häirintä, kiusaaminen, väkivalta, </a:t>
            </a:r>
          </a:p>
          <a:p>
            <a:pPr lvl="2"/>
            <a:r>
              <a:rPr lang="fi-FI" sz="1650" b="1" dirty="0"/>
              <a:t>Opettaja tai rehtori ilmoittaa koulussa tai koulumatkalla tapahtuneesta häirinnästä, kiusaamisesta tai väkivallasta tilanteeseen osallistuneiden huoltajille</a:t>
            </a:r>
          </a:p>
          <a:p>
            <a:pPr lvl="1"/>
            <a:r>
              <a:rPr lang="fi-FI" dirty="0"/>
              <a:t>Alkoholi, päihteet , tupakka, huumeet</a:t>
            </a:r>
          </a:p>
          <a:p>
            <a:r>
              <a:rPr lang="fi-FI" dirty="0"/>
              <a:t>Tyytymättömyys opettajaan</a:t>
            </a:r>
          </a:p>
          <a:p>
            <a:r>
              <a:rPr lang="fi-FI" dirty="0"/>
              <a:t>Sisäilmaongelmat</a:t>
            </a:r>
          </a:p>
          <a:p>
            <a:r>
              <a:rPr lang="fi-FI" dirty="0"/>
              <a:t>Kriisi- ja uhkatilanteet</a:t>
            </a:r>
          </a:p>
          <a:p>
            <a:r>
              <a:rPr lang="fi-FI" dirty="0"/>
              <a:t>Muutto</a:t>
            </a:r>
          </a:p>
          <a:p>
            <a:pPr lvl="1"/>
            <a:r>
              <a:rPr lang="fi-FI" dirty="0"/>
              <a:t>Uutena oppilaana kesken lukuvuoden </a:t>
            </a:r>
          </a:p>
          <a:p>
            <a:pPr lvl="1"/>
            <a:r>
              <a:rPr lang="fi-FI" dirty="0"/>
              <a:t>Muutto toiseen kouluun</a:t>
            </a:r>
          </a:p>
          <a:p>
            <a:r>
              <a:rPr lang="fi-FI" dirty="0"/>
              <a:t>Nivelvaihe – yläkoulu</a:t>
            </a:r>
          </a:p>
          <a:p>
            <a:r>
              <a:rPr lang="fi-FI" dirty="0"/>
              <a:t>Nivelvaihe - toinen aste</a:t>
            </a:r>
          </a:p>
          <a:p>
            <a:endParaRPr lang="fi-FI" dirty="0"/>
          </a:p>
        </p:txBody>
      </p:sp>
    </p:spTree>
    <p:extLst>
      <p:ext uri="{BB962C8B-B14F-4D97-AF65-F5344CB8AC3E}">
        <p14:creationId xmlns:p14="http://schemas.microsoft.com/office/powerpoint/2010/main" val="1046927886"/>
      </p:ext>
    </p:extLst>
  </p:cSld>
  <p:clrMapOvr>
    <a:masterClrMapping/>
  </p:clrMapOvr>
  <p:transition spd="slow">
    <p:push dir="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162628" y="252643"/>
            <a:ext cx="5915025" cy="754854"/>
          </a:xfrm>
        </p:spPr>
        <p:txBody>
          <a:bodyPr>
            <a:normAutofit/>
          </a:bodyPr>
          <a:lstStyle/>
          <a:p>
            <a:r>
              <a:rPr lang="fi-FI" sz="2400" dirty="0"/>
              <a:t>ENNALTA SELKEÄT TOIMINTAMALLIT</a:t>
            </a:r>
            <a:br>
              <a:rPr lang="fi-FI" sz="2400" dirty="0"/>
            </a:br>
            <a:r>
              <a:rPr lang="fi-FI" sz="2400" dirty="0"/>
              <a:t>HUOLTAJILLE TIEDOKSI</a:t>
            </a:r>
          </a:p>
        </p:txBody>
      </p:sp>
      <p:sp>
        <p:nvSpPr>
          <p:cNvPr id="3" name="Sisällön paikkamerkki 2"/>
          <p:cNvSpPr>
            <a:spLocks noGrp="1"/>
          </p:cNvSpPr>
          <p:nvPr>
            <p:ph idx="1"/>
          </p:nvPr>
        </p:nvSpPr>
        <p:spPr>
          <a:xfrm>
            <a:off x="404622" y="1678615"/>
            <a:ext cx="8551926" cy="3811358"/>
          </a:xfrm>
        </p:spPr>
        <p:txBody>
          <a:bodyPr>
            <a:normAutofit fontScale="92500" lnSpcReduction="20000"/>
          </a:bodyPr>
          <a:lstStyle/>
          <a:p>
            <a:r>
              <a:rPr lang="fi-FI" dirty="0"/>
              <a:t>Kouluun tulo, liikkuminen koulupäivän aikana, koulupäivän päättyminen</a:t>
            </a:r>
          </a:p>
          <a:p>
            <a:r>
              <a:rPr lang="fi-FI" dirty="0"/>
              <a:t>Häirintä, kiusaus, väkivalta puuttuminen, ilmoittaminen, seuraamukset oli osapuoli oppilas tai ope tai muu taho</a:t>
            </a:r>
          </a:p>
          <a:p>
            <a:r>
              <a:rPr lang="fi-FI" dirty="0"/>
              <a:t>Tukiopetus, </a:t>
            </a:r>
          </a:p>
          <a:p>
            <a:r>
              <a:rPr lang="fi-FI" dirty="0"/>
              <a:t>Ojentaminen, kurinpito</a:t>
            </a:r>
          </a:p>
          <a:p>
            <a:r>
              <a:rPr lang="fi-FI" dirty="0"/>
              <a:t>Oppilaille käytössä olevat eri tukimuodot, </a:t>
            </a:r>
          </a:p>
          <a:p>
            <a:r>
              <a:rPr lang="fi-FI" dirty="0"/>
              <a:t>Oppilashuolto, </a:t>
            </a:r>
          </a:p>
          <a:p>
            <a:r>
              <a:rPr lang="fi-FI" dirty="0"/>
              <a:t>Kuinka toimitaan, kun opettajalla/koululla herää huoli oppilaasta, </a:t>
            </a:r>
          </a:p>
          <a:p>
            <a:r>
              <a:rPr lang="fi-FI" dirty="0"/>
              <a:t>Sosiaalihuollon tarpeen arviointi ilmoitus</a:t>
            </a:r>
          </a:p>
          <a:p>
            <a:r>
              <a:rPr lang="fi-FI" dirty="0"/>
              <a:t>Velvollisuus tehdä lastensuojeluilmoitus </a:t>
            </a:r>
          </a:p>
          <a:p>
            <a:r>
              <a:rPr lang="fi-FI" dirty="0"/>
              <a:t>Ilmoitusvelvollisuus seksuaalisesta hyväksikäytöstä </a:t>
            </a:r>
          </a:p>
          <a:p>
            <a:r>
              <a:rPr lang="fi-FI" dirty="0"/>
              <a:t>Ilmoitusoikeus väkivallan uhasta </a:t>
            </a:r>
          </a:p>
          <a:p>
            <a:endParaRPr lang="fi-FI" dirty="0"/>
          </a:p>
        </p:txBody>
      </p:sp>
    </p:spTree>
    <p:extLst>
      <p:ext uri="{BB962C8B-B14F-4D97-AF65-F5344CB8AC3E}">
        <p14:creationId xmlns:p14="http://schemas.microsoft.com/office/powerpoint/2010/main" val="1025711464"/>
      </p:ext>
    </p:extLst>
  </p:cSld>
  <p:clrMapOvr>
    <a:masterClrMapping/>
  </p:clrMapOvr>
  <p:transition spd="slow">
    <p:push dir="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505432" y="543865"/>
            <a:ext cx="5915025" cy="440531"/>
          </a:xfrm>
        </p:spPr>
        <p:txBody>
          <a:bodyPr>
            <a:normAutofit fontScale="90000"/>
          </a:bodyPr>
          <a:lstStyle/>
          <a:p>
            <a:r>
              <a:rPr lang="fi-FI" dirty="0"/>
              <a:t>Huoltajan tapaaminen</a:t>
            </a:r>
          </a:p>
        </p:txBody>
      </p:sp>
      <p:sp>
        <p:nvSpPr>
          <p:cNvPr id="3" name="Sisällön paikkamerkki 2"/>
          <p:cNvSpPr>
            <a:spLocks noGrp="1"/>
          </p:cNvSpPr>
          <p:nvPr>
            <p:ph idx="1"/>
          </p:nvPr>
        </p:nvSpPr>
        <p:spPr>
          <a:xfrm>
            <a:off x="1257301" y="1750220"/>
            <a:ext cx="6272213" cy="3488531"/>
          </a:xfrm>
        </p:spPr>
        <p:txBody>
          <a:bodyPr>
            <a:normAutofit fontScale="92500" lnSpcReduction="20000"/>
          </a:bodyPr>
          <a:lstStyle/>
          <a:p>
            <a:pPr marL="0" indent="0">
              <a:buNone/>
            </a:pPr>
            <a:r>
              <a:rPr lang="fi-FI" b="1" dirty="0"/>
              <a:t>LÄHETÄ ENNAKKOON TIETOA  MILLOIN, MITÄ JA MIKSI</a:t>
            </a:r>
          </a:p>
          <a:p>
            <a:r>
              <a:rPr lang="fi-FI" dirty="0"/>
              <a:t>Ilmoita ”kokouskutsussa” tapaamisen tarkoitus/aihe, osallistujat sekä  kesto</a:t>
            </a:r>
          </a:p>
          <a:p>
            <a:r>
              <a:rPr lang="fi-FI" dirty="0"/>
              <a:t>Varmista koulun linjaukset aihetta koskien rehtorilta ja liitä ne kutsuun.</a:t>
            </a:r>
          </a:p>
          <a:p>
            <a:pPr lvl="1"/>
            <a:r>
              <a:rPr lang="fi-FI" dirty="0"/>
              <a:t>Älä pidä haastavia kokouksia yksin</a:t>
            </a:r>
          </a:p>
          <a:p>
            <a:pPr marL="342900" lvl="1" indent="0">
              <a:buNone/>
            </a:pPr>
            <a:endParaRPr lang="fi-FI" dirty="0"/>
          </a:p>
          <a:p>
            <a:pPr marL="0" indent="0">
              <a:buNone/>
            </a:pPr>
            <a:r>
              <a:rPr lang="fi-FI" b="1" dirty="0"/>
              <a:t>PEREHDY KOULUN ASIAA KOSKEVIIN LINJAUKSIIN</a:t>
            </a:r>
          </a:p>
          <a:p>
            <a:pPr marL="0" indent="0">
              <a:buNone/>
            </a:pPr>
            <a:endParaRPr lang="fi-FI" b="1" dirty="0"/>
          </a:p>
          <a:p>
            <a:pPr marL="0" indent="0">
              <a:buNone/>
            </a:pPr>
            <a:r>
              <a:rPr lang="fi-FI" b="1" dirty="0"/>
              <a:t>TAUSTOITA MAHDOLLISIA RATKAISUVAIHTOEHTOJA</a:t>
            </a:r>
          </a:p>
          <a:p>
            <a:r>
              <a:rPr lang="fi-FI" dirty="0"/>
              <a:t> kysy rehtorilta ja kollegoilta</a:t>
            </a:r>
          </a:p>
          <a:p>
            <a:pPr marL="0" indent="0">
              <a:buNone/>
            </a:pPr>
            <a:endParaRPr lang="fi-FI" dirty="0"/>
          </a:p>
        </p:txBody>
      </p:sp>
    </p:spTree>
    <p:extLst>
      <p:ext uri="{BB962C8B-B14F-4D97-AF65-F5344CB8AC3E}">
        <p14:creationId xmlns:p14="http://schemas.microsoft.com/office/powerpoint/2010/main" val="3070020928"/>
      </p:ext>
    </p:extLst>
  </p:cSld>
  <p:clrMapOvr>
    <a:masterClrMapping/>
  </p:clrMapOvr>
  <p:transition spd="slow">
    <p:push dir="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526769" y="183230"/>
            <a:ext cx="5915025" cy="409922"/>
          </a:xfrm>
        </p:spPr>
        <p:txBody>
          <a:bodyPr>
            <a:normAutofit fontScale="90000"/>
          </a:bodyPr>
          <a:lstStyle/>
          <a:p>
            <a:r>
              <a:rPr lang="fi-FI" dirty="0"/>
              <a:t>Huoltajan tapaaminen</a:t>
            </a:r>
          </a:p>
        </p:txBody>
      </p:sp>
      <p:sp>
        <p:nvSpPr>
          <p:cNvPr id="3" name="Sisällön paikkamerkki 2"/>
          <p:cNvSpPr>
            <a:spLocks noGrp="1"/>
          </p:cNvSpPr>
          <p:nvPr>
            <p:ph idx="1"/>
          </p:nvPr>
        </p:nvSpPr>
        <p:spPr>
          <a:xfrm>
            <a:off x="188753" y="1435228"/>
            <a:ext cx="8745523" cy="4077050"/>
          </a:xfrm>
        </p:spPr>
        <p:txBody>
          <a:bodyPr>
            <a:normAutofit fontScale="62500" lnSpcReduction="20000"/>
          </a:bodyPr>
          <a:lstStyle/>
          <a:p>
            <a:pPr marL="0" indent="0">
              <a:buNone/>
            </a:pPr>
            <a:r>
              <a:rPr lang="fi-FI" sz="1800" b="1" dirty="0"/>
              <a:t>SOVI HETI, ETTÄ PYSYTTE AIHEESSA</a:t>
            </a:r>
          </a:p>
          <a:p>
            <a:r>
              <a:rPr lang="fi-FI" sz="1800" b="1" dirty="0"/>
              <a:t>Muiden aiheiden kohdalla sovi uusi aika</a:t>
            </a:r>
          </a:p>
          <a:p>
            <a:endParaRPr lang="fi-FI" sz="1800" b="1" dirty="0"/>
          </a:p>
          <a:p>
            <a:pPr marL="0" indent="0">
              <a:buNone/>
            </a:pPr>
            <a:r>
              <a:rPr lang="fi-FI" sz="1800" b="1" dirty="0"/>
              <a:t>KUUNTELE ja KIITÄ TARVITTAESSA </a:t>
            </a:r>
          </a:p>
          <a:p>
            <a:r>
              <a:rPr lang="fi-FI" sz="1800" dirty="0"/>
              <a:t>Anna huoltajalle mahdollisuus kertoa tunteet, ajatukset</a:t>
            </a:r>
          </a:p>
          <a:p>
            <a:r>
              <a:rPr lang="fi-FI" sz="1800" dirty="0"/>
              <a:t>Kysy huoltajalta mitä mieltä hänestä lapsi asiasta on ja miksi?</a:t>
            </a:r>
          </a:p>
          <a:p>
            <a:r>
              <a:rPr lang="fi-FI" sz="1800" dirty="0"/>
              <a:t>Varaudu siihen, että ”naarasemo” voi puolustaa lastaan kärkkäästi</a:t>
            </a:r>
          </a:p>
          <a:p>
            <a:endParaRPr lang="fi-FI" sz="1800" dirty="0"/>
          </a:p>
          <a:p>
            <a:pPr marL="0" indent="0">
              <a:buNone/>
            </a:pPr>
            <a:r>
              <a:rPr lang="fi-FI" sz="1800" b="1" dirty="0"/>
              <a:t>ETSI RATKAISUA, ÄLÄ VELLO ONGELMISSA</a:t>
            </a:r>
          </a:p>
          <a:p>
            <a:r>
              <a:rPr lang="fi-FI" sz="1800" b="1" dirty="0"/>
              <a:t>Myönnä virhe, ongelma, mutta suuntaa puhe tulevaan </a:t>
            </a:r>
          </a:p>
          <a:p>
            <a:r>
              <a:rPr lang="fi-FI" sz="1800" dirty="0"/>
              <a:t>Tarjoa ratkaisuvaihtoehtoja samalla kertaa useampia ja kuulostele, mihin huoltaja tarttuu</a:t>
            </a:r>
          </a:p>
          <a:p>
            <a:endParaRPr lang="fi-FI" sz="1800" dirty="0"/>
          </a:p>
          <a:p>
            <a:r>
              <a:rPr lang="fi-FI" sz="1800" b="1" dirty="0"/>
              <a:t>KIRJAA SOVITTU RATKAISU SEKÄ SILLE SEURANTA</a:t>
            </a:r>
          </a:p>
          <a:p>
            <a:r>
              <a:rPr lang="fi-FI" sz="1800" dirty="0"/>
              <a:t>Hyväksy myös ”palautusoikeus”</a:t>
            </a:r>
          </a:p>
          <a:p>
            <a:r>
              <a:rPr lang="fi-FI" sz="1800" dirty="0"/>
              <a:t>Kirjaa niin, että huoltajalla velvollisuus ottaa yhteys, jos asian tila muuttuu tai ei ole tyytyväinen</a:t>
            </a:r>
          </a:p>
          <a:p>
            <a:endParaRPr lang="fi-FI" sz="1800" dirty="0"/>
          </a:p>
          <a:p>
            <a:r>
              <a:rPr lang="fi-FI" sz="1800" dirty="0"/>
              <a:t>Päätä tilaisuus, mikäli siihen osallistuvat käyttäytyvät epäasiallisesti. Huoltajille voidaan ilmoittaa, että tapaamista voidaan tarvittaessa jatkaa myöhemmin, kun asiasta pystytään keskustelemaan asiallisesti. </a:t>
            </a:r>
          </a:p>
          <a:p>
            <a:endParaRPr lang="fi-FI" sz="1800" dirty="0"/>
          </a:p>
          <a:p>
            <a:endParaRPr lang="fi-FI" sz="1800" dirty="0"/>
          </a:p>
          <a:p>
            <a:endParaRPr lang="fi-FI" sz="1800" dirty="0"/>
          </a:p>
          <a:p>
            <a:endParaRPr lang="fi-FI" sz="1800" dirty="0"/>
          </a:p>
        </p:txBody>
      </p:sp>
    </p:spTree>
    <p:extLst>
      <p:ext uri="{BB962C8B-B14F-4D97-AF65-F5344CB8AC3E}">
        <p14:creationId xmlns:p14="http://schemas.microsoft.com/office/powerpoint/2010/main" val="3417446389"/>
      </p:ext>
    </p:extLst>
  </p:cSld>
  <p:clrMapOvr>
    <a:masterClrMapping/>
  </p:clrMapOvr>
  <p:transition spd="slow">
    <p:push dir="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184558" y="394283"/>
            <a:ext cx="7652136" cy="4879519"/>
          </a:xfrm>
        </p:spPr>
        <p:txBody>
          <a:bodyPr>
            <a:normAutofit fontScale="47500" lnSpcReduction="20000"/>
          </a:bodyPr>
          <a:lstStyle/>
          <a:p>
            <a:r>
              <a:rPr lang="fi-FI" sz="2625" b="1" dirty="0"/>
              <a:t>MITEN VOI OHJEISTAA JOS OPETTAJALLA HAASTEITA  HUOLTAJIEN KANSSA</a:t>
            </a:r>
            <a:r>
              <a:rPr lang="fi-FI" b="1" dirty="0"/>
              <a:t>?</a:t>
            </a:r>
          </a:p>
          <a:p>
            <a:pPr marL="0" indent="0">
              <a:buNone/>
            </a:pPr>
            <a:endParaRPr lang="fi-FI" dirty="0"/>
          </a:p>
          <a:p>
            <a:pPr lvl="0"/>
            <a:r>
              <a:rPr lang="fi-FI" sz="3000" dirty="0"/>
              <a:t>Mikäli haasteita ilmaantuu siitä huolimatta, että kodin ja koulun yhteistyötä koskevat pelisäännöt ovat kaikilla osapuolilla tiedossa, tulee pelisäännöt kerrata yhdessä. Pelisääntöjä tulee päivittää ja täydentää tarpeen mukaan.</a:t>
            </a:r>
          </a:p>
          <a:p>
            <a:pPr marL="0" indent="0">
              <a:buNone/>
            </a:pPr>
            <a:endParaRPr lang="fi-FI" sz="3000" dirty="0"/>
          </a:p>
          <a:p>
            <a:pPr lvl="0"/>
            <a:r>
              <a:rPr lang="fi-FI" sz="3000" dirty="0"/>
              <a:t>Mikäli asia ei korjaantunut, pyydä kirjaamaan </a:t>
            </a:r>
            <a:r>
              <a:rPr lang="fi-FI" sz="3000" b="1" dirty="0"/>
              <a:t>itselle</a:t>
            </a:r>
            <a:r>
              <a:rPr lang="fi-FI" sz="3000" dirty="0"/>
              <a:t> lyhyesti paperille:</a:t>
            </a:r>
          </a:p>
          <a:p>
            <a:r>
              <a:rPr lang="fi-FI" sz="3000" dirty="0"/>
              <a:t>Miksi yhteistyö ei toimi?</a:t>
            </a:r>
          </a:p>
          <a:p>
            <a:r>
              <a:rPr lang="fi-FI" sz="3000" dirty="0"/>
              <a:t>Miten ongelmat ilmenevät? </a:t>
            </a:r>
          </a:p>
          <a:p>
            <a:r>
              <a:rPr lang="fi-FI" sz="3000" dirty="0"/>
              <a:t>Mistä asioista olette kodin kanssa erimieltä?</a:t>
            </a:r>
          </a:p>
          <a:p>
            <a:r>
              <a:rPr lang="fi-FI" sz="3000" dirty="0"/>
              <a:t>Opettajan näkemys, mikä voisi korjata tilannetta. </a:t>
            </a:r>
          </a:p>
          <a:p>
            <a:endParaRPr lang="fi-FI" sz="3000" dirty="0"/>
          </a:p>
          <a:p>
            <a:pPr marL="0" indent="0">
              <a:buNone/>
            </a:pPr>
            <a:r>
              <a:rPr lang="fi-FI" sz="3000" dirty="0"/>
              <a:t>Nämä ovat omia muistiinpanoja, joita ei tarvitse antaa muille, ellei niitä käytetä päätöksenteon perusteluna.</a:t>
            </a:r>
          </a:p>
          <a:p>
            <a:pPr lvl="0"/>
            <a:r>
              <a:rPr lang="fi-FI" sz="3000" dirty="0"/>
              <a:t>Pyydä sitten olemaan yhteydessä rehtoriin ja kertomaan asia laadittua muistiinpanoa apuna käyttäen, kodin ja koulun välillä esiintyvästä haasteesta. </a:t>
            </a:r>
          </a:p>
          <a:p>
            <a:pPr lvl="0"/>
            <a:r>
              <a:rPr lang="fi-FI" sz="3000" dirty="0"/>
              <a:t>Sovi rehtorina opettajan kanssa koulun toimintatapa ja kanta tilanteeseen. Tarpeen mukaan käytetään apuna koulupsykologia ja/tai –kuraattoria. Koulupsykologi- ja kuraattoripalveluiden yhtenä tehtävänä on koulun ja kodin yhteistyön edistäminen </a:t>
            </a:r>
          </a:p>
          <a:p>
            <a:pPr lvl="0"/>
            <a:r>
              <a:rPr lang="fi-FI" sz="3000" dirty="0"/>
              <a:t>Järjestettäessä tapaaminen huoltajille rehtorin kanssa sovitun mukaisesti kirjallisessa kutsussa tulee käydä ilmi asiat, joista halutaan keskustella. Tarpeen mukaan kutsuun liitetään asiaa koskevia asiakirjoja. </a:t>
            </a:r>
          </a:p>
          <a:p>
            <a:endParaRPr lang="fi-FI" dirty="0"/>
          </a:p>
        </p:txBody>
      </p:sp>
    </p:spTree>
    <p:extLst>
      <p:ext uri="{BB962C8B-B14F-4D97-AF65-F5344CB8AC3E}">
        <p14:creationId xmlns:p14="http://schemas.microsoft.com/office/powerpoint/2010/main" val="1721698471"/>
      </p:ext>
    </p:extLst>
  </p:cSld>
  <p:clrMapOvr>
    <a:masterClrMapping/>
  </p:clrMapOvr>
  <p:transition spd="slow">
    <p:push dir="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517" y="681795"/>
            <a:ext cx="6250329" cy="3076385"/>
          </a:xfrm>
          <a:prstGeom prst="rect">
            <a:avLst/>
          </a:prstGeom>
        </p:spPr>
      </p:pic>
      <p:sp>
        <p:nvSpPr>
          <p:cNvPr id="2" name="Otsikko 1"/>
          <p:cNvSpPr>
            <a:spLocks noGrp="1"/>
          </p:cNvSpPr>
          <p:nvPr>
            <p:ph type="title"/>
          </p:nvPr>
        </p:nvSpPr>
        <p:spPr>
          <a:xfrm>
            <a:off x="312517" y="0"/>
            <a:ext cx="8414830" cy="681795"/>
          </a:xfrm>
        </p:spPr>
        <p:txBody>
          <a:bodyPr/>
          <a:lstStyle/>
          <a:p>
            <a:r>
              <a:rPr lang="fi-FI" dirty="0"/>
              <a:t>Esimiesten tueksi esimiestiimi</a:t>
            </a:r>
          </a:p>
        </p:txBody>
      </p:sp>
      <p:sp>
        <p:nvSpPr>
          <p:cNvPr id="3" name="Sisällön paikkamerkki 2"/>
          <p:cNvSpPr>
            <a:spLocks noGrp="1"/>
          </p:cNvSpPr>
          <p:nvPr>
            <p:ph idx="1"/>
          </p:nvPr>
        </p:nvSpPr>
        <p:spPr>
          <a:xfrm>
            <a:off x="1099560" y="3153515"/>
            <a:ext cx="7870820" cy="3554015"/>
          </a:xfrm>
          <a:solidFill>
            <a:schemeClr val="accent2">
              <a:lumMod val="20000"/>
              <a:lumOff val="80000"/>
            </a:schemeClr>
          </a:solidFill>
        </p:spPr>
        <p:txBody>
          <a:bodyPr/>
          <a:lstStyle/>
          <a:p>
            <a:r>
              <a:rPr lang="fi-FI" dirty="0"/>
              <a:t>Palvelutiimi palvelee esimiesjäseniä</a:t>
            </a:r>
          </a:p>
          <a:p>
            <a:r>
              <a:rPr lang="fi-FI" dirty="0"/>
              <a:t>Nettisivuja räätälöidään esimiehille</a:t>
            </a:r>
          </a:p>
          <a:p>
            <a:r>
              <a:rPr lang="fi-FI" dirty="0"/>
              <a:t>Järjestäytymisen polkuja kehitetään</a:t>
            </a:r>
          </a:p>
          <a:p>
            <a:r>
              <a:rPr lang="fi-FI" dirty="0"/>
              <a:t>Koulutetaan huomioimaan esimiehet myös paikallisesti</a:t>
            </a:r>
          </a:p>
          <a:p>
            <a:r>
              <a:rPr lang="fi-FI" dirty="0"/>
              <a:t>Julkaistaan esimiehille suunnattuja juttuja</a:t>
            </a:r>
          </a:p>
          <a:p>
            <a:r>
              <a:rPr lang="fi-FI" dirty="0"/>
              <a:t>Yhteistyö esimiesten yhdistysten kanssa</a:t>
            </a:r>
          </a:p>
          <a:p>
            <a:r>
              <a:rPr lang="fi-FI" dirty="0"/>
              <a:t>Koulutuksia (omia ja mukaan muiden)</a:t>
            </a:r>
          </a:p>
        </p:txBody>
      </p:sp>
    </p:spTree>
    <p:extLst>
      <p:ext uri="{BB962C8B-B14F-4D97-AF65-F5344CB8AC3E}">
        <p14:creationId xmlns:p14="http://schemas.microsoft.com/office/powerpoint/2010/main" val="1588806769"/>
      </p:ext>
    </p:extLst>
  </p:cSld>
  <p:clrMapOvr>
    <a:masterClrMapping/>
  </p:clrMapOvr>
  <p:transition spd="slow">
    <p:push dir="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 xmlns:a16="http://schemas.microsoft.com/office/drawing/2014/main" id="{160A11D9-125E-4054-9EBF-196C49FEA80E}"/>
              </a:ext>
            </a:extLst>
          </p:cNvPr>
          <p:cNvSpPr>
            <a:spLocks noGrp="1"/>
          </p:cNvSpPr>
          <p:nvPr>
            <p:ph type="title"/>
          </p:nvPr>
        </p:nvSpPr>
        <p:spPr/>
        <p:txBody>
          <a:bodyPr>
            <a:normAutofit/>
          </a:bodyPr>
          <a:lstStyle/>
          <a:p>
            <a:r>
              <a:rPr lang="fi-FI" sz="3600" b="1" dirty="0"/>
              <a:t>Erityisopetus</a:t>
            </a:r>
          </a:p>
        </p:txBody>
      </p:sp>
      <p:sp>
        <p:nvSpPr>
          <p:cNvPr id="3" name="Sisällön paikkamerkki 2">
            <a:extLst>
              <a:ext uri="{FF2B5EF4-FFF2-40B4-BE49-F238E27FC236}">
                <a16:creationId xmlns="" xmlns:a16="http://schemas.microsoft.com/office/drawing/2014/main" id="{96A7D36D-3AAB-4F8E-874E-FA1A69917212}"/>
              </a:ext>
            </a:extLst>
          </p:cNvPr>
          <p:cNvSpPr>
            <a:spLocks noGrp="1"/>
          </p:cNvSpPr>
          <p:nvPr>
            <p:ph idx="1"/>
          </p:nvPr>
        </p:nvSpPr>
        <p:spPr/>
        <p:txBody>
          <a:bodyPr/>
          <a:lstStyle/>
          <a:p>
            <a:r>
              <a:rPr lang="fi-FI" sz="2800" dirty="0"/>
              <a:t>Kunnissa on vähennetty erityisluokkia – loppuiko oppilaan tarve? </a:t>
            </a:r>
          </a:p>
          <a:p>
            <a:r>
              <a:rPr lang="fi-FI" sz="2800" dirty="0"/>
              <a:t>Vaatii uuden erityisen tuen päätöksen, jos ryhmä vaihtuu</a:t>
            </a:r>
          </a:p>
          <a:p>
            <a:r>
              <a:rPr lang="fi-FI" sz="2800" dirty="0"/>
              <a:t>Oppilaita on siirretty lähikouluperiaatteella omiin lähikouluihinsa – onko oppilaan tarvitsemaa ryhmää? </a:t>
            </a:r>
          </a:p>
          <a:p>
            <a:r>
              <a:rPr lang="fi-FI" sz="2800" dirty="0"/>
              <a:t>Opettajan virkanimikkeen tulee vastata työtehtäviä.</a:t>
            </a:r>
          </a:p>
          <a:p>
            <a:endParaRPr lang="fi-FI" dirty="0"/>
          </a:p>
        </p:txBody>
      </p:sp>
    </p:spTree>
    <p:extLst>
      <p:ext uri="{BB962C8B-B14F-4D97-AF65-F5344CB8AC3E}">
        <p14:creationId xmlns:p14="http://schemas.microsoft.com/office/powerpoint/2010/main" val="3515945473"/>
      </p:ext>
    </p:extLst>
  </p:cSld>
  <p:clrMapOvr>
    <a:masterClrMapping/>
  </p:clrMapOvr>
  <p:transition spd="slow">
    <p:push dir="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2264" y="2173487"/>
            <a:ext cx="3024485" cy="680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8294" y="1567161"/>
            <a:ext cx="2524423" cy="809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srcRect/>
          <a:stretch>
            <a:fillRect/>
          </a:stretch>
        </p:blipFill>
        <p:spPr bwMode="auto">
          <a:xfrm>
            <a:off x="2058293" y="2700338"/>
            <a:ext cx="5035451" cy="2239566"/>
          </a:xfrm>
          <a:prstGeom prst="rect">
            <a:avLst/>
          </a:prstGeom>
          <a:ln/>
        </p:spPr>
        <p:style>
          <a:lnRef idx="2">
            <a:schemeClr val="dk1">
              <a:shade val="50000"/>
            </a:schemeClr>
          </a:lnRef>
          <a:fillRef idx="1">
            <a:schemeClr val="dk1"/>
          </a:fillRef>
          <a:effectRef idx="0">
            <a:schemeClr val="dk1"/>
          </a:effectRef>
          <a:fontRef idx="minor">
            <a:schemeClr val="lt1"/>
          </a:fontRef>
        </p:style>
      </p:pic>
      <p:sp>
        <p:nvSpPr>
          <p:cNvPr id="2" name="Pyöristetty suorakulmio 1"/>
          <p:cNvSpPr/>
          <p:nvPr/>
        </p:nvSpPr>
        <p:spPr>
          <a:xfrm>
            <a:off x="5260482" y="3307557"/>
            <a:ext cx="1093886" cy="20270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fi-FI" sz="1013" dirty="0"/>
              <a:t>X:n</a:t>
            </a:r>
          </a:p>
        </p:txBody>
      </p:sp>
      <p:sp>
        <p:nvSpPr>
          <p:cNvPr id="7" name="Pyöristetty suorakulmio 6"/>
          <p:cNvSpPr/>
          <p:nvPr/>
        </p:nvSpPr>
        <p:spPr>
          <a:xfrm>
            <a:off x="5783761" y="3540621"/>
            <a:ext cx="1093886" cy="20270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fi-FI" sz="1013" dirty="0"/>
              <a:t>X:n</a:t>
            </a:r>
          </a:p>
        </p:txBody>
      </p:sp>
      <p:sp>
        <p:nvSpPr>
          <p:cNvPr id="8" name="Pyöristetty suorakulmio 7"/>
          <p:cNvSpPr/>
          <p:nvPr/>
        </p:nvSpPr>
        <p:spPr>
          <a:xfrm>
            <a:off x="2950369" y="4077296"/>
            <a:ext cx="370583" cy="161628"/>
          </a:xfrm>
          <a:prstGeom prst="round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fi-FI" sz="1013" dirty="0"/>
              <a:t>X:n</a:t>
            </a:r>
          </a:p>
        </p:txBody>
      </p:sp>
    </p:spTree>
    <p:extLst>
      <p:ext uri="{BB962C8B-B14F-4D97-AF65-F5344CB8AC3E}">
        <p14:creationId xmlns:p14="http://schemas.microsoft.com/office/powerpoint/2010/main" val="2696353176"/>
      </p:ext>
    </p:extLst>
  </p:cSld>
  <p:clrMapOvr>
    <a:masterClrMapping/>
  </p:clrMapOvr>
  <p:transition spd="slow">
    <p:wipe dir="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614488" y="946862"/>
            <a:ext cx="5915025" cy="856531"/>
          </a:xfrm>
        </p:spPr>
        <p:txBody>
          <a:bodyPr>
            <a:normAutofit fontScale="90000"/>
          </a:bodyPr>
          <a:lstStyle/>
          <a:p>
            <a:r>
              <a:rPr lang="fi-FI" dirty="0">
                <a:solidFill>
                  <a:schemeClr val="tx2"/>
                </a:solidFill>
              </a:rPr>
              <a:t>Oppilaiden tuen tarve on kasvanut, mutta tukea on vaikeampi saada.</a:t>
            </a:r>
          </a:p>
        </p:txBody>
      </p:sp>
      <p:graphicFrame>
        <p:nvGraphicFramePr>
          <p:cNvPr id="8" name="Sisällön paikkamerkki 4"/>
          <p:cNvGraphicFramePr>
            <a:graphicFrameLocks noGrp="1"/>
          </p:cNvGraphicFramePr>
          <p:nvPr>
            <p:ph idx="1"/>
            <p:extLst/>
          </p:nvPr>
        </p:nvGraphicFramePr>
        <p:xfrm>
          <a:off x="1722460" y="2797565"/>
          <a:ext cx="5533345" cy="2439947"/>
        </p:xfrm>
        <a:graphic>
          <a:graphicData uri="http://schemas.openxmlformats.org/drawingml/2006/chart">
            <c:chart xmlns:c="http://schemas.openxmlformats.org/drawingml/2006/chart" xmlns:r="http://schemas.openxmlformats.org/officeDocument/2006/relationships" r:id="rId2"/>
          </a:graphicData>
        </a:graphic>
      </p:graphicFrame>
      <p:sp>
        <p:nvSpPr>
          <p:cNvPr id="9" name="Suorakulmio 8"/>
          <p:cNvSpPr/>
          <p:nvPr/>
        </p:nvSpPr>
        <p:spPr>
          <a:xfrm>
            <a:off x="1614489" y="2519769"/>
            <a:ext cx="6004832" cy="276999"/>
          </a:xfrm>
          <a:prstGeom prst="rect">
            <a:avLst/>
          </a:prstGeom>
        </p:spPr>
        <p:txBody>
          <a:bodyPr wrap="square">
            <a:spAutoFit/>
          </a:bodyPr>
          <a:lstStyle/>
          <a:p>
            <a:pPr defTabSz="685800"/>
            <a:r>
              <a:rPr lang="fi-FI" sz="1200" dirty="0">
                <a:solidFill>
                  <a:srgbClr val="002395"/>
                </a:solidFill>
                <a:latin typeface="Arial" panose="020B0604020202020204" pitchFamily="34" charset="0"/>
                <a:cs typeface="Arial" panose="020B0604020202020204" pitchFamily="34" charset="0"/>
              </a:rPr>
              <a:t>Tehostettua tai erityistä tukea saaneet peruskoulun oppilaat vuosina 1995-2015</a:t>
            </a:r>
          </a:p>
        </p:txBody>
      </p:sp>
      <p:sp>
        <p:nvSpPr>
          <p:cNvPr id="3" name="Suorakulmio 2"/>
          <p:cNvSpPr/>
          <p:nvPr/>
        </p:nvSpPr>
        <p:spPr>
          <a:xfrm>
            <a:off x="1614488" y="1746878"/>
            <a:ext cx="5915026" cy="715581"/>
          </a:xfrm>
          <a:prstGeom prst="rect">
            <a:avLst/>
          </a:prstGeom>
        </p:spPr>
        <p:txBody>
          <a:bodyPr wrap="square">
            <a:spAutoFit/>
          </a:bodyPr>
          <a:lstStyle/>
          <a:p>
            <a:pPr defTabSz="685800"/>
            <a:r>
              <a:rPr lang="fi-FI" sz="1350" dirty="0">
                <a:solidFill>
                  <a:srgbClr val="008FD4"/>
                </a:solidFill>
                <a:latin typeface="Arial" panose="020B0604020202020204" pitchFamily="34" charset="0"/>
                <a:cs typeface="Arial" panose="020B0604020202020204" pitchFamily="34" charset="0"/>
              </a:rPr>
              <a:t>Tehostettua tai erityistä tukea tarvitsevien määrä on muutamassa vuodessa kasvanut 24 000, erityisopettajien määrä on lisääntynyt vain 100-200. Noin 100 erityisluokkaa on lakkautettu viime vuosina. </a:t>
            </a:r>
          </a:p>
        </p:txBody>
      </p:sp>
    </p:spTree>
    <p:extLst>
      <p:ext uri="{BB962C8B-B14F-4D97-AF65-F5344CB8AC3E}">
        <p14:creationId xmlns:p14="http://schemas.microsoft.com/office/powerpoint/2010/main" val="682321860"/>
      </p:ext>
    </p:extLst>
  </p:cSld>
  <p:clrMapOvr>
    <a:masterClrMapping/>
  </p:clrMapOvr>
  <p:transition spd="slow">
    <p:push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 xmlns:a16="http://schemas.microsoft.com/office/drawing/2014/main" id="{F8B1E0B1-547B-4FB0-AA19-34FEBFF7B2BF}"/>
              </a:ext>
            </a:extLst>
          </p:cNvPr>
          <p:cNvSpPr>
            <a:spLocks noGrp="1"/>
          </p:cNvSpPr>
          <p:nvPr>
            <p:ph type="title"/>
          </p:nvPr>
        </p:nvSpPr>
        <p:spPr>
          <a:xfrm>
            <a:off x="534382" y="-77930"/>
            <a:ext cx="7886700" cy="1325563"/>
          </a:xfrm>
        </p:spPr>
        <p:txBody>
          <a:bodyPr/>
          <a:lstStyle/>
          <a:p>
            <a:r>
              <a:rPr lang="fi-FI" dirty="0"/>
              <a:t>Ote Stop väkivallalle ilmoituslomakkeesta</a:t>
            </a:r>
          </a:p>
        </p:txBody>
      </p:sp>
      <p:pic>
        <p:nvPicPr>
          <p:cNvPr id="6" name="Sisällön paikkamerkki 5">
            <a:extLst>
              <a:ext uri="{FF2B5EF4-FFF2-40B4-BE49-F238E27FC236}">
                <a16:creationId xmlns="" xmlns:a16="http://schemas.microsoft.com/office/drawing/2014/main" id="{086A19E8-5FF9-4F5C-B8C7-E94DE8179C08}"/>
              </a:ext>
            </a:extLst>
          </p:cNvPr>
          <p:cNvPicPr>
            <a:picLocks noGrp="1" noChangeAspect="1"/>
          </p:cNvPicPr>
          <p:nvPr>
            <p:ph idx="1"/>
          </p:nvPr>
        </p:nvPicPr>
        <p:blipFill>
          <a:blip r:embed="rId2"/>
          <a:stretch>
            <a:fillRect/>
          </a:stretch>
        </p:blipFill>
        <p:spPr>
          <a:xfrm>
            <a:off x="471837" y="876693"/>
            <a:ext cx="7949245" cy="4941238"/>
          </a:xfrm>
          <a:prstGeom prst="rect">
            <a:avLst/>
          </a:prstGeom>
        </p:spPr>
      </p:pic>
    </p:spTree>
    <p:extLst>
      <p:ext uri="{BB962C8B-B14F-4D97-AF65-F5344CB8AC3E}">
        <p14:creationId xmlns:p14="http://schemas.microsoft.com/office/powerpoint/2010/main" val="4136424634"/>
      </p:ext>
    </p:extLst>
  </p:cSld>
  <p:clrMapOvr>
    <a:masterClrMapping/>
  </p:clrMapOvr>
  <p:transition spd="slow">
    <p:push dir="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sz="2000" dirty="0"/>
              <a:t>OAJ Kiusaamiskysely 2017</a:t>
            </a:r>
            <a:r>
              <a:rPr lang="fi-FI" dirty="0"/>
              <a:t/>
            </a:r>
            <a:br>
              <a:rPr lang="fi-FI" dirty="0"/>
            </a:br>
            <a:r>
              <a:rPr lang="fi-FI" dirty="0"/>
              <a:t>Lasten, oppilaiden ja opiskelijoiden integrointi ei ole onnistunut</a:t>
            </a:r>
          </a:p>
        </p:txBody>
      </p:sp>
      <p:sp>
        <p:nvSpPr>
          <p:cNvPr id="3" name="Sisällön paikkamerkki 2"/>
          <p:cNvSpPr>
            <a:spLocks noGrp="1"/>
          </p:cNvSpPr>
          <p:nvPr>
            <p:ph idx="1"/>
          </p:nvPr>
        </p:nvSpPr>
        <p:spPr/>
        <p:txBody>
          <a:bodyPr/>
          <a:lstStyle/>
          <a:p>
            <a:endParaRPr lang="fi-FI" dirty="0"/>
          </a:p>
          <a:p>
            <a:endParaRPr lang="fi-FI" dirty="0"/>
          </a:p>
        </p:txBody>
      </p:sp>
      <p:graphicFrame>
        <p:nvGraphicFramePr>
          <p:cNvPr id="5" name="Taulukko 4"/>
          <p:cNvGraphicFramePr>
            <a:graphicFrameLocks noGrp="1"/>
          </p:cNvGraphicFramePr>
          <p:nvPr>
            <p:extLst/>
          </p:nvPr>
        </p:nvGraphicFramePr>
        <p:xfrm>
          <a:off x="802824" y="2028595"/>
          <a:ext cx="6768752" cy="2444324"/>
        </p:xfrm>
        <a:graphic>
          <a:graphicData uri="http://schemas.openxmlformats.org/drawingml/2006/table">
            <a:tbl>
              <a:tblPr>
                <a:tableStyleId>{5C22544A-7EE6-4342-B048-85BDC9FD1C3A}</a:tableStyleId>
              </a:tblPr>
              <a:tblGrid>
                <a:gridCol w="2304256">
                  <a:extLst>
                    <a:ext uri="{9D8B030D-6E8A-4147-A177-3AD203B41FA5}">
                      <a16:colId xmlns="" xmlns:a16="http://schemas.microsoft.com/office/drawing/2014/main" val="20000"/>
                    </a:ext>
                  </a:extLst>
                </a:gridCol>
                <a:gridCol w="792088">
                  <a:extLst>
                    <a:ext uri="{9D8B030D-6E8A-4147-A177-3AD203B41FA5}">
                      <a16:colId xmlns="" xmlns:a16="http://schemas.microsoft.com/office/drawing/2014/main" val="20001"/>
                    </a:ext>
                  </a:extLst>
                </a:gridCol>
                <a:gridCol w="800816">
                  <a:extLst>
                    <a:ext uri="{9D8B030D-6E8A-4147-A177-3AD203B41FA5}">
                      <a16:colId xmlns="" xmlns:a16="http://schemas.microsoft.com/office/drawing/2014/main" val="20002"/>
                    </a:ext>
                  </a:extLst>
                </a:gridCol>
                <a:gridCol w="717898">
                  <a:extLst>
                    <a:ext uri="{9D8B030D-6E8A-4147-A177-3AD203B41FA5}">
                      <a16:colId xmlns="" xmlns:a16="http://schemas.microsoft.com/office/drawing/2014/main" val="20003"/>
                    </a:ext>
                  </a:extLst>
                </a:gridCol>
                <a:gridCol w="717898">
                  <a:extLst>
                    <a:ext uri="{9D8B030D-6E8A-4147-A177-3AD203B41FA5}">
                      <a16:colId xmlns="" xmlns:a16="http://schemas.microsoft.com/office/drawing/2014/main" val="20004"/>
                    </a:ext>
                  </a:extLst>
                </a:gridCol>
                <a:gridCol w="717898">
                  <a:extLst>
                    <a:ext uri="{9D8B030D-6E8A-4147-A177-3AD203B41FA5}">
                      <a16:colId xmlns="" xmlns:a16="http://schemas.microsoft.com/office/drawing/2014/main" val="20005"/>
                    </a:ext>
                  </a:extLst>
                </a:gridCol>
                <a:gridCol w="717898">
                  <a:extLst>
                    <a:ext uri="{9D8B030D-6E8A-4147-A177-3AD203B41FA5}">
                      <a16:colId xmlns="" xmlns:a16="http://schemas.microsoft.com/office/drawing/2014/main" val="20006"/>
                    </a:ext>
                  </a:extLst>
                </a:gridCol>
              </a:tblGrid>
              <a:tr h="347123">
                <a:tc>
                  <a:txBody>
                    <a:bodyPr/>
                    <a:lstStyle/>
                    <a:p>
                      <a:pPr algn="l" fontAlgn="b"/>
                      <a:r>
                        <a:rPr lang="fi-FI" sz="1600" u="none" strike="noStrike" dirty="0">
                          <a:effectLst/>
                        </a:rPr>
                        <a:t>%</a:t>
                      </a:r>
                      <a:endParaRPr lang="fi-FI" sz="1600" b="0" i="1"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fi-FI" sz="1600" u="none" strike="noStrike">
                          <a:effectLst/>
                        </a:rPr>
                        <a:t>Vaka</a:t>
                      </a:r>
                      <a:endParaRPr lang="fi-FI" sz="1600" b="0" i="1"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fi-FI" sz="1600" u="none" strike="noStrike">
                          <a:effectLst/>
                        </a:rPr>
                        <a:t>Alakoulu</a:t>
                      </a:r>
                      <a:endParaRPr lang="fi-FI" sz="1600" b="0" i="1"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fi-FI" sz="1600" u="none" strike="noStrike">
                          <a:effectLst/>
                        </a:rPr>
                        <a:t>Yläkoulu</a:t>
                      </a:r>
                      <a:endParaRPr lang="fi-FI" sz="1600" b="0" i="1"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fi-FI" sz="1600" u="none" strike="noStrike">
                          <a:effectLst/>
                        </a:rPr>
                        <a:t>Lukio</a:t>
                      </a:r>
                      <a:endParaRPr lang="fi-FI" sz="1600" b="0" i="1"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fi-FI" sz="1600" u="none" strike="noStrike">
                          <a:effectLst/>
                        </a:rPr>
                        <a:t>Amm.</a:t>
                      </a:r>
                      <a:endParaRPr lang="fi-FI" sz="1600" b="0" i="1"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fi-FI" sz="1600" u="none" strike="noStrike">
                          <a:effectLst/>
                        </a:rPr>
                        <a:t>Yht.</a:t>
                      </a:r>
                      <a:endParaRPr lang="fi-FI" sz="1600" b="0" i="1"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 xmlns:a16="http://schemas.microsoft.com/office/drawing/2014/main" val="10000"/>
                  </a:ext>
                </a:extLst>
              </a:tr>
              <a:tr h="347123">
                <a:tc>
                  <a:txBody>
                    <a:bodyPr/>
                    <a:lstStyle/>
                    <a:p>
                      <a:pPr algn="l" fontAlgn="b"/>
                      <a:r>
                        <a:rPr lang="fi-FI" sz="1600" u="none" strike="noStrike" dirty="0">
                          <a:effectLst/>
                        </a:rPr>
                        <a:t>Erittäin hyvin</a:t>
                      </a:r>
                      <a:endParaRPr lang="fi-FI"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fi-FI" sz="1600" u="none" strike="noStrike">
                          <a:effectLst/>
                        </a:rPr>
                        <a:t>4</a:t>
                      </a:r>
                      <a:endParaRPr lang="fi-FI"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fi-FI" sz="1600" u="none" strike="noStrike">
                          <a:effectLst/>
                        </a:rPr>
                        <a:t>6</a:t>
                      </a:r>
                      <a:endParaRPr lang="fi-FI"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fi-FI" sz="1600" u="none" strike="noStrike">
                          <a:effectLst/>
                        </a:rPr>
                        <a:t>2</a:t>
                      </a:r>
                      <a:endParaRPr lang="fi-FI"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fi-FI" sz="1600" u="none" strike="noStrike">
                          <a:effectLst/>
                        </a:rPr>
                        <a:t>7</a:t>
                      </a:r>
                      <a:endParaRPr lang="fi-FI"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fi-FI" sz="1600" u="none" strike="noStrike">
                          <a:effectLst/>
                        </a:rPr>
                        <a:t>4</a:t>
                      </a:r>
                      <a:endParaRPr lang="fi-FI"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solidFill>
                            <a:srgbClr val="0070C0"/>
                          </a:solidFill>
                          <a:effectLst/>
                        </a:rPr>
                        <a:t>4</a:t>
                      </a:r>
                      <a:endParaRPr lang="fi-FI" sz="1600" b="0" i="0" u="none" strike="noStrike" dirty="0">
                        <a:solidFill>
                          <a:srgbClr val="0070C0"/>
                        </a:solidFill>
                        <a:effectLst/>
                        <a:latin typeface="Calibri" panose="020F0502020204030204" pitchFamily="34" charset="0"/>
                      </a:endParaRPr>
                    </a:p>
                  </a:txBody>
                  <a:tcPr marL="7620" marR="7620" marT="7620" marB="0" anchor="b"/>
                </a:tc>
                <a:extLst>
                  <a:ext uri="{0D108BD9-81ED-4DB2-BD59-A6C34878D82A}">
                    <a16:rowId xmlns="" xmlns:a16="http://schemas.microsoft.com/office/drawing/2014/main" val="10001"/>
                  </a:ext>
                </a:extLst>
              </a:tr>
              <a:tr h="347123">
                <a:tc>
                  <a:txBody>
                    <a:bodyPr/>
                    <a:lstStyle/>
                    <a:p>
                      <a:pPr algn="l" fontAlgn="b"/>
                      <a:r>
                        <a:rPr lang="fi-FI" sz="1600" u="none" strike="noStrike" dirty="0">
                          <a:effectLst/>
                        </a:rPr>
                        <a:t>Melko hyvin</a:t>
                      </a:r>
                      <a:endParaRPr lang="fi-FI"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effectLst/>
                        </a:rPr>
                        <a:t>52</a:t>
                      </a:r>
                      <a:endParaRPr lang="fi-FI"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effectLst/>
                        </a:rPr>
                        <a:t>45</a:t>
                      </a:r>
                      <a:endParaRPr lang="fi-FI"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effectLst/>
                        </a:rPr>
                        <a:t>45</a:t>
                      </a:r>
                      <a:endParaRPr lang="fi-FI"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effectLst/>
                        </a:rPr>
                        <a:t>57</a:t>
                      </a:r>
                      <a:endParaRPr lang="fi-FI"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effectLst/>
                        </a:rPr>
                        <a:t>40</a:t>
                      </a:r>
                      <a:endParaRPr lang="fi-FI"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solidFill>
                            <a:srgbClr val="0070C0"/>
                          </a:solidFill>
                          <a:effectLst/>
                        </a:rPr>
                        <a:t>46</a:t>
                      </a:r>
                      <a:endParaRPr lang="fi-FI" sz="1600" b="0" i="0" u="none" strike="noStrike" dirty="0">
                        <a:solidFill>
                          <a:srgbClr val="0070C0"/>
                        </a:solidFill>
                        <a:effectLst/>
                        <a:latin typeface="Calibri" panose="020F0502020204030204" pitchFamily="34" charset="0"/>
                      </a:endParaRPr>
                    </a:p>
                  </a:txBody>
                  <a:tcPr marL="7620" marR="7620" marT="7620" marB="0" anchor="b"/>
                </a:tc>
                <a:extLst>
                  <a:ext uri="{0D108BD9-81ED-4DB2-BD59-A6C34878D82A}">
                    <a16:rowId xmlns="" xmlns:a16="http://schemas.microsoft.com/office/drawing/2014/main" val="10002"/>
                  </a:ext>
                </a:extLst>
              </a:tr>
              <a:tr h="347123">
                <a:tc>
                  <a:txBody>
                    <a:bodyPr/>
                    <a:lstStyle/>
                    <a:p>
                      <a:pPr algn="l" fontAlgn="b"/>
                      <a:r>
                        <a:rPr lang="fi-FI" sz="1600" b="1" u="none" strike="noStrike" dirty="0">
                          <a:solidFill>
                            <a:srgbClr val="C00000"/>
                          </a:solidFill>
                          <a:effectLst/>
                        </a:rPr>
                        <a:t>Melko huonosti</a:t>
                      </a:r>
                      <a:endParaRPr lang="fi-FI" sz="1600" b="1" i="0" u="none" strike="noStrike" dirty="0">
                        <a:solidFill>
                          <a:srgbClr val="C0000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solidFill>
                            <a:srgbClr val="C00000"/>
                          </a:solidFill>
                          <a:effectLst/>
                        </a:rPr>
                        <a:t>40</a:t>
                      </a:r>
                      <a:endParaRPr lang="fi-FI" sz="1600" b="0" i="0" u="none" strike="noStrike" dirty="0">
                        <a:solidFill>
                          <a:srgbClr val="C0000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solidFill>
                            <a:srgbClr val="C00000"/>
                          </a:solidFill>
                          <a:effectLst/>
                        </a:rPr>
                        <a:t>34</a:t>
                      </a:r>
                      <a:endParaRPr lang="fi-FI" sz="1600" b="0" i="0" u="none" strike="noStrike" dirty="0">
                        <a:solidFill>
                          <a:srgbClr val="C0000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solidFill>
                            <a:srgbClr val="C00000"/>
                          </a:solidFill>
                          <a:effectLst/>
                        </a:rPr>
                        <a:t>40</a:t>
                      </a:r>
                      <a:endParaRPr lang="fi-FI" sz="1600" b="0" i="0" u="none" strike="noStrike" dirty="0">
                        <a:solidFill>
                          <a:srgbClr val="C0000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solidFill>
                            <a:srgbClr val="C00000"/>
                          </a:solidFill>
                          <a:effectLst/>
                        </a:rPr>
                        <a:t>28</a:t>
                      </a:r>
                      <a:endParaRPr lang="fi-FI" sz="1600" b="0" i="0" u="none" strike="noStrike" dirty="0">
                        <a:solidFill>
                          <a:srgbClr val="C0000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solidFill>
                            <a:srgbClr val="C00000"/>
                          </a:solidFill>
                          <a:effectLst/>
                        </a:rPr>
                        <a:t>48</a:t>
                      </a:r>
                      <a:endParaRPr lang="fi-FI" sz="1600" b="0" i="0" u="none" strike="noStrike" dirty="0">
                        <a:solidFill>
                          <a:srgbClr val="C00000"/>
                        </a:solidFill>
                        <a:effectLst/>
                        <a:latin typeface="Calibri" panose="020F0502020204030204" pitchFamily="34" charset="0"/>
                      </a:endParaRPr>
                    </a:p>
                  </a:txBody>
                  <a:tcPr marL="7620" marR="7620" marT="7620" marB="0" anchor="b"/>
                </a:tc>
                <a:tc>
                  <a:txBody>
                    <a:bodyPr/>
                    <a:lstStyle/>
                    <a:p>
                      <a:pPr algn="ctr" fontAlgn="b"/>
                      <a:r>
                        <a:rPr lang="fi-FI" sz="1600" b="1" u="none" strike="noStrike" dirty="0">
                          <a:solidFill>
                            <a:srgbClr val="C00000"/>
                          </a:solidFill>
                          <a:effectLst/>
                        </a:rPr>
                        <a:t>39</a:t>
                      </a:r>
                      <a:endParaRPr lang="fi-FI" sz="1600" b="1" i="0" u="none" strike="noStrike" dirty="0">
                        <a:solidFill>
                          <a:srgbClr val="C00000"/>
                        </a:solidFill>
                        <a:effectLst/>
                        <a:latin typeface="Calibri" panose="020F0502020204030204" pitchFamily="34" charset="0"/>
                      </a:endParaRPr>
                    </a:p>
                  </a:txBody>
                  <a:tcPr marL="7620" marR="7620" marT="7620" marB="0" anchor="b"/>
                </a:tc>
                <a:extLst>
                  <a:ext uri="{0D108BD9-81ED-4DB2-BD59-A6C34878D82A}">
                    <a16:rowId xmlns="" xmlns:a16="http://schemas.microsoft.com/office/drawing/2014/main" val="10003"/>
                  </a:ext>
                </a:extLst>
              </a:tr>
              <a:tr h="347123">
                <a:tc>
                  <a:txBody>
                    <a:bodyPr/>
                    <a:lstStyle/>
                    <a:p>
                      <a:pPr algn="l" fontAlgn="b"/>
                      <a:r>
                        <a:rPr lang="fi-FI" sz="1600" b="1" u="none" strike="noStrike" dirty="0">
                          <a:solidFill>
                            <a:srgbClr val="C00000"/>
                          </a:solidFill>
                          <a:effectLst/>
                        </a:rPr>
                        <a:t>Erittäin huonosti</a:t>
                      </a:r>
                      <a:endParaRPr lang="fi-FI" sz="1600" b="1" i="0" u="none" strike="noStrike" dirty="0">
                        <a:solidFill>
                          <a:srgbClr val="C00000"/>
                        </a:solidFill>
                        <a:effectLst/>
                        <a:latin typeface="Calibri" panose="020F0502020204030204" pitchFamily="34" charset="0"/>
                      </a:endParaRPr>
                    </a:p>
                  </a:txBody>
                  <a:tcPr marL="7620" marR="7620" marT="7620" marB="0" anchor="b"/>
                </a:tc>
                <a:tc>
                  <a:txBody>
                    <a:bodyPr/>
                    <a:lstStyle/>
                    <a:p>
                      <a:pPr algn="ctr" fontAlgn="b"/>
                      <a:r>
                        <a:rPr lang="fi-FI" sz="1600" u="none" strike="noStrike">
                          <a:solidFill>
                            <a:srgbClr val="C00000"/>
                          </a:solidFill>
                          <a:effectLst/>
                        </a:rPr>
                        <a:t>4</a:t>
                      </a:r>
                      <a:endParaRPr lang="fi-FI" sz="1600" b="0" i="0" u="none" strike="noStrike">
                        <a:solidFill>
                          <a:srgbClr val="C0000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solidFill>
                            <a:srgbClr val="C00000"/>
                          </a:solidFill>
                          <a:effectLst/>
                        </a:rPr>
                        <a:t>15</a:t>
                      </a:r>
                      <a:endParaRPr lang="fi-FI" sz="1600" b="0" i="0" u="none" strike="noStrike" dirty="0">
                        <a:solidFill>
                          <a:srgbClr val="C0000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solidFill>
                            <a:srgbClr val="C00000"/>
                          </a:solidFill>
                          <a:effectLst/>
                        </a:rPr>
                        <a:t>13</a:t>
                      </a:r>
                      <a:endParaRPr lang="fi-FI" sz="1600" b="0" i="0" u="none" strike="noStrike" dirty="0">
                        <a:solidFill>
                          <a:srgbClr val="C0000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solidFill>
                            <a:srgbClr val="C00000"/>
                          </a:solidFill>
                          <a:effectLst/>
                        </a:rPr>
                        <a:t>7</a:t>
                      </a:r>
                      <a:endParaRPr lang="fi-FI" sz="1600" b="0" i="0" u="none" strike="noStrike" dirty="0">
                        <a:solidFill>
                          <a:srgbClr val="C0000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solidFill>
                            <a:srgbClr val="C00000"/>
                          </a:solidFill>
                          <a:effectLst/>
                        </a:rPr>
                        <a:t>8</a:t>
                      </a:r>
                      <a:endParaRPr lang="fi-FI" sz="1600" b="0" i="0" u="none" strike="noStrike" dirty="0">
                        <a:solidFill>
                          <a:srgbClr val="C00000"/>
                        </a:solidFill>
                        <a:effectLst/>
                        <a:latin typeface="Calibri" panose="020F0502020204030204" pitchFamily="34" charset="0"/>
                      </a:endParaRPr>
                    </a:p>
                  </a:txBody>
                  <a:tcPr marL="7620" marR="7620" marT="7620" marB="0" anchor="b"/>
                </a:tc>
                <a:tc>
                  <a:txBody>
                    <a:bodyPr/>
                    <a:lstStyle/>
                    <a:p>
                      <a:pPr algn="ctr" fontAlgn="b"/>
                      <a:r>
                        <a:rPr lang="fi-FI" sz="1600" b="1" u="none" strike="noStrike" dirty="0">
                          <a:solidFill>
                            <a:srgbClr val="C00000"/>
                          </a:solidFill>
                          <a:effectLst/>
                        </a:rPr>
                        <a:t>11</a:t>
                      </a:r>
                      <a:endParaRPr lang="fi-FI" sz="1600" b="1" i="0" u="none" strike="noStrike" dirty="0">
                        <a:solidFill>
                          <a:srgbClr val="C00000"/>
                        </a:solidFill>
                        <a:effectLst/>
                        <a:latin typeface="Calibri" panose="020F0502020204030204" pitchFamily="34" charset="0"/>
                      </a:endParaRPr>
                    </a:p>
                  </a:txBody>
                  <a:tcPr marL="7620" marR="7620" marT="7620" marB="0" anchor="b"/>
                </a:tc>
                <a:extLst>
                  <a:ext uri="{0D108BD9-81ED-4DB2-BD59-A6C34878D82A}">
                    <a16:rowId xmlns="" xmlns:a16="http://schemas.microsoft.com/office/drawing/2014/main" val="10004"/>
                  </a:ext>
                </a:extLst>
              </a:tr>
              <a:tr h="361586">
                <a:tc>
                  <a:txBody>
                    <a:bodyPr/>
                    <a:lstStyle/>
                    <a:p>
                      <a:pPr algn="l" fontAlgn="b"/>
                      <a:r>
                        <a:rPr lang="fi-FI" sz="1600" u="none" strike="noStrike" dirty="0">
                          <a:solidFill>
                            <a:srgbClr val="0070C0"/>
                          </a:solidFill>
                          <a:effectLst/>
                        </a:rPr>
                        <a:t>Yht.</a:t>
                      </a:r>
                      <a:endParaRPr lang="fi-FI" sz="1600" b="0" i="0" u="none" strike="noStrike" dirty="0">
                        <a:solidFill>
                          <a:srgbClr val="0070C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solidFill>
                            <a:srgbClr val="0070C0"/>
                          </a:solidFill>
                          <a:effectLst/>
                        </a:rPr>
                        <a:t>100</a:t>
                      </a:r>
                      <a:endParaRPr lang="fi-FI" sz="1600" b="0" i="0" u="none" strike="noStrike" dirty="0">
                        <a:solidFill>
                          <a:srgbClr val="0070C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solidFill>
                            <a:srgbClr val="0070C0"/>
                          </a:solidFill>
                          <a:effectLst/>
                        </a:rPr>
                        <a:t>100</a:t>
                      </a:r>
                      <a:endParaRPr lang="fi-FI" sz="1600" b="0" i="0" u="none" strike="noStrike" dirty="0">
                        <a:solidFill>
                          <a:srgbClr val="0070C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solidFill>
                            <a:srgbClr val="0070C0"/>
                          </a:solidFill>
                          <a:effectLst/>
                        </a:rPr>
                        <a:t>100</a:t>
                      </a:r>
                      <a:endParaRPr lang="fi-FI" sz="1600" b="0" i="0" u="none" strike="noStrike" dirty="0">
                        <a:solidFill>
                          <a:srgbClr val="0070C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solidFill>
                            <a:srgbClr val="0070C0"/>
                          </a:solidFill>
                          <a:effectLst/>
                        </a:rPr>
                        <a:t>100</a:t>
                      </a:r>
                      <a:endParaRPr lang="fi-FI" sz="1600" b="0" i="0" u="none" strike="noStrike" dirty="0">
                        <a:solidFill>
                          <a:srgbClr val="0070C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solidFill>
                            <a:srgbClr val="0070C0"/>
                          </a:solidFill>
                          <a:effectLst/>
                        </a:rPr>
                        <a:t>100</a:t>
                      </a:r>
                      <a:endParaRPr lang="fi-FI" sz="1600" b="0" i="0" u="none" strike="noStrike" dirty="0">
                        <a:solidFill>
                          <a:srgbClr val="0070C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solidFill>
                            <a:srgbClr val="0070C0"/>
                          </a:solidFill>
                          <a:effectLst/>
                        </a:rPr>
                        <a:t>100</a:t>
                      </a:r>
                      <a:endParaRPr lang="fi-FI" sz="1600" b="0" i="0" u="none" strike="noStrike" dirty="0">
                        <a:solidFill>
                          <a:srgbClr val="0070C0"/>
                        </a:solidFill>
                        <a:effectLst/>
                        <a:latin typeface="Calibri" panose="020F0502020204030204" pitchFamily="34" charset="0"/>
                      </a:endParaRPr>
                    </a:p>
                  </a:txBody>
                  <a:tcPr marL="7620" marR="7620" marT="7620" marB="0" anchor="b"/>
                </a:tc>
                <a:extLst>
                  <a:ext uri="{0D108BD9-81ED-4DB2-BD59-A6C34878D82A}">
                    <a16:rowId xmlns="" xmlns:a16="http://schemas.microsoft.com/office/drawing/2014/main" val="10005"/>
                  </a:ext>
                </a:extLst>
              </a:tr>
              <a:tr h="347123">
                <a:tc>
                  <a:txBody>
                    <a:bodyPr/>
                    <a:lstStyle/>
                    <a:p>
                      <a:pPr algn="l" fontAlgn="b"/>
                      <a:r>
                        <a:rPr lang="fi-FI" sz="1600" u="none" strike="noStrike">
                          <a:solidFill>
                            <a:srgbClr val="0070C0"/>
                          </a:solidFill>
                          <a:effectLst/>
                        </a:rPr>
                        <a:t>N</a:t>
                      </a:r>
                      <a:endParaRPr lang="fi-FI" sz="1600" b="0" i="0" u="none" strike="noStrike">
                        <a:solidFill>
                          <a:srgbClr val="0070C0"/>
                        </a:solidFill>
                        <a:effectLst/>
                        <a:latin typeface="Calibri" panose="020F0502020204030204" pitchFamily="34" charset="0"/>
                      </a:endParaRPr>
                    </a:p>
                  </a:txBody>
                  <a:tcPr marL="7620" marR="7620" marT="7620" marB="0" anchor="b"/>
                </a:tc>
                <a:tc>
                  <a:txBody>
                    <a:bodyPr/>
                    <a:lstStyle/>
                    <a:p>
                      <a:pPr algn="ctr" fontAlgn="b"/>
                      <a:r>
                        <a:rPr lang="fi-FI" sz="1600" u="none" strike="noStrike">
                          <a:solidFill>
                            <a:srgbClr val="0070C0"/>
                          </a:solidFill>
                          <a:effectLst/>
                        </a:rPr>
                        <a:t>48</a:t>
                      </a:r>
                      <a:endParaRPr lang="fi-FI" sz="1600" b="0" i="0" u="none" strike="noStrike">
                        <a:solidFill>
                          <a:srgbClr val="0070C0"/>
                        </a:solidFill>
                        <a:effectLst/>
                        <a:latin typeface="Calibri" panose="020F0502020204030204" pitchFamily="34" charset="0"/>
                      </a:endParaRPr>
                    </a:p>
                  </a:txBody>
                  <a:tcPr marL="7620" marR="7620" marT="7620" marB="0" anchor="b"/>
                </a:tc>
                <a:tc>
                  <a:txBody>
                    <a:bodyPr/>
                    <a:lstStyle/>
                    <a:p>
                      <a:pPr algn="ctr" fontAlgn="b"/>
                      <a:r>
                        <a:rPr lang="fi-FI" sz="1600" u="none" strike="noStrike">
                          <a:solidFill>
                            <a:srgbClr val="0070C0"/>
                          </a:solidFill>
                          <a:effectLst/>
                        </a:rPr>
                        <a:t>163</a:t>
                      </a:r>
                      <a:endParaRPr lang="fi-FI" sz="1600" b="0" i="0" u="none" strike="noStrike">
                        <a:solidFill>
                          <a:srgbClr val="0070C0"/>
                        </a:solidFill>
                        <a:effectLst/>
                        <a:latin typeface="Calibri" panose="020F0502020204030204" pitchFamily="34" charset="0"/>
                      </a:endParaRPr>
                    </a:p>
                  </a:txBody>
                  <a:tcPr marL="7620" marR="7620" marT="7620" marB="0" anchor="b"/>
                </a:tc>
                <a:tc>
                  <a:txBody>
                    <a:bodyPr/>
                    <a:lstStyle/>
                    <a:p>
                      <a:pPr algn="ctr" fontAlgn="b"/>
                      <a:r>
                        <a:rPr lang="fi-FI" sz="1600" u="none" strike="noStrike">
                          <a:solidFill>
                            <a:srgbClr val="0070C0"/>
                          </a:solidFill>
                          <a:effectLst/>
                        </a:rPr>
                        <a:t>121</a:t>
                      </a:r>
                      <a:endParaRPr lang="fi-FI" sz="1600" b="0" i="0" u="none" strike="noStrike">
                        <a:solidFill>
                          <a:srgbClr val="0070C0"/>
                        </a:solidFill>
                        <a:effectLst/>
                        <a:latin typeface="Calibri" panose="020F0502020204030204" pitchFamily="34" charset="0"/>
                      </a:endParaRPr>
                    </a:p>
                  </a:txBody>
                  <a:tcPr marL="7620" marR="7620" marT="7620" marB="0" anchor="b"/>
                </a:tc>
                <a:tc>
                  <a:txBody>
                    <a:bodyPr/>
                    <a:lstStyle/>
                    <a:p>
                      <a:pPr algn="ctr" fontAlgn="b"/>
                      <a:r>
                        <a:rPr lang="fi-FI" sz="1600" u="none" strike="noStrike">
                          <a:solidFill>
                            <a:srgbClr val="0070C0"/>
                          </a:solidFill>
                          <a:effectLst/>
                        </a:rPr>
                        <a:t>54</a:t>
                      </a:r>
                      <a:endParaRPr lang="fi-FI" sz="1600" b="0" i="0" u="none" strike="noStrike">
                        <a:solidFill>
                          <a:srgbClr val="0070C0"/>
                        </a:solidFill>
                        <a:effectLst/>
                        <a:latin typeface="Calibri" panose="020F0502020204030204" pitchFamily="34" charset="0"/>
                      </a:endParaRPr>
                    </a:p>
                  </a:txBody>
                  <a:tcPr marL="7620" marR="7620" marT="7620" marB="0" anchor="b"/>
                </a:tc>
                <a:tc>
                  <a:txBody>
                    <a:bodyPr/>
                    <a:lstStyle/>
                    <a:p>
                      <a:pPr algn="ctr" fontAlgn="b"/>
                      <a:r>
                        <a:rPr lang="fi-FI" sz="1600" u="none" strike="noStrike">
                          <a:solidFill>
                            <a:srgbClr val="0070C0"/>
                          </a:solidFill>
                          <a:effectLst/>
                        </a:rPr>
                        <a:t>127</a:t>
                      </a:r>
                      <a:endParaRPr lang="fi-FI" sz="1600" b="0" i="0" u="none" strike="noStrike">
                        <a:solidFill>
                          <a:srgbClr val="0070C0"/>
                        </a:solidFill>
                        <a:effectLst/>
                        <a:latin typeface="Calibri" panose="020F0502020204030204" pitchFamily="34" charset="0"/>
                      </a:endParaRPr>
                    </a:p>
                  </a:txBody>
                  <a:tcPr marL="7620" marR="7620" marT="7620" marB="0" anchor="b"/>
                </a:tc>
                <a:tc>
                  <a:txBody>
                    <a:bodyPr/>
                    <a:lstStyle/>
                    <a:p>
                      <a:pPr algn="ctr" fontAlgn="b"/>
                      <a:r>
                        <a:rPr lang="fi-FI" sz="1600" u="none" strike="noStrike" dirty="0">
                          <a:solidFill>
                            <a:srgbClr val="0070C0"/>
                          </a:solidFill>
                          <a:effectLst/>
                        </a:rPr>
                        <a:t>513</a:t>
                      </a:r>
                      <a:endParaRPr lang="fi-FI" sz="1600" b="0" i="0" u="none" strike="noStrike" dirty="0">
                        <a:solidFill>
                          <a:srgbClr val="0070C0"/>
                        </a:solidFill>
                        <a:effectLst/>
                        <a:latin typeface="Calibri" panose="020F0502020204030204" pitchFamily="34" charset="0"/>
                      </a:endParaRPr>
                    </a:p>
                  </a:txBody>
                  <a:tcPr marL="7620" marR="7620" marT="7620" marB="0" anchor="b"/>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1349362077"/>
      </p:ext>
    </p:extLst>
  </p:cSld>
  <p:clrMapOvr>
    <a:masterClrMapping/>
  </p:clrMapOvr>
  <p:transition spd="slow">
    <p:push dir="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tsikko 6"/>
          <p:cNvSpPr>
            <a:spLocks noGrp="1"/>
          </p:cNvSpPr>
          <p:nvPr>
            <p:ph type="ctrTitle"/>
          </p:nvPr>
        </p:nvSpPr>
        <p:spPr/>
        <p:txBody>
          <a:bodyPr/>
          <a:lstStyle/>
          <a:p>
            <a:r>
              <a:rPr lang="fi-FI" dirty="0"/>
              <a:t>Kolmiportainen tuki ja oppilashuolto</a:t>
            </a:r>
          </a:p>
        </p:txBody>
      </p:sp>
      <p:sp>
        <p:nvSpPr>
          <p:cNvPr id="8" name="Alaotsikko 7"/>
          <p:cNvSpPr>
            <a:spLocks noGrp="1"/>
          </p:cNvSpPr>
          <p:nvPr>
            <p:ph type="subTitle" idx="1"/>
          </p:nvPr>
        </p:nvSpPr>
        <p:spPr>
          <a:xfrm>
            <a:off x="1869562" y="3085313"/>
            <a:ext cx="5268686" cy="1601712"/>
          </a:xfrm>
          <a:solidFill>
            <a:srgbClr val="00B050"/>
          </a:solidFill>
        </p:spPr>
        <p:txBody>
          <a:bodyPr>
            <a:normAutofit lnSpcReduction="10000"/>
          </a:bodyPr>
          <a:lstStyle/>
          <a:p>
            <a:endParaRPr lang="fi-FI" dirty="0">
              <a:hlinkClick r:id=""/>
            </a:endParaRPr>
          </a:p>
          <a:p>
            <a:r>
              <a:rPr lang="fi-FI" dirty="0">
                <a:solidFill>
                  <a:srgbClr val="FF0000"/>
                </a:solidFill>
                <a:hlinkClick r:id=""/>
              </a:rPr>
              <a:t>OPH linjaukset:</a:t>
            </a:r>
          </a:p>
          <a:p>
            <a:r>
              <a:rPr lang="fi-FI" dirty="0">
                <a:solidFill>
                  <a:srgbClr val="FF0000"/>
                </a:solidFill>
                <a:hlinkClick r:id=""/>
              </a:rPr>
              <a:t> http://www.oph.fi/download/163540_Oppilashuolto_ja_kolmiportainen_tuki.pdf</a:t>
            </a:r>
            <a:endParaRPr lang="fi-FI" dirty="0">
              <a:solidFill>
                <a:srgbClr val="FF0000"/>
              </a:solidFill>
            </a:endParaRPr>
          </a:p>
          <a:p>
            <a:endParaRPr lang="fi-FI" dirty="0"/>
          </a:p>
        </p:txBody>
      </p:sp>
      <p:sp>
        <p:nvSpPr>
          <p:cNvPr id="6" name="Dian numeron paikkamerkki 5"/>
          <p:cNvSpPr>
            <a:spLocks noGrp="1"/>
          </p:cNvSpPr>
          <p:nvPr>
            <p:ph type="sldNum" sz="quarter" idx="12"/>
          </p:nvPr>
        </p:nvSpPr>
        <p:spPr/>
        <p:txBody>
          <a:bodyPr/>
          <a:lstStyle/>
          <a:p>
            <a:fld id="{7448DEDF-B19A-4584-A941-149BEBD5E7A0}" type="slidenum">
              <a:rPr lang="fi-FI" smtClean="0"/>
              <a:t>81</a:t>
            </a:fld>
            <a:endParaRPr lang="fi-FI"/>
          </a:p>
        </p:txBody>
      </p:sp>
      <p:sp>
        <p:nvSpPr>
          <p:cNvPr id="5" name="Alatunnisteen paikkamerkki 4"/>
          <p:cNvSpPr>
            <a:spLocks noGrp="1"/>
          </p:cNvSpPr>
          <p:nvPr>
            <p:ph type="ftr" sz="quarter" idx="4294967295"/>
          </p:nvPr>
        </p:nvSpPr>
        <p:spPr>
          <a:xfrm>
            <a:off x="6057900" y="6037263"/>
            <a:ext cx="3086100" cy="365125"/>
          </a:xfrm>
        </p:spPr>
        <p:txBody>
          <a:bodyPr/>
          <a:lstStyle/>
          <a:p>
            <a:r>
              <a:rPr lang="fi-FI"/>
              <a:t>Nina Lahtinen</a:t>
            </a:r>
          </a:p>
        </p:txBody>
      </p:sp>
    </p:spTree>
    <p:extLst>
      <p:ext uri="{BB962C8B-B14F-4D97-AF65-F5344CB8AC3E}">
        <p14:creationId xmlns:p14="http://schemas.microsoft.com/office/powerpoint/2010/main" val="2718441413"/>
      </p:ext>
    </p:extLst>
  </p:cSld>
  <p:clrMapOvr>
    <a:masterClrMapping/>
  </p:clrMapOvr>
  <p:transition spd="slow">
    <p:wipe dir="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Perusopetuslaissa säädetty oppimisen tuki ja tukimuodot</a:t>
            </a:r>
          </a:p>
        </p:txBody>
      </p:sp>
      <p:sp>
        <p:nvSpPr>
          <p:cNvPr id="3" name="Sisällön paikkamerkki 2"/>
          <p:cNvSpPr>
            <a:spLocks noGrp="1"/>
          </p:cNvSpPr>
          <p:nvPr>
            <p:ph idx="1"/>
          </p:nvPr>
        </p:nvSpPr>
        <p:spPr/>
        <p:txBody>
          <a:bodyPr>
            <a:normAutofit fontScale="92500" lnSpcReduction="20000"/>
          </a:bodyPr>
          <a:lstStyle/>
          <a:p>
            <a:r>
              <a:rPr lang="fi-FI" dirty="0"/>
              <a:t>erikoissairaanhoidossa olevan oppilaan opetus ja tuki 4 a §</a:t>
            </a:r>
          </a:p>
          <a:p>
            <a:r>
              <a:rPr lang="fi-FI" dirty="0"/>
              <a:t>oppilaan tuen järjestäminen moniammatillisessa yhteistyössä oppilaan siirtyessä erikoissairaanhoidosta lähtökouluun 4 a § 1 mom. </a:t>
            </a:r>
          </a:p>
          <a:p>
            <a:r>
              <a:rPr lang="fi-FI" dirty="0"/>
              <a:t>lisäopetus 5 § </a:t>
            </a:r>
          </a:p>
          <a:p>
            <a:r>
              <a:rPr lang="fi-FI" dirty="0"/>
              <a:t>joustava perusopetus 5 § </a:t>
            </a:r>
          </a:p>
          <a:p>
            <a:r>
              <a:rPr lang="fi-FI" dirty="0"/>
              <a:t>kuulomavammaisen oppilaan oikeus saada opetusta viittomakielellä 10 § 2 mom. </a:t>
            </a:r>
          </a:p>
          <a:p>
            <a:r>
              <a:rPr lang="fi-FI" dirty="0"/>
              <a:t>tukiopetus 16 § </a:t>
            </a:r>
          </a:p>
          <a:p>
            <a:r>
              <a:rPr lang="fi-FI" dirty="0"/>
              <a:t>osa-aikainen erityisopetus 16 § </a:t>
            </a:r>
          </a:p>
          <a:p>
            <a:r>
              <a:rPr lang="fi-FI" dirty="0"/>
              <a:t>tehostettu tuki 16 a §</a:t>
            </a:r>
          </a:p>
          <a:p>
            <a:r>
              <a:rPr lang="fi-FI" dirty="0"/>
              <a:t>erityisopetus, tukimuodot ja pedagogiset järjestelyt 16 §, 31 §, 33 a § </a:t>
            </a:r>
          </a:p>
          <a:p>
            <a:r>
              <a:rPr lang="fi-FI" dirty="0"/>
              <a:t>oppimissuunnitelma 16 a § 1 mom. </a:t>
            </a:r>
          </a:p>
          <a:p>
            <a:r>
              <a:rPr lang="fi-FI" dirty="0"/>
              <a:t> erityinen tuki 17 §: </a:t>
            </a:r>
          </a:p>
          <a:p>
            <a:r>
              <a:rPr lang="fi-FI" dirty="0"/>
              <a:t>erityisopetus, tukimuodot ja pedagogiset järjestelyt 31 § 1 mom.</a:t>
            </a:r>
          </a:p>
        </p:txBody>
      </p:sp>
      <p:sp>
        <p:nvSpPr>
          <p:cNvPr id="5" name="Alatunnisteen paikkamerkki 4"/>
          <p:cNvSpPr>
            <a:spLocks noGrp="1"/>
          </p:cNvSpPr>
          <p:nvPr>
            <p:ph type="ftr" sz="quarter" idx="11"/>
          </p:nvPr>
        </p:nvSpPr>
        <p:spPr/>
        <p:txBody>
          <a:bodyPr/>
          <a:lstStyle/>
          <a:p>
            <a:r>
              <a:rPr lang="fi-FI"/>
              <a:t>Nina Lahtinen</a:t>
            </a:r>
          </a:p>
        </p:txBody>
      </p:sp>
      <p:sp>
        <p:nvSpPr>
          <p:cNvPr id="4" name="Päivämäärän paikkamerkki 3"/>
          <p:cNvSpPr>
            <a:spLocks noGrp="1"/>
          </p:cNvSpPr>
          <p:nvPr>
            <p:ph type="dt" sz="half" idx="10"/>
          </p:nvPr>
        </p:nvSpPr>
        <p:spPr/>
        <p:txBody>
          <a:bodyPr/>
          <a:lstStyle/>
          <a:p>
            <a:fld id="{E349A8E6-A91E-4862-A5D8-94B5CA53B98F}" type="datetime1">
              <a:rPr lang="fi-FI" smtClean="0"/>
              <a:t>1.2.2018</a:t>
            </a:fld>
            <a:endParaRPr lang="fi-FI"/>
          </a:p>
        </p:txBody>
      </p:sp>
      <p:sp>
        <p:nvSpPr>
          <p:cNvPr id="6" name="Dian numeron paikkamerkki 5"/>
          <p:cNvSpPr>
            <a:spLocks noGrp="1"/>
          </p:cNvSpPr>
          <p:nvPr>
            <p:ph type="sldNum" sz="quarter" idx="12"/>
          </p:nvPr>
        </p:nvSpPr>
        <p:spPr/>
        <p:txBody>
          <a:bodyPr/>
          <a:lstStyle/>
          <a:p>
            <a:fld id="{7448DEDF-B19A-4584-A941-149BEBD5E7A0}" type="slidenum">
              <a:rPr lang="fi-FI" smtClean="0"/>
              <a:t>82</a:t>
            </a:fld>
            <a:endParaRPr lang="fi-FI"/>
          </a:p>
        </p:txBody>
      </p:sp>
    </p:spTree>
    <p:extLst>
      <p:ext uri="{BB962C8B-B14F-4D97-AF65-F5344CB8AC3E}">
        <p14:creationId xmlns:p14="http://schemas.microsoft.com/office/powerpoint/2010/main" val="1922639455"/>
      </p:ext>
    </p:extLst>
  </p:cSld>
  <p:clrMapOvr>
    <a:masterClrMapping/>
  </p:clrMapOvr>
  <p:transition spd="slow">
    <p:push dir="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a:t>Perusopetuslaissa säädetty oppimisen tuki ja tukimuodot</a:t>
            </a:r>
          </a:p>
        </p:txBody>
      </p:sp>
      <p:sp>
        <p:nvSpPr>
          <p:cNvPr id="3" name="Sisällön paikkamerkki 2"/>
          <p:cNvSpPr>
            <a:spLocks noGrp="1"/>
          </p:cNvSpPr>
          <p:nvPr>
            <p:ph idx="1"/>
          </p:nvPr>
        </p:nvSpPr>
        <p:spPr/>
        <p:txBody>
          <a:bodyPr>
            <a:normAutofit fontScale="62500" lnSpcReduction="20000"/>
          </a:bodyPr>
          <a:lstStyle/>
          <a:p>
            <a:r>
              <a:rPr lang="fi-FI" dirty="0"/>
              <a:t>oppimäärän yksilöllistäminen, voidaan poiketa </a:t>
            </a:r>
            <a:r>
              <a:rPr lang="fi-FI" dirty="0" err="1"/>
              <a:t>POL:n</a:t>
            </a:r>
            <a:r>
              <a:rPr lang="fi-FI" dirty="0"/>
              <a:t> 11 §:stä sen mukaan kuin 14 §:n nojalla säädetään 17.1 § </a:t>
            </a:r>
          </a:p>
          <a:p>
            <a:r>
              <a:rPr lang="fi-FI" dirty="0"/>
              <a:t>henkilökohtainen opetuksen järjestämistä koskeva suunnitelma ja tarkastaminen vähintään kerran lukuvuodessa 17 a § </a:t>
            </a:r>
          </a:p>
          <a:p>
            <a:r>
              <a:rPr lang="fi-FI" dirty="0"/>
              <a:t> erityiset opetusjärjestelyt 18 § sis. mm. vaikeimmin kehitysvammaisten toiminta-alueittain opetuksen (valtioneuvoston asetus (422/2012) 9 § 3 mom.) </a:t>
            </a:r>
          </a:p>
          <a:p>
            <a:r>
              <a:rPr lang="fi-FI" dirty="0"/>
              <a:t>oppilaan vapauttaminen oppimäärän suorittamisesta 18 §</a:t>
            </a:r>
          </a:p>
          <a:p>
            <a:r>
              <a:rPr lang="fi-FI" dirty="0"/>
              <a:t> toiminta-alueittain järjestetty perusopetus 18.1 § ja valtioneuvoston asetus (422/2012) 9 § 3 mom. </a:t>
            </a:r>
          </a:p>
          <a:p>
            <a:r>
              <a:rPr lang="fi-FI" dirty="0"/>
              <a:t>pidennetty oppivelvollisuus 25 § 2 mom. </a:t>
            </a:r>
          </a:p>
          <a:p>
            <a:r>
              <a:rPr lang="fi-FI" dirty="0"/>
              <a:t>opetuksen poikkeava aloittamisajankohta 27 § </a:t>
            </a:r>
          </a:p>
          <a:p>
            <a:r>
              <a:rPr lang="fi-FI" dirty="0"/>
              <a:t>oikeus turvalliseen opiskeluympäristöön 29 § </a:t>
            </a:r>
          </a:p>
          <a:p>
            <a:r>
              <a:rPr lang="fi-FI" dirty="0"/>
              <a:t>oppilaanohjaus 30.1 § </a:t>
            </a:r>
          </a:p>
          <a:p>
            <a:r>
              <a:rPr lang="fi-FI" dirty="0"/>
              <a:t>riittävää oppimisen ja koulunkäynnin tukea heti tuen tarpeen ilmetessä 30 § 1 mom. </a:t>
            </a:r>
          </a:p>
          <a:p>
            <a:r>
              <a:rPr lang="fi-FI" dirty="0"/>
              <a:t>opetukseen osallistumisen edellyttämät </a:t>
            </a:r>
            <a:r>
              <a:rPr lang="fi-FI" dirty="0" err="1"/>
              <a:t>tulkitsemis</a:t>
            </a:r>
            <a:r>
              <a:rPr lang="fi-FI" dirty="0"/>
              <a:t>- ja avustajapalvelut, 31 § 1 mom.</a:t>
            </a:r>
          </a:p>
          <a:p>
            <a:r>
              <a:rPr lang="fi-FI" dirty="0"/>
              <a:t> erityiset apuvälineet 31 § 1 mom. </a:t>
            </a:r>
          </a:p>
          <a:p>
            <a:r>
              <a:rPr lang="fi-FI" dirty="0"/>
              <a:t>oppilas- ja opiskelijahuoltolain nojalla annettava oppilashuolto 31 a § </a:t>
            </a:r>
          </a:p>
          <a:p>
            <a:r>
              <a:rPr lang="fi-FI" dirty="0"/>
              <a:t>tapaturman hoito ja terveydenhuolto 34 § </a:t>
            </a:r>
          </a:p>
          <a:p>
            <a:r>
              <a:rPr lang="fi-FI" dirty="0"/>
              <a:t>erityisen tuen yhteydessä annettava kuntoutus ja opetukseen liittyvät </a:t>
            </a:r>
            <a:r>
              <a:rPr lang="fi-FI" dirty="0" err="1"/>
              <a:t>kehittämis</a:t>
            </a:r>
            <a:r>
              <a:rPr lang="fi-FI" dirty="0"/>
              <a:t>-, ohjaus- ja tukitehtävät 39 §</a:t>
            </a:r>
          </a:p>
        </p:txBody>
      </p:sp>
      <p:sp>
        <p:nvSpPr>
          <p:cNvPr id="5" name="Alatunnisteen paikkamerkki 4"/>
          <p:cNvSpPr>
            <a:spLocks noGrp="1"/>
          </p:cNvSpPr>
          <p:nvPr>
            <p:ph type="ftr" sz="quarter" idx="11"/>
          </p:nvPr>
        </p:nvSpPr>
        <p:spPr/>
        <p:txBody>
          <a:bodyPr/>
          <a:lstStyle/>
          <a:p>
            <a:r>
              <a:rPr lang="fi-FI"/>
              <a:t>Nina Lahtinen</a:t>
            </a:r>
          </a:p>
        </p:txBody>
      </p:sp>
      <p:sp>
        <p:nvSpPr>
          <p:cNvPr id="4" name="Päivämäärän paikkamerkki 3"/>
          <p:cNvSpPr>
            <a:spLocks noGrp="1"/>
          </p:cNvSpPr>
          <p:nvPr>
            <p:ph type="dt" sz="half" idx="10"/>
          </p:nvPr>
        </p:nvSpPr>
        <p:spPr/>
        <p:txBody>
          <a:bodyPr/>
          <a:lstStyle/>
          <a:p>
            <a:fld id="{E349A8E6-A91E-4862-A5D8-94B5CA53B98F}" type="datetime1">
              <a:rPr lang="fi-FI" smtClean="0"/>
              <a:t>1.2.2018</a:t>
            </a:fld>
            <a:endParaRPr lang="fi-FI"/>
          </a:p>
        </p:txBody>
      </p:sp>
      <p:sp>
        <p:nvSpPr>
          <p:cNvPr id="6" name="Dian numeron paikkamerkki 5"/>
          <p:cNvSpPr>
            <a:spLocks noGrp="1"/>
          </p:cNvSpPr>
          <p:nvPr>
            <p:ph type="sldNum" sz="quarter" idx="12"/>
          </p:nvPr>
        </p:nvSpPr>
        <p:spPr/>
        <p:txBody>
          <a:bodyPr/>
          <a:lstStyle/>
          <a:p>
            <a:fld id="{7448DEDF-B19A-4584-A941-149BEBD5E7A0}" type="slidenum">
              <a:rPr lang="fi-FI" smtClean="0"/>
              <a:t>83</a:t>
            </a:fld>
            <a:endParaRPr lang="fi-FI"/>
          </a:p>
        </p:txBody>
      </p:sp>
    </p:spTree>
    <p:extLst>
      <p:ext uri="{BB962C8B-B14F-4D97-AF65-F5344CB8AC3E}">
        <p14:creationId xmlns:p14="http://schemas.microsoft.com/office/powerpoint/2010/main" val="3318212137"/>
      </p:ext>
    </p:extLst>
  </p:cSld>
  <p:clrMapOvr>
    <a:masterClrMapping/>
  </p:clrMapOvr>
  <p:transition spd="slow">
    <p:push dir="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a:t>Kolmiportainen tuki ja oppilashuolto</a:t>
            </a:r>
            <a:br>
              <a:rPr lang="fi-FI" dirty="0"/>
            </a:br>
            <a:endParaRPr lang="fi-FI" dirty="0"/>
          </a:p>
        </p:txBody>
      </p:sp>
      <p:sp>
        <p:nvSpPr>
          <p:cNvPr id="3" name="Sisällön paikkamerkki 2"/>
          <p:cNvSpPr>
            <a:spLocks noGrp="1"/>
          </p:cNvSpPr>
          <p:nvPr>
            <p:ph idx="1"/>
          </p:nvPr>
        </p:nvSpPr>
        <p:spPr/>
        <p:txBody>
          <a:bodyPr>
            <a:normAutofit/>
          </a:bodyPr>
          <a:lstStyle/>
          <a:p>
            <a:pPr marL="0" indent="0">
              <a:buNone/>
            </a:pPr>
            <a:r>
              <a:rPr lang="fi-FI" dirty="0"/>
              <a:t>” Opetukseen osallistuvalla on työpäivinä oikeus saada opetussuunnitelman mukaista opetusta, oppilaanohjausta sekä </a:t>
            </a:r>
            <a:r>
              <a:rPr lang="fi-FI" b="1" dirty="0"/>
              <a:t>riittävää oppimisen ja koulunkäynnin tukea heti tuen tarpeen ilmetessä.</a:t>
            </a:r>
            <a:r>
              <a:rPr lang="fi-FI" dirty="0"/>
              <a:t> ”</a:t>
            </a:r>
          </a:p>
        </p:txBody>
      </p:sp>
      <p:sp>
        <p:nvSpPr>
          <p:cNvPr id="5" name="Alatunnisteen paikkamerkki 4"/>
          <p:cNvSpPr>
            <a:spLocks noGrp="1"/>
          </p:cNvSpPr>
          <p:nvPr>
            <p:ph type="ftr" sz="quarter" idx="11"/>
          </p:nvPr>
        </p:nvSpPr>
        <p:spPr/>
        <p:txBody>
          <a:bodyPr/>
          <a:lstStyle/>
          <a:p>
            <a:r>
              <a:rPr lang="fi-FI"/>
              <a:t>Nina Lahtinen</a:t>
            </a:r>
          </a:p>
        </p:txBody>
      </p:sp>
      <p:sp>
        <p:nvSpPr>
          <p:cNvPr id="4" name="Päivämäärän paikkamerkki 3"/>
          <p:cNvSpPr>
            <a:spLocks noGrp="1"/>
          </p:cNvSpPr>
          <p:nvPr>
            <p:ph type="dt" sz="half" idx="10"/>
          </p:nvPr>
        </p:nvSpPr>
        <p:spPr/>
        <p:txBody>
          <a:bodyPr/>
          <a:lstStyle/>
          <a:p>
            <a:fld id="{E349A8E6-A91E-4862-A5D8-94B5CA53B98F}" type="datetime1">
              <a:rPr lang="fi-FI" smtClean="0"/>
              <a:t>1.2.2018</a:t>
            </a:fld>
            <a:endParaRPr lang="fi-FI"/>
          </a:p>
        </p:txBody>
      </p:sp>
      <p:sp>
        <p:nvSpPr>
          <p:cNvPr id="6" name="Dian numeron paikkamerkki 5"/>
          <p:cNvSpPr>
            <a:spLocks noGrp="1"/>
          </p:cNvSpPr>
          <p:nvPr>
            <p:ph type="sldNum" sz="quarter" idx="12"/>
          </p:nvPr>
        </p:nvSpPr>
        <p:spPr/>
        <p:txBody>
          <a:bodyPr/>
          <a:lstStyle/>
          <a:p>
            <a:fld id="{7448DEDF-B19A-4584-A941-149BEBD5E7A0}" type="slidenum">
              <a:rPr lang="fi-FI" smtClean="0"/>
              <a:t>84</a:t>
            </a:fld>
            <a:endParaRPr lang="fi-FI"/>
          </a:p>
        </p:txBody>
      </p:sp>
    </p:spTree>
    <p:extLst>
      <p:ext uri="{BB962C8B-B14F-4D97-AF65-F5344CB8AC3E}">
        <p14:creationId xmlns:p14="http://schemas.microsoft.com/office/powerpoint/2010/main" val="2389478611"/>
      </p:ext>
    </p:extLst>
  </p:cSld>
  <p:clrMapOvr>
    <a:masterClrMapping/>
  </p:clrMapOvr>
  <p:transition spd="slow">
    <p:push dir="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a:t>Oppimisen ja koulunkäynnin tuki ja oppilashuolto</a:t>
            </a:r>
          </a:p>
        </p:txBody>
      </p:sp>
      <p:sp>
        <p:nvSpPr>
          <p:cNvPr id="3" name="Sisällön paikkamerkki 2"/>
          <p:cNvSpPr>
            <a:spLocks noGrp="1"/>
          </p:cNvSpPr>
          <p:nvPr>
            <p:ph idx="1"/>
          </p:nvPr>
        </p:nvSpPr>
        <p:spPr/>
        <p:txBody>
          <a:bodyPr>
            <a:normAutofit fontScale="70000" lnSpcReduction="20000"/>
          </a:bodyPr>
          <a:lstStyle/>
          <a:p>
            <a:r>
              <a:rPr lang="fi-FI" sz="2400" dirty="0"/>
              <a:t>Opetushallitus ohjeistaa:</a:t>
            </a:r>
            <a:br>
              <a:rPr lang="fi-FI" sz="2400" dirty="0"/>
            </a:br>
            <a:r>
              <a:rPr lang="fi-FI" sz="2400" dirty="0">
                <a:hlinkClick r:id="rId2"/>
              </a:rPr>
              <a:t>http://www.oph.fi/download/163540_Oppilashuolto_ja_kolmiportainen_tuki.pdf</a:t>
            </a:r>
            <a:endParaRPr lang="fi-FI" sz="2400" dirty="0"/>
          </a:p>
          <a:p>
            <a:r>
              <a:rPr lang="fi-FI" sz="2400" dirty="0"/>
              <a:t>Oppimisen ja koulunkäynnin tuki</a:t>
            </a:r>
          </a:p>
          <a:p>
            <a:pPr lvl="1"/>
            <a:r>
              <a:rPr lang="fi-FI" sz="2000" dirty="0"/>
              <a:t>Mukana ne opettajat ja asiantuntijat, joiden työtehtäviin oppilaan tuen suunnittelu tai toteuttaminen kuuluu</a:t>
            </a:r>
          </a:p>
          <a:p>
            <a:pPr lvl="1"/>
            <a:r>
              <a:rPr lang="fi-FI" sz="2000" dirty="0"/>
              <a:t>Toteuttamistavasta ei tarkempia säännöksiä: konsultointi tai tarvittaessa kootaan laajempi ryhmä</a:t>
            </a:r>
          </a:p>
          <a:p>
            <a:r>
              <a:rPr lang="fi-FI" sz="2400" dirty="0"/>
              <a:t>Yksilökohtainen oppilashuolto oppimisen ja koulunkäynnin tuen rinnalla</a:t>
            </a:r>
          </a:p>
          <a:p>
            <a:pPr lvl="1"/>
            <a:r>
              <a:rPr lang="fi-FI" sz="2000" dirty="0"/>
              <a:t>Oppilashuollon palveluilla voidaan täydentää oppilaan saamaa yleistä, tehostettua tai erityistä tukea</a:t>
            </a:r>
          </a:p>
          <a:p>
            <a:r>
              <a:rPr lang="fi-FI" sz="2400" dirty="0"/>
              <a:t>Tuen kirjaaminen asiakirjoihin ja oikeus salassa pidettäviin tietoihin </a:t>
            </a:r>
          </a:p>
          <a:p>
            <a:pPr lvl="1"/>
            <a:r>
              <a:rPr lang="fi-FI" sz="2000" dirty="0"/>
              <a:t>Pedagogisiin asiakirjoihin voidaan kirjata, että oppilas ohjattu oh-palveluiden piiriin. Ei kirjata ohjaamisen syitä eikä palveluihin liittyviä toimenpiteitä</a:t>
            </a:r>
          </a:p>
          <a:p>
            <a:pPr lvl="1"/>
            <a:r>
              <a:rPr lang="fi-FI" sz="2000" dirty="0"/>
              <a:t>Jos oppilaalla esim. lukemisen pulmia, kaikkien niiden opettajien, joiden oppiaineissa tarvitaan vähänkin lukemista, saatava tieto oppilaan vaikeudesta sekä omaa työtään varten tietoa siitä, kuinka oppilasta tulee tukea.</a:t>
            </a:r>
          </a:p>
          <a:p>
            <a:r>
              <a:rPr lang="fi-FI" sz="2400" dirty="0"/>
              <a:t>Keskustelusta ja konsultaatiosta</a:t>
            </a:r>
          </a:p>
          <a:p>
            <a:pPr lvl="1"/>
            <a:r>
              <a:rPr lang="fi-FI" sz="2000" dirty="0"/>
              <a:t>Opettaja saa keskustella oppilaan asiasta muiden opettajien/asiantuntijoiden kanssa, joiden työtehtäviin oppilaan tuen suunnittelu tai antaminen liittyy. </a:t>
            </a:r>
          </a:p>
          <a:p>
            <a:pPr lvl="1"/>
            <a:r>
              <a:rPr lang="fi-FI" sz="2000" dirty="0"/>
              <a:t>Opettaja voi työnsä tueksi tarvita esim. koulupsykologin antamaa konsultaatiota. Tätä voidaan tehdä myös siten, että oppilaan nimi tulee ilmi.</a:t>
            </a:r>
            <a:r>
              <a:rPr lang="fi-FI" sz="2000" b="1" dirty="0"/>
              <a:t> </a:t>
            </a:r>
            <a:endParaRPr lang="fi-FI" sz="2000" dirty="0"/>
          </a:p>
        </p:txBody>
      </p:sp>
      <p:sp>
        <p:nvSpPr>
          <p:cNvPr id="4" name="Alatunnisteen paikkamerkki 3"/>
          <p:cNvSpPr>
            <a:spLocks noGrp="1"/>
          </p:cNvSpPr>
          <p:nvPr>
            <p:ph type="ftr" sz="quarter" idx="11"/>
          </p:nvPr>
        </p:nvSpPr>
        <p:spPr/>
        <p:txBody>
          <a:bodyPr/>
          <a:lstStyle/>
          <a:p>
            <a:r>
              <a:rPr lang="fi-FI"/>
              <a:t>Nina Lahtinen</a:t>
            </a:r>
            <a:endParaRPr lang="fi-FI" dirty="0"/>
          </a:p>
        </p:txBody>
      </p:sp>
      <p:sp>
        <p:nvSpPr>
          <p:cNvPr id="5" name="Päivämäärän paikkamerkki 4"/>
          <p:cNvSpPr>
            <a:spLocks noGrp="1"/>
          </p:cNvSpPr>
          <p:nvPr>
            <p:ph type="dt" sz="half" idx="10"/>
          </p:nvPr>
        </p:nvSpPr>
        <p:spPr/>
        <p:txBody>
          <a:bodyPr/>
          <a:lstStyle/>
          <a:p>
            <a:fld id="{5F89E016-E5C9-45AD-A2AC-EA3645608911}" type="datetime1">
              <a:rPr lang="fi-FI" smtClean="0"/>
              <a:t>1.2.2018</a:t>
            </a:fld>
            <a:endParaRPr lang="fi-FI"/>
          </a:p>
        </p:txBody>
      </p:sp>
      <p:sp>
        <p:nvSpPr>
          <p:cNvPr id="6" name="Dian numeron paikkamerkki 5"/>
          <p:cNvSpPr>
            <a:spLocks noGrp="1"/>
          </p:cNvSpPr>
          <p:nvPr>
            <p:ph type="sldNum" sz="quarter" idx="12"/>
          </p:nvPr>
        </p:nvSpPr>
        <p:spPr/>
        <p:txBody>
          <a:bodyPr/>
          <a:lstStyle/>
          <a:p>
            <a:fld id="{7448DEDF-B19A-4584-A941-149BEBD5E7A0}" type="slidenum">
              <a:rPr lang="fi-FI" smtClean="0"/>
              <a:t>85</a:t>
            </a:fld>
            <a:endParaRPr lang="fi-FI"/>
          </a:p>
        </p:txBody>
      </p:sp>
    </p:spTree>
    <p:extLst>
      <p:ext uri="{BB962C8B-B14F-4D97-AF65-F5344CB8AC3E}">
        <p14:creationId xmlns:p14="http://schemas.microsoft.com/office/powerpoint/2010/main" val="124089564"/>
      </p:ext>
    </p:extLst>
  </p:cSld>
  <p:clrMapOvr>
    <a:masterClrMapping/>
  </p:clrMapOvr>
  <p:transition spd="slow">
    <p:push dir="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a:t>Kolmiportainen tuki ja oppilashuolto</a:t>
            </a:r>
          </a:p>
        </p:txBody>
      </p:sp>
      <p:sp>
        <p:nvSpPr>
          <p:cNvPr id="3" name="Sisällön paikkamerkki 2"/>
          <p:cNvSpPr>
            <a:spLocks noGrp="1"/>
          </p:cNvSpPr>
          <p:nvPr>
            <p:ph idx="1"/>
          </p:nvPr>
        </p:nvSpPr>
        <p:spPr/>
        <p:txBody>
          <a:bodyPr>
            <a:normAutofit fontScale="62500" lnSpcReduction="20000"/>
          </a:bodyPr>
          <a:lstStyle/>
          <a:p>
            <a:r>
              <a:rPr lang="fi-FI" dirty="0"/>
              <a:t>Perusopetuslaissa säädetyn tehostetun ja erityisen tuen antaminen edellyttää yhteistyötä </a:t>
            </a:r>
            <a:r>
              <a:rPr lang="fi-FI" b="1" dirty="0"/>
              <a:t>oppilashuollon ammattihenkilöiden </a:t>
            </a:r>
            <a:r>
              <a:rPr lang="fi-FI" dirty="0"/>
              <a:t>kanssa seuraavissa tilanteissa:</a:t>
            </a:r>
          </a:p>
          <a:p>
            <a:pPr lvl="1"/>
            <a:r>
              <a:rPr lang="fi-FI" dirty="0"/>
              <a:t>tehostetun tuen aloittaminen ja järjestäminen SEKÄ PALUU TEHOSTETUSTA TUESTA YLEISEEN TUKEEN käsitellään moniammatillisesti yhteistyössä oppilashuollon ammattihenkilöiden kanssa JA kirjataan opetuksen järjestäjän päättämällä tavalla, esimerkiksi </a:t>
            </a:r>
            <a:r>
              <a:rPr lang="fi-FI" b="1" dirty="0"/>
              <a:t>pedagogiseen arvioon. </a:t>
            </a:r>
          </a:p>
          <a:p>
            <a:pPr lvl="1"/>
            <a:r>
              <a:rPr lang="fi-FI" dirty="0"/>
              <a:t> (</a:t>
            </a:r>
            <a:r>
              <a:rPr lang="fi-FI" dirty="0" err="1"/>
              <a:t>PoL</a:t>
            </a:r>
            <a:r>
              <a:rPr lang="fi-FI" dirty="0"/>
              <a:t> 16 a §)</a:t>
            </a:r>
          </a:p>
          <a:p>
            <a:pPr lvl="1"/>
            <a:r>
              <a:rPr lang="fi-FI" dirty="0"/>
              <a:t>ennen erityistä tukea koskevan päätöksen tekemistä tehdään oppilashuollon ammattihenkilöiden kanssa moniammatillisena yhteistyönä selvitys oppilaan saamasta tehostetusta tuesta ja oppilaan kokonaistilanteesta (</a:t>
            </a:r>
            <a:r>
              <a:rPr lang="fi-FI" dirty="0" err="1"/>
              <a:t>PoL</a:t>
            </a:r>
            <a:r>
              <a:rPr lang="fi-FI" dirty="0"/>
              <a:t> 17 §). </a:t>
            </a:r>
          </a:p>
          <a:p>
            <a:pPr lvl="1"/>
            <a:endParaRPr lang="fi-FI" dirty="0"/>
          </a:p>
          <a:p>
            <a:r>
              <a:rPr lang="fi-FI" dirty="0"/>
              <a:t>Yhteistyön toteuttamistavasta ei ole tarkempia säännöksiä </a:t>
            </a:r>
          </a:p>
          <a:p>
            <a:r>
              <a:rPr lang="fi-FI" b="1" dirty="0"/>
              <a:t>Oppilaan tai huoltajan suostumusta ei tarvita: </a:t>
            </a:r>
            <a:r>
              <a:rPr lang="fi-FI" dirty="0"/>
              <a:t>moniammatillinen yhteistyö ei kuulu yksilökohtaiseen oppilashuoltoon eikä käsitellä asiantuntijaryhmässä</a:t>
            </a:r>
          </a:p>
          <a:p>
            <a:r>
              <a:rPr lang="fi-FI" dirty="0"/>
              <a:t>Oppimisen ja koulunkäynnin tuen edellyttämään moniammatilliseen yhteistyöhön osallistuvien ryhmä kootaan tapauskohtaisesti. </a:t>
            </a:r>
          </a:p>
          <a:p>
            <a:r>
              <a:rPr lang="fi-FI" b="1" dirty="0"/>
              <a:t>Moniammatillisuuden kriteeri </a:t>
            </a:r>
            <a:r>
              <a:rPr lang="fi-FI" dirty="0"/>
              <a:t>toteutuu silloin, kun asian käsittelyyn osallistuu opetushenkilöstön lisäksi käsiteltävän asian mukaan kouluterveydenhuoltoa ja/tai psykologi- ja kuraattoripalveluja edustavia jäseniä. </a:t>
            </a:r>
          </a:p>
          <a:p>
            <a:pPr lvl="1"/>
            <a:r>
              <a:rPr lang="fi-FI" dirty="0"/>
              <a:t>Mukana ovat vain ne opettajat ja muut asiantuntijat, </a:t>
            </a:r>
            <a:r>
              <a:rPr lang="fi-FI" b="1" dirty="0"/>
              <a:t>joiden työtehtäviin oppilaan tuen suunnittelu tai toteuttaminen kulloinkin kuuluu.</a:t>
            </a:r>
          </a:p>
          <a:p>
            <a:r>
              <a:rPr lang="fi-FI" dirty="0"/>
              <a:t>Yhteistyö voidaan toteuttaa esimerkiksi konsultoimalla oppilashuollon asiantuntijaa, jonka työtehtäviin oppilaan asia kuuluu. Jos oppilaan tilanteen selvittäminen ja tarvittavien toimenpiteiden harkinta edellyttää monipuolisempaa asiantuntemusta, asian käsittelyä varten voidaan koota laajempi ryhmä. </a:t>
            </a:r>
          </a:p>
          <a:p>
            <a:r>
              <a:rPr lang="fi-FI" dirty="0"/>
              <a:t>Koulun pedagogisena johtajana rehtori voi tarvittaessa olla ryhmän jäsenenä.</a:t>
            </a:r>
          </a:p>
        </p:txBody>
      </p:sp>
      <p:sp>
        <p:nvSpPr>
          <p:cNvPr id="5" name="Alatunnisteen paikkamerkki 4"/>
          <p:cNvSpPr>
            <a:spLocks noGrp="1"/>
          </p:cNvSpPr>
          <p:nvPr>
            <p:ph type="ftr" sz="quarter" idx="11"/>
          </p:nvPr>
        </p:nvSpPr>
        <p:spPr/>
        <p:txBody>
          <a:bodyPr/>
          <a:lstStyle/>
          <a:p>
            <a:r>
              <a:rPr lang="fi-FI"/>
              <a:t>Nina Lahtinen</a:t>
            </a:r>
          </a:p>
        </p:txBody>
      </p:sp>
      <p:sp>
        <p:nvSpPr>
          <p:cNvPr id="4" name="Päivämäärän paikkamerkki 3"/>
          <p:cNvSpPr>
            <a:spLocks noGrp="1"/>
          </p:cNvSpPr>
          <p:nvPr>
            <p:ph type="dt" sz="half" idx="10"/>
          </p:nvPr>
        </p:nvSpPr>
        <p:spPr/>
        <p:txBody>
          <a:bodyPr/>
          <a:lstStyle/>
          <a:p>
            <a:fld id="{E349A8E6-A91E-4862-A5D8-94B5CA53B98F}" type="datetime1">
              <a:rPr lang="fi-FI" smtClean="0"/>
              <a:t>1.2.2018</a:t>
            </a:fld>
            <a:endParaRPr lang="fi-FI"/>
          </a:p>
        </p:txBody>
      </p:sp>
      <p:sp>
        <p:nvSpPr>
          <p:cNvPr id="6" name="Dian numeron paikkamerkki 5"/>
          <p:cNvSpPr>
            <a:spLocks noGrp="1"/>
          </p:cNvSpPr>
          <p:nvPr>
            <p:ph type="sldNum" sz="quarter" idx="12"/>
          </p:nvPr>
        </p:nvSpPr>
        <p:spPr/>
        <p:txBody>
          <a:bodyPr/>
          <a:lstStyle/>
          <a:p>
            <a:fld id="{7448DEDF-B19A-4584-A941-149BEBD5E7A0}" type="slidenum">
              <a:rPr lang="fi-FI" smtClean="0"/>
              <a:t>86</a:t>
            </a:fld>
            <a:endParaRPr lang="fi-FI"/>
          </a:p>
        </p:txBody>
      </p:sp>
    </p:spTree>
    <p:extLst>
      <p:ext uri="{BB962C8B-B14F-4D97-AF65-F5344CB8AC3E}">
        <p14:creationId xmlns:p14="http://schemas.microsoft.com/office/powerpoint/2010/main" val="494089764"/>
      </p:ext>
    </p:extLst>
  </p:cSld>
  <p:clrMapOvr>
    <a:masterClrMapping/>
  </p:clrMapOvr>
  <p:transition spd="slow">
    <p:push dir="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pPr algn="ctr"/>
            <a:r>
              <a:rPr lang="fi-FI" sz="2800" dirty="0"/>
              <a:t>Oppimisen ja koulunkäynnin tukeen liittyvät asiakirjat</a:t>
            </a:r>
          </a:p>
        </p:txBody>
      </p:sp>
      <p:sp>
        <p:nvSpPr>
          <p:cNvPr id="3" name="Sisällön paikkamerkki 2"/>
          <p:cNvSpPr>
            <a:spLocks noGrp="1"/>
          </p:cNvSpPr>
          <p:nvPr>
            <p:ph idx="1"/>
          </p:nvPr>
        </p:nvSpPr>
        <p:spPr/>
        <p:txBody>
          <a:bodyPr>
            <a:normAutofit/>
          </a:bodyPr>
          <a:lstStyle/>
          <a:p>
            <a:r>
              <a:rPr lang="fi-FI" dirty="0"/>
              <a:t>salassa pidettäviä: tietoja voivat saada vain kyseistä oppilasta opettavat opettajat ja muut tietoja työtehtävissään tarvitsevat henkilöt siinä laajuudessa kuin he työtehtävissään tarvitsevat. </a:t>
            </a:r>
          </a:p>
          <a:p>
            <a:r>
              <a:rPr lang="fi-FI" dirty="0"/>
              <a:t>tietoja voidaan luovuttaa laajemmin huoltajan suostumuksella</a:t>
            </a:r>
          </a:p>
          <a:p>
            <a:r>
              <a:rPr lang="fi-FI" b="1" dirty="0"/>
              <a:t>Oppimisen ja koulunkäynnin tuen asiakirjoihin </a:t>
            </a:r>
            <a:r>
              <a:rPr lang="fi-FI" dirty="0"/>
              <a:t>voidaan sisällyttää maininta, että oppilas on ohjattu hakeutumaan oppilashuollon palvelujen piiriin. </a:t>
            </a:r>
            <a:r>
              <a:rPr lang="fi-FI" b="1" dirty="0"/>
              <a:t>Asiakirjoihin ei voi kirjata ohjaamisen syitä eikä palveluihin liittyviä toimenpiteitä.</a:t>
            </a:r>
          </a:p>
          <a:p>
            <a:pPr lvl="1"/>
            <a:r>
              <a:rPr lang="fi-FI" dirty="0"/>
              <a:t>Oppilashuollossa asiantuntijaryhmän laatiman o</a:t>
            </a:r>
            <a:r>
              <a:rPr lang="fi-FI" b="1" dirty="0"/>
              <a:t>ppilashuoltokertomuksen tiedot ovat </a:t>
            </a:r>
            <a:r>
              <a:rPr lang="fi-FI" dirty="0"/>
              <a:t>salassa pidettävä. </a:t>
            </a:r>
            <a:r>
              <a:rPr lang="fi-FI" b="1" dirty="0"/>
              <a:t>Oppilashuoltokertomukseen voidaan kirjata tieto, että oppilas saa oppimisen ja koulunkäynnin tukea, tai tieto, että tuen antamista selvitetään.</a:t>
            </a:r>
          </a:p>
        </p:txBody>
      </p:sp>
      <p:sp>
        <p:nvSpPr>
          <p:cNvPr id="5" name="Alatunnisteen paikkamerkki 4"/>
          <p:cNvSpPr>
            <a:spLocks noGrp="1"/>
          </p:cNvSpPr>
          <p:nvPr>
            <p:ph type="ftr" sz="quarter" idx="11"/>
          </p:nvPr>
        </p:nvSpPr>
        <p:spPr/>
        <p:txBody>
          <a:bodyPr/>
          <a:lstStyle/>
          <a:p>
            <a:r>
              <a:rPr lang="fi-FI"/>
              <a:t>Nina Lahtinen</a:t>
            </a:r>
          </a:p>
        </p:txBody>
      </p:sp>
      <p:sp>
        <p:nvSpPr>
          <p:cNvPr id="4" name="Päivämäärän paikkamerkki 3"/>
          <p:cNvSpPr>
            <a:spLocks noGrp="1"/>
          </p:cNvSpPr>
          <p:nvPr>
            <p:ph type="dt" sz="half" idx="10"/>
          </p:nvPr>
        </p:nvSpPr>
        <p:spPr/>
        <p:txBody>
          <a:bodyPr/>
          <a:lstStyle/>
          <a:p>
            <a:fld id="{E349A8E6-A91E-4862-A5D8-94B5CA53B98F}" type="datetime1">
              <a:rPr lang="fi-FI" smtClean="0"/>
              <a:t>1.2.2018</a:t>
            </a:fld>
            <a:endParaRPr lang="fi-FI"/>
          </a:p>
        </p:txBody>
      </p:sp>
      <p:sp>
        <p:nvSpPr>
          <p:cNvPr id="6" name="Dian numeron paikkamerkki 5"/>
          <p:cNvSpPr>
            <a:spLocks noGrp="1"/>
          </p:cNvSpPr>
          <p:nvPr>
            <p:ph type="sldNum" sz="quarter" idx="12"/>
          </p:nvPr>
        </p:nvSpPr>
        <p:spPr/>
        <p:txBody>
          <a:bodyPr/>
          <a:lstStyle/>
          <a:p>
            <a:fld id="{7448DEDF-B19A-4584-A941-149BEBD5E7A0}" type="slidenum">
              <a:rPr lang="fi-FI" smtClean="0"/>
              <a:t>87</a:t>
            </a:fld>
            <a:endParaRPr lang="fi-FI"/>
          </a:p>
        </p:txBody>
      </p:sp>
    </p:spTree>
    <p:extLst>
      <p:ext uri="{BB962C8B-B14F-4D97-AF65-F5344CB8AC3E}">
        <p14:creationId xmlns:p14="http://schemas.microsoft.com/office/powerpoint/2010/main" val="3513283243"/>
      </p:ext>
    </p:extLst>
  </p:cSld>
  <p:clrMapOvr>
    <a:masterClrMapping/>
  </p:clrMapOvr>
  <p:transition spd="slow">
    <p:push dir="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a:t>Tietojen liikkuminen kolmiportaisessa tuessa</a:t>
            </a:r>
          </a:p>
        </p:txBody>
      </p:sp>
      <p:sp>
        <p:nvSpPr>
          <p:cNvPr id="3" name="Sisällön paikkamerkki 2"/>
          <p:cNvSpPr>
            <a:spLocks noGrp="1"/>
          </p:cNvSpPr>
          <p:nvPr>
            <p:ph idx="1"/>
          </p:nvPr>
        </p:nvSpPr>
        <p:spPr/>
        <p:txBody>
          <a:bodyPr>
            <a:normAutofit fontScale="92500" lnSpcReduction="20000"/>
          </a:bodyPr>
          <a:lstStyle/>
          <a:p>
            <a:r>
              <a:rPr lang="fi-FI" dirty="0"/>
              <a:t>Opetuksen järjestäjän on annettava opetuksen järjestämisen kannalta välttämättömät tiedot oppilaan kanssa työskenteleville.</a:t>
            </a:r>
          </a:p>
          <a:p>
            <a:r>
              <a:rPr lang="fi-FI" dirty="0"/>
              <a:t>Jos oppilaalla on esimerkiksi lukemisen pulmia, on kaikkien niiden opettajien, joiden oppiaineissa tarvitaan vähänkin lukemista, saatava tieto oppilaan vaikeudesta. </a:t>
            </a:r>
          </a:p>
          <a:p>
            <a:r>
              <a:rPr lang="fi-FI" dirty="0"/>
              <a:t>Lisäksi he tarvitsevat omaa työtään varten tietoa siitä, kuinka oppilaan yksilölliset tarpeet tulee ottaa huomioon ja kuinka oppilasta tulee tukea. </a:t>
            </a:r>
          </a:p>
          <a:p>
            <a:r>
              <a:rPr lang="fi-FI" b="1" dirty="0"/>
              <a:t>Opetuksen järjestämisen kannalta välttämättömien tietojen luovuttaminen ei edellytä huoltajan suostumusta</a:t>
            </a:r>
            <a:r>
              <a:rPr lang="fi-FI" dirty="0"/>
              <a:t>. </a:t>
            </a:r>
          </a:p>
          <a:p>
            <a:pPr lvl="1"/>
            <a:r>
              <a:rPr lang="fi-FI" dirty="0"/>
              <a:t>Huoltajalta tulee kuitenkin pyytää yksilöity lupa tietojen siirtoon silloin, kun halutaan luovuttaa muutakin kuin välttämätöntä tietoa.</a:t>
            </a:r>
          </a:p>
          <a:p>
            <a:r>
              <a:rPr lang="fi-FI" dirty="0"/>
              <a:t>Koulun henkilöstö on vaitiolovelvollinen tiedoista, jotka he työssään saavat oppilaasta ja perheestä. Henkilöstö ei saa ilmaista näitä tietoja sivullisille. Sivullisia ovat koulun ulkopuolisten toimijoiden lisäksi ne koulun henkilöstöön kuuluvat, jotka eivät työskentele oppilaan kanssa. </a:t>
            </a:r>
          </a:p>
          <a:p>
            <a:r>
              <a:rPr lang="fi-FI" dirty="0"/>
              <a:t>Vaitiolovelvollisuus säilyy myös sen jälkeen, kun palvelussuhde on päättynyt.</a:t>
            </a:r>
          </a:p>
          <a:p>
            <a:endParaRPr lang="fi-FI" dirty="0"/>
          </a:p>
        </p:txBody>
      </p:sp>
      <p:sp>
        <p:nvSpPr>
          <p:cNvPr id="5" name="Alatunnisteen paikkamerkki 4"/>
          <p:cNvSpPr>
            <a:spLocks noGrp="1"/>
          </p:cNvSpPr>
          <p:nvPr>
            <p:ph type="ftr" sz="quarter" idx="11"/>
          </p:nvPr>
        </p:nvSpPr>
        <p:spPr/>
        <p:txBody>
          <a:bodyPr/>
          <a:lstStyle/>
          <a:p>
            <a:r>
              <a:rPr lang="fi-FI"/>
              <a:t>Nina Lahtinen</a:t>
            </a:r>
          </a:p>
        </p:txBody>
      </p:sp>
      <p:sp>
        <p:nvSpPr>
          <p:cNvPr id="4" name="Päivämäärän paikkamerkki 3"/>
          <p:cNvSpPr>
            <a:spLocks noGrp="1"/>
          </p:cNvSpPr>
          <p:nvPr>
            <p:ph type="dt" sz="half" idx="10"/>
          </p:nvPr>
        </p:nvSpPr>
        <p:spPr/>
        <p:txBody>
          <a:bodyPr/>
          <a:lstStyle/>
          <a:p>
            <a:fld id="{E349A8E6-A91E-4862-A5D8-94B5CA53B98F}" type="datetime1">
              <a:rPr lang="fi-FI" smtClean="0"/>
              <a:t>1.2.2018</a:t>
            </a:fld>
            <a:endParaRPr lang="fi-FI"/>
          </a:p>
        </p:txBody>
      </p:sp>
      <p:sp>
        <p:nvSpPr>
          <p:cNvPr id="6" name="Dian numeron paikkamerkki 5"/>
          <p:cNvSpPr>
            <a:spLocks noGrp="1"/>
          </p:cNvSpPr>
          <p:nvPr>
            <p:ph type="sldNum" sz="quarter" idx="12"/>
          </p:nvPr>
        </p:nvSpPr>
        <p:spPr/>
        <p:txBody>
          <a:bodyPr/>
          <a:lstStyle/>
          <a:p>
            <a:fld id="{7448DEDF-B19A-4584-A941-149BEBD5E7A0}" type="slidenum">
              <a:rPr lang="fi-FI" smtClean="0"/>
              <a:t>88</a:t>
            </a:fld>
            <a:endParaRPr lang="fi-FI"/>
          </a:p>
        </p:txBody>
      </p:sp>
    </p:spTree>
    <p:extLst>
      <p:ext uri="{BB962C8B-B14F-4D97-AF65-F5344CB8AC3E}">
        <p14:creationId xmlns:p14="http://schemas.microsoft.com/office/powerpoint/2010/main" val="2709509799"/>
      </p:ext>
    </p:extLst>
  </p:cSld>
  <p:clrMapOvr>
    <a:masterClrMapping/>
  </p:clrMapOvr>
  <p:transition spd="slow">
    <p:push dir="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Tietojen liikkuminen kolmiportaisessa tuessa</a:t>
            </a:r>
          </a:p>
        </p:txBody>
      </p:sp>
      <p:sp>
        <p:nvSpPr>
          <p:cNvPr id="3" name="Sisällön paikkamerkki 2"/>
          <p:cNvSpPr>
            <a:spLocks noGrp="1"/>
          </p:cNvSpPr>
          <p:nvPr>
            <p:ph idx="1"/>
          </p:nvPr>
        </p:nvSpPr>
        <p:spPr/>
        <p:txBody>
          <a:bodyPr>
            <a:normAutofit fontScale="77500" lnSpcReduction="20000"/>
          </a:bodyPr>
          <a:lstStyle/>
          <a:p>
            <a:r>
              <a:rPr lang="fi-FI" dirty="0"/>
              <a:t>Opettaja saa keskustella oppilaan asiasta muiden opettajien tai niiden asiantuntijoiden kanssa, joiden työtehtäviin oppilaan oppimisen ja koulunkäynnin tuen suunnittelu tai antaminen liittyy. </a:t>
            </a:r>
          </a:p>
          <a:p>
            <a:r>
              <a:rPr lang="fi-FI" dirty="0"/>
              <a:t>Keskustelu rajautuu tietoihin, jotka ovat tarpeellisia opetuksen tai oppimisen ja koulunkäynnin tuen suunnittelussa ja käytännön toteuttamisessa. </a:t>
            </a:r>
          </a:p>
          <a:p>
            <a:r>
              <a:rPr lang="fi-FI" dirty="0"/>
              <a:t>Keskustelun tarkoituksena on varmistaa, että oppilas saa oikea-aikaista ja riittävää tukea. </a:t>
            </a:r>
          </a:p>
          <a:p>
            <a:r>
              <a:rPr lang="fi-FI" dirty="0"/>
              <a:t>Opettaja voi työnsä tueksi tarvita esimerkiksi erityisopettajan tai koulupsykologin antamaa konsultaatiota. </a:t>
            </a:r>
            <a:r>
              <a:rPr lang="fi-FI" b="1" dirty="0"/>
              <a:t>Oppimisen ja koulunkäynnin tuen yhteydessä konsultaatiota voidaan tarvittaessa tehdä myös siten, että oppilaan nimi tulee ilmi</a:t>
            </a:r>
            <a:r>
              <a:rPr lang="fi-FI" dirty="0"/>
              <a:t>, </a:t>
            </a:r>
            <a:r>
              <a:rPr lang="fi-FI" b="1" dirty="0"/>
              <a:t>vaikka konsultaatiossa käsiteltäisiin salassa pidettäviä asioita. </a:t>
            </a:r>
          </a:p>
          <a:p>
            <a:r>
              <a:rPr lang="fi-FI" dirty="0"/>
              <a:t>Tällöin konsultaatioon osallistuvat harkitsevat, mitkä tiedot ovat oppilaan opetuksen asianmukaisen järjestämisen edellyttämiä välttämättömiä tietoja. </a:t>
            </a:r>
          </a:p>
          <a:p>
            <a:r>
              <a:rPr lang="fi-FI" b="1" dirty="0"/>
              <a:t>Laki ei edellytä edellä kuvatun keskustelun kirjaamista asiakirjoihin, mutta joskus </a:t>
            </a:r>
            <a:r>
              <a:rPr lang="fi-FI" b="1" u="sng" dirty="0"/>
              <a:t>henkilökohtaisten muistiinpanojen </a:t>
            </a:r>
            <a:r>
              <a:rPr lang="fi-FI" b="1" dirty="0"/>
              <a:t>laatiminen on tarpeen. </a:t>
            </a:r>
          </a:p>
          <a:p>
            <a:r>
              <a:rPr lang="fi-FI" dirty="0"/>
              <a:t>Jos jokin myöhempi toimenpide tai päätös pohjautuu asiantuntijan näkemykseen, tulee se kuitenkin kirjata. </a:t>
            </a:r>
          </a:p>
          <a:p>
            <a:r>
              <a:rPr lang="fi-FI" dirty="0"/>
              <a:t>Muistiinpanoja ei arkistoida, vaan ne hävitetään kun niitä ei enää tarvita. </a:t>
            </a:r>
          </a:p>
          <a:p>
            <a:r>
              <a:rPr lang="fi-FI" dirty="0"/>
              <a:t>Jos kyse on konsultaatiosta, kirjaa esimerkiksi psykologi opettajalle antamansa konsultaation tarvittaessa omaan potilasrekisteriinsä. </a:t>
            </a:r>
          </a:p>
        </p:txBody>
      </p:sp>
      <p:sp>
        <p:nvSpPr>
          <p:cNvPr id="5" name="Alatunnisteen paikkamerkki 4"/>
          <p:cNvSpPr>
            <a:spLocks noGrp="1"/>
          </p:cNvSpPr>
          <p:nvPr>
            <p:ph type="ftr" sz="quarter" idx="11"/>
          </p:nvPr>
        </p:nvSpPr>
        <p:spPr/>
        <p:txBody>
          <a:bodyPr/>
          <a:lstStyle/>
          <a:p>
            <a:r>
              <a:rPr lang="fi-FI"/>
              <a:t>Nina Lahtinen</a:t>
            </a:r>
          </a:p>
        </p:txBody>
      </p:sp>
      <p:sp>
        <p:nvSpPr>
          <p:cNvPr id="4" name="Päivämäärän paikkamerkki 3"/>
          <p:cNvSpPr>
            <a:spLocks noGrp="1"/>
          </p:cNvSpPr>
          <p:nvPr>
            <p:ph type="dt" sz="half" idx="10"/>
          </p:nvPr>
        </p:nvSpPr>
        <p:spPr/>
        <p:txBody>
          <a:bodyPr/>
          <a:lstStyle/>
          <a:p>
            <a:fld id="{E349A8E6-A91E-4862-A5D8-94B5CA53B98F}" type="datetime1">
              <a:rPr lang="fi-FI" smtClean="0"/>
              <a:t>1.2.2018</a:t>
            </a:fld>
            <a:endParaRPr lang="fi-FI"/>
          </a:p>
        </p:txBody>
      </p:sp>
      <p:sp>
        <p:nvSpPr>
          <p:cNvPr id="6" name="Dian numeron paikkamerkki 5"/>
          <p:cNvSpPr>
            <a:spLocks noGrp="1"/>
          </p:cNvSpPr>
          <p:nvPr>
            <p:ph type="sldNum" sz="quarter" idx="12"/>
          </p:nvPr>
        </p:nvSpPr>
        <p:spPr/>
        <p:txBody>
          <a:bodyPr/>
          <a:lstStyle/>
          <a:p>
            <a:fld id="{7448DEDF-B19A-4584-A941-149BEBD5E7A0}" type="slidenum">
              <a:rPr lang="fi-FI" smtClean="0"/>
              <a:t>89</a:t>
            </a:fld>
            <a:endParaRPr lang="fi-FI"/>
          </a:p>
        </p:txBody>
      </p:sp>
    </p:spTree>
    <p:extLst>
      <p:ext uri="{BB962C8B-B14F-4D97-AF65-F5344CB8AC3E}">
        <p14:creationId xmlns:p14="http://schemas.microsoft.com/office/powerpoint/2010/main" val="1826345950"/>
      </p:ext>
    </p:extLst>
  </p:cSld>
  <p:clrMapOvr>
    <a:masterClrMapping/>
  </p:clrMapOvr>
  <p:transition spd="slow">
    <p:push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 xmlns:a16="http://schemas.microsoft.com/office/drawing/2014/main" id="{78B84CE0-586B-47B8-B0D8-8F26C7BB2E65}"/>
              </a:ext>
            </a:extLst>
          </p:cNvPr>
          <p:cNvSpPr>
            <a:spLocks noGrp="1"/>
          </p:cNvSpPr>
          <p:nvPr>
            <p:ph type="title"/>
          </p:nvPr>
        </p:nvSpPr>
        <p:spPr>
          <a:xfrm>
            <a:off x="435704" y="79900"/>
            <a:ext cx="7886700" cy="1325563"/>
          </a:xfrm>
        </p:spPr>
        <p:txBody>
          <a:bodyPr>
            <a:normAutofit/>
          </a:bodyPr>
          <a:lstStyle/>
          <a:p>
            <a:r>
              <a:rPr lang="fi-FI" b="1" dirty="0"/>
              <a:t>Selkeät toimintaohjeet helpottavat väkivaltatilanteiden hallintaa</a:t>
            </a:r>
            <a:endParaRPr lang="fi-FI" dirty="0"/>
          </a:p>
        </p:txBody>
      </p:sp>
      <p:sp>
        <p:nvSpPr>
          <p:cNvPr id="3" name="Sisällön paikkamerkki 2">
            <a:extLst>
              <a:ext uri="{FF2B5EF4-FFF2-40B4-BE49-F238E27FC236}">
                <a16:creationId xmlns="" xmlns:a16="http://schemas.microsoft.com/office/drawing/2014/main" id="{BEAD29BA-ED9E-4336-B49E-9948C2C9E258}"/>
              </a:ext>
            </a:extLst>
          </p:cNvPr>
          <p:cNvSpPr>
            <a:spLocks noGrp="1"/>
          </p:cNvSpPr>
          <p:nvPr>
            <p:ph idx="1"/>
          </p:nvPr>
        </p:nvSpPr>
        <p:spPr>
          <a:xfrm>
            <a:off x="142090" y="1409965"/>
            <a:ext cx="7886700" cy="4351338"/>
          </a:xfrm>
        </p:spPr>
        <p:txBody>
          <a:bodyPr>
            <a:normAutofit fontScale="85000" lnSpcReduction="20000"/>
          </a:bodyPr>
          <a:lstStyle/>
          <a:p>
            <a:r>
              <a:rPr lang="fi-FI" dirty="0"/>
              <a:t>ohjeet koko työyhteisölle ja erityistilanteisiin</a:t>
            </a:r>
          </a:p>
          <a:p>
            <a:r>
              <a:rPr lang="fi-FI" dirty="0"/>
              <a:t>perehdytys ja opastus, harjoittelu</a:t>
            </a:r>
          </a:p>
          <a:p>
            <a:r>
              <a:rPr lang="fi-FI" dirty="0"/>
              <a:t>tarvittavat turvallisuusjärjestelyt ja turvalaitteet</a:t>
            </a:r>
          </a:p>
          <a:p>
            <a:r>
              <a:rPr lang="fi-FI" dirty="0"/>
              <a:t>avun hälyttäminen ja saaminen, järjestelmän testaus</a:t>
            </a:r>
          </a:p>
          <a:p>
            <a:r>
              <a:rPr lang="fi-FI" dirty="0"/>
              <a:t>väkivaltatilanteiden jälkihoitojärjestelmä</a:t>
            </a:r>
          </a:p>
          <a:p>
            <a:r>
              <a:rPr lang="fi-FI" dirty="0"/>
              <a:t>uhka- ja väkivaltatilanteiden seurantamenettely</a:t>
            </a:r>
          </a:p>
          <a:p>
            <a:pPr marL="0" indent="0">
              <a:buNone/>
            </a:pPr>
            <a:endParaRPr lang="fi-FI" dirty="0"/>
          </a:p>
          <a:p>
            <a:r>
              <a:rPr lang="fi-FI" dirty="0"/>
              <a:t>Fyysisestä tai henkisestä väkivallasta, joka kohdistuu koulun työntekijään oppilaan, huoltajan tai ulkopuolisen taholta, k</a:t>
            </a:r>
            <a:r>
              <a:rPr lang="fi-FI" b="1" dirty="0"/>
              <a:t>erätään tilastotietoa seurantaa ja ehkäiseviä toimenpiteitä varten</a:t>
            </a:r>
            <a:r>
              <a:rPr lang="fi-FI" dirty="0"/>
              <a:t>.  Sitä varten kannattaa laatia helppokäyttöinen l</a:t>
            </a:r>
            <a:r>
              <a:rPr lang="fi-FI" b="1" dirty="0"/>
              <a:t>omake</a:t>
            </a:r>
            <a:r>
              <a:rPr lang="fi-FI" dirty="0"/>
              <a:t>, jolla tapahtuneista </a:t>
            </a:r>
            <a:r>
              <a:rPr lang="fi-FI" b="1" dirty="0"/>
              <a:t>tilanteista ilmoitetaan hallintoon ja työsuojeluvaltuutetuille</a:t>
            </a:r>
            <a:r>
              <a:rPr lang="fi-FI" dirty="0"/>
              <a:t>. </a:t>
            </a:r>
          </a:p>
          <a:p>
            <a:r>
              <a:rPr lang="fi-FI" dirty="0"/>
              <a:t>Siihen kirjataan lyhyesti </a:t>
            </a:r>
            <a:r>
              <a:rPr lang="fi-FI" b="1" dirty="0"/>
              <a:t>mitä on tapahtunut, mitä on seurannut, miten tapahtuma on käsitelty ja keitä ovat silminnäkijät.</a:t>
            </a:r>
            <a:r>
              <a:rPr lang="fi-FI" dirty="0"/>
              <a:t>  Lomakkeen allekirjoittaa ilmoittajan lisäksi esimies.  Raportteihin </a:t>
            </a:r>
            <a:r>
              <a:rPr lang="fi-FI" dirty="0">
                <a:solidFill>
                  <a:srgbClr val="FF0000"/>
                </a:solidFill>
              </a:rPr>
              <a:t>ei</a:t>
            </a:r>
            <a:r>
              <a:rPr lang="fi-FI" dirty="0"/>
              <a:t> kuitenkaan merkitä uhkaan / väkivaltaan syyllistyneiden henkilötietoja.  Yhteenvetojen pohjalta suunnitellaan korjaavia ja ennaltaehkäiseviä toimenpiteitä.</a:t>
            </a:r>
          </a:p>
          <a:p>
            <a:endParaRPr lang="fi-FI" dirty="0"/>
          </a:p>
        </p:txBody>
      </p:sp>
      <p:pic>
        <p:nvPicPr>
          <p:cNvPr id="5" name="Kuva 4">
            <a:extLst>
              <a:ext uri="{FF2B5EF4-FFF2-40B4-BE49-F238E27FC236}">
                <a16:creationId xmlns="" xmlns:a16="http://schemas.microsoft.com/office/drawing/2014/main" id="{8EFDA584-67A2-49BB-B66C-65F1837D545A}"/>
              </a:ext>
            </a:extLst>
          </p:cNvPr>
          <p:cNvPicPr>
            <a:picLocks noChangeAspect="1"/>
          </p:cNvPicPr>
          <p:nvPr/>
        </p:nvPicPr>
        <p:blipFill>
          <a:blip r:embed="rId2"/>
          <a:stretch>
            <a:fillRect/>
          </a:stretch>
        </p:blipFill>
        <p:spPr>
          <a:xfrm>
            <a:off x="5966339" y="1243290"/>
            <a:ext cx="3177661" cy="2198967"/>
          </a:xfrm>
          <a:prstGeom prst="rect">
            <a:avLst/>
          </a:prstGeom>
        </p:spPr>
      </p:pic>
    </p:spTree>
    <p:extLst>
      <p:ext uri="{BB962C8B-B14F-4D97-AF65-F5344CB8AC3E}">
        <p14:creationId xmlns:p14="http://schemas.microsoft.com/office/powerpoint/2010/main" val="4079182465"/>
      </p:ext>
    </p:extLst>
  </p:cSld>
  <p:clrMapOvr>
    <a:masterClrMapping/>
  </p:clrMapOvr>
  <p:transition spd="slow">
    <p:push dir="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a:t>Ovatko muistiinpanot viranomaisen asiakirjoja?</a:t>
            </a:r>
            <a:r>
              <a:rPr lang="fi-FI" b="1" dirty="0"/>
              <a:t> </a:t>
            </a:r>
            <a:br>
              <a:rPr lang="fi-FI" b="1" dirty="0"/>
            </a:br>
            <a:r>
              <a:rPr lang="fi-FI" b="1" dirty="0"/>
              <a:t>KHO 2016:131 ja KHO 13.9.2016/3803 </a:t>
            </a:r>
            <a:r>
              <a:rPr lang="fi-FI" dirty="0"/>
              <a:t/>
            </a:r>
            <a:br>
              <a:rPr lang="fi-FI" dirty="0"/>
            </a:br>
            <a:endParaRPr lang="fi-FI" dirty="0"/>
          </a:p>
        </p:txBody>
      </p:sp>
      <p:sp>
        <p:nvSpPr>
          <p:cNvPr id="3" name="Sisällön paikkamerkki 2"/>
          <p:cNvSpPr>
            <a:spLocks noGrp="1"/>
          </p:cNvSpPr>
          <p:nvPr>
            <p:ph idx="1"/>
          </p:nvPr>
        </p:nvSpPr>
        <p:spPr/>
        <p:txBody>
          <a:bodyPr>
            <a:normAutofit fontScale="92500" lnSpcReduction="10000"/>
          </a:bodyPr>
          <a:lstStyle/>
          <a:p>
            <a:r>
              <a:rPr lang="fi-FI" dirty="0"/>
              <a:t>Julkisuuslain 5 § 2 momentin mukaan viranomaisen asiakirjalla tarkoitetaan viranomaisen hallussa olevaa asiakirjaa, jonka viranomainen on laatinut, taikka joka on toimitettu viranomaiselle asian käsittelyä varten tai muuten sen toimialaan tai tehtäviin kuuluvassa asiassa. Viranomaisen laatimana pidetään myös asiakirjaa, joka on laadittu viranomaisen antaman toimeksiannon johdosta, ja viranomaiselle toimitettuna asiakirjana asiakirjaa, joka on annettu viranomaisen toimeksiannosta toimivalle. </a:t>
            </a:r>
          </a:p>
          <a:p>
            <a:r>
              <a:rPr lang="fi-FI" dirty="0"/>
              <a:t>Poikkeuksena ovat muistiinpanot taikka sellaiset luonnokset, joita laatija ei ole vielä antanut esittelyä tai muuta asian käsittelyä varten (julkisuuslain 5 § 3 mom.). </a:t>
            </a:r>
          </a:p>
          <a:p>
            <a:r>
              <a:rPr lang="fi-FI" dirty="0"/>
              <a:t>Lain valmistelutyössä (HE 30/1998) todetaan, että viranhaltijoiden tekemät keskeneräiset asiakirjat jäävät viranomaisen asiakirjan käsitteen ulkopuolelle, koska niitä ei ole tarkoitettukaan asiakirjoiksi, joihin asian käsittely perustuu. </a:t>
            </a:r>
          </a:p>
          <a:p>
            <a:r>
              <a:rPr lang="fi-FI" dirty="0"/>
              <a:t>Lakiesityksessä mainitaan erityisesti, ettei lakia sovelleta viranhaltijan itse laatimiin ja hänen haltuunsa jääviin muistiinpanoihin.  </a:t>
            </a:r>
          </a:p>
          <a:p>
            <a:endParaRPr lang="fi-FI" dirty="0"/>
          </a:p>
        </p:txBody>
      </p:sp>
      <p:sp>
        <p:nvSpPr>
          <p:cNvPr id="5" name="Alatunnisteen paikkamerkki 4"/>
          <p:cNvSpPr>
            <a:spLocks noGrp="1"/>
          </p:cNvSpPr>
          <p:nvPr>
            <p:ph type="ftr" sz="quarter" idx="11"/>
          </p:nvPr>
        </p:nvSpPr>
        <p:spPr/>
        <p:txBody>
          <a:bodyPr/>
          <a:lstStyle/>
          <a:p>
            <a:r>
              <a:rPr lang="fi-FI"/>
              <a:t>Nina Lahtinen</a:t>
            </a:r>
          </a:p>
        </p:txBody>
      </p:sp>
      <p:sp>
        <p:nvSpPr>
          <p:cNvPr id="4" name="Päivämäärän paikkamerkki 3"/>
          <p:cNvSpPr>
            <a:spLocks noGrp="1"/>
          </p:cNvSpPr>
          <p:nvPr>
            <p:ph type="dt" sz="half" idx="10"/>
          </p:nvPr>
        </p:nvSpPr>
        <p:spPr/>
        <p:txBody>
          <a:bodyPr/>
          <a:lstStyle/>
          <a:p>
            <a:fld id="{E349A8E6-A91E-4862-A5D8-94B5CA53B98F}" type="datetime1">
              <a:rPr lang="fi-FI" smtClean="0"/>
              <a:t>1.2.2018</a:t>
            </a:fld>
            <a:endParaRPr lang="fi-FI"/>
          </a:p>
        </p:txBody>
      </p:sp>
      <p:sp>
        <p:nvSpPr>
          <p:cNvPr id="6" name="Dian numeron paikkamerkki 5"/>
          <p:cNvSpPr>
            <a:spLocks noGrp="1"/>
          </p:cNvSpPr>
          <p:nvPr>
            <p:ph type="sldNum" sz="quarter" idx="12"/>
          </p:nvPr>
        </p:nvSpPr>
        <p:spPr/>
        <p:txBody>
          <a:bodyPr/>
          <a:lstStyle/>
          <a:p>
            <a:fld id="{7448DEDF-B19A-4584-A941-149BEBD5E7A0}" type="slidenum">
              <a:rPr lang="fi-FI" smtClean="0"/>
              <a:t>90</a:t>
            </a:fld>
            <a:endParaRPr lang="fi-FI"/>
          </a:p>
        </p:txBody>
      </p:sp>
    </p:spTree>
    <p:extLst>
      <p:ext uri="{BB962C8B-B14F-4D97-AF65-F5344CB8AC3E}">
        <p14:creationId xmlns:p14="http://schemas.microsoft.com/office/powerpoint/2010/main" val="3199704514"/>
      </p:ext>
    </p:extLst>
  </p:cSld>
  <p:clrMapOvr>
    <a:masterClrMapping/>
  </p:clrMapOvr>
  <p:transition spd="slow">
    <p:push dir="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Tapaus KHO 13.9.2016/3803</a:t>
            </a:r>
          </a:p>
        </p:txBody>
      </p:sp>
      <p:sp>
        <p:nvSpPr>
          <p:cNvPr id="3" name="Sisällön paikkamerkki 2"/>
          <p:cNvSpPr>
            <a:spLocks noGrp="1"/>
          </p:cNvSpPr>
          <p:nvPr>
            <p:ph idx="1"/>
          </p:nvPr>
        </p:nvSpPr>
        <p:spPr/>
        <p:txBody>
          <a:bodyPr>
            <a:normAutofit/>
          </a:bodyPr>
          <a:lstStyle/>
          <a:p>
            <a:r>
              <a:rPr lang="fi-FI" dirty="0"/>
              <a:t>Tapaus koski erään yhtiön Verohallinnolta pyytämiä muistiinpanoja, Excel-taulukoita ja tietokantaan tehtyjen hakujen tuloksia verotarkastuksen yhteydessä. </a:t>
            </a:r>
          </a:p>
          <a:p>
            <a:r>
              <a:rPr lang="fi-FI" dirty="0"/>
              <a:t>KHO katsoi tässä tapauksessa, että mainitut asiakirjat olivat sellaisia hahmotelmia, asiakysymyslistoja ja luonnoksia, joihin julkisuuslakia ei sovelleta. </a:t>
            </a:r>
          </a:p>
          <a:p>
            <a:endParaRPr lang="fi-FI" dirty="0"/>
          </a:p>
        </p:txBody>
      </p:sp>
      <p:sp>
        <p:nvSpPr>
          <p:cNvPr id="5" name="Alatunnisteen paikkamerkki 4"/>
          <p:cNvSpPr>
            <a:spLocks noGrp="1"/>
          </p:cNvSpPr>
          <p:nvPr>
            <p:ph type="ftr" sz="quarter" idx="11"/>
          </p:nvPr>
        </p:nvSpPr>
        <p:spPr/>
        <p:txBody>
          <a:bodyPr/>
          <a:lstStyle/>
          <a:p>
            <a:r>
              <a:rPr lang="fi-FI"/>
              <a:t>Nina Lahtinen</a:t>
            </a:r>
          </a:p>
        </p:txBody>
      </p:sp>
      <p:sp>
        <p:nvSpPr>
          <p:cNvPr id="4" name="Päivämäärän paikkamerkki 3"/>
          <p:cNvSpPr>
            <a:spLocks noGrp="1"/>
          </p:cNvSpPr>
          <p:nvPr>
            <p:ph type="dt" sz="half" idx="10"/>
          </p:nvPr>
        </p:nvSpPr>
        <p:spPr/>
        <p:txBody>
          <a:bodyPr/>
          <a:lstStyle/>
          <a:p>
            <a:fld id="{E349A8E6-A91E-4862-A5D8-94B5CA53B98F}" type="datetime1">
              <a:rPr lang="fi-FI" smtClean="0"/>
              <a:t>1.2.2018</a:t>
            </a:fld>
            <a:endParaRPr lang="fi-FI"/>
          </a:p>
        </p:txBody>
      </p:sp>
      <p:sp>
        <p:nvSpPr>
          <p:cNvPr id="6" name="Dian numeron paikkamerkki 5"/>
          <p:cNvSpPr>
            <a:spLocks noGrp="1"/>
          </p:cNvSpPr>
          <p:nvPr>
            <p:ph type="sldNum" sz="quarter" idx="12"/>
          </p:nvPr>
        </p:nvSpPr>
        <p:spPr/>
        <p:txBody>
          <a:bodyPr/>
          <a:lstStyle/>
          <a:p>
            <a:fld id="{7448DEDF-B19A-4584-A941-149BEBD5E7A0}" type="slidenum">
              <a:rPr lang="fi-FI" smtClean="0"/>
              <a:t>91</a:t>
            </a:fld>
            <a:endParaRPr lang="fi-FI"/>
          </a:p>
        </p:txBody>
      </p:sp>
    </p:spTree>
    <p:extLst>
      <p:ext uri="{BB962C8B-B14F-4D97-AF65-F5344CB8AC3E}">
        <p14:creationId xmlns:p14="http://schemas.microsoft.com/office/powerpoint/2010/main" val="2555460652"/>
      </p:ext>
    </p:extLst>
  </p:cSld>
  <p:clrMapOvr>
    <a:masterClrMapping/>
  </p:clrMapOvr>
  <p:transition spd="slow">
    <p:push dir="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KHO 2016:131</a:t>
            </a:r>
          </a:p>
        </p:txBody>
      </p:sp>
      <p:sp>
        <p:nvSpPr>
          <p:cNvPr id="3" name="Sisällön paikkamerkki 2"/>
          <p:cNvSpPr>
            <a:spLocks noGrp="1"/>
          </p:cNvSpPr>
          <p:nvPr>
            <p:ph idx="1"/>
          </p:nvPr>
        </p:nvSpPr>
        <p:spPr/>
        <p:txBody>
          <a:bodyPr>
            <a:normAutofit fontScale="77500" lnSpcReduction="20000"/>
          </a:bodyPr>
          <a:lstStyle/>
          <a:p>
            <a:r>
              <a:rPr lang="fi-FI" dirty="0"/>
              <a:t>Tapaus koski verotarkastuksen kohteena olevan yhtiön työntekijöitä haastateltaessa tehtyjä muistiinpanoja. </a:t>
            </a:r>
          </a:p>
          <a:p>
            <a:r>
              <a:rPr lang="fi-FI" dirty="0"/>
              <a:t>Hallintolain (434/2003) 42 §:n mukaan tiedot suullisesti esitetyistä vaatimuksista ja selvityksistä on kirjattava tai muulla tavoin rekisteröitävä. </a:t>
            </a:r>
          </a:p>
          <a:p>
            <a:r>
              <a:rPr lang="fi-FI" dirty="0"/>
              <a:t>Verohallinto on säännöksen vaatimuksen mukaisesti tehnyt muistiinpanoja haastattelujen aikana.</a:t>
            </a:r>
          </a:p>
          <a:p>
            <a:r>
              <a:rPr lang="fi-FI" dirty="0"/>
              <a:t>muistiinpanot olivat Verohallinnon viranomaisasiakirjoja ja että kyseisiä muistiinpanoja ei voitu pitää julkisuuslain soveltamisalan ulkopuolelle jäävinä muistiinpanoina tai luonnoksina. </a:t>
            </a:r>
          </a:p>
          <a:p>
            <a:r>
              <a:rPr lang="fi-FI" dirty="0"/>
              <a:t>Tässä tapauksessa muistiinpanot siis olivat viranomaisen asiakirjoja. </a:t>
            </a:r>
          </a:p>
          <a:p>
            <a:r>
              <a:rPr lang="fi-FI" dirty="0"/>
              <a:t>​ KHO:n päätöksen kannalta ratkaisevaa oli, että kyse toisaalta oli asiakirjoista, joihin oli kirjattu viranomaisen haastatteluissa saama suullinen selvitys. </a:t>
            </a:r>
          </a:p>
          <a:p>
            <a:r>
              <a:rPr lang="fi-FI" dirty="0"/>
              <a:t>Selvitystä käytettiin tausta-aineistona varsinaisessa verotarkastuksessa, joten se vaikutti asiassa tehtyihin päätöksiin. </a:t>
            </a:r>
          </a:p>
          <a:p>
            <a:r>
              <a:rPr lang="fi-FI" dirty="0"/>
              <a:t>Toisaalta muistiinpanot eivät olleet muiden asiakirjojen luonnoksia tai luonnosversioita, eli muistiinpanoissa olevat tiedot eivät käyneet ilmi muista asiaan liittyvistä asiakirjoista. Muistiinpanot sisälsivät siis selvitystä, joka vaikutti verontarkastukseen, mutta jota ei ollut saatavissa muista asiakirjoista.  </a:t>
            </a:r>
          </a:p>
          <a:p>
            <a:r>
              <a:rPr lang="fi-FI" dirty="0" err="1"/>
              <a:t>ineistona</a:t>
            </a:r>
            <a:r>
              <a:rPr lang="fi-FI" dirty="0"/>
              <a:t> asian jatkokäsittelyssä. Muistiinpanot pysyvät tällöin lähtökohtaisesti muistiinpanijan omina. ​​​​​​​​​​​​</a:t>
            </a:r>
          </a:p>
          <a:p>
            <a:endParaRPr lang="fi-FI" dirty="0"/>
          </a:p>
        </p:txBody>
      </p:sp>
      <p:sp>
        <p:nvSpPr>
          <p:cNvPr id="5" name="Alatunnisteen paikkamerkki 4"/>
          <p:cNvSpPr>
            <a:spLocks noGrp="1"/>
          </p:cNvSpPr>
          <p:nvPr>
            <p:ph type="ftr" sz="quarter" idx="11"/>
          </p:nvPr>
        </p:nvSpPr>
        <p:spPr/>
        <p:txBody>
          <a:bodyPr/>
          <a:lstStyle/>
          <a:p>
            <a:r>
              <a:rPr lang="fi-FI"/>
              <a:t>Nina Lahtinen</a:t>
            </a:r>
          </a:p>
        </p:txBody>
      </p:sp>
      <p:sp>
        <p:nvSpPr>
          <p:cNvPr id="4" name="Päivämäärän paikkamerkki 3"/>
          <p:cNvSpPr>
            <a:spLocks noGrp="1"/>
          </p:cNvSpPr>
          <p:nvPr>
            <p:ph type="dt" sz="half" idx="10"/>
          </p:nvPr>
        </p:nvSpPr>
        <p:spPr/>
        <p:txBody>
          <a:bodyPr/>
          <a:lstStyle/>
          <a:p>
            <a:fld id="{E349A8E6-A91E-4862-A5D8-94B5CA53B98F}" type="datetime1">
              <a:rPr lang="fi-FI" smtClean="0"/>
              <a:t>1.2.2018</a:t>
            </a:fld>
            <a:endParaRPr lang="fi-FI"/>
          </a:p>
        </p:txBody>
      </p:sp>
      <p:sp>
        <p:nvSpPr>
          <p:cNvPr id="6" name="Dian numeron paikkamerkki 5"/>
          <p:cNvSpPr>
            <a:spLocks noGrp="1"/>
          </p:cNvSpPr>
          <p:nvPr>
            <p:ph type="sldNum" sz="quarter" idx="12"/>
          </p:nvPr>
        </p:nvSpPr>
        <p:spPr/>
        <p:txBody>
          <a:bodyPr/>
          <a:lstStyle/>
          <a:p>
            <a:fld id="{7448DEDF-B19A-4584-A941-149BEBD5E7A0}" type="slidenum">
              <a:rPr lang="fi-FI" smtClean="0"/>
              <a:t>92</a:t>
            </a:fld>
            <a:endParaRPr lang="fi-FI"/>
          </a:p>
        </p:txBody>
      </p:sp>
    </p:spTree>
    <p:extLst>
      <p:ext uri="{BB962C8B-B14F-4D97-AF65-F5344CB8AC3E}">
        <p14:creationId xmlns:p14="http://schemas.microsoft.com/office/powerpoint/2010/main" val="174120225"/>
      </p:ext>
    </p:extLst>
  </p:cSld>
  <p:clrMapOvr>
    <a:masterClrMapping/>
  </p:clrMapOvr>
  <p:transition spd="slow">
    <p:push dir="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b="1" dirty="0"/>
              <a:t>Johtopäätös</a:t>
            </a:r>
            <a:r>
              <a:rPr lang="fi-FI" dirty="0"/>
              <a:t/>
            </a:r>
            <a:br>
              <a:rPr lang="fi-FI" dirty="0"/>
            </a:br>
            <a:endParaRPr lang="fi-FI" dirty="0"/>
          </a:p>
        </p:txBody>
      </p:sp>
      <p:sp>
        <p:nvSpPr>
          <p:cNvPr id="3" name="Sisällön paikkamerkki 2"/>
          <p:cNvSpPr>
            <a:spLocks noGrp="1"/>
          </p:cNvSpPr>
          <p:nvPr>
            <p:ph idx="1"/>
          </p:nvPr>
        </p:nvSpPr>
        <p:spPr/>
        <p:txBody>
          <a:bodyPr>
            <a:normAutofit fontScale="92500" lnSpcReduction="10000"/>
          </a:bodyPr>
          <a:lstStyle/>
          <a:p>
            <a:r>
              <a:rPr lang="fi-FI" dirty="0"/>
              <a:t>Muistiinpano jää julkisuuslain soveltamisalan ulkopuolelle, </a:t>
            </a:r>
            <a:r>
              <a:rPr lang="fi-FI" b="1" dirty="0"/>
              <a:t>jos se laaditaan viranhaltijan omaan käyttöön ja jää tämän haltuun</a:t>
            </a:r>
            <a:r>
              <a:rPr lang="fi-FI" dirty="0"/>
              <a:t>. </a:t>
            </a:r>
          </a:p>
          <a:p>
            <a:r>
              <a:rPr lang="fi-FI" dirty="0"/>
              <a:t>Jos </a:t>
            </a:r>
            <a:r>
              <a:rPr lang="fi-FI" b="1" dirty="0"/>
              <a:t>muistiinpano laaditaan selvityksenä ja siitä on käyttöä asian käsittelyssä ja siihen liittyvässä päätöksenteossa</a:t>
            </a:r>
            <a:r>
              <a:rPr lang="fi-FI" dirty="0"/>
              <a:t>, kyse ei varsinaisesti ole muistiinpanosta, vaan tällöin sovelletaan julkisuuslakia.  </a:t>
            </a:r>
          </a:p>
          <a:p>
            <a:pPr lvl="1"/>
            <a:r>
              <a:rPr lang="fi-FI" dirty="0"/>
              <a:t>Jos muistiinpanon katsotaan olevan viranomaisen asiakirja, julkisuuslakia sovelletaan kyseiseen asiakirjaan.  </a:t>
            </a:r>
          </a:p>
          <a:p>
            <a:pPr lvl="1"/>
            <a:r>
              <a:rPr lang="fi-FI" dirty="0"/>
              <a:t>Muistiinpanoista koostuva asiakirja on tässä tapauksessa lähtökohtaisesti julkinen, ja kenellä tahansa on oikeus lukea se. Luonnollisesti myös salassapitosäännökset tulevat sovellettaviksi. </a:t>
            </a:r>
          </a:p>
          <a:p>
            <a:pPr lvl="1"/>
            <a:r>
              <a:rPr lang="fi-FI" dirty="0"/>
              <a:t>Erityisesti silloin, kun </a:t>
            </a:r>
            <a:r>
              <a:rPr lang="fi-FI" b="1" dirty="0"/>
              <a:t>muistiinpanoja tehdään suullisesti tehdystä selvityksestä tai viranomaisasian käsittelyyn sisältyvistä, suullisesti vastaanotetuista tiedoista, </a:t>
            </a:r>
            <a:r>
              <a:rPr lang="fi-FI" b="1" u="sng" dirty="0"/>
              <a:t>muistiinpanojen sisältö tulee ensisijaisesti siirtää erilliseen asiakirjaan, esimerkiksi muistioon tai pöytäkirjaan</a:t>
            </a:r>
            <a:r>
              <a:rPr lang="fi-FI" dirty="0"/>
              <a:t>, jota sitten käytetään selvitysaineistona asian jatkokäsittelyssä. </a:t>
            </a:r>
            <a:r>
              <a:rPr lang="fi-FI" b="1" u="sng" dirty="0"/>
              <a:t>Muistiinpanot pysyvät tällöin lähtökohtaisesti muistiinpanijan omina. </a:t>
            </a:r>
            <a:r>
              <a:rPr lang="fi-FI" dirty="0"/>
              <a:t>​​​​​​​​​​​​</a:t>
            </a:r>
          </a:p>
          <a:p>
            <a:endParaRPr lang="fi-FI" dirty="0"/>
          </a:p>
        </p:txBody>
      </p:sp>
      <p:sp>
        <p:nvSpPr>
          <p:cNvPr id="5" name="Alatunnisteen paikkamerkki 4"/>
          <p:cNvSpPr>
            <a:spLocks noGrp="1"/>
          </p:cNvSpPr>
          <p:nvPr>
            <p:ph type="ftr" sz="quarter" idx="11"/>
          </p:nvPr>
        </p:nvSpPr>
        <p:spPr/>
        <p:txBody>
          <a:bodyPr/>
          <a:lstStyle/>
          <a:p>
            <a:r>
              <a:rPr lang="fi-FI"/>
              <a:t>Nina Lahtinen</a:t>
            </a:r>
          </a:p>
        </p:txBody>
      </p:sp>
      <p:sp>
        <p:nvSpPr>
          <p:cNvPr id="4" name="Päivämäärän paikkamerkki 3"/>
          <p:cNvSpPr>
            <a:spLocks noGrp="1"/>
          </p:cNvSpPr>
          <p:nvPr>
            <p:ph type="dt" sz="half" idx="10"/>
          </p:nvPr>
        </p:nvSpPr>
        <p:spPr/>
        <p:txBody>
          <a:bodyPr/>
          <a:lstStyle/>
          <a:p>
            <a:fld id="{E349A8E6-A91E-4862-A5D8-94B5CA53B98F}" type="datetime1">
              <a:rPr lang="fi-FI" smtClean="0"/>
              <a:t>1.2.2018</a:t>
            </a:fld>
            <a:endParaRPr lang="fi-FI"/>
          </a:p>
        </p:txBody>
      </p:sp>
      <p:sp>
        <p:nvSpPr>
          <p:cNvPr id="6" name="Dian numeron paikkamerkki 5"/>
          <p:cNvSpPr>
            <a:spLocks noGrp="1"/>
          </p:cNvSpPr>
          <p:nvPr>
            <p:ph type="sldNum" sz="quarter" idx="12"/>
          </p:nvPr>
        </p:nvSpPr>
        <p:spPr/>
        <p:txBody>
          <a:bodyPr/>
          <a:lstStyle/>
          <a:p>
            <a:fld id="{7448DEDF-B19A-4584-A941-149BEBD5E7A0}" type="slidenum">
              <a:rPr lang="fi-FI" smtClean="0"/>
              <a:t>93</a:t>
            </a:fld>
            <a:endParaRPr lang="fi-FI"/>
          </a:p>
        </p:txBody>
      </p:sp>
    </p:spTree>
    <p:extLst>
      <p:ext uri="{BB962C8B-B14F-4D97-AF65-F5344CB8AC3E}">
        <p14:creationId xmlns:p14="http://schemas.microsoft.com/office/powerpoint/2010/main" val="4114992267"/>
      </p:ext>
    </p:extLst>
  </p:cSld>
  <p:clrMapOvr>
    <a:masterClrMapping/>
  </p:clrMapOvr>
  <p:transition spd="slow">
    <p:push dir="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KHO 4242/2016 Wilma viesti on lähtökohtaisesti julkinen</a:t>
            </a:r>
          </a:p>
        </p:txBody>
      </p:sp>
      <p:sp>
        <p:nvSpPr>
          <p:cNvPr id="3" name="Sisällön paikkamerkki 2"/>
          <p:cNvSpPr>
            <a:spLocks noGrp="1"/>
          </p:cNvSpPr>
          <p:nvPr>
            <p:ph idx="1"/>
          </p:nvPr>
        </p:nvSpPr>
        <p:spPr/>
        <p:txBody>
          <a:bodyPr>
            <a:normAutofit/>
          </a:bodyPr>
          <a:lstStyle/>
          <a:p>
            <a:pPr marL="0" indent="0" fontAlgn="base">
              <a:buNone/>
            </a:pPr>
            <a:r>
              <a:rPr lang="fi-FI" dirty="0"/>
              <a:t> </a:t>
            </a:r>
          </a:p>
          <a:p>
            <a:pPr fontAlgn="base"/>
            <a:r>
              <a:rPr lang="fi-FI" dirty="0"/>
              <a:t>Wilma-järjestelmän kautta saapuneet ja lähetetyt viestit ovat pääsääntöisesti viranomaisen asiakirjoja, joihin sovelletaan julkisuuslakia.</a:t>
            </a:r>
          </a:p>
          <a:p>
            <a:pPr fontAlgn="base"/>
            <a:r>
              <a:rPr lang="fi-FI" dirty="0"/>
              <a:t> Viranomaiselle saapuvia tai viranomaisen lähettämiä asiakirjoja ei pidetä perustuslain tarkoittamalla tavalla luottamuksellisina, jollei kyse ole viranomaisen palveluksessa olevan henkilön saamista tai lähettämistä </a:t>
            </a:r>
            <a:r>
              <a:rPr lang="fi-FI" b="1" dirty="0"/>
              <a:t>yksityisluonteisista viesteistä</a:t>
            </a:r>
            <a:r>
              <a:rPr lang="fi-FI" dirty="0"/>
              <a:t>. </a:t>
            </a:r>
          </a:p>
          <a:p>
            <a:pPr fontAlgn="base"/>
            <a:r>
              <a:rPr lang="fi-FI" dirty="0"/>
              <a:t>Tämän vuoksi </a:t>
            </a:r>
            <a:r>
              <a:rPr lang="fi-FI" b="1" dirty="0"/>
              <a:t>myös Wilma-järjestelmän kautta saapuneet ja lähetetyt viestit ovat pääsääntöisesti viranomaisen asiakirjoja, joihin sovelletaan julkisuuslakia.</a:t>
            </a:r>
            <a:endParaRPr lang="fi-FI" dirty="0"/>
          </a:p>
          <a:p>
            <a:pPr fontAlgn="base"/>
            <a:r>
              <a:rPr lang="fi-FI" dirty="0"/>
              <a:t>Julkisuuslain 9 §:n 1 momentin mukaan jokaisella on oikeus saada tieto viranomaisen asiakirjasta, joka on julkinen.</a:t>
            </a:r>
          </a:p>
          <a:p>
            <a:endParaRPr lang="fi-FI" dirty="0"/>
          </a:p>
          <a:p>
            <a:endParaRPr lang="fi-FI" dirty="0"/>
          </a:p>
          <a:p>
            <a:endParaRPr lang="fi-FI" dirty="0"/>
          </a:p>
        </p:txBody>
      </p:sp>
      <p:sp>
        <p:nvSpPr>
          <p:cNvPr id="5" name="Alatunnisteen paikkamerkki 4"/>
          <p:cNvSpPr>
            <a:spLocks noGrp="1"/>
          </p:cNvSpPr>
          <p:nvPr>
            <p:ph type="ftr" sz="quarter" idx="11"/>
          </p:nvPr>
        </p:nvSpPr>
        <p:spPr/>
        <p:txBody>
          <a:bodyPr/>
          <a:lstStyle/>
          <a:p>
            <a:r>
              <a:rPr lang="fi-FI"/>
              <a:t>Nina Lahtinen</a:t>
            </a:r>
          </a:p>
        </p:txBody>
      </p:sp>
      <p:sp>
        <p:nvSpPr>
          <p:cNvPr id="4" name="Päivämäärän paikkamerkki 3"/>
          <p:cNvSpPr>
            <a:spLocks noGrp="1"/>
          </p:cNvSpPr>
          <p:nvPr>
            <p:ph type="dt" sz="half" idx="10"/>
          </p:nvPr>
        </p:nvSpPr>
        <p:spPr/>
        <p:txBody>
          <a:bodyPr/>
          <a:lstStyle/>
          <a:p>
            <a:fld id="{E349A8E6-A91E-4862-A5D8-94B5CA53B98F}" type="datetime1">
              <a:rPr lang="fi-FI" smtClean="0"/>
              <a:t>1.2.2018</a:t>
            </a:fld>
            <a:endParaRPr lang="fi-FI"/>
          </a:p>
        </p:txBody>
      </p:sp>
      <p:sp>
        <p:nvSpPr>
          <p:cNvPr id="6" name="Dian numeron paikkamerkki 5"/>
          <p:cNvSpPr>
            <a:spLocks noGrp="1"/>
          </p:cNvSpPr>
          <p:nvPr>
            <p:ph type="sldNum" sz="quarter" idx="12"/>
          </p:nvPr>
        </p:nvSpPr>
        <p:spPr/>
        <p:txBody>
          <a:bodyPr/>
          <a:lstStyle/>
          <a:p>
            <a:fld id="{7448DEDF-B19A-4584-A941-149BEBD5E7A0}" type="slidenum">
              <a:rPr lang="fi-FI" smtClean="0"/>
              <a:t>94</a:t>
            </a:fld>
            <a:endParaRPr lang="fi-FI"/>
          </a:p>
        </p:txBody>
      </p:sp>
    </p:spTree>
    <p:extLst>
      <p:ext uri="{BB962C8B-B14F-4D97-AF65-F5344CB8AC3E}">
        <p14:creationId xmlns:p14="http://schemas.microsoft.com/office/powerpoint/2010/main" val="2732097382"/>
      </p:ext>
    </p:extLst>
  </p:cSld>
  <p:clrMapOvr>
    <a:masterClrMapping/>
  </p:clrMapOvr>
  <p:transition spd="slow">
    <p:push dir="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KHO 4242/2016</a:t>
            </a:r>
          </a:p>
        </p:txBody>
      </p:sp>
      <p:sp>
        <p:nvSpPr>
          <p:cNvPr id="11" name="Sisällön paikkamerkki 10"/>
          <p:cNvSpPr>
            <a:spLocks noGrp="1"/>
          </p:cNvSpPr>
          <p:nvPr>
            <p:ph idx="1"/>
          </p:nvPr>
        </p:nvSpPr>
        <p:spPr/>
        <p:txBody>
          <a:bodyPr>
            <a:normAutofit fontScale="85000" lnSpcReduction="20000"/>
          </a:bodyPr>
          <a:lstStyle/>
          <a:p>
            <a:r>
              <a:rPr lang="fi-FI" dirty="0"/>
              <a:t>Oikeus on määrännyt A:n lasten huollon yksin lasten äidille. </a:t>
            </a:r>
          </a:p>
          <a:p>
            <a:r>
              <a:rPr lang="fi-FI" dirty="0"/>
              <a:t>A:lle on annettu huoltajalle kuuluva oikeus saada viranomaisilta ja muilta vastaavilta toimijoilta lapsiaan koskevia tietoja. </a:t>
            </a:r>
          </a:p>
          <a:p>
            <a:r>
              <a:rPr lang="fi-FI" dirty="0"/>
              <a:t>A pyysi rehtorilta useita asiakirjoja, jotka hänelle toimitettiin</a:t>
            </a:r>
          </a:p>
          <a:p>
            <a:r>
              <a:rPr lang="fi-FI" dirty="0"/>
              <a:t>A katsoi, ettei ollut saanut kaikkia asiakirjoja mm. lapsen huoltajan koululle lähettämiä viestejä ja esitti uuden pyynnön, jossa pyysi kaikki lapsiaan koskevat tiedot ja asiakirjat</a:t>
            </a:r>
          </a:p>
          <a:p>
            <a:r>
              <a:rPr lang="fi-FI" dirty="0"/>
              <a:t>Sivistystoimenjohtaja:  Kaikki aiemmin pyydetyt asiakirjat on toimitettu. Nyt pyyntöä ei ole lain vaatimalla tavalla yksilöity, joten ei tiedetä mitä tietoja tai asiakirjoja pitäisi luovuttaa.</a:t>
            </a:r>
          </a:p>
          <a:p>
            <a:pPr marL="0" indent="0">
              <a:buNone/>
            </a:pPr>
            <a:r>
              <a:rPr lang="fi-FI" dirty="0"/>
              <a:t>KHO : </a:t>
            </a:r>
          </a:p>
          <a:p>
            <a:r>
              <a:rPr lang="fi-FI" dirty="0"/>
              <a:t>A ei ole yksilöinyt asiakirjoja tai tietoja, joita pyyntö koskee</a:t>
            </a:r>
          </a:p>
          <a:p>
            <a:r>
              <a:rPr lang="fi-FI" dirty="0"/>
              <a:t> sivistystoimen johtaja on pyytänyt A:ta täsmentämään pyyntöä</a:t>
            </a:r>
          </a:p>
          <a:p>
            <a:r>
              <a:rPr lang="fi-FI" dirty="0"/>
              <a:t>Tämän jälkeen A on edelleen pyytänyt kaikkia tietoja ja asiakirjoja </a:t>
            </a:r>
          </a:p>
          <a:p>
            <a:r>
              <a:rPr lang="fi-FI" dirty="0"/>
              <a:t>A:n yksilöimättömään laajaan tietopyyntöön ei ole mahdollista määritellä niitä asiakirjoja joita A:lle tulisi pyynnön johdosta luovuttaa. STJ on voinut hylätä A:n pyynnön. </a:t>
            </a:r>
          </a:p>
          <a:p>
            <a:pPr marL="0" indent="0">
              <a:buNone/>
            </a:pPr>
            <a:endParaRPr lang="fi-FI" dirty="0"/>
          </a:p>
        </p:txBody>
      </p:sp>
      <p:sp>
        <p:nvSpPr>
          <p:cNvPr id="5" name="Alatunnisteen paikkamerkki 4"/>
          <p:cNvSpPr>
            <a:spLocks noGrp="1"/>
          </p:cNvSpPr>
          <p:nvPr>
            <p:ph type="ftr" sz="quarter" idx="11"/>
          </p:nvPr>
        </p:nvSpPr>
        <p:spPr/>
        <p:txBody>
          <a:bodyPr/>
          <a:lstStyle/>
          <a:p>
            <a:r>
              <a:rPr lang="fi-FI"/>
              <a:t>Nina Lahtinen</a:t>
            </a:r>
          </a:p>
        </p:txBody>
      </p:sp>
      <p:sp>
        <p:nvSpPr>
          <p:cNvPr id="4" name="Päivämäärän paikkamerkki 3"/>
          <p:cNvSpPr>
            <a:spLocks noGrp="1"/>
          </p:cNvSpPr>
          <p:nvPr>
            <p:ph type="dt" sz="half" idx="10"/>
          </p:nvPr>
        </p:nvSpPr>
        <p:spPr/>
        <p:txBody>
          <a:bodyPr/>
          <a:lstStyle/>
          <a:p>
            <a:fld id="{E349A8E6-A91E-4862-A5D8-94B5CA53B98F}" type="datetime1">
              <a:rPr lang="fi-FI" smtClean="0"/>
              <a:t>1.2.2018</a:t>
            </a:fld>
            <a:endParaRPr lang="fi-FI"/>
          </a:p>
        </p:txBody>
      </p:sp>
      <p:sp>
        <p:nvSpPr>
          <p:cNvPr id="6" name="Dian numeron paikkamerkki 5"/>
          <p:cNvSpPr>
            <a:spLocks noGrp="1"/>
          </p:cNvSpPr>
          <p:nvPr>
            <p:ph type="sldNum" sz="quarter" idx="12"/>
          </p:nvPr>
        </p:nvSpPr>
        <p:spPr/>
        <p:txBody>
          <a:bodyPr/>
          <a:lstStyle/>
          <a:p>
            <a:fld id="{7448DEDF-B19A-4584-A941-149BEBD5E7A0}" type="slidenum">
              <a:rPr lang="fi-FI" smtClean="0"/>
              <a:t>95</a:t>
            </a:fld>
            <a:endParaRPr lang="fi-FI"/>
          </a:p>
        </p:txBody>
      </p:sp>
    </p:spTree>
    <p:extLst>
      <p:ext uri="{BB962C8B-B14F-4D97-AF65-F5344CB8AC3E}">
        <p14:creationId xmlns:p14="http://schemas.microsoft.com/office/powerpoint/2010/main" val="3444882383"/>
      </p:ext>
    </p:extLst>
  </p:cSld>
  <p:clrMapOvr>
    <a:masterClrMapping/>
  </p:clrMapOvr>
  <p:transition spd="slow">
    <p:push dir="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Erityisen tuen päätös huoltajan vastustaessa</a:t>
            </a:r>
          </a:p>
        </p:txBody>
      </p:sp>
      <p:sp>
        <p:nvSpPr>
          <p:cNvPr id="3" name="Sisällön paikkamerkki 2"/>
          <p:cNvSpPr>
            <a:spLocks noGrp="1"/>
          </p:cNvSpPr>
          <p:nvPr>
            <p:ph idx="1"/>
          </p:nvPr>
        </p:nvSpPr>
        <p:spPr/>
        <p:txBody>
          <a:bodyPr/>
          <a:lstStyle/>
          <a:p>
            <a:r>
              <a:rPr lang="fi-FI" dirty="0"/>
              <a:t>Monijäseninen toimielin tekee päätöksen</a:t>
            </a:r>
          </a:p>
          <a:p>
            <a:pPr lvl="1"/>
            <a:r>
              <a:rPr lang="fi-FI" dirty="0"/>
              <a:t>Muutoksenhakuohjeet AVI (luova)</a:t>
            </a:r>
          </a:p>
          <a:p>
            <a:r>
              <a:rPr lang="fi-FI" dirty="0"/>
              <a:t>Virkavelvollisuus järjestää tuki lain mukaisesti</a:t>
            </a:r>
          </a:p>
        </p:txBody>
      </p:sp>
      <p:sp>
        <p:nvSpPr>
          <p:cNvPr id="5" name="Alatunnisteen paikkamerkki 4"/>
          <p:cNvSpPr>
            <a:spLocks noGrp="1"/>
          </p:cNvSpPr>
          <p:nvPr>
            <p:ph type="ftr" sz="quarter" idx="11"/>
          </p:nvPr>
        </p:nvSpPr>
        <p:spPr/>
        <p:txBody>
          <a:bodyPr/>
          <a:lstStyle/>
          <a:p>
            <a:r>
              <a:rPr lang="fi-FI"/>
              <a:t>Nina Lahtinen</a:t>
            </a:r>
          </a:p>
        </p:txBody>
      </p:sp>
      <p:sp>
        <p:nvSpPr>
          <p:cNvPr id="4" name="Päivämäärän paikkamerkki 3"/>
          <p:cNvSpPr>
            <a:spLocks noGrp="1"/>
          </p:cNvSpPr>
          <p:nvPr>
            <p:ph type="dt" sz="half" idx="10"/>
          </p:nvPr>
        </p:nvSpPr>
        <p:spPr/>
        <p:txBody>
          <a:bodyPr/>
          <a:lstStyle/>
          <a:p>
            <a:fld id="{E349A8E6-A91E-4862-A5D8-94B5CA53B98F}" type="datetime1">
              <a:rPr lang="fi-FI" smtClean="0"/>
              <a:t>1.2.2018</a:t>
            </a:fld>
            <a:endParaRPr lang="fi-FI"/>
          </a:p>
        </p:txBody>
      </p:sp>
      <p:sp>
        <p:nvSpPr>
          <p:cNvPr id="6" name="Dian numeron paikkamerkki 5"/>
          <p:cNvSpPr>
            <a:spLocks noGrp="1"/>
          </p:cNvSpPr>
          <p:nvPr>
            <p:ph type="sldNum" sz="quarter" idx="12"/>
          </p:nvPr>
        </p:nvSpPr>
        <p:spPr/>
        <p:txBody>
          <a:bodyPr/>
          <a:lstStyle/>
          <a:p>
            <a:fld id="{7448DEDF-B19A-4584-A941-149BEBD5E7A0}" type="slidenum">
              <a:rPr lang="fi-FI" smtClean="0"/>
              <a:t>96</a:t>
            </a:fld>
            <a:endParaRPr lang="fi-FI"/>
          </a:p>
        </p:txBody>
      </p:sp>
    </p:spTree>
    <p:extLst>
      <p:ext uri="{BB962C8B-B14F-4D97-AF65-F5344CB8AC3E}">
        <p14:creationId xmlns:p14="http://schemas.microsoft.com/office/powerpoint/2010/main" val="3595811753"/>
      </p:ext>
    </p:extLst>
  </p:cSld>
  <p:clrMapOvr>
    <a:masterClrMapping/>
  </p:clrMapOvr>
  <p:transition spd="slow">
    <p:push dir="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628650" y="365126"/>
            <a:ext cx="7886700" cy="505731"/>
          </a:xfrm>
        </p:spPr>
        <p:txBody>
          <a:bodyPr>
            <a:normAutofit fontScale="90000"/>
          </a:bodyPr>
          <a:lstStyle/>
          <a:p>
            <a:r>
              <a:rPr lang="fi-FI" dirty="0"/>
              <a:t>Yleiskuvaukset EO- ELO- tehtävistä </a:t>
            </a:r>
            <a:endParaRPr lang="ru-RU" dirty="0"/>
          </a:p>
        </p:txBody>
      </p:sp>
      <p:sp>
        <p:nvSpPr>
          <p:cNvPr id="3" name="Sisällön paikkamerkki 2"/>
          <p:cNvSpPr>
            <a:spLocks noGrp="1"/>
          </p:cNvSpPr>
          <p:nvPr>
            <p:ph idx="1"/>
          </p:nvPr>
        </p:nvSpPr>
        <p:spPr>
          <a:xfrm>
            <a:off x="628650" y="972457"/>
            <a:ext cx="7886700" cy="5204506"/>
          </a:xfrm>
        </p:spPr>
        <p:txBody>
          <a:bodyPr>
            <a:normAutofit fontScale="70000" lnSpcReduction="20000"/>
          </a:bodyPr>
          <a:lstStyle/>
          <a:p>
            <a:r>
              <a:rPr lang="fi-FI" b="1" dirty="0"/>
              <a:t>Erityisluokanopettaja:</a:t>
            </a:r>
          </a:p>
          <a:p>
            <a:pPr marL="0" indent="0">
              <a:buNone/>
            </a:pPr>
            <a:r>
              <a:rPr lang="fi-FI" dirty="0"/>
              <a:t>	- kokonaisvastuu oman luokkansa oppilaiden 	koulunkäynnistä</a:t>
            </a:r>
          </a:p>
          <a:p>
            <a:pPr marL="0" indent="0">
              <a:buNone/>
            </a:pPr>
            <a:r>
              <a:rPr lang="fi-FI" dirty="0"/>
              <a:t>	- Vastaa suurimmasta osasta (yli 50%) oppilaalle 	annettavasta opetuksesta. 	</a:t>
            </a:r>
          </a:p>
          <a:p>
            <a:pPr marL="0" indent="0">
              <a:buNone/>
            </a:pPr>
            <a:r>
              <a:rPr lang="fi-FI" dirty="0"/>
              <a:t>	- Vastaa kokonaan itsenäisesti oppilaan 	yksittäisen 	oppiaineen opetuksesta (kaikista sen oppiaineen tunneista) 	ja arvioinnista. </a:t>
            </a:r>
          </a:p>
          <a:p>
            <a:pPr marL="0" indent="0">
              <a:buNone/>
            </a:pPr>
            <a:r>
              <a:rPr lang="fi-FI" dirty="0"/>
              <a:t>	-Varmistaa yleisopetukseen (</a:t>
            </a:r>
            <a:r>
              <a:rPr lang="fi-FI" dirty="0" err="1"/>
              <a:t>tietyt</a:t>
            </a:r>
            <a:r>
              <a:rPr lang="fi-FI" dirty="0"/>
              <a:t> aineet) 	integroitujen 	oppilaiden </a:t>
            </a:r>
            <a:r>
              <a:rPr lang="fi-FI" dirty="0" err="1"/>
              <a:t>HOJKS:n</a:t>
            </a:r>
            <a:r>
              <a:rPr lang="fi-FI" dirty="0"/>
              <a:t> ja </a:t>
            </a:r>
            <a:r>
              <a:rPr lang="fi-FI" dirty="0" err="1"/>
              <a:t>OPS:n</a:t>
            </a:r>
            <a:r>
              <a:rPr lang="fi-FI" dirty="0"/>
              <a:t> 	mukaisen 	opetuksen saamisesta oman luokkansa oppilaiden osalta.</a:t>
            </a:r>
          </a:p>
          <a:p>
            <a:pPr marL="0" indent="0">
              <a:buNone/>
            </a:pPr>
            <a:r>
              <a:rPr lang="fi-FI" dirty="0"/>
              <a:t>	- Vastaa omien oppilaidensa osalta kodin ja koulun välisen 	yhteistyön toteuttamisesta.</a:t>
            </a:r>
          </a:p>
          <a:p>
            <a:pPr marL="0" indent="0">
              <a:buNone/>
            </a:pPr>
            <a:r>
              <a:rPr lang="fi-FI" dirty="0"/>
              <a:t>	-Vastaa oman opetusryhmänsä (luokkansa) oppilaiden 	testaamisesta ja seulonnoista	</a:t>
            </a:r>
          </a:p>
          <a:p>
            <a:pPr marL="0" indent="0">
              <a:buNone/>
            </a:pPr>
            <a:r>
              <a:rPr lang="fi-FI" dirty="0"/>
              <a:t>	- kelpoinen antamaan erityisen tuen päätöksen saaneen 	oppilaan erityisopetusta</a:t>
            </a:r>
            <a:endParaRPr lang="ru-RU" dirty="0"/>
          </a:p>
        </p:txBody>
      </p:sp>
    </p:spTree>
    <p:extLst>
      <p:ext uri="{BB962C8B-B14F-4D97-AF65-F5344CB8AC3E}">
        <p14:creationId xmlns:p14="http://schemas.microsoft.com/office/powerpoint/2010/main" val="4115812446"/>
      </p:ext>
    </p:extLst>
  </p:cSld>
  <p:clrMapOvr>
    <a:masterClrMapping/>
  </p:clrMapOvr>
  <p:transition spd="slow">
    <p:push dir="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628650" y="365126"/>
            <a:ext cx="7886700" cy="425903"/>
          </a:xfrm>
        </p:spPr>
        <p:txBody>
          <a:bodyPr>
            <a:normAutofit fontScale="90000"/>
          </a:bodyPr>
          <a:lstStyle/>
          <a:p>
            <a:r>
              <a:rPr lang="fi-FI" dirty="0"/>
              <a:t>Yleiskuvaukset EO- ELO- tehtävistä </a:t>
            </a:r>
            <a:endParaRPr lang="ru-RU" dirty="0"/>
          </a:p>
        </p:txBody>
      </p:sp>
      <p:sp>
        <p:nvSpPr>
          <p:cNvPr id="3" name="Sisällön paikkamerkki 2"/>
          <p:cNvSpPr>
            <a:spLocks noGrp="1"/>
          </p:cNvSpPr>
          <p:nvPr>
            <p:ph idx="1"/>
          </p:nvPr>
        </p:nvSpPr>
        <p:spPr>
          <a:xfrm>
            <a:off x="628650" y="896711"/>
            <a:ext cx="7886700" cy="4351338"/>
          </a:xfrm>
        </p:spPr>
        <p:txBody>
          <a:bodyPr>
            <a:normAutofit fontScale="85000" lnSpcReduction="20000"/>
          </a:bodyPr>
          <a:lstStyle/>
          <a:p>
            <a:r>
              <a:rPr lang="fi-FI" b="1" dirty="0"/>
              <a:t>Erityisopettaja:</a:t>
            </a:r>
          </a:p>
          <a:p>
            <a:pPr marL="0" indent="0">
              <a:buNone/>
            </a:pPr>
            <a:r>
              <a:rPr lang="fi-FI" dirty="0"/>
              <a:t>	- Opettaa osa-aikaista erityisopetusta 	tarvitsevia yleisen, tehostetun ja erityisen 	tuen oppilaita </a:t>
            </a:r>
            <a:r>
              <a:rPr lang="fi-FI" sz="1400" dirty="0"/>
              <a:t>(antaa yleistä tai </a:t>
            </a:r>
            <a:r>
              <a:rPr lang="fi-FI" sz="1400"/>
              <a:t>tehostettua tukea)</a:t>
            </a:r>
            <a:endParaRPr lang="fi-FI" dirty="0"/>
          </a:p>
          <a:p>
            <a:pPr marL="0" indent="0">
              <a:buNone/>
            </a:pPr>
            <a:r>
              <a:rPr lang="fi-FI" dirty="0"/>
              <a:t>	- Tekee seulonnat, testit ja tarpeisiin 	suunnatun tuen/opetuksen osalta tiiviisti 	yhteistyötä luokanopettajan tai luokanvalvojan 	kanssa.</a:t>
            </a:r>
          </a:p>
          <a:p>
            <a:pPr marL="0" indent="0">
              <a:buNone/>
            </a:pPr>
            <a:r>
              <a:rPr lang="fi-FI" dirty="0"/>
              <a:t>	- Osallistuu kutsuttaessa palaveriin kodin ja 	koulun välisen yhteistyön toteuttamiseksi 	yhdessä oppilaan luokan oman opettajan tai 	luokanvalvojan kanssa.</a:t>
            </a:r>
          </a:p>
          <a:p>
            <a:pPr marL="0" indent="0">
              <a:buNone/>
            </a:pPr>
            <a:r>
              <a:rPr lang="fi-FI" dirty="0"/>
              <a:t>	- Konsultoi luokanopettajia ja – valvojia 	pedagogisten asiakirjojen laatimisessa.</a:t>
            </a:r>
            <a:endParaRPr lang="ru-RU" dirty="0"/>
          </a:p>
        </p:txBody>
      </p:sp>
    </p:spTree>
    <p:extLst>
      <p:ext uri="{BB962C8B-B14F-4D97-AF65-F5344CB8AC3E}">
        <p14:creationId xmlns:p14="http://schemas.microsoft.com/office/powerpoint/2010/main" val="1733792210"/>
      </p:ext>
    </p:extLst>
  </p:cSld>
  <p:clrMapOvr>
    <a:masterClrMapping/>
  </p:clrMapOvr>
  <p:transition spd="slow">
    <p:push dir="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628650" y="365126"/>
            <a:ext cx="7886700" cy="375103"/>
          </a:xfrm>
        </p:spPr>
        <p:txBody>
          <a:bodyPr>
            <a:normAutofit fontScale="90000"/>
          </a:bodyPr>
          <a:lstStyle/>
          <a:p>
            <a:r>
              <a:rPr lang="fi-FI"/>
              <a:t>Kelpoisuudet</a:t>
            </a:r>
            <a:endParaRPr lang="ru-RU" dirty="0"/>
          </a:p>
        </p:txBody>
      </p:sp>
      <p:sp>
        <p:nvSpPr>
          <p:cNvPr id="3" name="Sisällön paikkamerkki 2"/>
          <p:cNvSpPr>
            <a:spLocks noGrp="1"/>
          </p:cNvSpPr>
          <p:nvPr>
            <p:ph idx="1"/>
          </p:nvPr>
        </p:nvSpPr>
        <p:spPr>
          <a:xfrm>
            <a:off x="628650" y="841829"/>
            <a:ext cx="7886700" cy="5335134"/>
          </a:xfrm>
        </p:spPr>
        <p:txBody>
          <a:bodyPr>
            <a:normAutofit fontScale="92500" lnSpcReduction="20000"/>
          </a:bodyPr>
          <a:lstStyle/>
          <a:p>
            <a:r>
              <a:rPr lang="fi-FI" b="1" dirty="0"/>
              <a:t>Erityisluokanopettaja</a:t>
            </a:r>
            <a:r>
              <a:rPr lang="fi-FI" dirty="0"/>
              <a:t> ja </a:t>
            </a:r>
            <a:r>
              <a:rPr lang="fi-FI" b="1" dirty="0"/>
              <a:t>aineenopettaja+ erityisopettaja (omassa aineessaan) </a:t>
            </a:r>
            <a:r>
              <a:rPr lang="fi-FI" dirty="0"/>
              <a:t>on kelpoinen antamaan </a:t>
            </a:r>
            <a:r>
              <a:rPr lang="fi-FI" dirty="0" err="1"/>
              <a:t>PoL</a:t>
            </a:r>
            <a:r>
              <a:rPr lang="fi-FI" dirty="0"/>
              <a:t> 17§ erityisen tuen päätöksen saaneen oppilaan ERITYISOPETUSTA.</a:t>
            </a:r>
          </a:p>
          <a:p>
            <a:pPr marL="0" indent="0">
              <a:buNone/>
            </a:pPr>
            <a:r>
              <a:rPr lang="fi-FI" dirty="0"/>
              <a:t> </a:t>
            </a:r>
            <a:r>
              <a:rPr lang="fi-FI" sz="2200" dirty="0">
                <a:hlinkClick r:id="rId2"/>
              </a:rPr>
              <a:t>http://www.finlex.fi/fi/laki/ajantasa/1998/19980986#L3P8</a:t>
            </a:r>
            <a:endParaRPr lang="fi-FI" sz="2200" dirty="0"/>
          </a:p>
          <a:p>
            <a:pPr marL="0" indent="0">
              <a:buNone/>
            </a:pPr>
            <a:endParaRPr lang="fi-FI" dirty="0"/>
          </a:p>
          <a:p>
            <a:r>
              <a:rPr lang="fi-FI" b="1" dirty="0"/>
              <a:t>Erityisopettaja </a:t>
            </a:r>
            <a:r>
              <a:rPr lang="fi-FI" dirty="0"/>
              <a:t>ei arvioi yksin oppilasta vaan tekee sen yhteistyössä luokan- tai aineenopettajan kanssa.</a:t>
            </a:r>
          </a:p>
          <a:p>
            <a:r>
              <a:rPr lang="fi-FI" dirty="0"/>
              <a:t>Perusopetuslain 17 §:n 1 momentissa tarkoitetuille oppilaille esiopetusta ja kehitysvammaisille oppilaille myös muuta erityisopetusta on kelpoinen antamaan myös henkilö, joka on suorittanut soveltuvan korkeakoulututkinnon ja erityisopettajan opinnot.</a:t>
            </a:r>
            <a:endParaRPr lang="ru-RU" dirty="0"/>
          </a:p>
        </p:txBody>
      </p:sp>
    </p:spTree>
    <p:extLst>
      <p:ext uri="{BB962C8B-B14F-4D97-AF65-F5344CB8AC3E}">
        <p14:creationId xmlns:p14="http://schemas.microsoft.com/office/powerpoint/2010/main" val="3466791971"/>
      </p:ext>
    </p:extLst>
  </p:cSld>
  <p:clrMapOvr>
    <a:masterClrMapping/>
  </p:clrMapOvr>
  <p:transition spd="slow">
    <p:push dir="r"/>
  </p:transition>
</p:sld>
</file>

<file path=ppt/theme/theme1.xml><?xml version="1.0" encoding="utf-8"?>
<a:theme xmlns:a="http://schemas.openxmlformats.org/drawingml/2006/main" name="TeemaOAJaakkoset">
  <a:themeElements>
    <a:clrScheme name="OAJ värit">
      <a:dk1>
        <a:srgbClr val="002395"/>
      </a:dk1>
      <a:lt1>
        <a:sysClr val="window" lastClr="FFFFFF"/>
      </a:lt1>
      <a:dk2>
        <a:srgbClr val="008FD4"/>
      </a:dk2>
      <a:lt2>
        <a:srgbClr val="FFFFFF"/>
      </a:lt2>
      <a:accent1>
        <a:srgbClr val="0054A6"/>
      </a:accent1>
      <a:accent2>
        <a:srgbClr val="80C7EA"/>
      </a:accent2>
      <a:accent3>
        <a:srgbClr val="008FD4"/>
      </a:accent3>
      <a:accent4>
        <a:srgbClr val="BCB0D5"/>
      </a:accent4>
      <a:accent5>
        <a:srgbClr val="7960AA"/>
      </a:accent5>
      <a:accent6>
        <a:srgbClr val="83A4FD"/>
      </a:accent6>
      <a:hlink>
        <a:srgbClr val="D7D3E1"/>
      </a:hlink>
      <a:folHlink>
        <a:srgbClr val="FF64E0"/>
      </a:folHlink>
    </a:clrScheme>
    <a:fontScheme name="Office-teem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Esitys2" id="{9A4C1EDD-5E9F-48FB-893E-B5C53A24A04F}" vid="{8C2FC7B5-80FC-467A-9CCF-A6920C41DD1B}"/>
    </a:ext>
  </a:extLst>
</a:theme>
</file>

<file path=ppt/theme/theme2.xml><?xml version="1.0" encoding="utf-8"?>
<a:theme xmlns:a="http://schemas.openxmlformats.org/drawingml/2006/main" name="1_TeemaOAJaakkoset">
  <a:themeElements>
    <a:clrScheme name="OAJ värit">
      <a:dk1>
        <a:srgbClr val="002395"/>
      </a:dk1>
      <a:lt1>
        <a:sysClr val="window" lastClr="FFFFFF"/>
      </a:lt1>
      <a:dk2>
        <a:srgbClr val="008FD4"/>
      </a:dk2>
      <a:lt2>
        <a:srgbClr val="FFFFFF"/>
      </a:lt2>
      <a:accent1>
        <a:srgbClr val="0054A6"/>
      </a:accent1>
      <a:accent2>
        <a:srgbClr val="80C7EA"/>
      </a:accent2>
      <a:accent3>
        <a:srgbClr val="008FD4"/>
      </a:accent3>
      <a:accent4>
        <a:srgbClr val="BCB0D5"/>
      </a:accent4>
      <a:accent5>
        <a:srgbClr val="7960AA"/>
      </a:accent5>
      <a:accent6>
        <a:srgbClr val="83A4FD"/>
      </a:accent6>
      <a:hlink>
        <a:srgbClr val="D7D3E1"/>
      </a:hlink>
      <a:folHlink>
        <a:srgbClr val="FF64E0"/>
      </a:folHlink>
    </a:clrScheme>
    <a:fontScheme name="Office-teem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Esitys2" id="{9A4C1EDD-5E9F-48FB-893E-B5C53A24A04F}" vid="{8C2FC7B5-80FC-467A-9CCF-A6920C41DD1B}"/>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Kuva" ma:contentTypeID="0x0101009148F5A04DDD49CBA7127AADA5FB792B00AADE34325A8B49CDA8BB4DB53328F21400057FB366C3943241909D1AFFD69A2667" ma:contentTypeVersion="1" ma:contentTypeDescription="Lataa kuva palvelimeen." ma:contentTypeScope="" ma:versionID="8821db9608e33e233572c9f3df4422ef">
  <xsd:schema xmlns:xsd="http://www.w3.org/2001/XMLSchema" xmlns:xs="http://www.w3.org/2001/XMLSchema" xmlns:p="http://schemas.microsoft.com/office/2006/metadata/properties" xmlns:ns1="http://schemas.microsoft.com/sharepoint/v3" xmlns:ns2="96F8649E-5DC8-4577-B537-7DB7DB2667BE" xmlns:ns3="http://schemas.microsoft.com/sharepoint/v3/fields" targetNamespace="http://schemas.microsoft.com/office/2006/metadata/properties" ma:root="true" ma:fieldsID="e6768a157e15e2dd7cdba21dc0be4581" ns1:_="" ns2:_="" ns3:_="">
    <xsd:import namespace="http://schemas.microsoft.com/sharepoint/v3"/>
    <xsd:import namespace="96F8649E-5DC8-4577-B537-7DB7DB2667BE"/>
    <xsd:import namespace="http://schemas.microsoft.com/sharepoint/v3/fields"/>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polku" ma:hidden="true" ma:list="Docs" ma:internalName="FileRef" ma:readOnly="true" ma:showField="FullUrl">
      <xsd:simpleType>
        <xsd:restriction base="dms:Lookup"/>
      </xsd:simpleType>
    </xsd:element>
    <xsd:element name="File_x0020_Type" ma:index="9" nillable="true" ma:displayName="Tiedostotyyppi" ma:hidden="true" ma:internalName="File_x0020_Type" ma:readOnly="true">
      <xsd:simpleType>
        <xsd:restriction base="dms:Text"/>
      </xsd:simpleType>
    </xsd:element>
    <xsd:element name="HTML_x0020_File_x0020_Type" ma:index="10" nillable="true" ma:displayName="HTML-tiedostotyyppi" ma:hidden="true" ma:internalName="HTML_x0020_File_x0020_Type" ma:readOnly="true">
      <xsd:simpleType>
        <xsd:restriction base="dms:Text"/>
      </xsd:simpleType>
    </xsd:element>
    <xsd:element name="FSObjType" ma:index="11" nillable="true" ma:displayName="Kohteen tyyppi" ma:hidden="true" ma:list="Docs" ma:internalName="FSObjType" ma:readOnly="true" ma:showField="FSType">
      <xsd:simpleType>
        <xsd:restriction base="dms:Lookup"/>
      </xsd:simpleType>
    </xsd:element>
    <xsd:element name="PublishingStartDate" ma:index="27" nillable="true" ma:displayName="Ajoituksen alkamispäivämäärä" ma:description="" ma:hidden="true" ma:internalName="PublishingStartDate">
      <xsd:simpleType>
        <xsd:restriction base="dms:Unknown"/>
      </xsd:simpleType>
    </xsd:element>
    <xsd:element name="PublishingExpirationDate" ma:index="28" nillable="true" ma:displayName="Ajoituksen päättymispäivämäärä"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6F8649E-5DC8-4577-B537-7DB7DB2667BE" elementFormDefault="qualified">
    <xsd:import namespace="http://schemas.microsoft.com/office/2006/documentManagement/types"/>
    <xsd:import namespace="http://schemas.microsoft.com/office/infopath/2007/PartnerControls"/>
    <xsd:element name="ThumbnailExists" ma:index="18" nillable="true" ma:displayName="Pikkukuva on olemassa" ma:default="FALSE" ma:hidden="true" ma:internalName="ThumbnailExists" ma:readOnly="true">
      <xsd:simpleType>
        <xsd:restriction base="dms:Boolean"/>
      </xsd:simpleType>
    </xsd:element>
    <xsd:element name="PreviewExists" ma:index="19" nillable="true" ma:displayName="Esikatselu on olemassa" ma:default="FALSE" ma:hidden="true" ma:internalName="PreviewExists" ma:readOnly="true">
      <xsd:simpleType>
        <xsd:restriction base="dms:Boolean"/>
      </xsd:simpleType>
    </xsd:element>
    <xsd:element name="ImageWidth" ma:index="20" nillable="true" ma:displayName="Leveys" ma:internalName="ImageWidth" ma:readOnly="true">
      <xsd:simpleType>
        <xsd:restriction base="dms:Unknown"/>
      </xsd:simpleType>
    </xsd:element>
    <xsd:element name="ImageHeight" ma:index="22" nillable="true" ma:displayName="Korkeus" ma:internalName="ImageHeight" ma:readOnly="true">
      <xsd:simpleType>
        <xsd:restriction base="dms:Unknown"/>
      </xsd:simpleType>
    </xsd:element>
    <xsd:element name="ImageCreateDate" ma:index="25" nillable="true" ma:displayName="Kuvattu"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Tekijänoikeus" ma:internalName="wic_System_Copyrigh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Tekijä"/>
        <xsd:element ref="dcterms:created" minOccurs="0" maxOccurs="1"/>
        <xsd:element ref="dc:identifier" minOccurs="0" maxOccurs="1"/>
        <xsd:element name="contentType" minOccurs="0" maxOccurs="1" type="xsd:string" ma:index="0" ma:displayName="Sisältölaji"/>
        <xsd:element ref="dc:title" minOccurs="0" maxOccurs="1" ma:index="4" ma:displayName="Title"/>
        <xsd:element ref="dc:subject" minOccurs="0" maxOccurs="1"/>
        <xsd:element ref="dc:description" minOccurs="0" maxOccurs="1" ma:index="23" ma:displayName="Kommentit"/>
        <xsd:element name="keywords" minOccurs="0" maxOccurs="1" type="xsd:string" ma:index="14" ma:displayName="Avainsanat"/>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StartDate xmlns="http://schemas.microsoft.com/sharepoint/v3" xsi:nil="true"/>
    <PublishingExpirationDate xmlns="http://schemas.microsoft.com/sharepoint/v3" xsi:nil="true"/>
    <wic_System_Copyright xmlns="http://schemas.microsoft.com/sharepoint/v3/fields" xsi:nil="true"/>
    <ImageCreateDate xmlns="96F8649E-5DC8-4577-B537-7DB7DB2667BE" xsi:nil="true"/>
  </documentManagement>
</p:properties>
</file>

<file path=customXml/itemProps1.xml><?xml version="1.0" encoding="utf-8"?>
<ds:datastoreItem xmlns:ds="http://schemas.openxmlformats.org/officeDocument/2006/customXml" ds:itemID="{DC648D46-9B21-4B59-B1FF-EC865C473D43}">
  <ds:schemaRefs>
    <ds:schemaRef ds:uri="http://schemas.microsoft.com/sharepoint/v3/contenttype/forms"/>
  </ds:schemaRefs>
</ds:datastoreItem>
</file>

<file path=customXml/itemProps2.xml><?xml version="1.0" encoding="utf-8"?>
<ds:datastoreItem xmlns:ds="http://schemas.openxmlformats.org/officeDocument/2006/customXml" ds:itemID="{BA66E90B-77CF-4ACA-AA8B-F07DC465AA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6F8649E-5DC8-4577-B537-7DB7DB2667BE"/>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EE5317D-9F3F-4267-A285-8D826FCC8CEB}">
  <ds:schemaRefs>
    <ds:schemaRef ds:uri="http://www.w3.org/XML/1998/namespace"/>
    <ds:schemaRef ds:uri="http://schemas.microsoft.com/office/infopath/2007/PartnerControls"/>
    <ds:schemaRef ds:uri="http://purl.org/dc/dcmitype/"/>
    <ds:schemaRef ds:uri="http://purl.org/dc/terms/"/>
    <ds:schemaRef ds:uri="http://schemas.microsoft.com/office/2006/documentManagement/types"/>
    <ds:schemaRef ds:uri="http://schemas.microsoft.com/sharepoint/v3"/>
    <ds:schemaRef ds:uri="http://schemas.microsoft.com/sharepoint/v3/fields"/>
    <ds:schemaRef ds:uri="http://purl.org/dc/elements/1.1/"/>
    <ds:schemaRef ds:uri="http://schemas.openxmlformats.org/package/2006/metadata/core-properties"/>
    <ds:schemaRef ds:uri="96F8649E-5DC8-4577-B537-7DB7DB2667BE"/>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6310</TotalTime>
  <Words>8004</Words>
  <Application>Microsoft Office PowerPoint</Application>
  <PresentationFormat>Näytössä katseltava diaesitys (4:3)</PresentationFormat>
  <Paragraphs>1140</Paragraphs>
  <Slides>104</Slides>
  <Notes>5</Notes>
  <HiddenSlides>0</HiddenSlides>
  <MMClips>0</MMClips>
  <ScaleCrop>false</ScaleCrop>
  <HeadingPairs>
    <vt:vector size="4" baseType="variant">
      <vt:variant>
        <vt:lpstr>Teema</vt:lpstr>
      </vt:variant>
      <vt:variant>
        <vt:i4>2</vt:i4>
      </vt:variant>
      <vt:variant>
        <vt:lpstr>Dian otsikot</vt:lpstr>
      </vt:variant>
      <vt:variant>
        <vt:i4>104</vt:i4>
      </vt:variant>
    </vt:vector>
  </HeadingPairs>
  <TitlesOfParts>
    <vt:vector size="106" baseType="lpstr">
      <vt:lpstr>TeemaOAJaakkoset</vt:lpstr>
      <vt:lpstr>1_TeemaOAJaakkoset</vt:lpstr>
      <vt:lpstr>Kolmiportainen tuki</vt:lpstr>
      <vt:lpstr>Kysymyksiä</vt:lpstr>
      <vt:lpstr>MONIAMMATILLINEN YHTEISTYÖ KESKIÖSSÄ   Esiopetuksessa ja perusopetuksessa tulisi olla tieto terveystoimen näkemyksistä lapsen/oppilaan: - sosiaalisista taidoista sekä  - oppimisvalmiuksista ja  -mahdollisista haasteista näihin liittyen</vt:lpstr>
      <vt:lpstr>STM OPAS 20:2009</vt:lpstr>
      <vt:lpstr>STM OPAS 20:2009</vt:lpstr>
      <vt:lpstr>PowerPoint-esitys</vt:lpstr>
      <vt:lpstr>Stop väkivallalle kouluissa ja päiväkodeissa </vt:lpstr>
      <vt:lpstr>Ote Stop väkivallalle ilmoituslomakkeesta</vt:lpstr>
      <vt:lpstr>Selkeät toimintaohjeet helpottavat väkivaltatilanteiden hallintaa</vt:lpstr>
      <vt:lpstr>PowerPoint-esitys</vt:lpstr>
      <vt:lpstr>Koulutus- ja kasvatusalan ennakoivat turvallisuusjärjestelyt ja -laitteet</vt:lpstr>
      <vt:lpstr>PowerPoint-esitys</vt:lpstr>
      <vt:lpstr>MISTÄ HYVÄ LÄHTEÄ LIIKKEELLE? Nykytilan arviointi ja esitykset muutostoimiksi</vt:lpstr>
      <vt:lpstr>PowerPoint-esitys</vt:lpstr>
      <vt:lpstr>KOLMIPORTAINEN TUKI §</vt:lpstr>
      <vt:lpstr>30 § Oikeus saada opetusta </vt:lpstr>
      <vt:lpstr>Yhteistyö kodin kanssa</vt:lpstr>
      <vt:lpstr>PowerPoint-esitys</vt:lpstr>
      <vt:lpstr>Yleinen tuki OPS</vt:lpstr>
      <vt:lpstr>16 § Tukiopetus ja osa-aikainen erityisopetus </vt:lpstr>
      <vt:lpstr>16 § Tukiopetus ja osa-aikainen erityisopetus HE 109</vt:lpstr>
      <vt:lpstr>Tukiopetus ja OPS</vt:lpstr>
      <vt:lpstr>Tukiopetus ja OPS</vt:lpstr>
      <vt:lpstr>Tukiopetus &amp; OPS</vt:lpstr>
      <vt:lpstr>PowerPoint-esitys</vt:lpstr>
      <vt:lpstr>Osa-aikainen erityisopetus &amp; OPS</vt:lpstr>
      <vt:lpstr>Osa-aikainen erityisopetus &amp; OPS</vt:lpstr>
      <vt:lpstr>Osa-aikainen erityisopetus</vt:lpstr>
      <vt:lpstr>Oppilaat eivät saa lakisääteistä ja OPS mukaista osa-aikaista erityisopetusta riittävästi</vt:lpstr>
      <vt:lpstr>Avustajapalvelut &amp; OPS</vt:lpstr>
      <vt:lpstr>TEHOSTETTU TUKI</vt:lpstr>
      <vt:lpstr>PowerPoint-esitys</vt:lpstr>
      <vt:lpstr>2. TEHOSTETTU TUKI HE 109 16 a §</vt:lpstr>
      <vt:lpstr>Pedagoginen arvio ops</vt:lpstr>
      <vt:lpstr>OPPIMISSUUNNITELMA</vt:lpstr>
      <vt:lpstr>Oppimissuunnitelma muissa tilanteissa</vt:lpstr>
      <vt:lpstr>Oppimissuunnitelma sisältää</vt:lpstr>
      <vt:lpstr>PowerPoint-esitys</vt:lpstr>
      <vt:lpstr>2. TEHOSTETTU TUKI HE 109 16 A §</vt:lpstr>
      <vt:lpstr>ERITYINEN TUKI VAIHE 3</vt:lpstr>
      <vt:lpstr>PowerPoint-esitys</vt:lpstr>
      <vt:lpstr>PowerPoint-esitys</vt:lpstr>
      <vt:lpstr>HE 109</vt:lpstr>
      <vt:lpstr>17 § Erityinen tuki </vt:lpstr>
      <vt:lpstr>PowerPoint-esitys</vt:lpstr>
      <vt:lpstr>Integraation edellytykset</vt:lpstr>
      <vt:lpstr>Missä tilanteissa erityistä tukea saavan oppilaan päätöstä tulee tarkistaa?  </vt:lpstr>
      <vt:lpstr>17 §</vt:lpstr>
      <vt:lpstr>17 a § Henkilökohtainen opetuksen järjestämistä koskeva suunnitelma </vt:lpstr>
      <vt:lpstr>PowerPoint-esitys</vt:lpstr>
      <vt:lpstr>Mitkä tekijät heikentävät työssä jaksamista</vt:lpstr>
      <vt:lpstr>Vain 3 % pitää oppilaan tuen resursseja riittävinä</vt:lpstr>
      <vt:lpstr>Osa-aikainen erityisopetus ei lisäänny yleisestä tuesta tehostettuun tukeen siirryttäessä</vt:lpstr>
      <vt:lpstr>TOIMET EPÄASIALLISESSA KÄYTÖKSESSSÄ</vt:lpstr>
      <vt:lpstr>PowerPoint-esitys</vt:lpstr>
      <vt:lpstr>PowerPoint-esitys</vt:lpstr>
      <vt:lpstr>LAIN MUKAISET PUUTTUMIS-, TURVAAMIS- JA RANGAISTUSKEINOT</vt:lpstr>
      <vt:lpstr>PowerPoint-esitys</vt:lpstr>
      <vt:lpstr>PowerPoint-esitys</vt:lpstr>
      <vt:lpstr>Määräaikainen erottaminen ok</vt:lpstr>
      <vt:lpstr>Varoitusta ei voinut antaa Tarkoituksenmukaisuus harkinta</vt:lpstr>
      <vt:lpstr>Oppilashuolto rangaistusten yhteydessä</vt:lpstr>
      <vt:lpstr>PAHOINPITELY EI OLE KOULUSSA KIUSAAMISTA. SE ON PAHOINPITELY. </vt:lpstr>
      <vt:lpstr>Pahoinpitely on rikos</vt:lpstr>
      <vt:lpstr>Vahingonkorvausvastuulla ei ole ikärajaa Vaasan HAO (R 10/596 15.4.2011) </vt:lpstr>
      <vt:lpstr> Luokan tai koulun vaihtaminen</vt:lpstr>
      <vt:lpstr>Kiusaamisen ennaltaehkäisy</vt:lpstr>
      <vt:lpstr>Kiusaamisen ennaltaehkäisy</vt:lpstr>
      <vt:lpstr>Kiusaamisen havaitseminen Miten VKH suunnitelmassa linjattuna?</vt:lpstr>
      <vt:lpstr>Kiusaamiseen puuttuminen</vt:lpstr>
      <vt:lpstr>Kodin ja koulun yhteistyö</vt:lpstr>
      <vt:lpstr>ENNALTA SELKEÄT TOIMINTAMALLIT HUOLTAJILLE TIEDOKSI</vt:lpstr>
      <vt:lpstr>Huoltajan tapaaminen</vt:lpstr>
      <vt:lpstr>Huoltajan tapaaminen</vt:lpstr>
      <vt:lpstr>PowerPoint-esitys</vt:lpstr>
      <vt:lpstr>Esimiesten tueksi esimiestiimi</vt:lpstr>
      <vt:lpstr>Erityisopetus</vt:lpstr>
      <vt:lpstr>PowerPoint-esitys</vt:lpstr>
      <vt:lpstr>Oppilaiden tuen tarve on kasvanut, mutta tukea on vaikeampi saada.</vt:lpstr>
      <vt:lpstr>OAJ Kiusaamiskysely 2017 Lasten, oppilaiden ja opiskelijoiden integrointi ei ole onnistunut</vt:lpstr>
      <vt:lpstr>Kolmiportainen tuki ja oppilashuolto</vt:lpstr>
      <vt:lpstr>Perusopetuslaissa säädetty oppimisen tuki ja tukimuodot</vt:lpstr>
      <vt:lpstr>Perusopetuslaissa säädetty oppimisen tuki ja tukimuodot</vt:lpstr>
      <vt:lpstr>Kolmiportainen tuki ja oppilashuolto </vt:lpstr>
      <vt:lpstr>Oppimisen ja koulunkäynnin tuki ja oppilashuolto</vt:lpstr>
      <vt:lpstr>Kolmiportainen tuki ja oppilashuolto</vt:lpstr>
      <vt:lpstr>Oppimisen ja koulunkäynnin tukeen liittyvät asiakirjat</vt:lpstr>
      <vt:lpstr>Tietojen liikkuminen kolmiportaisessa tuessa</vt:lpstr>
      <vt:lpstr>Tietojen liikkuminen kolmiportaisessa tuessa</vt:lpstr>
      <vt:lpstr>Ovatko muistiinpanot viranomaisen asiakirjoja?  KHO 2016:131 ja KHO 13.9.2016/3803  </vt:lpstr>
      <vt:lpstr>Tapaus KHO 13.9.2016/3803</vt:lpstr>
      <vt:lpstr>KHO 2016:131</vt:lpstr>
      <vt:lpstr>Johtopäätös </vt:lpstr>
      <vt:lpstr>KHO 4242/2016 Wilma viesti on lähtökohtaisesti julkinen</vt:lpstr>
      <vt:lpstr>KHO 4242/2016</vt:lpstr>
      <vt:lpstr>Erityisen tuen päätös huoltajan vastustaessa</vt:lpstr>
      <vt:lpstr>Yleiskuvaukset EO- ELO- tehtävistä </vt:lpstr>
      <vt:lpstr>Yleiskuvaukset EO- ELO- tehtävistä </vt:lpstr>
      <vt:lpstr>Kelpoisuudet</vt:lpstr>
      <vt:lpstr>Uudenkaupungin esimerkki</vt:lpstr>
      <vt:lpstr>Tärkeää</vt:lpstr>
      <vt:lpstr>OAJ:n ehdotukset oppilaan koulunkäynnin ja oppimisen tuen kehittämiseksi</vt:lpstr>
      <vt:lpstr>PowerPoint-esitys</vt:lpstr>
      <vt:lpstr>Kiitos!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Salo Jaakko</dc:creator>
  <cp:lastModifiedBy>Cederberg Riitta</cp:lastModifiedBy>
  <cp:revision>115</cp:revision>
  <cp:lastPrinted>2014-05-07T12:50:48Z</cp:lastPrinted>
  <dcterms:created xsi:type="dcterms:W3CDTF">2016-06-17T09:14:32Z</dcterms:created>
  <dcterms:modified xsi:type="dcterms:W3CDTF">2018-02-01T03:42:40Z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0x0101009148F5A04DDD49CBA7127AADA5FB792B00AADE34325A8B49CDA8BB4DB53328F21400057FB366C3943241909D1AFFD69A2667</vt:lpwstr>
  </property>
</Properties>
</file>