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1" r:id="rId1"/>
  </p:sldMasterIdLst>
  <p:notesMasterIdLst>
    <p:notesMasterId r:id="rId26"/>
  </p:notesMasterIdLst>
  <p:handoutMasterIdLst>
    <p:handoutMasterId r:id="rId27"/>
  </p:handoutMasterIdLst>
  <p:sldIdLst>
    <p:sldId id="256" r:id="rId2"/>
    <p:sldId id="278" r:id="rId3"/>
    <p:sldId id="279" r:id="rId4"/>
    <p:sldId id="277" r:id="rId5"/>
    <p:sldId id="257" r:id="rId6"/>
    <p:sldId id="274" r:id="rId7"/>
    <p:sldId id="275" r:id="rId8"/>
    <p:sldId id="258" r:id="rId9"/>
    <p:sldId id="259" r:id="rId10"/>
    <p:sldId id="260" r:id="rId11"/>
    <p:sldId id="261" r:id="rId12"/>
    <p:sldId id="276" r:id="rId13"/>
    <p:sldId id="262" r:id="rId14"/>
    <p:sldId id="283" r:id="rId15"/>
    <p:sldId id="280" r:id="rId16"/>
    <p:sldId id="282" r:id="rId17"/>
    <p:sldId id="263" r:id="rId18"/>
    <p:sldId id="264" r:id="rId19"/>
    <p:sldId id="265" r:id="rId20"/>
    <p:sldId id="266" r:id="rId21"/>
    <p:sldId id="267" r:id="rId22"/>
    <p:sldId id="268" r:id="rId23"/>
    <p:sldId id="269" r:id="rId24"/>
    <p:sldId id="270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-1016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handoutMaster" Target="handoutMasters/handout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2CEE49-C173-42A8-B31D-3831B9475266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A5B4A5CC-5967-467D-B4DF-BAB9D898A29E}">
      <dgm:prSet phldrT="[Teksti]" custT="1"/>
      <dgm:spPr>
        <a:solidFill>
          <a:srgbClr val="FFC000"/>
        </a:solidFill>
      </dgm:spPr>
      <dgm:t>
        <a:bodyPr/>
        <a:lstStyle/>
        <a:p>
          <a:r>
            <a:rPr lang="fi-FI" sz="2000" dirty="0" smtClean="0">
              <a:solidFill>
                <a:schemeClr val="tx1"/>
              </a:solidFill>
            </a:rPr>
            <a:t> Koulun toiminta-kulttuuri</a:t>
          </a:r>
          <a:endParaRPr lang="fi-FI" sz="2000" dirty="0">
            <a:solidFill>
              <a:schemeClr val="tx1"/>
            </a:solidFill>
          </a:endParaRPr>
        </a:p>
      </dgm:t>
    </dgm:pt>
    <dgm:pt modelId="{64D90147-D669-4E3A-B9B4-004733EB65DC}" type="parTrans" cxnId="{259AD80C-BC9A-48AB-8BB6-97F01EB88449}">
      <dgm:prSet/>
      <dgm:spPr/>
      <dgm:t>
        <a:bodyPr/>
        <a:lstStyle/>
        <a:p>
          <a:endParaRPr lang="fi-FI">
            <a:solidFill>
              <a:schemeClr val="bg1"/>
            </a:solidFill>
          </a:endParaRPr>
        </a:p>
      </dgm:t>
    </dgm:pt>
    <dgm:pt modelId="{AE611FE3-1C35-4D08-89F3-8D5F393A21A4}" type="sibTrans" cxnId="{259AD80C-BC9A-48AB-8BB6-97F01EB88449}">
      <dgm:prSet/>
      <dgm:spPr/>
      <dgm:t>
        <a:bodyPr/>
        <a:lstStyle/>
        <a:p>
          <a:endParaRPr lang="fi-FI">
            <a:solidFill>
              <a:schemeClr val="bg1"/>
            </a:solidFill>
          </a:endParaRPr>
        </a:p>
      </dgm:t>
    </dgm:pt>
    <dgm:pt modelId="{534205AE-DDF6-4E44-B348-0F53D0CDEB8D}">
      <dgm:prSet phldrT="[Teksti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fi-FI" sz="1600" dirty="0" smtClean="0">
              <a:solidFill>
                <a:schemeClr val="bg1"/>
              </a:solidFill>
            </a:rPr>
            <a:t>Monialaiset oppimis-kokonaisuudet</a:t>
          </a:r>
        </a:p>
        <a:p>
          <a:r>
            <a:rPr lang="fi-FI" sz="1600" dirty="0" smtClean="0">
              <a:solidFill>
                <a:schemeClr val="bg1"/>
              </a:solidFill>
            </a:rPr>
            <a:t>Ilmiöpohjainen oppiminen</a:t>
          </a:r>
          <a:endParaRPr lang="fi-FI" sz="1600" dirty="0">
            <a:solidFill>
              <a:schemeClr val="bg1"/>
            </a:solidFill>
          </a:endParaRPr>
        </a:p>
      </dgm:t>
    </dgm:pt>
    <dgm:pt modelId="{B1FF1B6B-81E0-4F33-BD22-6088D5C2E42B}" type="parTrans" cxnId="{17FE8EA1-7F71-42FE-BB89-C463686F9B53}">
      <dgm:prSet/>
      <dgm:spPr/>
      <dgm:t>
        <a:bodyPr/>
        <a:lstStyle/>
        <a:p>
          <a:endParaRPr lang="fi-FI">
            <a:solidFill>
              <a:schemeClr val="bg1"/>
            </a:solidFill>
          </a:endParaRPr>
        </a:p>
      </dgm:t>
    </dgm:pt>
    <dgm:pt modelId="{A078B786-D4AA-4962-B07E-EEA879F9CD46}" type="sibTrans" cxnId="{17FE8EA1-7F71-42FE-BB89-C463686F9B53}">
      <dgm:prSet/>
      <dgm:spPr/>
      <dgm:t>
        <a:bodyPr/>
        <a:lstStyle/>
        <a:p>
          <a:endParaRPr lang="fi-FI">
            <a:solidFill>
              <a:schemeClr val="bg1"/>
            </a:solidFill>
          </a:endParaRPr>
        </a:p>
      </dgm:t>
    </dgm:pt>
    <dgm:pt modelId="{54A2A1F5-B055-4ABC-A37C-0D1F73CB03B1}">
      <dgm:prSet phldrT="[Teksti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fi-FI" sz="1600" dirty="0" smtClean="0">
              <a:solidFill>
                <a:schemeClr val="bg1"/>
              </a:solidFill>
            </a:rPr>
            <a:t>Laaja-alainen osaaminen</a:t>
          </a:r>
          <a:endParaRPr lang="fi-FI" sz="1600" dirty="0">
            <a:solidFill>
              <a:schemeClr val="bg1"/>
            </a:solidFill>
          </a:endParaRPr>
        </a:p>
      </dgm:t>
    </dgm:pt>
    <dgm:pt modelId="{62DC87F5-6798-494E-92AF-F86D7A279469}" type="parTrans" cxnId="{FF3D874E-C4FE-411E-A962-FA763444CB16}">
      <dgm:prSet/>
      <dgm:spPr/>
      <dgm:t>
        <a:bodyPr/>
        <a:lstStyle/>
        <a:p>
          <a:endParaRPr lang="fi-FI">
            <a:solidFill>
              <a:schemeClr val="bg1"/>
            </a:solidFill>
          </a:endParaRPr>
        </a:p>
      </dgm:t>
    </dgm:pt>
    <dgm:pt modelId="{06AD603A-0AF6-487E-87ED-162DF4F69322}" type="sibTrans" cxnId="{FF3D874E-C4FE-411E-A962-FA763444CB16}">
      <dgm:prSet/>
      <dgm:spPr/>
      <dgm:t>
        <a:bodyPr/>
        <a:lstStyle/>
        <a:p>
          <a:endParaRPr lang="fi-FI">
            <a:solidFill>
              <a:schemeClr val="bg1"/>
            </a:solidFill>
          </a:endParaRPr>
        </a:p>
      </dgm:t>
    </dgm:pt>
    <dgm:pt modelId="{C653145B-69B8-4DA9-8E81-56A949D53503}">
      <dgm:prSet phldrT="[Teksti]" custT="1"/>
      <dgm:spPr>
        <a:solidFill>
          <a:srgbClr val="FFC000"/>
        </a:solidFill>
      </dgm:spPr>
      <dgm:t>
        <a:bodyPr/>
        <a:lstStyle/>
        <a:p>
          <a:r>
            <a:rPr lang="fi-FI" sz="2000" dirty="0" smtClean="0">
              <a:solidFill>
                <a:schemeClr val="tx1"/>
              </a:solidFill>
            </a:rPr>
            <a:t>Oppimis-käsitys</a:t>
          </a:r>
          <a:endParaRPr lang="fi-FI" sz="2000" dirty="0">
            <a:solidFill>
              <a:schemeClr val="tx1"/>
            </a:solidFill>
          </a:endParaRPr>
        </a:p>
      </dgm:t>
    </dgm:pt>
    <dgm:pt modelId="{1A93F5E3-C054-464A-B856-7A0E26646312}" type="parTrans" cxnId="{6A19AAA4-0A68-4286-BAAB-AA4F443FE510}">
      <dgm:prSet/>
      <dgm:spPr/>
      <dgm:t>
        <a:bodyPr/>
        <a:lstStyle/>
        <a:p>
          <a:endParaRPr lang="fi-FI">
            <a:solidFill>
              <a:schemeClr val="bg1"/>
            </a:solidFill>
          </a:endParaRPr>
        </a:p>
      </dgm:t>
    </dgm:pt>
    <dgm:pt modelId="{72A67026-0DA8-4E96-A790-55ED055EE806}" type="sibTrans" cxnId="{6A19AAA4-0A68-4286-BAAB-AA4F443FE510}">
      <dgm:prSet/>
      <dgm:spPr/>
      <dgm:t>
        <a:bodyPr/>
        <a:lstStyle/>
        <a:p>
          <a:endParaRPr lang="fi-FI">
            <a:solidFill>
              <a:schemeClr val="bg1"/>
            </a:solidFill>
          </a:endParaRPr>
        </a:p>
      </dgm:t>
    </dgm:pt>
    <dgm:pt modelId="{F9BA83B1-7BD6-44BE-AB9B-8E9291EC0AE4}" type="pres">
      <dgm:prSet presAssocID="{182CEE49-C173-42A8-B31D-3831B9475266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5F2A7AA4-800E-401A-9866-5AE670483652}" type="pres">
      <dgm:prSet presAssocID="{182CEE49-C173-42A8-B31D-3831B9475266}" presName="comp1" presStyleCnt="0"/>
      <dgm:spPr/>
    </dgm:pt>
    <dgm:pt modelId="{AC3FFED2-9362-4328-BF73-D8D2E6CE8421}" type="pres">
      <dgm:prSet presAssocID="{182CEE49-C173-42A8-B31D-3831B9475266}" presName="circle1" presStyleLbl="node1" presStyleIdx="0" presStyleCnt="4" custScaleX="103241" custScaleY="100000"/>
      <dgm:spPr/>
      <dgm:t>
        <a:bodyPr/>
        <a:lstStyle/>
        <a:p>
          <a:endParaRPr lang="fi-FI"/>
        </a:p>
      </dgm:t>
    </dgm:pt>
    <dgm:pt modelId="{E48B3989-45E8-41B9-9536-A5EE94373FAA}" type="pres">
      <dgm:prSet presAssocID="{182CEE49-C173-42A8-B31D-3831B9475266}" presName="c1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41E23FD2-90CB-413A-96A4-B3A895B53EE8}" type="pres">
      <dgm:prSet presAssocID="{182CEE49-C173-42A8-B31D-3831B9475266}" presName="comp2" presStyleCnt="0"/>
      <dgm:spPr/>
    </dgm:pt>
    <dgm:pt modelId="{9FE54211-D8A5-44A7-9DEF-DE2AF8B4D46F}" type="pres">
      <dgm:prSet presAssocID="{182CEE49-C173-42A8-B31D-3831B9475266}" presName="circle2" presStyleLbl="node1" presStyleIdx="1" presStyleCnt="4" custScaleX="98599" custScaleY="91036" custLinFactNeighborX="745" custLinFactNeighborY="-3038"/>
      <dgm:spPr/>
      <dgm:t>
        <a:bodyPr/>
        <a:lstStyle/>
        <a:p>
          <a:endParaRPr lang="fi-FI"/>
        </a:p>
      </dgm:t>
    </dgm:pt>
    <dgm:pt modelId="{6F8C6CF9-98E2-4F66-81E8-BEF5AE7FDF52}" type="pres">
      <dgm:prSet presAssocID="{182CEE49-C173-42A8-B31D-3831B9475266}" presName="c2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673970AF-7E31-41C2-82EF-05ED614D6AD5}" type="pres">
      <dgm:prSet presAssocID="{182CEE49-C173-42A8-B31D-3831B9475266}" presName="comp3" presStyleCnt="0"/>
      <dgm:spPr/>
    </dgm:pt>
    <dgm:pt modelId="{55FBA65E-35EE-43EC-ADD1-586CF2DB0FEE}" type="pres">
      <dgm:prSet presAssocID="{182CEE49-C173-42A8-B31D-3831B9475266}" presName="circle3" presStyleLbl="node1" presStyleIdx="2" presStyleCnt="4" custScaleY="85824" custLinFactNeighborX="1196" custLinFactNeighborY="-2703"/>
      <dgm:spPr/>
      <dgm:t>
        <a:bodyPr/>
        <a:lstStyle/>
        <a:p>
          <a:endParaRPr lang="fi-FI"/>
        </a:p>
      </dgm:t>
    </dgm:pt>
    <dgm:pt modelId="{48FF01C2-F06A-463D-9B05-04288E219CBE}" type="pres">
      <dgm:prSet presAssocID="{182CEE49-C173-42A8-B31D-3831B9475266}" presName="c3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86B9F379-702E-4044-9DDC-14222DB775FC}" type="pres">
      <dgm:prSet presAssocID="{182CEE49-C173-42A8-B31D-3831B9475266}" presName="comp4" presStyleCnt="0"/>
      <dgm:spPr/>
    </dgm:pt>
    <dgm:pt modelId="{8A10ED02-A487-4B6F-A1F6-C42C8F4B33BD}" type="pres">
      <dgm:prSet presAssocID="{182CEE49-C173-42A8-B31D-3831B9475266}" presName="circle4" presStyleLbl="node1" presStyleIdx="3" presStyleCnt="4" custScaleX="90523" custScaleY="79160" custLinFactNeighborX="4924" custLinFactNeighborY="-17987"/>
      <dgm:spPr/>
      <dgm:t>
        <a:bodyPr/>
        <a:lstStyle/>
        <a:p>
          <a:endParaRPr lang="fi-FI"/>
        </a:p>
      </dgm:t>
    </dgm:pt>
    <dgm:pt modelId="{FF862F4A-9167-4CE3-A11F-1745723A6255}" type="pres">
      <dgm:prSet presAssocID="{182CEE49-C173-42A8-B31D-3831B9475266}" presName="c4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2E96D649-0AE6-DC40-90C5-935E335C97B4}" type="presOf" srcId="{A5B4A5CC-5967-467D-B4DF-BAB9D898A29E}" destId="{E48B3989-45E8-41B9-9536-A5EE94373FAA}" srcOrd="1" destOrd="0" presId="urn:microsoft.com/office/officeart/2005/8/layout/venn2"/>
    <dgm:cxn modelId="{79C2EE4D-5A5A-DA44-AC31-2AE648DE6AE8}" type="presOf" srcId="{54A2A1F5-B055-4ABC-A37C-0D1F73CB03B1}" destId="{48FF01C2-F06A-463D-9B05-04288E219CBE}" srcOrd="1" destOrd="0" presId="urn:microsoft.com/office/officeart/2005/8/layout/venn2"/>
    <dgm:cxn modelId="{BE7B8410-8A59-8F42-A160-F07782D76AE3}" type="presOf" srcId="{182CEE49-C173-42A8-B31D-3831B9475266}" destId="{F9BA83B1-7BD6-44BE-AB9B-8E9291EC0AE4}" srcOrd="0" destOrd="0" presId="urn:microsoft.com/office/officeart/2005/8/layout/venn2"/>
    <dgm:cxn modelId="{3C359C24-791A-384F-947F-BC39266F8B74}" type="presOf" srcId="{C653145B-69B8-4DA9-8E81-56A949D53503}" destId="{8A10ED02-A487-4B6F-A1F6-C42C8F4B33BD}" srcOrd="0" destOrd="0" presId="urn:microsoft.com/office/officeart/2005/8/layout/venn2"/>
    <dgm:cxn modelId="{17FE8EA1-7F71-42FE-BB89-C463686F9B53}" srcId="{182CEE49-C173-42A8-B31D-3831B9475266}" destId="{534205AE-DDF6-4E44-B348-0F53D0CDEB8D}" srcOrd="1" destOrd="0" parTransId="{B1FF1B6B-81E0-4F33-BD22-6088D5C2E42B}" sibTransId="{A078B786-D4AA-4962-B07E-EEA879F9CD46}"/>
    <dgm:cxn modelId="{6A19AAA4-0A68-4286-BAAB-AA4F443FE510}" srcId="{182CEE49-C173-42A8-B31D-3831B9475266}" destId="{C653145B-69B8-4DA9-8E81-56A949D53503}" srcOrd="3" destOrd="0" parTransId="{1A93F5E3-C054-464A-B856-7A0E26646312}" sibTransId="{72A67026-0DA8-4E96-A790-55ED055EE806}"/>
    <dgm:cxn modelId="{67769954-507B-814F-A511-FF7655530F4C}" type="presOf" srcId="{A5B4A5CC-5967-467D-B4DF-BAB9D898A29E}" destId="{AC3FFED2-9362-4328-BF73-D8D2E6CE8421}" srcOrd="0" destOrd="0" presId="urn:microsoft.com/office/officeart/2005/8/layout/venn2"/>
    <dgm:cxn modelId="{4E9792FE-3788-934C-BC14-9958AF7F4D44}" type="presOf" srcId="{534205AE-DDF6-4E44-B348-0F53D0CDEB8D}" destId="{6F8C6CF9-98E2-4F66-81E8-BEF5AE7FDF52}" srcOrd="1" destOrd="0" presId="urn:microsoft.com/office/officeart/2005/8/layout/venn2"/>
    <dgm:cxn modelId="{9A728B89-1B19-D04A-A760-EB740D54649C}" type="presOf" srcId="{54A2A1F5-B055-4ABC-A37C-0D1F73CB03B1}" destId="{55FBA65E-35EE-43EC-ADD1-586CF2DB0FEE}" srcOrd="0" destOrd="0" presId="urn:microsoft.com/office/officeart/2005/8/layout/venn2"/>
    <dgm:cxn modelId="{259AD80C-BC9A-48AB-8BB6-97F01EB88449}" srcId="{182CEE49-C173-42A8-B31D-3831B9475266}" destId="{A5B4A5CC-5967-467D-B4DF-BAB9D898A29E}" srcOrd="0" destOrd="0" parTransId="{64D90147-D669-4E3A-B9B4-004733EB65DC}" sibTransId="{AE611FE3-1C35-4D08-89F3-8D5F393A21A4}"/>
    <dgm:cxn modelId="{FF3D874E-C4FE-411E-A962-FA763444CB16}" srcId="{182CEE49-C173-42A8-B31D-3831B9475266}" destId="{54A2A1F5-B055-4ABC-A37C-0D1F73CB03B1}" srcOrd="2" destOrd="0" parTransId="{62DC87F5-6798-494E-92AF-F86D7A279469}" sibTransId="{06AD603A-0AF6-487E-87ED-162DF4F69322}"/>
    <dgm:cxn modelId="{9A76FC5F-0A67-8D41-AE7A-EBB5FA925BD4}" type="presOf" srcId="{534205AE-DDF6-4E44-B348-0F53D0CDEB8D}" destId="{9FE54211-D8A5-44A7-9DEF-DE2AF8B4D46F}" srcOrd="0" destOrd="0" presId="urn:microsoft.com/office/officeart/2005/8/layout/venn2"/>
    <dgm:cxn modelId="{D1CB5D87-3A59-4043-9D25-764443552CA1}" type="presOf" srcId="{C653145B-69B8-4DA9-8E81-56A949D53503}" destId="{FF862F4A-9167-4CE3-A11F-1745723A6255}" srcOrd="1" destOrd="0" presId="urn:microsoft.com/office/officeart/2005/8/layout/venn2"/>
    <dgm:cxn modelId="{42C66DF4-F7AB-C04D-9FB1-1AA599EB38FD}" type="presParOf" srcId="{F9BA83B1-7BD6-44BE-AB9B-8E9291EC0AE4}" destId="{5F2A7AA4-800E-401A-9866-5AE670483652}" srcOrd="0" destOrd="0" presId="urn:microsoft.com/office/officeart/2005/8/layout/venn2"/>
    <dgm:cxn modelId="{C920C7C5-5F0D-F14C-B2AD-79D9827474CF}" type="presParOf" srcId="{5F2A7AA4-800E-401A-9866-5AE670483652}" destId="{AC3FFED2-9362-4328-BF73-D8D2E6CE8421}" srcOrd="0" destOrd="0" presId="urn:microsoft.com/office/officeart/2005/8/layout/venn2"/>
    <dgm:cxn modelId="{4B6B3120-282A-5A48-8224-9B7892F84BEF}" type="presParOf" srcId="{5F2A7AA4-800E-401A-9866-5AE670483652}" destId="{E48B3989-45E8-41B9-9536-A5EE94373FAA}" srcOrd="1" destOrd="0" presId="urn:microsoft.com/office/officeart/2005/8/layout/venn2"/>
    <dgm:cxn modelId="{878DD2CA-1AED-A74E-AC03-71817AC880AA}" type="presParOf" srcId="{F9BA83B1-7BD6-44BE-AB9B-8E9291EC0AE4}" destId="{41E23FD2-90CB-413A-96A4-B3A895B53EE8}" srcOrd="1" destOrd="0" presId="urn:microsoft.com/office/officeart/2005/8/layout/venn2"/>
    <dgm:cxn modelId="{0498AAEC-BB09-D642-AEAF-3B55F28E6889}" type="presParOf" srcId="{41E23FD2-90CB-413A-96A4-B3A895B53EE8}" destId="{9FE54211-D8A5-44A7-9DEF-DE2AF8B4D46F}" srcOrd="0" destOrd="0" presId="urn:microsoft.com/office/officeart/2005/8/layout/venn2"/>
    <dgm:cxn modelId="{CCC6018D-E8C3-2D44-BEAD-0BAE54041A20}" type="presParOf" srcId="{41E23FD2-90CB-413A-96A4-B3A895B53EE8}" destId="{6F8C6CF9-98E2-4F66-81E8-BEF5AE7FDF52}" srcOrd="1" destOrd="0" presId="urn:microsoft.com/office/officeart/2005/8/layout/venn2"/>
    <dgm:cxn modelId="{E6ABBE95-0369-1046-9D49-6E4771DD10F9}" type="presParOf" srcId="{F9BA83B1-7BD6-44BE-AB9B-8E9291EC0AE4}" destId="{673970AF-7E31-41C2-82EF-05ED614D6AD5}" srcOrd="2" destOrd="0" presId="urn:microsoft.com/office/officeart/2005/8/layout/venn2"/>
    <dgm:cxn modelId="{3EA78A0D-E8DF-0D4F-8EF8-310B36932447}" type="presParOf" srcId="{673970AF-7E31-41C2-82EF-05ED614D6AD5}" destId="{55FBA65E-35EE-43EC-ADD1-586CF2DB0FEE}" srcOrd="0" destOrd="0" presId="urn:microsoft.com/office/officeart/2005/8/layout/venn2"/>
    <dgm:cxn modelId="{69546E6B-66AD-BA48-B882-A6CE81C219E4}" type="presParOf" srcId="{673970AF-7E31-41C2-82EF-05ED614D6AD5}" destId="{48FF01C2-F06A-463D-9B05-04288E219CBE}" srcOrd="1" destOrd="0" presId="urn:microsoft.com/office/officeart/2005/8/layout/venn2"/>
    <dgm:cxn modelId="{949D455C-6B7D-864D-A940-BFD5DE6AFE2D}" type="presParOf" srcId="{F9BA83B1-7BD6-44BE-AB9B-8E9291EC0AE4}" destId="{86B9F379-702E-4044-9DDC-14222DB775FC}" srcOrd="3" destOrd="0" presId="urn:microsoft.com/office/officeart/2005/8/layout/venn2"/>
    <dgm:cxn modelId="{40D5728B-F2C7-D241-9B2A-5867DC82C38C}" type="presParOf" srcId="{86B9F379-702E-4044-9DDC-14222DB775FC}" destId="{8A10ED02-A487-4B6F-A1F6-C42C8F4B33BD}" srcOrd="0" destOrd="0" presId="urn:microsoft.com/office/officeart/2005/8/layout/venn2"/>
    <dgm:cxn modelId="{ADEE4156-8E58-C648-9B61-EA6B6C433895}" type="presParOf" srcId="{86B9F379-702E-4044-9DDC-14222DB775FC}" destId="{FF862F4A-9167-4CE3-A11F-1745723A6255}" srcOrd="1" destOrd="0" presId="urn:microsoft.com/office/officeart/2005/8/layout/venn2"/>
  </dgm:cxnLst>
  <dgm:bg>
    <a:solidFill>
      <a:schemeClr val="bg1"/>
    </a:solidFill>
  </dgm:bg>
  <dgm:whole>
    <a:ln>
      <a:solidFill>
        <a:schemeClr val="bg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697A862-3825-4562-93C5-A1DA14479DC3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0989D3FD-FD04-45CF-ACA9-4B6E4B1E2B51}">
      <dgm:prSet phldrT="[Teksti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fi-FI" sz="1400" b="1" dirty="0" smtClean="0"/>
            <a:t>OPETUSSUUNNITELMA, TOIMINTASUUNNITELMA OPPIMISYMPÄRISTÖ</a:t>
          </a:r>
          <a:endParaRPr lang="fi-FI" sz="1400" b="1" dirty="0"/>
        </a:p>
      </dgm:t>
    </dgm:pt>
    <dgm:pt modelId="{46C9FE03-DD38-4828-8BBC-E7C8327E01DD}" type="parTrans" cxnId="{939C709E-6A0D-4B7C-A361-4CDBA1069450}">
      <dgm:prSet/>
      <dgm:spPr/>
      <dgm:t>
        <a:bodyPr/>
        <a:lstStyle/>
        <a:p>
          <a:endParaRPr lang="fi-FI"/>
        </a:p>
      </dgm:t>
    </dgm:pt>
    <dgm:pt modelId="{EF8E7577-CBAD-4218-8F5B-EE2782278FD9}" type="sibTrans" cxnId="{939C709E-6A0D-4B7C-A361-4CDBA1069450}">
      <dgm:prSet/>
      <dgm:spPr/>
      <dgm:t>
        <a:bodyPr/>
        <a:lstStyle/>
        <a:p>
          <a:endParaRPr lang="fi-FI"/>
        </a:p>
      </dgm:t>
    </dgm:pt>
    <dgm:pt modelId="{AA756E67-E3A9-4760-9758-79F65CE3C70B}">
      <dgm:prSet phldrT="[Teksti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fi-FI" sz="1400" b="1" dirty="0" smtClean="0"/>
            <a:t>TYÖYHTEISÖ</a:t>
          </a:r>
          <a:endParaRPr lang="fi-FI" sz="1400" b="1" dirty="0"/>
        </a:p>
      </dgm:t>
    </dgm:pt>
    <dgm:pt modelId="{00BE9AAB-535E-4BDE-AEB6-2D6BB601F084}" type="parTrans" cxnId="{B8B81DF8-5550-4444-BE75-599662107FD9}">
      <dgm:prSet/>
      <dgm:spPr/>
      <dgm:t>
        <a:bodyPr/>
        <a:lstStyle/>
        <a:p>
          <a:endParaRPr lang="fi-FI"/>
        </a:p>
      </dgm:t>
    </dgm:pt>
    <dgm:pt modelId="{305F62E3-302E-49B1-9EF4-AC59E925DBA5}" type="sibTrans" cxnId="{B8B81DF8-5550-4444-BE75-599662107FD9}">
      <dgm:prSet/>
      <dgm:spPr/>
      <dgm:t>
        <a:bodyPr/>
        <a:lstStyle/>
        <a:p>
          <a:endParaRPr lang="fi-FI"/>
        </a:p>
      </dgm:t>
    </dgm:pt>
    <dgm:pt modelId="{C3AF1C22-D2CB-419A-B8BA-C4E6C97C1395}">
      <dgm:prSet phldrT="[Teksti]" custT="1"/>
      <dgm:spPr>
        <a:solidFill>
          <a:srgbClr val="FFC000"/>
        </a:solidFill>
      </dgm:spPr>
      <dgm:t>
        <a:bodyPr/>
        <a:lstStyle/>
        <a:p>
          <a:r>
            <a:rPr lang="fi-FI" sz="2000" b="1" dirty="0" smtClean="0"/>
            <a:t>OPPILAAT</a:t>
          </a:r>
          <a:endParaRPr lang="fi-FI" sz="2000" b="1" dirty="0"/>
        </a:p>
      </dgm:t>
    </dgm:pt>
    <dgm:pt modelId="{63621D6E-7219-43F7-AB6F-C619A88DE88E}" type="parTrans" cxnId="{2CD661C5-5385-4DB3-8D0C-6107C0B83009}">
      <dgm:prSet/>
      <dgm:spPr/>
      <dgm:t>
        <a:bodyPr/>
        <a:lstStyle/>
        <a:p>
          <a:endParaRPr lang="fi-FI"/>
        </a:p>
      </dgm:t>
    </dgm:pt>
    <dgm:pt modelId="{E9DEC2C3-9035-464D-A7E1-442666A5A927}" type="sibTrans" cxnId="{2CD661C5-5385-4DB3-8D0C-6107C0B83009}">
      <dgm:prSet/>
      <dgm:spPr/>
      <dgm:t>
        <a:bodyPr/>
        <a:lstStyle/>
        <a:p>
          <a:endParaRPr lang="fi-FI"/>
        </a:p>
      </dgm:t>
    </dgm:pt>
    <dgm:pt modelId="{140C6025-C992-41EA-94E3-ED7E01E2B743}">
      <dgm:prSet phldrT="[Teksti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fi-FI" sz="1400" b="1" dirty="0" smtClean="0"/>
            <a:t>VANHEMMAT, YHTEISTYÖ-KUMPPANIT</a:t>
          </a:r>
          <a:endParaRPr lang="fi-FI" sz="1400" b="1" dirty="0"/>
        </a:p>
      </dgm:t>
    </dgm:pt>
    <dgm:pt modelId="{F24370D7-EE37-4609-A856-D3FA8BAC3CB3}" type="sibTrans" cxnId="{CE1278EC-C5FF-42FE-A521-2BDCDE8C635F}">
      <dgm:prSet/>
      <dgm:spPr/>
      <dgm:t>
        <a:bodyPr/>
        <a:lstStyle/>
        <a:p>
          <a:endParaRPr lang="fi-FI"/>
        </a:p>
      </dgm:t>
    </dgm:pt>
    <dgm:pt modelId="{A244D4DD-8844-4768-96D8-6610EF879387}" type="parTrans" cxnId="{CE1278EC-C5FF-42FE-A521-2BDCDE8C635F}">
      <dgm:prSet/>
      <dgm:spPr/>
      <dgm:t>
        <a:bodyPr/>
        <a:lstStyle/>
        <a:p>
          <a:endParaRPr lang="fi-FI"/>
        </a:p>
      </dgm:t>
    </dgm:pt>
    <dgm:pt modelId="{D70DF48A-1C42-43D1-ACD3-8A9DFAE43B52}" type="pres">
      <dgm:prSet presAssocID="{7697A862-3825-4562-93C5-A1DA14479DC3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fi-FI"/>
        </a:p>
      </dgm:t>
    </dgm:pt>
    <dgm:pt modelId="{84DADEC1-67B3-4D6A-B1F5-22C61768B4A2}" type="pres">
      <dgm:prSet presAssocID="{7697A862-3825-4562-93C5-A1DA14479DC3}" presName="comp1" presStyleCnt="0"/>
      <dgm:spPr/>
    </dgm:pt>
    <dgm:pt modelId="{FCD7920C-BBB9-4EC4-82B2-32CBA9900B7C}" type="pres">
      <dgm:prSet presAssocID="{7697A862-3825-4562-93C5-A1DA14479DC3}" presName="circle1" presStyleLbl="node1" presStyleIdx="0" presStyleCnt="4" custScaleX="141748"/>
      <dgm:spPr/>
      <dgm:t>
        <a:bodyPr/>
        <a:lstStyle/>
        <a:p>
          <a:endParaRPr lang="fi-FI"/>
        </a:p>
      </dgm:t>
    </dgm:pt>
    <dgm:pt modelId="{C5E570D1-B502-4683-8BFB-97490C71ECF3}" type="pres">
      <dgm:prSet presAssocID="{7697A862-3825-4562-93C5-A1DA14479DC3}" presName="c1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B5EB7412-495F-4755-976D-F545AB79BF01}" type="pres">
      <dgm:prSet presAssocID="{7697A862-3825-4562-93C5-A1DA14479DC3}" presName="comp2" presStyleCnt="0"/>
      <dgm:spPr/>
    </dgm:pt>
    <dgm:pt modelId="{64A6B353-B4BE-44A1-AD0F-E6441F42648C}" type="pres">
      <dgm:prSet presAssocID="{7697A862-3825-4562-93C5-A1DA14479DC3}" presName="circle2" presStyleLbl="node1" presStyleIdx="1" presStyleCnt="4"/>
      <dgm:spPr/>
      <dgm:t>
        <a:bodyPr/>
        <a:lstStyle/>
        <a:p>
          <a:endParaRPr lang="fi-FI"/>
        </a:p>
      </dgm:t>
    </dgm:pt>
    <dgm:pt modelId="{D73A319D-039D-4391-AD19-8451C480527E}" type="pres">
      <dgm:prSet presAssocID="{7697A862-3825-4562-93C5-A1DA14479DC3}" presName="c2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BE2DD465-8581-4B68-A3AB-495A1B4B108F}" type="pres">
      <dgm:prSet presAssocID="{7697A862-3825-4562-93C5-A1DA14479DC3}" presName="comp3" presStyleCnt="0"/>
      <dgm:spPr/>
    </dgm:pt>
    <dgm:pt modelId="{1994F421-2A54-4AC2-9CCF-FCB3089258B7}" type="pres">
      <dgm:prSet presAssocID="{7697A862-3825-4562-93C5-A1DA14479DC3}" presName="circle3" presStyleLbl="node1" presStyleIdx="2" presStyleCnt="4"/>
      <dgm:spPr/>
      <dgm:t>
        <a:bodyPr/>
        <a:lstStyle/>
        <a:p>
          <a:endParaRPr lang="fi-FI"/>
        </a:p>
      </dgm:t>
    </dgm:pt>
    <dgm:pt modelId="{9C85FD0C-A26A-40CE-8653-393F5119F802}" type="pres">
      <dgm:prSet presAssocID="{7697A862-3825-4562-93C5-A1DA14479DC3}" presName="c3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5345915D-D898-4182-BD27-FAA74E83D147}" type="pres">
      <dgm:prSet presAssocID="{7697A862-3825-4562-93C5-A1DA14479DC3}" presName="comp4" presStyleCnt="0"/>
      <dgm:spPr/>
    </dgm:pt>
    <dgm:pt modelId="{B3A8A037-B422-4C4C-A2DB-BB5768650A46}" type="pres">
      <dgm:prSet presAssocID="{7697A862-3825-4562-93C5-A1DA14479DC3}" presName="circle4" presStyleLbl="node1" presStyleIdx="3" presStyleCnt="4"/>
      <dgm:spPr/>
      <dgm:t>
        <a:bodyPr/>
        <a:lstStyle/>
        <a:p>
          <a:endParaRPr lang="fi-FI"/>
        </a:p>
      </dgm:t>
    </dgm:pt>
    <dgm:pt modelId="{DE8D4F5D-BE07-4961-AA9F-245F031CEB10}" type="pres">
      <dgm:prSet presAssocID="{7697A862-3825-4562-93C5-A1DA14479DC3}" presName="c4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0AF50134-E7E1-BA4A-9C15-90893782DA20}" type="presOf" srcId="{0989D3FD-FD04-45CF-ACA9-4B6E4B1E2B51}" destId="{C5E570D1-B502-4683-8BFB-97490C71ECF3}" srcOrd="1" destOrd="0" presId="urn:microsoft.com/office/officeart/2005/8/layout/venn2"/>
    <dgm:cxn modelId="{CE1278EC-C5FF-42FE-A521-2BDCDE8C635F}" srcId="{7697A862-3825-4562-93C5-A1DA14479DC3}" destId="{140C6025-C992-41EA-94E3-ED7E01E2B743}" srcOrd="1" destOrd="0" parTransId="{A244D4DD-8844-4768-96D8-6610EF879387}" sibTransId="{F24370D7-EE37-4609-A856-D3FA8BAC3CB3}"/>
    <dgm:cxn modelId="{B8B81DF8-5550-4444-BE75-599662107FD9}" srcId="{7697A862-3825-4562-93C5-A1DA14479DC3}" destId="{AA756E67-E3A9-4760-9758-79F65CE3C70B}" srcOrd="2" destOrd="0" parTransId="{00BE9AAB-535E-4BDE-AEB6-2D6BB601F084}" sibTransId="{305F62E3-302E-49B1-9EF4-AC59E925DBA5}"/>
    <dgm:cxn modelId="{D76F1933-6EB8-0247-B235-AAF135692232}" type="presOf" srcId="{140C6025-C992-41EA-94E3-ED7E01E2B743}" destId="{64A6B353-B4BE-44A1-AD0F-E6441F42648C}" srcOrd="0" destOrd="0" presId="urn:microsoft.com/office/officeart/2005/8/layout/venn2"/>
    <dgm:cxn modelId="{CD7E1147-E526-0746-8287-615C251791A2}" type="presOf" srcId="{AA756E67-E3A9-4760-9758-79F65CE3C70B}" destId="{1994F421-2A54-4AC2-9CCF-FCB3089258B7}" srcOrd="0" destOrd="0" presId="urn:microsoft.com/office/officeart/2005/8/layout/venn2"/>
    <dgm:cxn modelId="{846DAC57-52B9-3540-8DC0-5476797B7F32}" type="presOf" srcId="{C3AF1C22-D2CB-419A-B8BA-C4E6C97C1395}" destId="{DE8D4F5D-BE07-4961-AA9F-245F031CEB10}" srcOrd="1" destOrd="0" presId="urn:microsoft.com/office/officeart/2005/8/layout/venn2"/>
    <dgm:cxn modelId="{939C709E-6A0D-4B7C-A361-4CDBA1069450}" srcId="{7697A862-3825-4562-93C5-A1DA14479DC3}" destId="{0989D3FD-FD04-45CF-ACA9-4B6E4B1E2B51}" srcOrd="0" destOrd="0" parTransId="{46C9FE03-DD38-4828-8BBC-E7C8327E01DD}" sibTransId="{EF8E7577-CBAD-4218-8F5B-EE2782278FD9}"/>
    <dgm:cxn modelId="{DF45926C-8C01-0B43-B43D-8993756951E4}" type="presOf" srcId="{0989D3FD-FD04-45CF-ACA9-4B6E4B1E2B51}" destId="{FCD7920C-BBB9-4EC4-82B2-32CBA9900B7C}" srcOrd="0" destOrd="0" presId="urn:microsoft.com/office/officeart/2005/8/layout/venn2"/>
    <dgm:cxn modelId="{2CD661C5-5385-4DB3-8D0C-6107C0B83009}" srcId="{7697A862-3825-4562-93C5-A1DA14479DC3}" destId="{C3AF1C22-D2CB-419A-B8BA-C4E6C97C1395}" srcOrd="3" destOrd="0" parTransId="{63621D6E-7219-43F7-AB6F-C619A88DE88E}" sibTransId="{E9DEC2C3-9035-464D-A7E1-442666A5A927}"/>
    <dgm:cxn modelId="{4BD16EE9-F23A-B647-A9AC-FA508088249F}" type="presOf" srcId="{140C6025-C992-41EA-94E3-ED7E01E2B743}" destId="{D73A319D-039D-4391-AD19-8451C480527E}" srcOrd="1" destOrd="0" presId="urn:microsoft.com/office/officeart/2005/8/layout/venn2"/>
    <dgm:cxn modelId="{5EBE1DD6-C855-9A48-9E66-570A1DDFDD17}" type="presOf" srcId="{C3AF1C22-D2CB-419A-B8BA-C4E6C97C1395}" destId="{B3A8A037-B422-4C4C-A2DB-BB5768650A46}" srcOrd="0" destOrd="0" presId="urn:microsoft.com/office/officeart/2005/8/layout/venn2"/>
    <dgm:cxn modelId="{E4A7F2D7-8DFE-324B-9B8E-8ECAB62EA164}" type="presOf" srcId="{7697A862-3825-4562-93C5-A1DA14479DC3}" destId="{D70DF48A-1C42-43D1-ACD3-8A9DFAE43B52}" srcOrd="0" destOrd="0" presId="urn:microsoft.com/office/officeart/2005/8/layout/venn2"/>
    <dgm:cxn modelId="{C19636E7-47B3-F441-9DF6-1982789DFFC8}" type="presOf" srcId="{AA756E67-E3A9-4760-9758-79F65CE3C70B}" destId="{9C85FD0C-A26A-40CE-8653-393F5119F802}" srcOrd="1" destOrd="0" presId="urn:microsoft.com/office/officeart/2005/8/layout/venn2"/>
    <dgm:cxn modelId="{2405741C-1F30-594B-B4D2-D236DD96925F}" type="presParOf" srcId="{D70DF48A-1C42-43D1-ACD3-8A9DFAE43B52}" destId="{84DADEC1-67B3-4D6A-B1F5-22C61768B4A2}" srcOrd="0" destOrd="0" presId="urn:microsoft.com/office/officeart/2005/8/layout/venn2"/>
    <dgm:cxn modelId="{B0C6C016-9A39-224E-B126-B60BECAAB188}" type="presParOf" srcId="{84DADEC1-67B3-4D6A-B1F5-22C61768B4A2}" destId="{FCD7920C-BBB9-4EC4-82B2-32CBA9900B7C}" srcOrd="0" destOrd="0" presId="urn:microsoft.com/office/officeart/2005/8/layout/venn2"/>
    <dgm:cxn modelId="{683C3D5D-688C-F640-8123-C738CA344415}" type="presParOf" srcId="{84DADEC1-67B3-4D6A-B1F5-22C61768B4A2}" destId="{C5E570D1-B502-4683-8BFB-97490C71ECF3}" srcOrd="1" destOrd="0" presId="urn:microsoft.com/office/officeart/2005/8/layout/venn2"/>
    <dgm:cxn modelId="{72290D1F-006A-3449-9BB6-99C0C9FABF8D}" type="presParOf" srcId="{D70DF48A-1C42-43D1-ACD3-8A9DFAE43B52}" destId="{B5EB7412-495F-4755-976D-F545AB79BF01}" srcOrd="1" destOrd="0" presId="urn:microsoft.com/office/officeart/2005/8/layout/venn2"/>
    <dgm:cxn modelId="{2FF2B104-4EDD-924F-BA69-6757B52F9EDA}" type="presParOf" srcId="{B5EB7412-495F-4755-976D-F545AB79BF01}" destId="{64A6B353-B4BE-44A1-AD0F-E6441F42648C}" srcOrd="0" destOrd="0" presId="urn:microsoft.com/office/officeart/2005/8/layout/venn2"/>
    <dgm:cxn modelId="{9CF229AD-D742-9146-8421-33AC80C2A621}" type="presParOf" srcId="{B5EB7412-495F-4755-976D-F545AB79BF01}" destId="{D73A319D-039D-4391-AD19-8451C480527E}" srcOrd="1" destOrd="0" presId="urn:microsoft.com/office/officeart/2005/8/layout/venn2"/>
    <dgm:cxn modelId="{C66347A4-8001-C543-BCC1-E3F77D955A88}" type="presParOf" srcId="{D70DF48A-1C42-43D1-ACD3-8A9DFAE43B52}" destId="{BE2DD465-8581-4B68-A3AB-495A1B4B108F}" srcOrd="2" destOrd="0" presId="urn:microsoft.com/office/officeart/2005/8/layout/venn2"/>
    <dgm:cxn modelId="{B56212DE-F66E-9446-AC8D-03EB623ED104}" type="presParOf" srcId="{BE2DD465-8581-4B68-A3AB-495A1B4B108F}" destId="{1994F421-2A54-4AC2-9CCF-FCB3089258B7}" srcOrd="0" destOrd="0" presId="urn:microsoft.com/office/officeart/2005/8/layout/venn2"/>
    <dgm:cxn modelId="{66CFE9F2-D42D-1E4E-B971-68D9978C6BE8}" type="presParOf" srcId="{BE2DD465-8581-4B68-A3AB-495A1B4B108F}" destId="{9C85FD0C-A26A-40CE-8653-393F5119F802}" srcOrd="1" destOrd="0" presId="urn:microsoft.com/office/officeart/2005/8/layout/venn2"/>
    <dgm:cxn modelId="{8A672B27-5986-3440-8134-765B7C81D9F3}" type="presParOf" srcId="{D70DF48A-1C42-43D1-ACD3-8A9DFAE43B52}" destId="{5345915D-D898-4182-BD27-FAA74E83D147}" srcOrd="3" destOrd="0" presId="urn:microsoft.com/office/officeart/2005/8/layout/venn2"/>
    <dgm:cxn modelId="{3BCBB4BC-058D-9945-A8D3-6A61762002D6}" type="presParOf" srcId="{5345915D-D898-4182-BD27-FAA74E83D147}" destId="{B3A8A037-B422-4C4C-A2DB-BB5768650A46}" srcOrd="0" destOrd="0" presId="urn:microsoft.com/office/officeart/2005/8/layout/venn2"/>
    <dgm:cxn modelId="{9F90CE1D-39E1-3744-B85B-C2A960A8A815}" type="presParOf" srcId="{5345915D-D898-4182-BD27-FAA74E83D147}" destId="{DE8D4F5D-BE07-4961-AA9F-245F031CEB10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3FFED2-9362-4328-BF73-D8D2E6CE8421}">
      <dsp:nvSpPr>
        <dsp:cNvPr id="0" name=""/>
        <dsp:cNvSpPr/>
      </dsp:nvSpPr>
      <dsp:spPr>
        <a:xfrm>
          <a:off x="22313" y="0"/>
          <a:ext cx="6220069" cy="6024806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000" kern="1200" dirty="0" smtClean="0">
              <a:solidFill>
                <a:schemeClr val="tx1"/>
              </a:solidFill>
            </a:rPr>
            <a:t> Koulun toiminta-kulttuuri</a:t>
          </a:r>
          <a:endParaRPr lang="fi-FI" sz="2000" kern="1200" dirty="0">
            <a:solidFill>
              <a:schemeClr val="tx1"/>
            </a:solidFill>
          </a:endParaRPr>
        </a:p>
      </dsp:txBody>
      <dsp:txXfrm>
        <a:off x="2262782" y="301240"/>
        <a:ext cx="1739131" cy="903720"/>
      </dsp:txXfrm>
    </dsp:sp>
    <dsp:sp modelId="{9FE54211-D8A5-44A7-9DEF-DE2AF8B4D46F}">
      <dsp:nvSpPr>
        <dsp:cNvPr id="0" name=""/>
        <dsp:cNvSpPr/>
      </dsp:nvSpPr>
      <dsp:spPr>
        <a:xfrm>
          <a:off x="792096" y="1274559"/>
          <a:ext cx="4752318" cy="4387793"/>
        </a:xfrm>
        <a:prstGeom prst="ellipse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600" kern="1200" dirty="0" smtClean="0">
              <a:solidFill>
                <a:schemeClr val="bg1"/>
              </a:solidFill>
            </a:rPr>
            <a:t>Monialaiset oppimis-kokonaisuudet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600" kern="1200" dirty="0" smtClean="0">
              <a:solidFill>
                <a:schemeClr val="bg1"/>
              </a:solidFill>
            </a:rPr>
            <a:t>Ilmiöpohjainen oppiminen</a:t>
          </a:r>
          <a:endParaRPr lang="fi-FI" sz="1600" kern="1200" dirty="0">
            <a:solidFill>
              <a:schemeClr val="bg1"/>
            </a:solidFill>
          </a:endParaRPr>
        </a:p>
      </dsp:txBody>
      <dsp:txXfrm>
        <a:off x="2337788" y="1537827"/>
        <a:ext cx="1660935" cy="789802"/>
      </dsp:txXfrm>
    </dsp:sp>
    <dsp:sp modelId="{55FBA65E-35EE-43EC-ADD1-586CF2DB0FEE}">
      <dsp:nvSpPr>
        <dsp:cNvPr id="0" name=""/>
        <dsp:cNvSpPr/>
      </dsp:nvSpPr>
      <dsp:spPr>
        <a:xfrm>
          <a:off x="1368140" y="2568435"/>
          <a:ext cx="3614883" cy="3102437"/>
        </a:xfrm>
        <a:prstGeom prst="ellipse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600" kern="1200" dirty="0" smtClean="0">
              <a:solidFill>
                <a:schemeClr val="bg1"/>
              </a:solidFill>
            </a:rPr>
            <a:t>Laaja-alainen osaaminen</a:t>
          </a:r>
          <a:endParaRPr lang="fi-FI" sz="1600" kern="1200" dirty="0">
            <a:solidFill>
              <a:schemeClr val="bg1"/>
            </a:solidFill>
          </a:endParaRPr>
        </a:p>
      </dsp:txBody>
      <dsp:txXfrm>
        <a:off x="2333314" y="2801117"/>
        <a:ext cx="1684535" cy="698048"/>
      </dsp:txXfrm>
    </dsp:sp>
    <dsp:sp modelId="{8A10ED02-A487-4B6F-A1F6-C42C8F4B33BD}">
      <dsp:nvSpPr>
        <dsp:cNvPr id="0" name=""/>
        <dsp:cNvSpPr/>
      </dsp:nvSpPr>
      <dsp:spPr>
        <a:xfrm>
          <a:off x="2160245" y="3432524"/>
          <a:ext cx="2181534" cy="1907694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000" kern="1200" dirty="0" smtClean="0">
              <a:solidFill>
                <a:schemeClr val="tx1"/>
              </a:solidFill>
            </a:rPr>
            <a:t>Oppimis-käsitys</a:t>
          </a:r>
          <a:endParaRPr lang="fi-FI" sz="2000" kern="1200" dirty="0">
            <a:solidFill>
              <a:schemeClr val="tx1"/>
            </a:solidFill>
          </a:endParaRPr>
        </a:p>
      </dsp:txBody>
      <dsp:txXfrm>
        <a:off x="2479723" y="3909448"/>
        <a:ext cx="1542577" cy="9538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D7920C-BBB9-4EC4-82B2-32CBA9900B7C}">
      <dsp:nvSpPr>
        <dsp:cNvPr id="0" name=""/>
        <dsp:cNvSpPr/>
      </dsp:nvSpPr>
      <dsp:spPr>
        <a:xfrm>
          <a:off x="-688732" y="0"/>
          <a:ext cx="7473464" cy="5272360"/>
        </a:xfrm>
        <a:prstGeom prst="ellipse">
          <a:avLst/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400" b="1" kern="1200" dirty="0" smtClean="0"/>
            <a:t>OPETUSSUUNNITELMA, TOIMINTASUUNNITELMA OPPIMISYMPÄRISTÖ</a:t>
          </a:r>
          <a:endParaRPr lang="fi-FI" sz="1400" b="1" kern="1200" dirty="0"/>
        </a:p>
      </dsp:txBody>
      <dsp:txXfrm>
        <a:off x="2003209" y="263617"/>
        <a:ext cx="2089580" cy="790854"/>
      </dsp:txXfrm>
    </dsp:sp>
    <dsp:sp modelId="{64A6B353-B4BE-44A1-AD0F-E6441F42648C}">
      <dsp:nvSpPr>
        <dsp:cNvPr id="0" name=""/>
        <dsp:cNvSpPr/>
      </dsp:nvSpPr>
      <dsp:spPr>
        <a:xfrm>
          <a:off x="939056" y="1054472"/>
          <a:ext cx="4217888" cy="4217888"/>
        </a:xfrm>
        <a:prstGeom prst="ellipse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400" b="1" kern="1200" dirty="0" smtClean="0"/>
            <a:t>VANHEMMAT, YHTEISTYÖ-KUMPPANIT</a:t>
          </a:r>
          <a:endParaRPr lang="fi-FI" sz="1400" b="1" kern="1200" dirty="0"/>
        </a:p>
      </dsp:txBody>
      <dsp:txXfrm>
        <a:off x="2310924" y="1307545"/>
        <a:ext cx="1474151" cy="759219"/>
      </dsp:txXfrm>
    </dsp:sp>
    <dsp:sp modelId="{1994F421-2A54-4AC2-9CCF-FCB3089258B7}">
      <dsp:nvSpPr>
        <dsp:cNvPr id="0" name=""/>
        <dsp:cNvSpPr/>
      </dsp:nvSpPr>
      <dsp:spPr>
        <a:xfrm>
          <a:off x="1466291" y="2108943"/>
          <a:ext cx="3163416" cy="3163416"/>
        </a:xfrm>
        <a:prstGeom prst="ellipse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400" b="1" kern="1200" dirty="0" smtClean="0"/>
            <a:t>TYÖYHTEISÖ</a:t>
          </a:r>
          <a:endParaRPr lang="fi-FI" sz="1400" b="1" kern="1200" dirty="0"/>
        </a:p>
      </dsp:txBody>
      <dsp:txXfrm>
        <a:off x="2310924" y="2346200"/>
        <a:ext cx="1474151" cy="711768"/>
      </dsp:txXfrm>
    </dsp:sp>
    <dsp:sp modelId="{B3A8A037-B422-4C4C-A2DB-BB5768650A46}">
      <dsp:nvSpPr>
        <dsp:cNvPr id="0" name=""/>
        <dsp:cNvSpPr/>
      </dsp:nvSpPr>
      <dsp:spPr>
        <a:xfrm>
          <a:off x="1993528" y="3163416"/>
          <a:ext cx="2108944" cy="2108944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000" b="1" kern="1200" dirty="0" smtClean="0"/>
            <a:t>OPPILAAT</a:t>
          </a:r>
          <a:endParaRPr lang="fi-FI" sz="2000" b="1" kern="1200" dirty="0"/>
        </a:p>
      </dsp:txBody>
      <dsp:txXfrm>
        <a:off x="2302375" y="3690652"/>
        <a:ext cx="1491248" cy="10544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5B6BEB-82E8-EC42-8449-9CF784EDA2A2}" type="datetimeFigureOut">
              <a:rPr lang="fi-FI" smtClean="0"/>
              <a:t>29.9.2015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D11C54-0CF5-8648-9E60-DB06B830F15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58722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ABE91A-F0B9-1246-A0FA-1E3423DA9A7B}" type="datetimeFigureOut">
              <a:rPr lang="fi-FI" smtClean="0"/>
              <a:t>29.9.2015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CD27F6-5139-F54E-B7D4-787D15D2C40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6079023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Dian kuvan paikkamerkki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7410" name="Huomautusten paikkamerkki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fi-FI">
                <a:latin typeface="Calibri" charset="0"/>
              </a:rPr>
              <a:t>ENTÄS SITTEN ME – OPPILAAT?</a:t>
            </a:r>
          </a:p>
        </p:txBody>
      </p:sp>
      <p:sp>
        <p:nvSpPr>
          <p:cNvPr id="17411" name="Dian numeron paikkamerkki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C95DE68-C3D8-4D42-B81F-DFBC458B64D9}" type="slidenum">
              <a:rPr lang="fi-FI" sz="1200"/>
              <a:pPr eaLnBrk="1" hangingPunct="1"/>
              <a:t>3</a:t>
            </a:fld>
            <a:endParaRPr lang="fi-FI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Dian kuvan paikkamerkki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5842" name="Huomautusten paikkamerkki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i-FI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5843" name="Dian numeron paikkamerkki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ED89B4C-27E1-E84F-9093-099B9D365E36}" type="slidenum">
              <a:rPr lang="fi-FI" sz="1200">
                <a:latin typeface="Calibri" charset="0"/>
              </a:rPr>
              <a:pPr eaLnBrk="1" hangingPunct="1"/>
              <a:t>16</a:t>
            </a:fld>
            <a:endParaRPr lang="fi-FI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Dian kuvan paikkamerkki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6866" name="Huomautusten paikkamerkki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i-FI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6867" name="Dian numeron paikkamerkki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D05479E-1D54-BE41-8E37-1B18C616F2BF}" type="slidenum">
              <a:rPr lang="fi-FI" sz="1200">
                <a:latin typeface="Calibri" charset="0"/>
              </a:rPr>
              <a:pPr eaLnBrk="1" hangingPunct="1"/>
              <a:t>17</a:t>
            </a:fld>
            <a:endParaRPr lang="fi-FI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Dian kuvan paikkamerkki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8914" name="Huomautusten paikkamerkki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fi-FI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8915" name="Dian numeron paikkamerkki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E8A11B4-C61A-0441-BBBA-7BA2BC1B5E57}" type="slidenum">
              <a:rPr lang="fi-FI" sz="1200">
                <a:latin typeface="Calibri" charset="0"/>
              </a:rPr>
              <a:pPr eaLnBrk="1" hangingPunct="1"/>
              <a:t>18</a:t>
            </a:fld>
            <a:endParaRPr lang="fi-FI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Dian kuvan paikkamerkki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1986" name="Huomautusten paikkamerkki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fi-FI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1987" name="Dian numeron paikkamerkki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1FC9461-05CD-DB49-915A-1E415140B565}" type="slidenum">
              <a:rPr lang="fi-FI" sz="1200">
                <a:latin typeface="Calibri" charset="0"/>
              </a:rPr>
              <a:pPr eaLnBrk="1" hangingPunct="1"/>
              <a:t>20</a:t>
            </a:fld>
            <a:endParaRPr lang="fi-FI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Dian kuvan paikkamerkki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4034" name="Huomautusten paikkamerkki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fi-FI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4035" name="Dian numeron paikkamerkki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358A728-4CCA-5B4E-8A98-7D514003498F}" type="slidenum">
              <a:rPr lang="fi-FI" sz="1200">
                <a:latin typeface="Calibri" charset="0"/>
              </a:rPr>
              <a:pPr eaLnBrk="1" hangingPunct="1"/>
              <a:t>21</a:t>
            </a:fld>
            <a:endParaRPr lang="fi-FI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Dian kuvan paikkamerkki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7106" name="Huomautusten paikkamerkki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fi-FI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7107" name="Dian numeron paikkamerkki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0F796DF-33B2-7146-8038-D41AF843437D}" type="slidenum">
              <a:rPr lang="fi-FI" sz="1200">
                <a:latin typeface="Calibri" charset="0"/>
              </a:rPr>
              <a:pPr eaLnBrk="1" hangingPunct="1"/>
              <a:t>23</a:t>
            </a:fld>
            <a:endParaRPr lang="fi-FI" sz="1200">
              <a:latin typeface="Calibri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6EB76-30C1-5340-BE2A-7555906F2AE3}" type="datetime1">
              <a:rPr lang="fi-FI" smtClean="0"/>
              <a:t>29.9.2015</a:t>
            </a:fld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OPS - valmennus - Nousiainen</a:t>
            </a:r>
            <a:endParaRPr lang="en-US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40F08-4647-D543-9BE4-87B35C63488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27930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4C754-6A0D-0F46-9689-90AD2039CCE4}" type="datetime1">
              <a:rPr lang="fi-FI" smtClean="0"/>
              <a:t>29.9.2015</a:t>
            </a:fld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OPS - valmennus - Nousiainen</a:t>
            </a:r>
            <a:endParaRPr lang="en-US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117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untainen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C147F-CE8A-FE4B-9514-BFA065C73FCF}" type="datetime1">
              <a:rPr lang="fi-FI" smtClean="0"/>
              <a:t>29.9.2015</a:t>
            </a:fld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OPS - valmennus - Nousiainen</a:t>
            </a:r>
            <a:endParaRPr lang="en-US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471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FFEF0-9D3B-234D-9DDA-21D27E82D393}" type="datetime1">
              <a:rPr lang="fi-FI" smtClean="0"/>
              <a:t>29.9.2015</a:t>
            </a:fld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OPS - valmennus - Nousiainen</a:t>
            </a:r>
            <a:endParaRPr lang="en-US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48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D4CE8-40BD-764C-A48A-74205AFFDEED}" type="datetime1">
              <a:rPr lang="fi-FI" smtClean="0"/>
              <a:t>29.9.2015</a:t>
            </a:fld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OPS - valmennus - Nousiainen</a:t>
            </a:r>
            <a:endParaRPr lang="en-US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554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2DF6F-A7FE-FD48-8D05-3047F4322D82}" type="datetime1">
              <a:rPr lang="fi-FI" smtClean="0"/>
              <a:t>29.9.2015</a:t>
            </a:fld>
            <a:endParaRPr lang="en-US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OPS - valmennus - Nousiainen</a:t>
            </a:r>
            <a:endParaRPr lang="en-US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549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112AA-C018-2143-B47D-C105A711625D}" type="datetime1">
              <a:rPr lang="fi-FI" smtClean="0"/>
              <a:t>29.9.2015</a:t>
            </a:fld>
            <a:endParaRPr lang="en-US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OPS - valmennus - Nousiainen</a:t>
            </a:r>
            <a:endParaRPr lang="en-US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308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6FF27-F0B8-3B47-A8A7-480895C20345}" type="datetime1">
              <a:rPr lang="fi-FI" smtClean="0"/>
              <a:t>29.9.2015</a:t>
            </a:fld>
            <a:endParaRPr lang="en-US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OPS - valmennus - Nousiainen</a:t>
            </a:r>
            <a:endParaRPr lang="en-US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881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7591D-8056-534D-B6FC-DB901B5FB738}" type="datetime1">
              <a:rPr lang="fi-FI" smtClean="0"/>
              <a:t>29.9.2015</a:t>
            </a:fld>
            <a:endParaRPr lang="en-US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OPS - valmennus - Nousiainen</a:t>
            </a:r>
            <a:endParaRPr lang="en-US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134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B3561-0AFD-D649-84EC-F6CF819054E2}" type="datetime1">
              <a:rPr lang="fi-FI" smtClean="0"/>
              <a:t>29.9.2015</a:t>
            </a:fld>
            <a:endParaRPr lang="en-US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OPS - valmennus - Nousiainen</a:t>
            </a:r>
            <a:endParaRPr lang="en-US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40F08-4647-D543-9BE4-87B35C63488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46262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8D239-CFAB-D843-9BFE-4A622433B05E}" type="datetime1">
              <a:rPr lang="fi-FI" smtClean="0"/>
              <a:t>29.9.2015</a:t>
            </a:fld>
            <a:endParaRPr lang="en-US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OPS - valmennus - Nousiainen</a:t>
            </a:r>
            <a:endParaRPr lang="en-US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362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CDCE3-C94E-2A44-A2BC-0D5024CF1A78}" type="datetime1">
              <a:rPr lang="fi-FI" smtClean="0"/>
              <a:t>29.9.2015</a:t>
            </a:fld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OPS - valmennus - Nousiainen</a:t>
            </a:r>
            <a:endParaRPr lang="en-US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16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peda.net/kuopio/ops2016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1.xml"/><Relationship Id="rId2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1.xml"/><Relationship Id="rId2" Type="http://schemas.openxmlformats.org/officeDocument/2006/relationships/diagramData" Target="../diagrams/data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2. OPS –valmennus 28.-</a:t>
            </a:r>
            <a:r>
              <a:rPr lang="fi-FI" smtClean="0"/>
              <a:t>30.9.2015 klo 9 - 15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ETELÄINEN 28.9.2015</a:t>
            </a:r>
          </a:p>
          <a:p>
            <a:r>
              <a:rPr lang="fi-FI" dirty="0" smtClean="0"/>
              <a:t>KESKINEN    29.9.2015</a:t>
            </a:r>
          </a:p>
          <a:p>
            <a:r>
              <a:rPr lang="fi-FI" dirty="0" smtClean="0"/>
              <a:t>POHJOINEN  30.9.2015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OPS - valmennus - Nousiainen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0784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fi-FI" sz="2800" b="1">
                <a:latin typeface="Rockwell" charset="0"/>
              </a:rPr>
              <a:t>Haapaniemi – Raina: Rakenna oppiva ryhmä</a:t>
            </a:r>
            <a:br>
              <a:rPr lang="fi-FI" sz="2800" b="1">
                <a:latin typeface="Rockwell" charset="0"/>
              </a:rPr>
            </a:br>
            <a:r>
              <a:rPr lang="fi-FI" sz="2800" b="1">
                <a:latin typeface="Rockwell" charset="0"/>
              </a:rPr>
              <a:t> s. 111 – 165 Ryhmä työvälineenä</a:t>
            </a:r>
            <a:r>
              <a:rPr lang="fi-FI" sz="2800">
                <a:latin typeface="Rockwell" charset="0"/>
              </a:rPr>
              <a:t/>
            </a:r>
            <a:br>
              <a:rPr lang="fi-FI" sz="2800">
                <a:latin typeface="Rockwell" charset="0"/>
              </a:rPr>
            </a:br>
            <a:endParaRPr lang="fi-FI" sz="2800">
              <a:latin typeface="Rockwell" charset="0"/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fi-FI" sz="2400" b="1">
                <a:latin typeface="Century Gothic" charset="0"/>
                <a:cs typeface="Century Gothic" charset="0"/>
              </a:rPr>
              <a:t>MITKÄ ASIAT JÄIVÄT PÄÄLLIMMÄISENÄ MIELEEN?</a:t>
            </a:r>
          </a:p>
          <a:p>
            <a:pPr eaLnBrk="1" hangingPunct="1"/>
            <a:r>
              <a:rPr lang="fi-FI" sz="2400" b="1">
                <a:latin typeface="Century Gothic" charset="0"/>
                <a:cs typeface="Century Gothic" charset="0"/>
              </a:rPr>
              <a:t>SUURRYHMÄDYNAMIIKKA</a:t>
            </a:r>
          </a:p>
          <a:p>
            <a:pPr lvl="1" eaLnBrk="1" hangingPunct="1"/>
            <a:r>
              <a:rPr lang="fi-FI" sz="2200">
                <a:latin typeface="Century Gothic" charset="0"/>
                <a:cs typeface="Century Gothic" charset="0"/>
              </a:rPr>
              <a:t>Vahvuudet / heikkoudet / käyttötarkoitus</a:t>
            </a:r>
          </a:p>
          <a:p>
            <a:pPr lvl="1" eaLnBrk="1" hangingPunct="1"/>
            <a:r>
              <a:rPr lang="fi-FI" sz="2200">
                <a:latin typeface="Century Gothic" charset="0"/>
                <a:cs typeface="Century Gothic" charset="0"/>
              </a:rPr>
              <a:t>Miten ohjaaja saa suurryhmän toimivaksi?</a:t>
            </a:r>
          </a:p>
          <a:p>
            <a:pPr eaLnBrk="1" hangingPunct="1"/>
            <a:r>
              <a:rPr lang="fi-FI" sz="2400" b="1">
                <a:latin typeface="Century Gothic" charset="0"/>
                <a:cs typeface="Century Gothic" charset="0"/>
              </a:rPr>
              <a:t>PIENRYHMÄDYNAMIIKKA</a:t>
            </a:r>
          </a:p>
          <a:p>
            <a:pPr lvl="1" eaLnBrk="1" hangingPunct="1"/>
            <a:r>
              <a:rPr lang="fi-FI" sz="2200">
                <a:latin typeface="Century Gothic" charset="0"/>
                <a:cs typeface="Century Gothic" charset="0"/>
              </a:rPr>
              <a:t>Vahvuudet / heikkoudet / käyttötarkoitus</a:t>
            </a:r>
          </a:p>
          <a:p>
            <a:pPr lvl="1" eaLnBrk="1" hangingPunct="1"/>
            <a:r>
              <a:rPr lang="fi-FI" sz="2200">
                <a:latin typeface="Century Gothic" charset="0"/>
                <a:cs typeface="Century Gothic" charset="0"/>
              </a:rPr>
              <a:t>Miten ohjaaja saa pienryhmän toimivaksi?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OPS - valmennus - Nousiainen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630567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Otsikko 1"/>
          <p:cNvSpPr>
            <a:spLocks noGrp="1"/>
          </p:cNvSpPr>
          <p:nvPr>
            <p:ph type="title"/>
          </p:nvPr>
        </p:nvSpPr>
        <p:spPr>
          <a:xfrm>
            <a:off x="498475" y="484188"/>
            <a:ext cx="7556500" cy="207962"/>
          </a:xfrm>
        </p:spPr>
        <p:txBody>
          <a:bodyPr>
            <a:normAutofit fontScale="90000"/>
          </a:bodyPr>
          <a:lstStyle/>
          <a:p>
            <a:endParaRPr lang="fi-FI">
              <a:latin typeface="Rockwell" charset="0"/>
            </a:endParaRPr>
          </a:p>
        </p:txBody>
      </p:sp>
      <p:sp>
        <p:nvSpPr>
          <p:cNvPr id="5" name="Tekstin paikkamerkki 4"/>
          <p:cNvSpPr>
            <a:spLocks noGrp="1"/>
          </p:cNvSpPr>
          <p:nvPr>
            <p:ph type="body" idx="1"/>
          </p:nvPr>
        </p:nvSpPr>
        <p:spPr>
          <a:xfrm>
            <a:off x="323850" y="908050"/>
            <a:ext cx="3657600" cy="1368425"/>
          </a:xfrm>
        </p:spPr>
        <p:txBody>
          <a:bodyPr/>
          <a:lstStyle/>
          <a:p>
            <a:pPr>
              <a:defRPr/>
            </a:pPr>
            <a:r>
              <a:rPr lang="fi-FI" sz="3200" dirty="0" smtClean="0"/>
              <a:t>suurryhmä</a:t>
            </a:r>
            <a:endParaRPr lang="fi-FI" sz="3200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2"/>
          </p:nvPr>
        </p:nvSpPr>
        <p:spPr>
          <a:xfrm>
            <a:off x="496888" y="2781300"/>
            <a:ext cx="3657600" cy="33448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i-FI" sz="2400" dirty="0" smtClean="0"/>
              <a:t>vahvuudet</a:t>
            </a:r>
          </a:p>
          <a:p>
            <a:pPr>
              <a:defRPr/>
            </a:pPr>
            <a:endParaRPr lang="fi-FI" sz="2400" dirty="0"/>
          </a:p>
          <a:p>
            <a:pPr>
              <a:defRPr/>
            </a:pPr>
            <a:endParaRPr lang="fi-FI" sz="2400" dirty="0" smtClean="0"/>
          </a:p>
          <a:p>
            <a:pPr>
              <a:defRPr/>
            </a:pPr>
            <a:r>
              <a:rPr lang="fi-FI" sz="2400" dirty="0" smtClean="0"/>
              <a:t>heikkoudet</a:t>
            </a:r>
          </a:p>
          <a:p>
            <a:pPr>
              <a:defRPr/>
            </a:pPr>
            <a:endParaRPr lang="fi-FI" sz="2400" dirty="0"/>
          </a:p>
          <a:p>
            <a:pPr>
              <a:defRPr/>
            </a:pPr>
            <a:r>
              <a:rPr lang="fi-FI" sz="2400" dirty="0" smtClean="0"/>
              <a:t>OHJAAJAN ROOLI</a:t>
            </a:r>
            <a:endParaRPr lang="fi-FI" sz="2400" dirty="0"/>
          </a:p>
        </p:txBody>
      </p:sp>
      <p:sp>
        <p:nvSpPr>
          <p:cNvPr id="6" name="Tekstin paikkamerkki 5"/>
          <p:cNvSpPr>
            <a:spLocks noGrp="1"/>
          </p:cNvSpPr>
          <p:nvPr>
            <p:ph type="body" sz="quarter" idx="3"/>
          </p:nvPr>
        </p:nvSpPr>
        <p:spPr>
          <a:xfrm>
            <a:off x="4400550" y="981075"/>
            <a:ext cx="3657600" cy="1223963"/>
          </a:xfrm>
        </p:spPr>
        <p:txBody>
          <a:bodyPr/>
          <a:lstStyle/>
          <a:p>
            <a:pPr>
              <a:defRPr/>
            </a:pPr>
            <a:r>
              <a:rPr lang="fi-FI" sz="3200" dirty="0" smtClean="0"/>
              <a:t>pienryhmä</a:t>
            </a:r>
            <a:endParaRPr lang="fi-FI" sz="3200" dirty="0"/>
          </a:p>
        </p:txBody>
      </p:sp>
      <p:sp>
        <p:nvSpPr>
          <p:cNvPr id="4" name="Sisällön paikkamerkki 3"/>
          <p:cNvSpPr>
            <a:spLocks noGrp="1"/>
          </p:cNvSpPr>
          <p:nvPr>
            <p:ph sz="quarter" idx="4"/>
          </p:nvPr>
        </p:nvSpPr>
        <p:spPr>
          <a:xfrm>
            <a:off x="4400550" y="2852738"/>
            <a:ext cx="3657600" cy="32734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i-FI" sz="2600" dirty="0"/>
              <a:t>v</a:t>
            </a:r>
            <a:r>
              <a:rPr lang="fi-FI" sz="2600" dirty="0" smtClean="0"/>
              <a:t>ahvuudet</a:t>
            </a:r>
          </a:p>
          <a:p>
            <a:pPr>
              <a:defRPr/>
            </a:pPr>
            <a:endParaRPr lang="fi-FI" sz="2600" dirty="0"/>
          </a:p>
          <a:p>
            <a:pPr>
              <a:defRPr/>
            </a:pPr>
            <a:endParaRPr lang="fi-FI" sz="2600" dirty="0" smtClean="0"/>
          </a:p>
          <a:p>
            <a:pPr>
              <a:defRPr/>
            </a:pPr>
            <a:r>
              <a:rPr lang="fi-FI" sz="2600" dirty="0"/>
              <a:t>h</a:t>
            </a:r>
            <a:r>
              <a:rPr lang="fi-FI" sz="2600" dirty="0" smtClean="0"/>
              <a:t>eikkoudet</a:t>
            </a:r>
          </a:p>
          <a:p>
            <a:pPr>
              <a:defRPr/>
            </a:pPr>
            <a:endParaRPr lang="fi-FI" sz="2600" dirty="0"/>
          </a:p>
          <a:p>
            <a:pPr>
              <a:defRPr/>
            </a:pPr>
            <a:r>
              <a:rPr lang="fi-FI" sz="2600" dirty="0" smtClean="0"/>
              <a:t>OHJAAJAN ROOLI</a:t>
            </a:r>
          </a:p>
        </p:txBody>
      </p:sp>
      <p:sp>
        <p:nvSpPr>
          <p:cNvPr id="7" name="Alatunnisteen paikkamerkki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OPS - valmennus - Nousiainen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076973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Miten pienryhmätoiminta / suurryhmätoiminta vahvistaa yhteisöllisyyttä – unohtuuko yksilöllisyys?</a:t>
            </a:r>
          </a:p>
          <a:p>
            <a:endParaRPr lang="fi-FI" dirty="0"/>
          </a:p>
          <a:p>
            <a:r>
              <a:rPr lang="fi-FI" dirty="0" smtClean="0"/>
              <a:t>Käytännön haasteita / innostuksia….</a:t>
            </a:r>
          </a:p>
          <a:p>
            <a:endParaRPr lang="fi-FI" dirty="0"/>
          </a:p>
          <a:p>
            <a:endParaRPr lang="fi-FI" dirty="0" smtClean="0"/>
          </a:p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OPS - valmennus - Nousiainen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5210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>
                <a:latin typeface="Century Gothic" charset="0"/>
                <a:cs typeface="Century Gothic" charset="0"/>
              </a:rPr>
              <a:t>Mikä on ryhmä?              </a:t>
            </a:r>
          </a:p>
        </p:txBody>
      </p:sp>
      <p:sp>
        <p:nvSpPr>
          <p:cNvPr id="30722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fi-FI" sz="2800" i="1">
                <a:latin typeface="Century Gothic" charset="0"/>
                <a:cs typeface="Century Gothic" charset="0"/>
              </a:rPr>
              <a:t>” Ihmisjoukko muotoutuu ryhmäksi, kun sen jäsenillä on jotakuinkin yhteinen </a:t>
            </a:r>
            <a:r>
              <a:rPr lang="fi-FI" sz="2800" b="1" i="1">
                <a:latin typeface="Century Gothic" charset="0"/>
                <a:cs typeface="Century Gothic" charset="0"/>
              </a:rPr>
              <a:t>tavoite</a:t>
            </a:r>
            <a:r>
              <a:rPr lang="fi-FI" sz="2800" i="1">
                <a:latin typeface="Century Gothic" charset="0"/>
                <a:cs typeface="Century Gothic" charset="0"/>
              </a:rPr>
              <a:t>, jonkin verran keskinäistä </a:t>
            </a:r>
            <a:r>
              <a:rPr lang="fi-FI" sz="2800" b="1" i="1">
                <a:latin typeface="Century Gothic" charset="0"/>
                <a:cs typeface="Century Gothic" charset="0"/>
              </a:rPr>
              <a:t>vuorovaikutusta</a:t>
            </a:r>
            <a:r>
              <a:rPr lang="fi-FI" sz="2800" i="1">
                <a:latin typeface="Century Gothic" charset="0"/>
                <a:cs typeface="Century Gothic" charset="0"/>
              </a:rPr>
              <a:t> ja käsitys siitä</a:t>
            </a:r>
            <a:r>
              <a:rPr lang="fi-FI" sz="2800" b="1" i="1">
                <a:latin typeface="Century Gothic" charset="0"/>
                <a:cs typeface="Century Gothic" charset="0"/>
              </a:rPr>
              <a:t>, ketkä ryhmään kuuluva</a:t>
            </a:r>
            <a:r>
              <a:rPr lang="fi-FI" sz="2800" i="1">
                <a:latin typeface="Century Gothic" charset="0"/>
                <a:cs typeface="Century Gothic" charset="0"/>
              </a:rPr>
              <a:t>t. Johtajuus ja roolit syntyvät vuorovaikutuksen kautta”.</a:t>
            </a:r>
            <a:r>
              <a:rPr lang="fi-FI">
                <a:latin typeface="Century Gothic" charset="0"/>
                <a:cs typeface="Century Gothic" charset="0"/>
              </a:rPr>
              <a:t> (Kopakkala, 2005)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OPS - valmennus - Nousiainen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190873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Otsikko 1"/>
          <p:cNvSpPr>
            <a:spLocks noGrp="1"/>
          </p:cNvSpPr>
          <p:nvPr>
            <p:ph type="title"/>
          </p:nvPr>
        </p:nvSpPr>
        <p:spPr>
          <a:xfrm>
            <a:off x="498475" y="484188"/>
            <a:ext cx="7556500" cy="641350"/>
          </a:xfrm>
        </p:spPr>
        <p:txBody>
          <a:bodyPr>
            <a:normAutofit fontScale="90000"/>
          </a:bodyPr>
          <a:lstStyle/>
          <a:p>
            <a:r>
              <a:rPr lang="fi-FI">
                <a:latin typeface="Rockwell" charset="0"/>
              </a:rPr>
              <a:t>RYHMÄN KEHITYS</a:t>
            </a:r>
          </a:p>
        </p:txBody>
      </p:sp>
      <p:sp>
        <p:nvSpPr>
          <p:cNvPr id="33794" name="Sisällön paikkamerkki 2"/>
          <p:cNvSpPr>
            <a:spLocks noGrp="1"/>
          </p:cNvSpPr>
          <p:nvPr>
            <p:ph idx="1"/>
          </p:nvPr>
        </p:nvSpPr>
        <p:spPr>
          <a:xfrm>
            <a:off x="498475" y="1412875"/>
            <a:ext cx="7556500" cy="4713288"/>
          </a:xfrm>
        </p:spPr>
        <p:txBody>
          <a:bodyPr/>
          <a:lstStyle/>
          <a:p>
            <a:r>
              <a:rPr lang="fi-FI" sz="2800">
                <a:latin typeface="Rockwell" charset="0"/>
              </a:rPr>
              <a:t>Liittyminen – erillisyys</a:t>
            </a:r>
          </a:p>
          <a:p>
            <a:r>
              <a:rPr lang="fi-FI" sz="2800">
                <a:latin typeface="Rockwell" charset="0"/>
              </a:rPr>
              <a:t>Turvallisuus – luottamus – vuorovaikutus </a:t>
            </a:r>
            <a:r>
              <a:rPr lang="fi-FI" sz="2800">
                <a:latin typeface="Rockwell" charset="0"/>
                <a:sym typeface="Wingdings" charset="0"/>
              </a:rPr>
              <a:t> ihminen tutustuu vain yhteen ihmiseen kerrallaan  vaatii aikaa ja mahdollisuuksia keskinäiseen vuorovaikutukseen</a:t>
            </a:r>
            <a:endParaRPr lang="fi-FI" sz="2800">
              <a:latin typeface="Rockwell" charset="0"/>
            </a:endParaRPr>
          </a:p>
          <a:p>
            <a:r>
              <a:rPr lang="fi-FI" sz="2800">
                <a:latin typeface="Rockwell" charset="0"/>
              </a:rPr>
              <a:t>RYHMÄDYNAMIIKKA =Syntyy siitä, että ryhmä pyrkii yhdessä ratkaisemaan liittymisen ja erillisyyden dilemman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OPPIVA OPS - Nousiainen&amp;Rasimus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617531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isällön paikkamerkki 2"/>
          <p:cNvSpPr>
            <a:spLocks noGrp="1"/>
          </p:cNvSpPr>
          <p:nvPr>
            <p:ph idx="1"/>
          </p:nvPr>
        </p:nvSpPr>
        <p:spPr>
          <a:xfrm>
            <a:off x="498475" y="620713"/>
            <a:ext cx="7556500" cy="5505450"/>
          </a:xfrm>
        </p:spPr>
        <p:txBody>
          <a:bodyPr/>
          <a:lstStyle/>
          <a:p>
            <a:pPr eaLnBrk="1" hangingPunct="1"/>
            <a:endParaRPr lang="fi-FI" sz="2400" dirty="0">
              <a:latin typeface="Rockwell" charset="0"/>
            </a:endParaRPr>
          </a:p>
          <a:p>
            <a:pPr eaLnBrk="1" hangingPunct="1"/>
            <a:r>
              <a:rPr lang="fi-FI" sz="2400" dirty="0">
                <a:latin typeface="Rockwell" charset="0"/>
              </a:rPr>
              <a:t>Ryhmän kehitys syntyy </a:t>
            </a:r>
            <a:r>
              <a:rPr lang="fi-FI" sz="2400" dirty="0">
                <a:solidFill>
                  <a:srgbClr val="FF0000"/>
                </a:solidFill>
                <a:latin typeface="Rockwell" charset="0"/>
              </a:rPr>
              <a:t>jokaisen ryhmäläisen ja ryhmäläisten keskinäisen vuorovaikutuksen sekä ohjaajan kanssa tapahtuvan vuorovaikutuksen summana. </a:t>
            </a:r>
          </a:p>
          <a:p>
            <a:pPr eaLnBrk="1" hangingPunct="1"/>
            <a:r>
              <a:rPr lang="fi-FI" sz="2400" dirty="0">
                <a:latin typeface="Rockwell" charset="0"/>
              </a:rPr>
              <a:t>Ryhmän </a:t>
            </a:r>
            <a:r>
              <a:rPr lang="fi-FI" sz="2400" dirty="0">
                <a:solidFill>
                  <a:srgbClr val="FF0000"/>
                </a:solidFill>
                <a:latin typeface="Rockwell" charset="0"/>
              </a:rPr>
              <a:t>toimimattomuus ilmenee </a:t>
            </a:r>
            <a:r>
              <a:rPr lang="fi-FI" sz="2400" dirty="0">
                <a:latin typeface="Rockwell" charset="0"/>
              </a:rPr>
              <a:t>usein silloin, kun </a:t>
            </a:r>
            <a:r>
              <a:rPr lang="fi-FI" sz="2400" dirty="0">
                <a:solidFill>
                  <a:srgbClr val="FF0000"/>
                </a:solidFill>
                <a:latin typeface="Rockwell" charset="0"/>
              </a:rPr>
              <a:t>ryhmän työtavoite on epäselvä, turhauttava tai tavoite on tavoittamaton ryhmän jäsenille</a:t>
            </a:r>
            <a:r>
              <a:rPr lang="fi-FI" sz="2400" dirty="0">
                <a:latin typeface="Rockwell" charset="0"/>
              </a:rPr>
              <a:t>.</a:t>
            </a:r>
          </a:p>
          <a:p>
            <a:pPr eaLnBrk="1" hangingPunct="1"/>
            <a:r>
              <a:rPr lang="fi-FI" sz="2400" dirty="0">
                <a:latin typeface="Rockwell" charset="0"/>
              </a:rPr>
              <a:t> Ryhmän jäsenet eivät myöskään itse osaa tai löydä tapaa tai mahdollisuutta selkeyttää yhteistä tavoitetta. </a:t>
            </a:r>
          </a:p>
          <a:p>
            <a:pPr eaLnBrk="1" hangingPunct="1"/>
            <a:r>
              <a:rPr lang="fi-FI" sz="2400" dirty="0">
                <a:latin typeface="Rockwell" charset="0"/>
              </a:rPr>
              <a:t>Usein voi olla myös niin, </a:t>
            </a:r>
            <a:r>
              <a:rPr lang="fi-FI" sz="2400" dirty="0">
                <a:solidFill>
                  <a:srgbClr val="FF0000"/>
                </a:solidFill>
                <a:latin typeface="Rockwell" charset="0"/>
              </a:rPr>
              <a:t>että ryhmäläiset eivät tutustu toisiinsa suorassa, innostavassa ja eläytyvässä dialogissa 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/>
              <a:t>OPPIVA OPS - Nousiainen&amp;Rasimus</a:t>
            </a:r>
          </a:p>
        </p:txBody>
      </p:sp>
    </p:spTree>
    <p:extLst>
      <p:ext uri="{BB962C8B-B14F-4D97-AF65-F5344CB8AC3E}">
        <p14:creationId xmlns:p14="http://schemas.microsoft.com/office/powerpoint/2010/main" val="12150091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Otsikko 1"/>
          <p:cNvSpPr>
            <a:spLocks noGrp="1"/>
          </p:cNvSpPr>
          <p:nvPr>
            <p:ph type="title"/>
          </p:nvPr>
        </p:nvSpPr>
        <p:spPr>
          <a:xfrm>
            <a:off x="498475" y="484188"/>
            <a:ext cx="7556500" cy="49688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fi-FI" sz="2400" b="1">
                <a:latin typeface="Century Gothic" charset="0"/>
              </a:rPr>
              <a:t>ALKAVA RYHMÄ:                 OHJAAJAN TEHTÄVÄT:</a:t>
            </a:r>
            <a:br>
              <a:rPr lang="fi-FI" sz="2400" b="1">
                <a:latin typeface="Century Gothic" charset="0"/>
              </a:rPr>
            </a:br>
            <a:r>
              <a:rPr lang="fi-FI" sz="2400" b="1">
                <a:latin typeface="Century Gothic" charset="0"/>
              </a:rPr>
              <a:t>        		</a:t>
            </a:r>
            <a:endParaRPr lang="fi-FI" sz="2400">
              <a:solidFill>
                <a:srgbClr val="666666"/>
              </a:solidFill>
              <a:latin typeface="Century Gothic" charset="0"/>
            </a:endParaRPr>
          </a:p>
        </p:txBody>
      </p:sp>
      <p:sp>
        <p:nvSpPr>
          <p:cNvPr id="4098" name="Sisällön paikkamerkki 2"/>
          <p:cNvSpPr>
            <a:spLocks noGrp="1"/>
          </p:cNvSpPr>
          <p:nvPr>
            <p:ph sz="half" idx="1"/>
          </p:nvPr>
        </p:nvSpPr>
        <p:spPr>
          <a:xfrm>
            <a:off x="498475" y="981075"/>
            <a:ext cx="3657600" cy="5145088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fi-FI" sz="1800" b="1" dirty="0" smtClean="0">
                <a:latin typeface="Century Gothic" charset="0"/>
              </a:rPr>
              <a:t>Ihmiset </a:t>
            </a:r>
            <a:r>
              <a:rPr lang="fi-FI" sz="1800" b="1" dirty="0">
                <a:latin typeface="Century Gothic" charset="0"/>
              </a:rPr>
              <a:t>tulevat ryhmään erilaisin odotuksin ja käsityksin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fi-FI" sz="1800" b="1" dirty="0">
                <a:latin typeface="Century Gothic" charset="0"/>
              </a:rPr>
              <a:t>Uusi ryhmä on aina haaste. Se merkitsee uusien roolisuhteiden rakentamista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fi-FI" sz="1800" b="1" dirty="0">
                <a:latin typeface="Century Gothic" charset="0"/>
              </a:rPr>
              <a:t>Tärkeää, että osallistujat haluavat </a:t>
            </a:r>
            <a:r>
              <a:rPr lang="fi-FI" sz="1800" b="1" dirty="0" smtClean="0">
                <a:latin typeface="Century Gothic" charset="0"/>
              </a:rPr>
              <a:t>liittyä ryhmään </a:t>
            </a:r>
            <a:r>
              <a:rPr lang="fi-FI" sz="1800" b="1" dirty="0">
                <a:latin typeface="Century Gothic" charset="0"/>
              </a:rPr>
              <a:t>vapaaehtoisesti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fi-FI" sz="1800" b="1" dirty="0">
                <a:latin typeface="Century Gothic" charset="0"/>
              </a:rPr>
              <a:t>Tavoitteiden tulee olla hyväksyttäviä ja </a:t>
            </a:r>
            <a:r>
              <a:rPr lang="fi-FI" sz="1800" b="1" dirty="0" smtClean="0">
                <a:latin typeface="Century Gothic" charset="0"/>
              </a:rPr>
              <a:t>selkeitä -&gt; auttaa ryhmäläisten sitoutumista</a:t>
            </a:r>
            <a:endParaRPr lang="fi-FI" sz="1800" b="1" dirty="0">
              <a:latin typeface="Century Gothic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fi-FI" sz="1800" b="1" dirty="0">
                <a:latin typeface="Century Gothic" charset="0"/>
              </a:rPr>
              <a:t>Vuorovaikutus ja kiinnostuksen painopiste kohdistuvat selkeästi johtajaan / </a:t>
            </a:r>
            <a:r>
              <a:rPr lang="fi-FI" sz="1800" b="1" dirty="0" smtClean="0">
                <a:latin typeface="Century Gothic" charset="0"/>
              </a:rPr>
              <a:t>opettajaan – haetaan samaistumismallia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fi-FI" sz="1800" b="1" dirty="0" smtClean="0">
                <a:latin typeface="Century Gothic" charset="0"/>
              </a:rPr>
              <a:t>Vuorovaikutus on tarkkailevaa ja varovaista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fi-FI" sz="1800" b="1" dirty="0" smtClean="0">
                <a:latin typeface="Century Gothic" charset="0"/>
              </a:rPr>
              <a:t>Omaa paikkaa haetaan – havainnoidaan toisia, kelpaanko vai enkö kelpaa? Haluanko – vai enkö halua?</a:t>
            </a:r>
            <a:endParaRPr lang="fi-FI" sz="1800" b="1" dirty="0">
              <a:latin typeface="Century Gothic" charset="0"/>
            </a:endParaRPr>
          </a:p>
        </p:txBody>
      </p:sp>
      <p:sp>
        <p:nvSpPr>
          <p:cNvPr id="4099" name="Sisällön paikkamerkki 3"/>
          <p:cNvSpPr>
            <a:spLocks noGrp="1"/>
          </p:cNvSpPr>
          <p:nvPr>
            <p:ph sz="half" idx="2"/>
          </p:nvPr>
        </p:nvSpPr>
        <p:spPr>
          <a:xfrm>
            <a:off x="4400550" y="981075"/>
            <a:ext cx="3657600" cy="5145088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fi-FI" sz="1800" b="1" dirty="0" smtClean="0">
                <a:latin typeface="Century Gothic" charset="0"/>
              </a:rPr>
              <a:t>Antaa suuntaa toiminnalle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fi-FI" sz="1800" b="1" dirty="0" smtClean="0">
                <a:latin typeface="Century Gothic" charset="0"/>
              </a:rPr>
              <a:t>Ohjaajan </a:t>
            </a:r>
            <a:r>
              <a:rPr lang="fi-FI" sz="1800" b="1" dirty="0">
                <a:latin typeface="Century Gothic" charset="0"/>
              </a:rPr>
              <a:t>tehtävä on ottaa vahvan opastajan rooli ja ohjata ryhmää määrätietoisesti ja varmasti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fi-FI" sz="1800" b="1" dirty="0">
                <a:latin typeface="Century Gothic" charset="0"/>
              </a:rPr>
              <a:t>Ohjaajan tulee selkeyttää ryhmän perustehtävää, tavoitteita ja </a:t>
            </a:r>
            <a:r>
              <a:rPr lang="fi-FI" sz="1800" b="1" dirty="0" smtClean="0">
                <a:latin typeface="Century Gothic" charset="0"/>
              </a:rPr>
              <a:t>tulevaisuutta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fi-FI" sz="1800" b="1" dirty="0" err="1" smtClean="0">
                <a:latin typeface="Century Gothic" charset="0"/>
              </a:rPr>
              <a:t>Ryhmäyttää</a:t>
            </a:r>
            <a:r>
              <a:rPr lang="fi-FI" sz="1800" b="1" dirty="0" smtClean="0">
                <a:latin typeface="Century Gothic" charset="0"/>
              </a:rPr>
              <a:t>, positiivisia pieniä kokemuksia kaikkien kanssa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fi-FI" sz="1800" b="1" dirty="0" smtClean="0">
                <a:latin typeface="Century Gothic" charset="0"/>
              </a:rPr>
              <a:t>Luoda ryhmäläisten kanssa pelisäännöt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fi-FI" sz="1800" b="1" dirty="0" smtClean="0">
                <a:latin typeface="Century Gothic" charset="0"/>
              </a:rPr>
              <a:t>Luoda kunnioittava ja positiivinen vuorovaikutuskulttuuri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fi-FI" sz="1800" b="1" dirty="0" smtClean="0">
                <a:latin typeface="Century Gothic" charset="0"/>
              </a:rPr>
              <a:t>Pohtia ryhmän kanssa luokan sosiaalista tilaa / vastata esiin tulleisiin pulmiin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fi-FI" sz="1800" b="1" dirty="0" smtClean="0">
                <a:latin typeface="Century Gothic" charset="0"/>
              </a:rPr>
              <a:t>Sopia ryhmän kanssa tiedonkulku- ja yhteistyötavoista</a:t>
            </a:r>
            <a:endParaRPr lang="fi-FI" sz="1800" b="1" dirty="0">
              <a:latin typeface="Century Gothic" charset="0"/>
            </a:endParaRPr>
          </a:p>
        </p:txBody>
      </p:sp>
      <p:sp>
        <p:nvSpPr>
          <p:cNvPr id="2" name="Alatunnisteen paikkamerk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/>
              <a:t>OPPIVA OPS - Nousiainen&amp;Rasimus</a:t>
            </a:r>
          </a:p>
        </p:txBody>
      </p:sp>
    </p:spTree>
    <p:extLst>
      <p:ext uri="{BB962C8B-B14F-4D97-AF65-F5344CB8AC3E}">
        <p14:creationId xmlns:p14="http://schemas.microsoft.com/office/powerpoint/2010/main" val="2638754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z="2400" b="1">
                <a:latin typeface="Century Gothic" charset="0"/>
              </a:rPr>
              <a:t>RAKENTUVA RYHMÄ:             OHJAAJAN TEHTÄVÄ:</a:t>
            </a:r>
            <a:r>
              <a:rPr lang="fi-FI" sz="2800">
                <a:latin typeface="Century Gothic" charset="0"/>
              </a:rPr>
              <a:t/>
            </a:r>
            <a:br>
              <a:rPr lang="fi-FI" sz="2800">
                <a:latin typeface="Century Gothic" charset="0"/>
              </a:rPr>
            </a:br>
            <a:r>
              <a:rPr lang="fi-FI" sz="2800">
                <a:latin typeface="Century Gothic" charset="0"/>
              </a:rPr>
              <a:t>      </a:t>
            </a:r>
          </a:p>
        </p:txBody>
      </p:sp>
      <p:sp>
        <p:nvSpPr>
          <p:cNvPr id="6146" name="Sisällön paikkamerkki 2"/>
          <p:cNvSpPr>
            <a:spLocks noGrp="1"/>
          </p:cNvSpPr>
          <p:nvPr>
            <p:ph sz="half" idx="1"/>
          </p:nvPr>
        </p:nvSpPr>
        <p:spPr>
          <a:xfrm>
            <a:off x="498475" y="1484313"/>
            <a:ext cx="3657600" cy="464185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fi-FI" sz="1500" b="1" dirty="0">
                <a:latin typeface="Century Gothic" charset="0"/>
              </a:rPr>
              <a:t>Ryhmä etenee toiseen vaiheeseen sitä mukaa kuin sen jäsenten keskinäinen vuorovaikutus </a:t>
            </a:r>
            <a:r>
              <a:rPr lang="fi-FI" sz="1500" b="1" dirty="0" smtClean="0">
                <a:latin typeface="Century Gothic" charset="0"/>
              </a:rPr>
              <a:t>lisääntyy </a:t>
            </a: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r>
              <a:rPr lang="fi-FI" sz="1500" b="1" dirty="0" smtClean="0">
                <a:latin typeface="Century Gothic" charset="0"/>
              </a:rPr>
              <a:t>-&gt; </a:t>
            </a:r>
            <a:r>
              <a:rPr lang="fi-FI" sz="1500" b="1" dirty="0">
                <a:latin typeface="Century Gothic" charset="0"/>
              </a:rPr>
              <a:t>Tuttuus kasvattaa </a:t>
            </a:r>
            <a:r>
              <a:rPr lang="fi-FI" sz="1500" b="1" dirty="0" smtClean="0">
                <a:latin typeface="Century Gothic" charset="0"/>
              </a:rPr>
              <a:t>turvallisuutta</a:t>
            </a: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fi-FI" sz="1500" b="1" dirty="0" smtClean="0">
              <a:latin typeface="Century Gothic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fi-FI" sz="1500" b="1" dirty="0" smtClean="0">
                <a:latin typeface="Century Gothic" charset="0"/>
              </a:rPr>
              <a:t>Tavoitteiden merkitys selkiytyy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fi-FI" sz="1500" b="1" dirty="0" smtClean="0">
                <a:latin typeface="Century Gothic" charset="0"/>
              </a:rPr>
              <a:t>Oma tehtävärooli ja rooli ryhmässä selkiytyy</a:t>
            </a: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fi-FI" sz="1500" b="1" dirty="0" smtClean="0">
              <a:latin typeface="Century Gothic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fi-FI" sz="1500" b="1" dirty="0" smtClean="0">
                <a:latin typeface="Century Gothic" charset="0"/>
              </a:rPr>
              <a:t>Pienryhmiä muodostuu - </a:t>
            </a:r>
            <a:r>
              <a:rPr lang="fi-FI" sz="1500" b="1" dirty="0">
                <a:latin typeface="Century Gothic" charset="0"/>
              </a:rPr>
              <a:t>muutaman hengen pienryhmiä niiden kesken, jotka ajattelevat asioista samalla tavalla </a:t>
            </a:r>
            <a:r>
              <a:rPr lang="fi-FI" sz="1500" b="1" dirty="0">
                <a:latin typeface="Century Gothic" charset="0"/>
                <a:sym typeface="Wingdings" charset="0"/>
              </a:rPr>
              <a:t> pienryhmien välillä ilmenee usein </a:t>
            </a:r>
            <a:r>
              <a:rPr lang="fi-FI" sz="1500" b="1" dirty="0" smtClean="0">
                <a:latin typeface="Century Gothic" charset="0"/>
                <a:sym typeface="Wingdings" charset="0"/>
              </a:rPr>
              <a:t>jännitteitä </a:t>
            </a: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fi-FI" sz="1500" b="1" dirty="0" smtClean="0">
              <a:latin typeface="Century Gothic" charset="0"/>
              <a:sym typeface="Wingdings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fi-FI" sz="1500" b="1" dirty="0" smtClean="0">
                <a:latin typeface="Century Gothic" charset="0"/>
                <a:sym typeface="Wingdings" charset="0"/>
              </a:rPr>
              <a:t>Rajojen testaamista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fi-FI" sz="1500" b="1" dirty="0" smtClean="0">
                <a:latin typeface="Century Gothic" charset="0"/>
              </a:rPr>
              <a:t>Liittymistunteet </a:t>
            </a:r>
            <a:r>
              <a:rPr lang="fi-FI" sz="1500" b="1" dirty="0">
                <a:latin typeface="Century Gothic" charset="0"/>
              </a:rPr>
              <a:t>alkavat siirtyä ohjaajasta muihin jäseniin ja erillisyystunteet siirtyvät ryhmän </a:t>
            </a:r>
            <a:r>
              <a:rPr lang="fi-FI" sz="1500" b="1" dirty="0" smtClean="0">
                <a:latin typeface="Century Gothic" charset="0"/>
              </a:rPr>
              <a:t>sisälle</a:t>
            </a: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fi-FI" sz="1500" b="1" dirty="0" smtClean="0">
              <a:latin typeface="Century Gothic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fi-FI" sz="1500" b="1" dirty="0">
                <a:latin typeface="Century Gothic" charset="0"/>
                <a:sym typeface="Wingdings" charset="0"/>
              </a:rPr>
              <a:t>Asiat joihin oltiin aiemmin tyytyväisiä, herättävät ärtymystä  vartioidaan, ettei muut ryhmät saa enemmän </a:t>
            </a:r>
            <a:r>
              <a:rPr lang="fi-FI" sz="1500" b="1" dirty="0" smtClean="0">
                <a:latin typeface="Century Gothic" charset="0"/>
                <a:sym typeface="Wingdings" charset="0"/>
              </a:rPr>
              <a:t>etuuksia</a:t>
            </a: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fi-FI" sz="1500" b="1" dirty="0">
              <a:latin typeface="Century Gothic" charset="0"/>
              <a:sym typeface="Wingdings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fi-FI" sz="1500" b="1" dirty="0" smtClean="0">
                <a:latin typeface="Century Gothic" charset="0"/>
              </a:rPr>
              <a:t>Valtakysymyksiä, usein piilossa</a:t>
            </a:r>
            <a:endParaRPr lang="fi-FI" sz="1500" b="1" dirty="0">
              <a:latin typeface="Century Gothic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fi-FI" sz="1500" b="1" dirty="0">
                <a:latin typeface="Century Gothic" charset="0"/>
              </a:rPr>
              <a:t>Ärtymystä voidaan tuntea ohjaajaa </a:t>
            </a:r>
            <a:r>
              <a:rPr lang="fi-FI" sz="1500" b="1" dirty="0" smtClean="0">
                <a:latin typeface="Century Gothic" charset="0"/>
              </a:rPr>
              <a:t>kohtaan</a:t>
            </a:r>
            <a:endParaRPr lang="fi-FI" sz="1500" b="1" dirty="0">
              <a:latin typeface="Century Gothic" charset="0"/>
            </a:endParaRPr>
          </a:p>
        </p:txBody>
      </p:sp>
      <p:sp>
        <p:nvSpPr>
          <p:cNvPr id="6147" name="Sisällön paikkamerkki 3"/>
          <p:cNvSpPr>
            <a:spLocks noGrp="1"/>
          </p:cNvSpPr>
          <p:nvPr>
            <p:ph sz="half" idx="2"/>
          </p:nvPr>
        </p:nvSpPr>
        <p:spPr>
          <a:xfrm>
            <a:off x="4400550" y="1196975"/>
            <a:ext cx="3657600" cy="4929188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fi-FI" sz="1800" b="1" dirty="0" smtClean="0">
                <a:latin typeface="Century Gothic" charset="0"/>
                <a:sym typeface="Wingdings" charset="0"/>
              </a:rPr>
              <a:t>Ohjaajan </a:t>
            </a:r>
            <a:r>
              <a:rPr lang="fi-FI" sz="1800" b="1" dirty="0">
                <a:latin typeface="Century Gothic" charset="0"/>
                <a:sym typeface="Wingdings" charset="0"/>
              </a:rPr>
              <a:t>tärkeä tehtävä tässä vaiheessa on saattaa </a:t>
            </a:r>
            <a:r>
              <a:rPr lang="fi-FI" sz="1800" b="1" dirty="0" smtClean="0">
                <a:latin typeface="Century Gothic" charset="0"/>
                <a:sym typeface="Wingdings" charset="0"/>
              </a:rPr>
              <a:t>ryhmän jäsenet </a:t>
            </a:r>
            <a:r>
              <a:rPr lang="fi-FI" sz="1800" b="1" dirty="0">
                <a:latin typeface="Century Gothic" charset="0"/>
                <a:sym typeface="Wingdings" charset="0"/>
              </a:rPr>
              <a:t>aktiiviseen yhteistyöhön keskenään: porinaryhmien monipuolinen </a:t>
            </a:r>
            <a:r>
              <a:rPr lang="fi-FI" sz="1800" b="1" dirty="0" smtClean="0">
                <a:latin typeface="Century Gothic" charset="0"/>
                <a:sym typeface="Wingdings" charset="0"/>
              </a:rPr>
              <a:t>käyttö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fi-FI" sz="1800" b="1" dirty="0" smtClean="0">
                <a:latin typeface="Century Gothic" charset="0"/>
                <a:sym typeface="Wingdings" charset="0"/>
              </a:rPr>
              <a:t>Ohjata sisällöllistä keskustelua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fi-FI" sz="1800" b="1" dirty="0" smtClean="0">
                <a:latin typeface="Century Gothic" charset="0"/>
                <a:sym typeface="Wingdings" charset="0"/>
              </a:rPr>
              <a:t>Ohjata tunneilmapiiriä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fi-FI" sz="1800" b="1" dirty="0" err="1" smtClean="0">
                <a:latin typeface="Century Gothic" charset="0"/>
                <a:sym typeface="Wingdings" charset="0"/>
              </a:rPr>
              <a:t>Itsearvioinnin</a:t>
            </a:r>
            <a:r>
              <a:rPr lang="fi-FI" sz="1800" b="1" dirty="0" smtClean="0">
                <a:latin typeface="Century Gothic" charset="0"/>
                <a:sym typeface="Wingdings" charset="0"/>
              </a:rPr>
              <a:t> ja palautteenannon taitojen harjoittelua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fi-FI" sz="1800" b="1" dirty="0" smtClean="0">
                <a:latin typeface="Century Gothic" charset="0"/>
                <a:sym typeface="Wingdings" charset="0"/>
              </a:rPr>
              <a:t>Ottaa vastaan kritiikkiä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fi-FI" sz="1800" b="1" dirty="0" smtClean="0">
                <a:latin typeface="Century Gothic" charset="0"/>
                <a:sym typeface="Wingdings" charset="0"/>
              </a:rPr>
              <a:t>Kannustaa avointa asioiden käsittelyä – sallia eri mielipiteiden esille tuonti – asiat ristiriidassa, ei ihmiset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fi-FI" sz="1800" b="1" dirty="0" smtClean="0">
                <a:latin typeface="Century Gothic" charset="0"/>
                <a:sym typeface="Wingdings" charset="0"/>
              </a:rPr>
              <a:t>Käynnistää ryhmän jäsenten vastuurooleja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fi-FI" sz="1800" b="1" dirty="0" smtClean="0">
                <a:latin typeface="Century Gothic" charset="0"/>
                <a:sym typeface="Wingdings" charset="0"/>
              </a:rPr>
              <a:t>Käsitellä kollegoiden kesken ryhmän tilannetta ja aikuisten roolia</a:t>
            </a:r>
          </a:p>
        </p:txBody>
      </p:sp>
      <p:sp>
        <p:nvSpPr>
          <p:cNvPr id="2" name="Alatunnisteen paikkamerk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OPS - valmennus - Nousiainen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0215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i-FI">
              <a:latin typeface="Century Gothic" charset="0"/>
            </a:endParaRPr>
          </a:p>
        </p:txBody>
      </p:sp>
      <p:sp>
        <p:nvSpPr>
          <p:cNvPr id="37890" name="Sisällön paikkamerkki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fi-FI" sz="1800" b="1" dirty="0">
                <a:latin typeface="Century Gothic" charset="0"/>
              </a:rPr>
              <a:t>Omaan rooliinsa kohdistuvaan kritiikkiin ohjaajan tulee suhtautua rauhallisesti</a:t>
            </a:r>
          </a:p>
          <a:p>
            <a:pPr eaLnBrk="1" hangingPunct="1"/>
            <a:r>
              <a:rPr lang="fi-FI" sz="1800" b="1" dirty="0">
                <a:latin typeface="Century Gothic" charset="0"/>
              </a:rPr>
              <a:t>Kritiikki ei suuntaudu ohjaajaan henkilönä, vaan liittyy hänen tehtäväänsä, rooliinsa</a:t>
            </a:r>
          </a:p>
          <a:p>
            <a:pPr eaLnBrk="1" hangingPunct="1"/>
            <a:r>
              <a:rPr lang="fi-FI" sz="1800" b="1" dirty="0">
                <a:latin typeface="Century Gothic" charset="0"/>
              </a:rPr>
              <a:t>Ryhmän kannalta kriittisyys on luottamuksen osoitus ohjaajaa kohtaan</a:t>
            </a:r>
          </a:p>
          <a:p>
            <a:pPr eaLnBrk="1" hangingPunct="1"/>
            <a:r>
              <a:rPr lang="fi-FI" sz="1800" b="1" dirty="0">
                <a:latin typeface="Century Gothic" charset="0"/>
              </a:rPr>
              <a:t>Kohtuuton kritiikki tulee kuitenkin palauttaa perustellen</a:t>
            </a:r>
          </a:p>
        </p:txBody>
      </p:sp>
      <p:sp>
        <p:nvSpPr>
          <p:cNvPr id="37891" name="Sisällön paikkamerkki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fi-FI" sz="1800" b="1" dirty="0">
                <a:latin typeface="Century Gothic" charset="0"/>
              </a:rPr>
              <a:t>Kun pienryhmien jäsenet aktiivisessa vuorovaikutuksessa ja yhteistyössä keskenään </a:t>
            </a:r>
            <a:r>
              <a:rPr lang="fi-FI" sz="1800" b="1" dirty="0">
                <a:latin typeface="Century Gothic" charset="0"/>
                <a:sym typeface="Wingdings" charset="0"/>
              </a:rPr>
              <a:t> luottamus, turvallisuus lisääntyy koko ryhmässä</a:t>
            </a:r>
          </a:p>
        </p:txBody>
      </p:sp>
      <p:sp>
        <p:nvSpPr>
          <p:cNvPr id="2" name="Alatunnisteen paikkamerk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OPS - valmennus - Nousiainen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267997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sz="2800">
                <a:latin typeface="Century Gothic" charset="0"/>
                <a:cs typeface="Century Gothic" charset="0"/>
              </a:rPr>
              <a:t>SYNTIPUKKI-ILMIÖ = </a:t>
            </a:r>
            <a:r>
              <a:rPr lang="fi-FI" sz="2400">
                <a:latin typeface="Century Gothic" charset="0"/>
                <a:cs typeface="Century Gothic" charset="0"/>
              </a:rPr>
              <a:t>liittyy vahvasti ryhmän dynamiikkaan ja erityisesti johtajuuden toteutumiseen ryhmässä</a:t>
            </a:r>
          </a:p>
        </p:txBody>
      </p:sp>
      <p:sp>
        <p:nvSpPr>
          <p:cNvPr id="39938" name="Sisällön paikkamerkki 2"/>
          <p:cNvSpPr>
            <a:spLocks noGrp="1"/>
          </p:cNvSpPr>
          <p:nvPr>
            <p:ph sz="half" idx="1"/>
          </p:nvPr>
        </p:nvSpPr>
        <p:spPr>
          <a:xfrm>
            <a:off x="498475" y="1773238"/>
            <a:ext cx="3657600" cy="4352925"/>
          </a:xfrm>
        </p:spPr>
        <p:txBody>
          <a:bodyPr>
            <a:normAutofit fontScale="77500" lnSpcReduction="20000"/>
          </a:bodyPr>
          <a:lstStyle/>
          <a:p>
            <a:r>
              <a:rPr lang="fi-FI" sz="2300" dirty="0">
                <a:latin typeface="Century Gothic" charset="0"/>
                <a:cs typeface="Century Gothic" charset="0"/>
              </a:rPr>
              <a:t>Ohjaajan rooliin kohdistuu kritiikkiä, johon hänen tulisi suhtautua tyynesti</a:t>
            </a:r>
          </a:p>
          <a:p>
            <a:r>
              <a:rPr lang="fi-FI" sz="2300" dirty="0">
                <a:latin typeface="Century Gothic" charset="0"/>
                <a:cs typeface="Century Gothic" charset="0"/>
              </a:rPr>
              <a:t>Jos ryhmä ei pysty osoittamaan ärtymyksen tunteitaan ohjaajaa kohtaan, ne etsiytyvät muuhun sopivaan kohteeseen </a:t>
            </a:r>
            <a:r>
              <a:rPr lang="fi-FI" sz="2300" dirty="0">
                <a:latin typeface="Century Gothic" charset="0"/>
                <a:cs typeface="Century Gothic" charset="0"/>
                <a:sym typeface="Wingdings" charset="0"/>
              </a:rPr>
              <a:t> sellainen, joka ei kuulu kiinteästi mihinkään alaryhmään</a:t>
            </a:r>
            <a:endParaRPr lang="fi-FI" sz="2300" dirty="0">
              <a:latin typeface="Century Gothic" charset="0"/>
              <a:cs typeface="Century Gothic" charset="0"/>
            </a:endParaRPr>
          </a:p>
          <a:p>
            <a:r>
              <a:rPr lang="fi-FI" sz="2300" dirty="0">
                <a:latin typeface="Century Gothic" charset="0"/>
                <a:cs typeface="Century Gothic" charset="0"/>
              </a:rPr>
              <a:t>Kaksi erilaista johtajatyyppiä altistaa syntypukki-ilmiöön: esimies, jota ei voi arvostella sitä seuraavan sanktion pelossa ja esimies, joka ei ole riittävän vahva ollakseen kritiikinkestävä </a:t>
            </a:r>
          </a:p>
          <a:p>
            <a:endParaRPr lang="fi-FI" dirty="0">
              <a:latin typeface="Rockwell" charset="0"/>
            </a:endParaRPr>
          </a:p>
        </p:txBody>
      </p:sp>
      <p:sp>
        <p:nvSpPr>
          <p:cNvPr id="39939" name="Sisällön paikkamerkki 3"/>
          <p:cNvSpPr>
            <a:spLocks noGrp="1"/>
          </p:cNvSpPr>
          <p:nvPr>
            <p:ph sz="half" idx="2"/>
          </p:nvPr>
        </p:nvSpPr>
        <p:spPr>
          <a:xfrm>
            <a:off x="4400550" y="1844675"/>
            <a:ext cx="3657600" cy="4281488"/>
          </a:xfrm>
        </p:spPr>
        <p:txBody>
          <a:bodyPr>
            <a:normAutofit fontScale="77500" lnSpcReduction="20000"/>
          </a:bodyPr>
          <a:lstStyle/>
          <a:p>
            <a:r>
              <a:rPr lang="fi-FI">
                <a:latin typeface="Century Gothic" charset="0"/>
                <a:cs typeface="Century Gothic" charset="0"/>
              </a:rPr>
              <a:t>Ilmiötä voi ratkaista esim. </a:t>
            </a:r>
          </a:p>
          <a:p>
            <a:pPr>
              <a:buFont typeface="Wingdings" charset="0"/>
              <a:buChar char="à"/>
            </a:pPr>
            <a:r>
              <a:rPr lang="fi-FI">
                <a:latin typeface="Century Gothic" charset="0"/>
                <a:cs typeface="Century Gothic" charset="0"/>
              </a:rPr>
              <a:t>Syntipukki liitetään arvostettuun alaryhmään työtehtävien kautta, tukemalla johtajuutta ja selkeyttämällä perustehtävää</a:t>
            </a:r>
          </a:p>
          <a:p>
            <a:pPr>
              <a:buFont typeface="Wingdings" charset="0"/>
              <a:buChar char="§"/>
            </a:pPr>
            <a:r>
              <a:rPr lang="fi-FI">
                <a:latin typeface="Century Gothic" charset="0"/>
                <a:cs typeface="Century Gothic" charset="0"/>
              </a:rPr>
              <a:t>Vahvistetaan ryhmän sisäistä vuorovaikutusta ja vahvistetaan erilaisia rooleja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OPS - valmennus - Nousiainen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300010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fi-FI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fi-FI" smtClean="0">
              <a:ea typeface="+mn-ea"/>
              <a:cs typeface="+mn-cs"/>
            </a:endParaRPr>
          </a:p>
        </p:txBody>
      </p:sp>
      <p:pic>
        <p:nvPicPr>
          <p:cNvPr id="15363" name="Kuva 3" descr="yhteistyö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938"/>
            <a:ext cx="9144000" cy="658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Tekstiruutu 4"/>
          <p:cNvSpPr txBox="1">
            <a:spLocks noChangeArrowheads="1"/>
          </p:cNvSpPr>
          <p:nvPr/>
        </p:nvSpPr>
        <p:spPr bwMode="auto">
          <a:xfrm>
            <a:off x="0" y="376238"/>
            <a:ext cx="7607300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fi-FI" sz="2800" b="1">
              <a:solidFill>
                <a:schemeClr val="bg1"/>
              </a:solidFill>
              <a:latin typeface="Calibri" charset="0"/>
            </a:endParaRPr>
          </a:p>
          <a:p>
            <a:pPr eaLnBrk="1" hangingPunct="1"/>
            <a:endParaRPr lang="fi-FI" sz="2800" b="1">
              <a:solidFill>
                <a:schemeClr val="bg1"/>
              </a:solidFill>
              <a:latin typeface="Calibri" charset="0"/>
            </a:endParaRPr>
          </a:p>
          <a:p>
            <a:pPr eaLnBrk="1" hangingPunct="1"/>
            <a:endParaRPr lang="fi-FI" sz="2800" b="1">
              <a:solidFill>
                <a:schemeClr val="bg1"/>
              </a:solidFill>
              <a:latin typeface="Calibri" charset="0"/>
            </a:endParaRPr>
          </a:p>
          <a:p>
            <a:pPr eaLnBrk="1" hangingPunct="1"/>
            <a:endParaRPr lang="fi-FI" sz="2800" b="1">
              <a:solidFill>
                <a:schemeClr val="bg1"/>
              </a:solidFill>
              <a:latin typeface="Calibri" charset="0"/>
            </a:endParaRPr>
          </a:p>
          <a:p>
            <a:pPr eaLnBrk="1" hangingPunct="1"/>
            <a:endParaRPr lang="fi-FI" sz="2800" b="1">
              <a:solidFill>
                <a:schemeClr val="bg1"/>
              </a:solidFill>
              <a:latin typeface="Calibri" charset="0"/>
            </a:endParaRPr>
          </a:p>
        </p:txBody>
      </p:sp>
      <p:sp>
        <p:nvSpPr>
          <p:cNvPr id="2" name="Tekstiruutu 1"/>
          <p:cNvSpPr txBox="1"/>
          <p:nvPr/>
        </p:nvSpPr>
        <p:spPr>
          <a:xfrm>
            <a:off x="684213" y="692150"/>
            <a:ext cx="6192837" cy="3416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fi-FI" sz="2800" b="1" dirty="0">
              <a:solidFill>
                <a:schemeClr val="bg1"/>
              </a:solidFill>
              <a:latin typeface="Calibri" charset="0"/>
            </a:endParaRPr>
          </a:p>
          <a:p>
            <a:pPr>
              <a:defRPr/>
            </a:pPr>
            <a:endParaRPr lang="fi-FI" sz="3200" b="1" dirty="0">
              <a:solidFill>
                <a:schemeClr val="bg1"/>
              </a:solidFill>
              <a:latin typeface="Calibri" charset="0"/>
            </a:endParaRPr>
          </a:p>
          <a:p>
            <a:pPr>
              <a:defRPr/>
            </a:pPr>
            <a:endParaRPr lang="fi-FI" sz="3200" b="1" dirty="0">
              <a:solidFill>
                <a:schemeClr val="bg1"/>
              </a:solidFill>
              <a:latin typeface="Calibri" charset="0"/>
            </a:endParaRPr>
          </a:p>
          <a:p>
            <a:pPr>
              <a:defRPr/>
            </a:pPr>
            <a:endParaRPr lang="fi-FI" sz="3200" b="1" dirty="0">
              <a:solidFill>
                <a:schemeClr val="bg1"/>
              </a:solidFill>
              <a:latin typeface="Calibri" charset="0"/>
            </a:endParaRPr>
          </a:p>
          <a:p>
            <a:pPr>
              <a:defRPr/>
            </a:pPr>
            <a:r>
              <a:rPr lang="fi-FI" sz="3200" b="1" dirty="0">
                <a:solidFill>
                  <a:schemeClr val="bg1"/>
                </a:solidFill>
                <a:latin typeface="Calibri" charset="0"/>
              </a:rPr>
              <a:t>OPPI SYNTYY YHDESSÄ TEKEMÄLLÄ</a:t>
            </a:r>
          </a:p>
          <a:p>
            <a:pPr>
              <a:defRPr/>
            </a:pPr>
            <a:r>
              <a:rPr lang="fi-FI" sz="3200" b="1" dirty="0">
                <a:solidFill>
                  <a:schemeClr val="bg1"/>
                </a:solidFill>
                <a:latin typeface="Calibri" charset="0"/>
              </a:rPr>
              <a:t> 	- EI MONISTAMALLA</a:t>
            </a:r>
            <a:endParaRPr lang="fi-FI" sz="3200" b="1" dirty="0">
              <a:latin typeface="Calibri" charset="0"/>
            </a:endParaRPr>
          </a:p>
          <a:p>
            <a:pPr>
              <a:defRPr/>
            </a:pPr>
            <a:endParaRPr lang="fi-FI" sz="2800" b="1" dirty="0">
              <a:solidFill>
                <a:schemeClr val="bg2"/>
              </a:solidFill>
              <a:latin typeface="+mn-lt"/>
            </a:endParaRPr>
          </a:p>
        </p:txBody>
      </p:sp>
      <p:sp>
        <p:nvSpPr>
          <p:cNvPr id="15366" name="Tekstiruutu 3"/>
          <p:cNvSpPr txBox="1">
            <a:spLocks noChangeArrowheads="1"/>
          </p:cNvSpPr>
          <p:nvPr/>
        </p:nvSpPr>
        <p:spPr bwMode="auto">
          <a:xfrm>
            <a:off x="4932363" y="6021388"/>
            <a:ext cx="1841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fi-FI" sz="2000" b="1">
              <a:solidFill>
                <a:schemeClr val="bg1"/>
              </a:solidFill>
            </a:endParaRPr>
          </a:p>
        </p:txBody>
      </p:sp>
      <p:sp>
        <p:nvSpPr>
          <p:cNvPr id="15367" name="Tekstiruutu 3"/>
          <p:cNvSpPr txBox="1">
            <a:spLocks noChangeArrowheads="1"/>
          </p:cNvSpPr>
          <p:nvPr/>
        </p:nvSpPr>
        <p:spPr bwMode="auto">
          <a:xfrm>
            <a:off x="3419475" y="50847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fi-FI" sz="1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7333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z="2400" b="1">
                <a:latin typeface="Century Gothic" charset="0"/>
                <a:ea typeface="华文黑体" charset="0"/>
                <a:cs typeface="华文黑体" charset="0"/>
              </a:rPr>
              <a:t>YHTEISTOIMINNALLISESTI         OHJAAJAN</a:t>
            </a:r>
            <a:br>
              <a:rPr lang="fi-FI" sz="2400" b="1">
                <a:latin typeface="Century Gothic" charset="0"/>
                <a:ea typeface="华文黑体" charset="0"/>
                <a:cs typeface="华文黑体" charset="0"/>
              </a:rPr>
            </a:br>
            <a:r>
              <a:rPr lang="fi-FI" sz="2400" b="1">
                <a:latin typeface="Century Gothic" charset="0"/>
                <a:ea typeface="华文黑体" charset="0"/>
                <a:cs typeface="华文黑体" charset="0"/>
              </a:rPr>
              <a:t>TOIMIVA RYHMÄ		       TEHTÄVÄ:</a:t>
            </a:r>
            <a:endParaRPr lang="fi-FI" sz="2400" b="1">
              <a:latin typeface="Century Gothic" charset="0"/>
            </a:endParaRPr>
          </a:p>
        </p:txBody>
      </p:sp>
      <p:sp>
        <p:nvSpPr>
          <p:cNvPr id="40962" name="Sisällön paikkamerkki 2"/>
          <p:cNvSpPr>
            <a:spLocks noGrp="1"/>
          </p:cNvSpPr>
          <p:nvPr>
            <p:ph sz="half" idx="1"/>
          </p:nvPr>
        </p:nvSpPr>
        <p:spPr>
          <a:xfrm>
            <a:off x="498475" y="1628775"/>
            <a:ext cx="3657600" cy="4497388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fi-FI" sz="1800" b="1" dirty="0">
                <a:latin typeface="Century Gothic" charset="0"/>
                <a:ea typeface="华文黑体" charset="0"/>
                <a:cs typeface="华文黑体" charset="0"/>
              </a:rPr>
              <a:t>Tiivis ryhmä vaihe alkaa, kun alaryhmien jäsenet lisäävät yhteistyötään muiden alaryhmien jäsenten kanssa</a:t>
            </a:r>
          </a:p>
          <a:p>
            <a:pPr eaLnBrk="1" hangingPunct="1">
              <a:lnSpc>
                <a:spcPct val="80000"/>
              </a:lnSpc>
            </a:pPr>
            <a:r>
              <a:rPr lang="fi-FI" sz="1800" b="1" dirty="0">
                <a:latin typeface="Century Gothic" charset="0"/>
                <a:ea typeface="华文黑体" charset="0"/>
                <a:cs typeface="华文黑体" charset="0"/>
              </a:rPr>
              <a:t>Yhteistoimintaa syntyy – menettelytavat vakiintuvat</a:t>
            </a:r>
          </a:p>
          <a:p>
            <a:pPr eaLnBrk="1" hangingPunct="1">
              <a:lnSpc>
                <a:spcPct val="80000"/>
              </a:lnSpc>
            </a:pPr>
            <a:r>
              <a:rPr lang="fi-FI" sz="1800" b="1" dirty="0">
                <a:latin typeface="Century Gothic" charset="0"/>
                <a:ea typeface="华文黑体" charset="0"/>
                <a:cs typeface="华文黑体" charset="0"/>
              </a:rPr>
              <a:t>Pyrkimys tavoitteen mukaiseen toimintaan – ryhmän jäsenet sitoutuneita</a:t>
            </a:r>
          </a:p>
          <a:p>
            <a:pPr eaLnBrk="1" hangingPunct="1">
              <a:lnSpc>
                <a:spcPct val="80000"/>
              </a:lnSpc>
            </a:pPr>
            <a:r>
              <a:rPr lang="fi-FI" sz="1800" b="1" dirty="0">
                <a:latin typeface="Century Gothic" charset="0"/>
                <a:ea typeface="华文黑体" charset="0"/>
                <a:cs typeface="华文黑体" charset="0"/>
              </a:rPr>
              <a:t>Ryhmä tuntuu kokonaisuudelta</a:t>
            </a:r>
          </a:p>
          <a:p>
            <a:pPr eaLnBrk="1" hangingPunct="1">
              <a:lnSpc>
                <a:spcPct val="80000"/>
              </a:lnSpc>
            </a:pPr>
            <a:r>
              <a:rPr lang="fi-FI" sz="1800" b="1" dirty="0">
                <a:latin typeface="Century Gothic" charset="0"/>
                <a:ea typeface="华文黑体" charset="0"/>
                <a:cs typeface="华文黑体" charset="0"/>
              </a:rPr>
              <a:t>Ohjaajakin koetaan yhdeksi mukavaksi jäseneksi</a:t>
            </a:r>
          </a:p>
          <a:p>
            <a:pPr eaLnBrk="1" hangingPunct="1">
              <a:lnSpc>
                <a:spcPct val="80000"/>
              </a:lnSpc>
            </a:pPr>
            <a:r>
              <a:rPr lang="fi-FI" sz="1800" b="1" dirty="0">
                <a:latin typeface="Century Gothic" charset="0"/>
                <a:ea typeface="华文黑体" charset="0"/>
                <a:cs typeface="华文黑体" charset="0"/>
              </a:rPr>
              <a:t>Ehdotuksiin suhtaudutaan myönteisesti</a:t>
            </a:r>
          </a:p>
        </p:txBody>
      </p:sp>
      <p:sp>
        <p:nvSpPr>
          <p:cNvPr id="40963" name="Sisällön paikkamerkki 3"/>
          <p:cNvSpPr>
            <a:spLocks noGrp="1"/>
          </p:cNvSpPr>
          <p:nvPr>
            <p:ph sz="half" idx="2"/>
          </p:nvPr>
        </p:nvSpPr>
        <p:spPr>
          <a:xfrm>
            <a:off x="4400550" y="1557338"/>
            <a:ext cx="3657600" cy="4568825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fi-FI" sz="1800" b="1" dirty="0">
                <a:latin typeface="Century Gothic" charset="0"/>
                <a:ea typeface="华文黑体" charset="0"/>
                <a:cs typeface="华文黑体" charset="0"/>
              </a:rPr>
              <a:t>Ohjaajan tehtävänä on saattaa eri alaryhmien jäsenet turvallisesti aktiiviseen yhteistyöhön keskenään </a:t>
            </a:r>
          </a:p>
          <a:p>
            <a:pPr eaLnBrk="1" hangingPunct="1">
              <a:lnSpc>
                <a:spcPct val="80000"/>
              </a:lnSpc>
            </a:pPr>
            <a:r>
              <a:rPr lang="fi-FI" sz="1800" b="1" dirty="0">
                <a:latin typeface="Century Gothic" charset="0"/>
                <a:ea typeface="华文黑体" charset="0"/>
                <a:cs typeface="华文黑体" charset="0"/>
              </a:rPr>
              <a:t>Ohjata vuorovaikutusta</a:t>
            </a:r>
          </a:p>
          <a:p>
            <a:pPr eaLnBrk="1" hangingPunct="1">
              <a:lnSpc>
                <a:spcPct val="80000"/>
              </a:lnSpc>
            </a:pPr>
            <a:r>
              <a:rPr lang="fi-FI" sz="1800" b="1" dirty="0">
                <a:latin typeface="Century Gothic" charset="0"/>
                <a:ea typeface="华文黑体" charset="0"/>
                <a:cs typeface="华文黑体" charset="0"/>
              </a:rPr>
              <a:t>Auttaa ryhmän jäseniä antamaan myönteistä palautetta omalle ryhmälleen</a:t>
            </a:r>
          </a:p>
          <a:p>
            <a:pPr eaLnBrk="1" hangingPunct="1">
              <a:lnSpc>
                <a:spcPct val="80000"/>
              </a:lnSpc>
            </a:pPr>
            <a:r>
              <a:rPr lang="fi-FI" sz="1800" b="1" dirty="0">
                <a:latin typeface="Century Gothic" charset="0"/>
                <a:ea typeface="华文黑体" charset="0"/>
                <a:cs typeface="华文黑体" charset="0"/>
              </a:rPr>
              <a:t>Vahvistaa ryhmän toimintatapaa suhteessa koko kouluun</a:t>
            </a:r>
          </a:p>
          <a:p>
            <a:pPr eaLnBrk="1" hangingPunct="1">
              <a:lnSpc>
                <a:spcPct val="80000"/>
              </a:lnSpc>
            </a:pPr>
            <a:r>
              <a:rPr lang="fi-FI" sz="1800" b="1" dirty="0">
                <a:latin typeface="Century Gothic" charset="0"/>
                <a:ea typeface="华文黑体" charset="0"/>
                <a:cs typeface="华文黑体" charset="0"/>
              </a:rPr>
              <a:t>Ohjata keskusteluja luokan sosiaalisista taidoista</a:t>
            </a:r>
          </a:p>
          <a:p>
            <a:pPr eaLnBrk="1" hangingPunct="1">
              <a:lnSpc>
                <a:spcPct val="80000"/>
              </a:lnSpc>
            </a:pPr>
            <a:r>
              <a:rPr lang="fi-FI" sz="1800" b="1" dirty="0">
                <a:latin typeface="Century Gothic" charset="0"/>
                <a:ea typeface="华文黑体" charset="0"/>
                <a:cs typeface="华文黑体" charset="0"/>
              </a:rPr>
              <a:t>mallintaa</a:t>
            </a:r>
          </a:p>
          <a:p>
            <a:pPr eaLnBrk="1" hangingPunct="1">
              <a:lnSpc>
                <a:spcPct val="80000"/>
              </a:lnSpc>
            </a:pPr>
            <a:endParaRPr lang="fi-FI" sz="1800" b="1" dirty="0">
              <a:latin typeface="Century Gothic" charset="0"/>
              <a:ea typeface="华文黑体" charset="0"/>
              <a:cs typeface="华文黑体" charset="0"/>
            </a:endParaRPr>
          </a:p>
          <a:p>
            <a:pPr eaLnBrk="1" hangingPunct="1">
              <a:lnSpc>
                <a:spcPct val="80000"/>
              </a:lnSpc>
            </a:pPr>
            <a:endParaRPr lang="fi-FI" sz="1800" b="1" dirty="0">
              <a:latin typeface="Century Gothic" charset="0"/>
            </a:endParaRPr>
          </a:p>
        </p:txBody>
      </p:sp>
      <p:sp>
        <p:nvSpPr>
          <p:cNvPr id="2" name="Alatunnisteen paikkamerk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OPS - valmennus - Nousiainen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935726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z="2800">
                <a:latin typeface="Century Gothic" charset="0"/>
              </a:rPr>
              <a:t>		                  </a:t>
            </a:r>
            <a:r>
              <a:rPr lang="fi-FI" sz="2400" b="1">
                <a:latin typeface="Century Gothic" charset="0"/>
              </a:rPr>
              <a:t>OHJAAJAN TEHTÄVÄ:</a:t>
            </a:r>
            <a:endParaRPr lang="fi-FI" sz="2400">
              <a:latin typeface="Century Gothic" charset="0"/>
            </a:endParaRPr>
          </a:p>
        </p:txBody>
      </p:sp>
      <p:sp>
        <p:nvSpPr>
          <p:cNvPr id="12290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182540"/>
            <a:ext cx="3565525" cy="4938860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fi-FI" sz="1800" b="1" dirty="0">
                <a:latin typeface="Century Gothic" charset="0"/>
              </a:rPr>
              <a:t>Suunnittelu, toteutus ja arviointi vuorottelevat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fi-FI" sz="1800" b="1" dirty="0" smtClean="0">
                <a:latin typeface="Century Gothic" charset="0"/>
              </a:rPr>
              <a:t>Itseohjautuvuus toimii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fi-FI" sz="1800" b="1" dirty="0" smtClean="0">
                <a:latin typeface="Century Gothic" charset="0"/>
              </a:rPr>
              <a:t>Vuorovaikutus sujuu -&gt; ryhmän </a:t>
            </a:r>
            <a:r>
              <a:rPr lang="fi-FI" sz="1800" b="1" dirty="0">
                <a:latin typeface="Century Gothic" charset="0"/>
              </a:rPr>
              <a:t>turvallisuuden lisääntyessä sen jäsenet voivat ilmaista erimielisyyksiään, ilman että se herättää  kohtuutonta ahdistusta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fi-FI" sz="1800" b="1" dirty="0">
                <a:latin typeface="Century Gothic" charset="0"/>
              </a:rPr>
              <a:t>Ryhmän ilmapiiri käy avoimemmaksi, ja vähitellen se ottaa viestejä ulkopuolisiltakin paremmin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fi-FI" sz="1800" b="1" dirty="0">
                <a:latin typeface="Century Gothic" charset="0"/>
              </a:rPr>
              <a:t>Yksilöiden keskinäinen erilaisuus ja erimielisyys voidaan hyväksyä osaksi ryhmän </a:t>
            </a:r>
            <a:r>
              <a:rPr lang="fi-FI" sz="1800" b="1" dirty="0" smtClean="0">
                <a:latin typeface="Century Gothic" charset="0"/>
              </a:rPr>
              <a:t>elämää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fi-FI" sz="1800" b="1" dirty="0">
                <a:latin typeface="Century Gothic" charset="0"/>
              </a:rPr>
              <a:t>Kaikki ryhmän jäsenet tietävät tehtävänsä ja vastuunsa ja kunnioittavat </a:t>
            </a:r>
            <a:r>
              <a:rPr lang="fi-FI" sz="1800" b="1" dirty="0" smtClean="0">
                <a:latin typeface="Century Gothic" charset="0"/>
              </a:rPr>
              <a:t>toisiaan</a:t>
            </a:r>
            <a:endParaRPr lang="fi-FI" sz="1800" b="1" dirty="0">
              <a:latin typeface="Century Gothic" charset="0"/>
            </a:endParaRPr>
          </a:p>
        </p:txBody>
      </p:sp>
      <p:sp>
        <p:nvSpPr>
          <p:cNvPr id="12291" name="Sisällön paikkamerkki 3"/>
          <p:cNvSpPr>
            <a:spLocks noGrp="1"/>
          </p:cNvSpPr>
          <p:nvPr>
            <p:ph sz="half" idx="2"/>
          </p:nvPr>
        </p:nvSpPr>
        <p:spPr>
          <a:xfrm>
            <a:off x="4400550" y="1182540"/>
            <a:ext cx="3657600" cy="4943623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fi-FI" sz="1800" b="1" dirty="0">
                <a:latin typeface="Century Gothic" charset="0"/>
              </a:rPr>
              <a:t>Ohjaaja on luopunut organisoivasta </a:t>
            </a:r>
            <a:r>
              <a:rPr lang="fi-FI" sz="1800" b="1" dirty="0" smtClean="0">
                <a:latin typeface="Century Gothic" charset="0"/>
              </a:rPr>
              <a:t>roolistaan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fi-FI" sz="1800" b="1" dirty="0" smtClean="0">
                <a:latin typeface="Century Gothic" charset="0"/>
              </a:rPr>
              <a:t>Tuo rikkautena esille ryhmäläisten eroja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fi-FI" sz="1800" b="1" dirty="0" smtClean="0">
                <a:latin typeface="Century Gothic" charset="0"/>
              </a:rPr>
              <a:t>Osaamiseroja käytetään perustehtävän ja yhteistyön eduksi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fi-FI" sz="1800" b="1" dirty="0" smtClean="0">
                <a:latin typeface="Century Gothic" charset="0"/>
              </a:rPr>
              <a:t>Varmistaa, että organisoitu ja spontaani osaamisen jakaminen toimii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fi-FI" sz="1800" b="1" dirty="0" smtClean="0">
                <a:latin typeface="Century Gothic" charset="0"/>
              </a:rPr>
              <a:t>Nostaa erilaisuuden hyviä puolia ryhmässä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fi-FI" sz="1800" b="1" dirty="0" smtClean="0">
                <a:latin typeface="Century Gothic" charset="0"/>
              </a:rPr>
              <a:t>Antaa palautetta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fi-FI" sz="1800" b="1" dirty="0" smtClean="0">
                <a:latin typeface="Century Gothic" charset="0"/>
              </a:rPr>
              <a:t>Tukee ryhmää reflektoimaan omaa toimintaansa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fi-FI" sz="1800" b="1" dirty="0" smtClean="0">
                <a:latin typeface="Century Gothic" charset="0"/>
              </a:rPr>
              <a:t>Pohtia luottamuksellisesti työyhteisön vahvuuksia ja kehittämiskohteita</a:t>
            </a:r>
            <a:endParaRPr lang="fi-FI" sz="1800" b="1" dirty="0">
              <a:latin typeface="Century Gothic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fi-FI" sz="1800" dirty="0">
              <a:latin typeface="Century Gothic" charset="0"/>
            </a:endParaRPr>
          </a:p>
        </p:txBody>
      </p:sp>
      <p:sp>
        <p:nvSpPr>
          <p:cNvPr id="2" name="Alatunnisteen paikkamerk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OPS - valmennus - Nousiainen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705041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Otsikko 1"/>
          <p:cNvSpPr>
            <a:spLocks noGrp="1"/>
          </p:cNvSpPr>
          <p:nvPr>
            <p:ph type="title"/>
          </p:nvPr>
        </p:nvSpPr>
        <p:spPr>
          <a:xfrm>
            <a:off x="498475" y="484188"/>
            <a:ext cx="7556500" cy="712787"/>
          </a:xfrm>
        </p:spPr>
        <p:txBody>
          <a:bodyPr/>
          <a:lstStyle/>
          <a:p>
            <a:pPr eaLnBrk="1" hangingPunct="1"/>
            <a:r>
              <a:rPr lang="fi-FI" sz="2400" b="1">
                <a:latin typeface="Century Gothic" charset="0"/>
                <a:cs typeface="Century Gothic" charset="0"/>
              </a:rPr>
              <a:t>HUOMIOITAVAA RYHMÄN PÄÄTTYESSÄ: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98475" y="1484313"/>
            <a:ext cx="3657600" cy="464185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fi-FI" sz="1600" b="1" dirty="0" smtClean="0">
                <a:latin typeface="Century Gothic"/>
                <a:cs typeface="Century Gothic"/>
              </a:rPr>
              <a:t>Yhdenkin jäsenen vaihtuessa entinen ryhmä päättyy</a:t>
            </a:r>
          </a:p>
          <a:p>
            <a:pPr eaLnBrk="1" hangingPunct="1">
              <a:defRPr/>
            </a:pPr>
            <a:r>
              <a:rPr lang="fi-FI" sz="1600" b="1" dirty="0" smtClean="0">
                <a:latin typeface="Century Gothic"/>
                <a:cs typeface="Century Gothic"/>
              </a:rPr>
              <a:t>Yhteisen tehtävän loppuun suorittaminen</a:t>
            </a:r>
          </a:p>
          <a:p>
            <a:pPr eaLnBrk="1" hangingPunct="1">
              <a:defRPr/>
            </a:pPr>
            <a:r>
              <a:rPr lang="fi-FI" sz="1600" b="1" dirty="0" smtClean="0">
                <a:latin typeface="Century Gothic"/>
                <a:cs typeface="Century Gothic"/>
              </a:rPr>
              <a:t>Antaa tilaa ryhmän tavoitteen saavuttaminen arvioinnille</a:t>
            </a:r>
          </a:p>
          <a:p>
            <a:pPr eaLnBrk="1" hangingPunct="1">
              <a:defRPr/>
            </a:pPr>
            <a:r>
              <a:rPr lang="fi-FI" sz="1600" b="1" dirty="0" smtClean="0">
                <a:latin typeface="Century Gothic"/>
                <a:cs typeface="Century Gothic"/>
              </a:rPr>
              <a:t>Antaa tilaa ryhmän ja yksilöiden </a:t>
            </a:r>
            <a:r>
              <a:rPr lang="fi-FI" sz="1600" b="1" dirty="0" err="1" smtClean="0">
                <a:latin typeface="Century Gothic"/>
                <a:cs typeface="Century Gothic"/>
              </a:rPr>
              <a:t>itsearvioinnille</a:t>
            </a:r>
            <a:endParaRPr lang="fi-FI" sz="1600" b="1" dirty="0" smtClean="0">
              <a:latin typeface="Century Gothic"/>
              <a:cs typeface="Century Gothic"/>
            </a:endParaRPr>
          </a:p>
          <a:p>
            <a:pPr eaLnBrk="1" hangingPunct="1">
              <a:defRPr/>
            </a:pPr>
            <a:r>
              <a:rPr lang="fi-FI" sz="1600" b="1" dirty="0" smtClean="0">
                <a:latin typeface="Century Gothic"/>
                <a:cs typeface="Century Gothic"/>
              </a:rPr>
              <a:t>Antaa positiivista palautetta ryhmän jäsenille, etenkin pois lähteville</a:t>
            </a:r>
          </a:p>
          <a:p>
            <a:pPr eaLnBrk="1" hangingPunct="1">
              <a:defRPr/>
            </a:pPr>
            <a:r>
              <a:rPr lang="fi-FI" sz="1600" b="1" dirty="0" smtClean="0">
                <a:latin typeface="Century Gothic"/>
                <a:cs typeface="Century Gothic"/>
              </a:rPr>
              <a:t>Hyvä korostuu</a:t>
            </a:r>
          </a:p>
          <a:p>
            <a:pPr eaLnBrk="1" hangingPunct="1">
              <a:defRPr/>
            </a:pPr>
            <a:r>
              <a:rPr lang="fi-FI" sz="1600" b="1" dirty="0" smtClean="0">
                <a:latin typeface="Century Gothic"/>
                <a:cs typeface="Century Gothic"/>
              </a:rPr>
              <a:t>Erillisyyden etsimistä</a:t>
            </a:r>
          </a:p>
          <a:p>
            <a:pPr eaLnBrk="1" hangingPunct="1">
              <a:defRPr/>
            </a:pPr>
            <a:r>
              <a:rPr lang="fi-FI" sz="1600" b="1" dirty="0" smtClean="0">
                <a:latin typeface="Century Gothic"/>
                <a:cs typeface="Century Gothic"/>
              </a:rPr>
              <a:t>Haikeuden ja helpotuksen tunteita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400550" y="1412875"/>
            <a:ext cx="3657600" cy="4713288"/>
          </a:xfrm>
        </p:spPr>
        <p:txBody>
          <a:bodyPr>
            <a:normAutofit fontScale="62500" lnSpcReduction="20000"/>
          </a:bodyPr>
          <a:lstStyle/>
          <a:p>
            <a:pPr eaLnBrk="1" hangingPunct="1">
              <a:defRPr/>
            </a:pPr>
            <a:r>
              <a:rPr lang="fi-FI" b="1" dirty="0" smtClean="0">
                <a:latin typeface="Century Gothic"/>
                <a:cs typeface="Century Gothic"/>
              </a:rPr>
              <a:t>kerrata ryhmän rakennetta: kertojen määrä, aikatauluja, prosessin kulkua </a:t>
            </a:r>
            <a:r>
              <a:rPr lang="fi-FI" b="1" dirty="0" err="1" smtClean="0">
                <a:latin typeface="Century Gothic"/>
                <a:cs typeface="Century Gothic"/>
              </a:rPr>
              <a:t>jne</a:t>
            </a:r>
            <a:endParaRPr lang="fi-FI" b="1" dirty="0" smtClean="0">
              <a:latin typeface="Century Gothic"/>
              <a:cs typeface="Century Gothic"/>
            </a:endParaRPr>
          </a:p>
          <a:p>
            <a:pPr eaLnBrk="1" hangingPunct="1">
              <a:defRPr/>
            </a:pPr>
            <a:r>
              <a:rPr lang="fi-FI" b="1" dirty="0" smtClean="0">
                <a:latin typeface="Century Gothic"/>
                <a:cs typeface="Century Gothic"/>
              </a:rPr>
              <a:t>Käynnistää </a:t>
            </a:r>
            <a:r>
              <a:rPr lang="fi-FI" b="1" dirty="0" err="1" smtClean="0">
                <a:latin typeface="Century Gothic"/>
                <a:cs typeface="Century Gothic"/>
              </a:rPr>
              <a:t>itsearviointi</a:t>
            </a:r>
            <a:r>
              <a:rPr lang="fi-FI" b="1" dirty="0" smtClean="0">
                <a:latin typeface="Century Gothic"/>
                <a:cs typeface="Century Gothic"/>
              </a:rPr>
              <a:t> ja yhteinen palautteen anto</a:t>
            </a:r>
          </a:p>
          <a:p>
            <a:pPr eaLnBrk="1" hangingPunct="1">
              <a:defRPr/>
            </a:pPr>
            <a:r>
              <a:rPr lang="fi-FI" b="1" dirty="0" smtClean="0">
                <a:latin typeface="Century Gothic"/>
                <a:cs typeface="Century Gothic"/>
              </a:rPr>
              <a:t>Varata aikaa lopettamiselle</a:t>
            </a:r>
          </a:p>
          <a:p>
            <a:pPr eaLnBrk="1" hangingPunct="1">
              <a:defRPr/>
            </a:pPr>
            <a:r>
              <a:rPr lang="fi-FI" b="1" dirty="0" smtClean="0">
                <a:latin typeface="Century Gothic"/>
                <a:cs typeface="Century Gothic"/>
              </a:rPr>
              <a:t>Auttaa ryhmää luopumisen tunteiden käsittelyssä</a:t>
            </a:r>
          </a:p>
          <a:p>
            <a:pPr eaLnBrk="1" hangingPunct="1">
              <a:defRPr/>
            </a:pPr>
            <a:r>
              <a:rPr lang="fi-FI" b="1" dirty="0" smtClean="0">
                <a:latin typeface="Century Gothic"/>
                <a:cs typeface="Century Gothic"/>
              </a:rPr>
              <a:t>Muistella ryhmäläisten kanssa</a:t>
            </a:r>
          </a:p>
          <a:p>
            <a:pPr eaLnBrk="1" hangingPunct="1">
              <a:defRPr/>
            </a:pPr>
            <a:r>
              <a:rPr lang="fi-FI" b="1" dirty="0" smtClean="0">
                <a:latin typeface="Century Gothic"/>
                <a:cs typeface="Century Gothic"/>
              </a:rPr>
              <a:t>Antaa positiivista palautetta jokaisen työstä</a:t>
            </a:r>
          </a:p>
          <a:p>
            <a:pPr eaLnBrk="1" hangingPunct="1">
              <a:defRPr/>
            </a:pPr>
            <a:r>
              <a:rPr lang="fi-FI" b="1" dirty="0" smtClean="0">
                <a:latin typeface="Century Gothic"/>
                <a:cs typeface="Century Gothic"/>
              </a:rPr>
              <a:t>Kerrata, mitä olemme oppineet</a:t>
            </a:r>
          </a:p>
          <a:p>
            <a:pPr eaLnBrk="1" hangingPunct="1">
              <a:defRPr/>
            </a:pPr>
            <a:r>
              <a:rPr lang="fi-FI" b="1" dirty="0" smtClean="0">
                <a:latin typeface="Century Gothic"/>
                <a:cs typeface="Century Gothic"/>
              </a:rPr>
              <a:t>Kertoa, miten ryhmä jatkaa</a:t>
            </a:r>
          </a:p>
          <a:p>
            <a:pPr eaLnBrk="1" hangingPunct="1">
              <a:defRPr/>
            </a:pPr>
            <a:r>
              <a:rPr lang="fi-FI" b="1" dirty="0" smtClean="0">
                <a:latin typeface="Century Gothic"/>
                <a:cs typeface="Century Gothic"/>
              </a:rPr>
              <a:t>Ei luoda epärealistisia odotuksia ryhmän jatkumisesta</a:t>
            </a:r>
            <a:endParaRPr lang="fi-FI" b="1" dirty="0">
              <a:latin typeface="Century Gothic"/>
              <a:cs typeface="Century Gothic"/>
            </a:endParaRP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OPS - valmennus - Nousiainen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08436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z="2400" b="1">
                <a:latin typeface="Century Gothic" charset="0"/>
              </a:rPr>
              <a:t>Ohjaajan merkitys ja toiminta</a:t>
            </a:r>
          </a:p>
        </p:txBody>
      </p:sp>
      <p:sp>
        <p:nvSpPr>
          <p:cNvPr id="46082" name="Sisällön paikkamerkki 2"/>
          <p:cNvSpPr>
            <a:spLocks noGrp="1"/>
          </p:cNvSpPr>
          <p:nvPr>
            <p:ph sz="half" idx="1"/>
          </p:nvPr>
        </p:nvSpPr>
        <p:spPr>
          <a:xfrm>
            <a:off x="498475" y="1700213"/>
            <a:ext cx="3657600" cy="4425950"/>
          </a:xfrm>
        </p:spPr>
        <p:txBody>
          <a:bodyPr/>
          <a:lstStyle/>
          <a:p>
            <a:pPr eaLnBrk="1" hangingPunct="1"/>
            <a:r>
              <a:rPr lang="fi-FI" sz="1800" b="1" dirty="0">
                <a:latin typeface="Century Gothic" charset="0"/>
              </a:rPr>
              <a:t>Ohjaajan merkitys ratkaisevaa siirryttäessä vaiheesta toiseen</a:t>
            </a:r>
          </a:p>
          <a:p>
            <a:pPr eaLnBrk="1" hangingPunct="1"/>
            <a:r>
              <a:rPr lang="fi-FI" sz="1800" b="1" dirty="0">
                <a:latin typeface="Century Gothic" charset="0"/>
              </a:rPr>
              <a:t>Se edellyttää häneltä herkkää aistimista ja kykyä havaita ja muuttaa omia käyttäytymistapojaan tarvittaessa</a:t>
            </a:r>
          </a:p>
          <a:p>
            <a:pPr eaLnBrk="1" hangingPunct="1"/>
            <a:r>
              <a:rPr lang="fi-FI" sz="1800" b="1" dirty="0">
                <a:latin typeface="Century Gothic" charset="0"/>
              </a:rPr>
              <a:t>Alussa ryhmä antaa arvostusta ohjaajalle -&gt; ota arvostus vastaan, mutta älä jää siihen vaiheeseen</a:t>
            </a:r>
          </a:p>
          <a:p>
            <a:pPr eaLnBrk="1" hangingPunct="1"/>
            <a:r>
              <a:rPr lang="fi-FI" sz="1800" b="1" dirty="0">
                <a:latin typeface="Century Gothic" charset="0"/>
              </a:rPr>
              <a:t>Toisessa vaiheessa ohjaajan pitää sietää kritiikkiä</a:t>
            </a:r>
          </a:p>
          <a:p>
            <a:pPr eaLnBrk="1" hangingPunct="1"/>
            <a:endParaRPr lang="fi-FI" dirty="0">
              <a:latin typeface="Tahoma" charset="0"/>
            </a:endParaRPr>
          </a:p>
        </p:txBody>
      </p:sp>
      <p:sp>
        <p:nvSpPr>
          <p:cNvPr id="46083" name="Sisällön paikkamerkki 3"/>
          <p:cNvSpPr>
            <a:spLocks noGrp="1"/>
          </p:cNvSpPr>
          <p:nvPr>
            <p:ph sz="half" idx="2"/>
          </p:nvPr>
        </p:nvSpPr>
        <p:spPr>
          <a:xfrm>
            <a:off x="4400550" y="1700213"/>
            <a:ext cx="3657600" cy="4425950"/>
          </a:xfrm>
        </p:spPr>
        <p:txBody>
          <a:bodyPr>
            <a:normAutofit/>
          </a:bodyPr>
          <a:lstStyle/>
          <a:p>
            <a:pPr eaLnBrk="1" hangingPunct="1"/>
            <a:r>
              <a:rPr lang="fi-FI" sz="1800" b="1" dirty="0">
                <a:latin typeface="Century Gothic" charset="0"/>
              </a:rPr>
              <a:t>Kolmannessa vaiheessa ohjaajan merkitys vähenee</a:t>
            </a:r>
          </a:p>
          <a:p>
            <a:pPr eaLnBrk="1" hangingPunct="1"/>
            <a:r>
              <a:rPr lang="fi-FI" sz="1800" b="1" dirty="0">
                <a:latin typeface="Century Gothic" charset="0"/>
              </a:rPr>
              <a:t>Ohjaajan tehtävänä: suunnan näyttäminen, päätösten tekeminen, visioiden luonti, työn organisointi, palautteen antaminen, riittävän tiedon välittäminen </a:t>
            </a:r>
          </a:p>
        </p:txBody>
      </p:sp>
      <p:sp>
        <p:nvSpPr>
          <p:cNvPr id="2" name="Alatunnisteen paikkamerk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OPS - valmennus - Nousiainen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169996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z="2400" b="1">
                <a:latin typeface="Century Gothic" charset="0"/>
                <a:cs typeface="Century Gothic" charset="0"/>
              </a:rPr>
              <a:t>VÄLIAIKATYÖSKENTELY: </a:t>
            </a:r>
            <a:br>
              <a:rPr lang="fi-FI" sz="2400" b="1">
                <a:latin typeface="Century Gothic" charset="0"/>
                <a:cs typeface="Century Gothic" charset="0"/>
              </a:rPr>
            </a:br>
            <a:r>
              <a:rPr lang="fi-FI" sz="2400" b="1">
                <a:latin typeface="Century Gothic" charset="0"/>
                <a:cs typeface="Century Gothic" charset="0"/>
              </a:rPr>
              <a:t>KOULUKOHTAISTA POHDINTAA 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98475" y="1484313"/>
            <a:ext cx="7556500" cy="4641850"/>
          </a:xfrm>
        </p:spPr>
        <p:txBody>
          <a:bodyPr>
            <a:normAutofit fontScale="70000" lnSpcReduction="20000"/>
          </a:bodyPr>
          <a:lstStyle/>
          <a:p>
            <a:pPr eaLnBrk="1" hangingPunct="1">
              <a:defRPr/>
            </a:pPr>
            <a:r>
              <a:rPr lang="fi-FI" b="1" dirty="0" smtClean="0">
                <a:latin typeface="Century Gothic"/>
                <a:cs typeface="Century Gothic"/>
              </a:rPr>
              <a:t>MITEN VAHVISTAMME KOULUSSA PIENRYHMÄTYÖSKENTELYÄ?</a:t>
            </a:r>
          </a:p>
          <a:p>
            <a:pPr lvl="1" eaLnBrk="1" hangingPunct="1">
              <a:defRPr/>
            </a:pPr>
            <a:r>
              <a:rPr lang="fi-FI" dirty="0" smtClean="0">
                <a:latin typeface="Century Gothic"/>
                <a:cs typeface="Century Gothic"/>
              </a:rPr>
              <a:t>Muutoksen on oltava yhteisön yhteinen tavoite!</a:t>
            </a:r>
          </a:p>
          <a:p>
            <a:pPr lvl="1" eaLnBrk="1" hangingPunct="1">
              <a:defRPr/>
            </a:pPr>
            <a:r>
              <a:rPr lang="fi-FI" dirty="0" smtClean="0">
                <a:latin typeface="Century Gothic"/>
                <a:cs typeface="Century Gothic"/>
              </a:rPr>
              <a:t>Rakenteet yhteissuunnittelulle: aika, paikka, tila</a:t>
            </a:r>
          </a:p>
          <a:p>
            <a:pPr lvl="1" eaLnBrk="1" hangingPunct="1">
              <a:defRPr/>
            </a:pPr>
            <a:r>
              <a:rPr lang="fi-FI" dirty="0" smtClean="0">
                <a:latin typeface="Century Gothic"/>
                <a:cs typeface="Century Gothic"/>
              </a:rPr>
              <a:t>Luokanvalvojien rooli, samaa luokkaa opettavat opettajat, opettajien sitoutuminen</a:t>
            </a:r>
          </a:p>
          <a:p>
            <a:pPr lvl="1" eaLnBrk="1" hangingPunct="1">
              <a:defRPr/>
            </a:pPr>
            <a:r>
              <a:rPr lang="fi-FI" dirty="0" smtClean="0">
                <a:latin typeface="Century Gothic"/>
                <a:cs typeface="Century Gothic"/>
              </a:rPr>
              <a:t>Samanaikaisopettajuus – työpari- / tiimiopettajuus</a:t>
            </a:r>
            <a:endParaRPr lang="fi-FI" dirty="0">
              <a:latin typeface="Century Gothic"/>
              <a:cs typeface="Century Gothic"/>
            </a:endParaRPr>
          </a:p>
          <a:p>
            <a:pPr lvl="1" eaLnBrk="1" hangingPunct="1">
              <a:defRPr/>
            </a:pPr>
            <a:r>
              <a:rPr lang="fi-FI" dirty="0">
                <a:latin typeface="Century Gothic"/>
                <a:cs typeface="Century Gothic"/>
              </a:rPr>
              <a:t>Kokeiluja: kuka? mitä? milloin? missä?</a:t>
            </a:r>
          </a:p>
          <a:p>
            <a:pPr lvl="1" eaLnBrk="1" hangingPunct="1">
              <a:defRPr/>
            </a:pPr>
            <a:r>
              <a:rPr lang="fi-FI" dirty="0" smtClean="0">
                <a:latin typeface="Century Gothic"/>
                <a:cs typeface="Century Gothic"/>
              </a:rPr>
              <a:t>AIKA riittävän pitkä: vähintään </a:t>
            </a:r>
            <a:r>
              <a:rPr lang="fi-FI" dirty="0">
                <a:latin typeface="Century Gothic"/>
                <a:cs typeface="Century Gothic"/>
              </a:rPr>
              <a:t>5 kertaa samoilla </a:t>
            </a:r>
            <a:r>
              <a:rPr lang="fi-FI" dirty="0" smtClean="0">
                <a:latin typeface="Century Gothic"/>
                <a:cs typeface="Century Gothic"/>
              </a:rPr>
              <a:t>ryhmillä</a:t>
            </a:r>
          </a:p>
          <a:p>
            <a:pPr lvl="1" eaLnBrk="1" hangingPunct="1">
              <a:defRPr/>
            </a:pPr>
            <a:r>
              <a:rPr lang="fi-FI" dirty="0" smtClean="0">
                <a:latin typeface="Century Gothic"/>
                <a:cs typeface="Century Gothic"/>
              </a:rPr>
              <a:t>Oppilaat määrittelevät tavoitteen  </a:t>
            </a:r>
          </a:p>
          <a:p>
            <a:pPr lvl="1" eaLnBrk="1" hangingPunct="1">
              <a:defRPr/>
            </a:pPr>
            <a:r>
              <a:rPr lang="fi-FI" dirty="0" smtClean="0">
                <a:latin typeface="Century Gothic"/>
                <a:cs typeface="Century Gothic"/>
              </a:rPr>
              <a:t>Oppilaiden kanssa määritellään / pohditaan HYVIN TOIMIVAN RYHMÄN ominaisuuksia, rooleja, vastuita jne.</a:t>
            </a:r>
          </a:p>
          <a:p>
            <a:pPr marL="228600" lvl="1" indent="0" eaLnBrk="1" hangingPunct="1">
              <a:buFont typeface="Wingdings" charset="0"/>
              <a:buNone/>
              <a:defRPr/>
            </a:pPr>
            <a:endParaRPr lang="fi-FI" dirty="0">
              <a:latin typeface="Century Gothic"/>
              <a:cs typeface="Century Gothic"/>
            </a:endParaRP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OPS - valmennus - Nousiainen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22780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44000" cy="5146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uorakulmio 1"/>
          <p:cNvSpPr/>
          <p:nvPr/>
        </p:nvSpPr>
        <p:spPr>
          <a:xfrm>
            <a:off x="0" y="5119688"/>
            <a:ext cx="9144000" cy="173831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sv-FI" sz="4000" b="1" dirty="0">
                <a:solidFill>
                  <a:srgbClr val="FF0000"/>
                </a:solidFill>
              </a:rPr>
              <a:t>Miten mekin pääsisimme mukaan?</a:t>
            </a:r>
          </a:p>
        </p:txBody>
      </p:sp>
      <p:sp>
        <p:nvSpPr>
          <p:cNvPr id="16387" name="Otsikko 1"/>
          <p:cNvSpPr txBox="1">
            <a:spLocks/>
          </p:cNvSpPr>
          <p:nvPr/>
        </p:nvSpPr>
        <p:spPr bwMode="auto">
          <a:xfrm>
            <a:off x="611188" y="5619750"/>
            <a:ext cx="7777162" cy="112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143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endParaRPr lang="sv-FI" sz="3200" b="1">
              <a:solidFill>
                <a:srgbClr val="000000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3443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600" dirty="0" smtClean="0"/>
              <a:t>Tilanne Kuopiossa / Sari Kokkonen</a:t>
            </a:r>
            <a:endParaRPr lang="fi-FI" sz="3600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fi-FI" dirty="0" err="1"/>
              <a:t>Ops-asioilla</a:t>
            </a:r>
            <a:r>
              <a:rPr lang="fi-FI" dirty="0"/>
              <a:t> on oma sivu osoitteessa </a:t>
            </a:r>
            <a:r>
              <a:rPr lang="fi-FI" u="sng" dirty="0">
                <a:hlinkClick r:id="rId2"/>
              </a:rPr>
              <a:t>https://peda.net/kuopio/ops2016</a:t>
            </a:r>
          </a:p>
          <a:p>
            <a:pPr marL="0" indent="0">
              <a:buNone/>
            </a:pPr>
            <a:r>
              <a:rPr lang="fi-FI" dirty="0" smtClean="0"/>
              <a:t>	- </a:t>
            </a:r>
            <a:r>
              <a:rPr lang="fi-FI" dirty="0" err="1"/>
              <a:t>Peda.netin</a:t>
            </a:r>
            <a:r>
              <a:rPr lang="fi-FI" dirty="0"/>
              <a:t> </a:t>
            </a:r>
            <a:r>
              <a:rPr lang="fi-FI" dirty="0" err="1"/>
              <a:t>ops-kalenteriin</a:t>
            </a:r>
            <a:r>
              <a:rPr lang="fi-FI" dirty="0"/>
              <a:t> ollaan päivittämässä </a:t>
            </a:r>
            <a:r>
              <a:rPr lang="fi-FI" dirty="0" err="1"/>
              <a:t>ops-työhön</a:t>
            </a:r>
            <a:r>
              <a:rPr lang="fi-FI" dirty="0"/>
              <a:t> liittyviä </a:t>
            </a:r>
            <a:r>
              <a:rPr lang="fi-FI" dirty="0" smtClean="0"/>
              <a:t> </a:t>
            </a:r>
          </a:p>
          <a:p>
            <a:pPr marL="0" indent="0">
              <a:buNone/>
            </a:pPr>
            <a:r>
              <a:rPr lang="fi-FI" dirty="0"/>
              <a:t>	</a:t>
            </a:r>
            <a:r>
              <a:rPr lang="fi-FI" dirty="0" smtClean="0"/>
              <a:t>aikatauluja</a:t>
            </a:r>
            <a:endParaRPr lang="fi-FI" dirty="0"/>
          </a:p>
          <a:p>
            <a:pPr marL="0" indent="0">
              <a:buNone/>
            </a:pPr>
            <a:endParaRPr lang="fi-FI" dirty="0"/>
          </a:p>
          <a:p>
            <a:r>
              <a:rPr lang="fi-FI" dirty="0"/>
              <a:t> </a:t>
            </a:r>
            <a:r>
              <a:rPr lang="fi-FI" dirty="0" smtClean="0"/>
              <a:t>Seutukunnalliset </a:t>
            </a:r>
            <a:r>
              <a:rPr lang="fi-FI" dirty="0"/>
              <a:t>tekstit </a:t>
            </a:r>
            <a:r>
              <a:rPr lang="fi-FI" dirty="0" err="1"/>
              <a:t>ePerusteisiin</a:t>
            </a:r>
            <a:r>
              <a:rPr lang="fi-FI" dirty="0"/>
              <a:t> valmiiksi syyslomaan mennessä à kommentointimahdollisuutta selvitetään, tarkoitus kommentoida ja tarvittaessa muokata ennen kuntakohtaisten tekstien kirjoittamista (suurin osa oppiainekohtaisten sisältöjen </a:t>
            </a:r>
            <a:r>
              <a:rPr lang="fi-FI" dirty="0" err="1"/>
              <a:t>vuosiluokkaistamisesta</a:t>
            </a:r>
            <a:r>
              <a:rPr lang="fi-FI" dirty="0"/>
              <a:t> on jo valmiina)</a:t>
            </a:r>
          </a:p>
          <a:p>
            <a:r>
              <a:rPr lang="fi-FI" dirty="0" smtClean="0"/>
              <a:t> </a:t>
            </a:r>
            <a:r>
              <a:rPr lang="fi-FI" dirty="0"/>
              <a:t>Painotusopetus, kieliohjelma, valinnaisaineiden kuntakohtaiset linjaukset lautakuntaan marraskuussa 2015</a:t>
            </a:r>
          </a:p>
          <a:p>
            <a:r>
              <a:rPr lang="fi-FI" dirty="0" smtClean="0"/>
              <a:t> </a:t>
            </a:r>
            <a:r>
              <a:rPr lang="fi-FI" dirty="0"/>
              <a:t>Marras-joulukuussa kuntakohtaiset, paikallisesti sovittavat asiat, valmiiksi; luonnokset </a:t>
            </a:r>
            <a:r>
              <a:rPr lang="fi-FI" dirty="0" err="1"/>
              <a:t>Peda.nettiin</a:t>
            </a:r>
            <a:r>
              <a:rPr lang="fi-FI" dirty="0"/>
              <a:t> kommentoitavaksi 29.10.2015 mennessä, tavoitteena vuoden 2015 loppuun mennessä siirtää valmiit tekstit </a:t>
            </a:r>
            <a:r>
              <a:rPr lang="fi-FI" dirty="0" err="1"/>
              <a:t>ePerusteisiin</a:t>
            </a:r>
            <a:endParaRPr lang="fi-FI" dirty="0"/>
          </a:p>
          <a:p>
            <a:r>
              <a:rPr lang="fi-FI" dirty="0" smtClean="0"/>
              <a:t>Tammi</a:t>
            </a:r>
            <a:r>
              <a:rPr lang="fi-FI" dirty="0"/>
              <a:t>-maaliskuussa koulukohtaiset </a:t>
            </a:r>
            <a:r>
              <a:rPr lang="fi-FI" dirty="0" err="1"/>
              <a:t>ops-tekstit</a:t>
            </a:r>
            <a:endParaRPr lang="fi-FI" dirty="0"/>
          </a:p>
          <a:p>
            <a:r>
              <a:rPr lang="fi-FI" dirty="0" smtClean="0"/>
              <a:t> </a:t>
            </a:r>
            <a:r>
              <a:rPr lang="fi-FI" dirty="0" err="1" smtClean="0"/>
              <a:t>Huhti</a:t>
            </a:r>
            <a:r>
              <a:rPr lang="fi-FI" dirty="0" smtClean="0"/>
              <a:t> - kesäkuussa </a:t>
            </a:r>
            <a:r>
              <a:rPr lang="fi-FI" dirty="0"/>
              <a:t>lautakunta päättää </a:t>
            </a:r>
            <a:r>
              <a:rPr lang="fi-FI" dirty="0" err="1"/>
              <a:t>ops:t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OPS - valmennus - Nousiainen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7382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98474" y="484094"/>
            <a:ext cx="7556313" cy="708602"/>
          </a:xfrm>
        </p:spPr>
        <p:txBody>
          <a:bodyPr>
            <a:normAutofit fontScale="90000"/>
          </a:bodyPr>
          <a:lstStyle/>
          <a:p>
            <a:r>
              <a:rPr lang="fi-FI" sz="2800" dirty="0" smtClean="0"/>
              <a:t>Teema: Ryhmän kehitysvaiheet ja monialaiset oppimiskokonaisuudet</a:t>
            </a:r>
            <a:endParaRPr lang="fi-FI" sz="2800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43590" y="1471508"/>
            <a:ext cx="7556313" cy="4763083"/>
          </a:xfrm>
        </p:spPr>
        <p:txBody>
          <a:bodyPr>
            <a:noAutofit/>
          </a:bodyPr>
          <a:lstStyle/>
          <a:p>
            <a:r>
              <a:rPr lang="fi-FI" sz="1800" b="1" dirty="0" smtClean="0"/>
              <a:t>TEEMAAN ORIENTOITUMINEN</a:t>
            </a:r>
          </a:p>
          <a:p>
            <a:pPr lvl="1"/>
            <a:r>
              <a:rPr lang="fi-FI" sz="1800" dirty="0" smtClean="0"/>
              <a:t>Miten </a:t>
            </a:r>
            <a:r>
              <a:rPr lang="fi-FI" sz="1800" dirty="0"/>
              <a:t>olette </a:t>
            </a:r>
            <a:r>
              <a:rPr lang="fi-FI" sz="1800" dirty="0" smtClean="0"/>
              <a:t>informoineet </a:t>
            </a:r>
            <a:r>
              <a:rPr lang="fi-FI" sz="1800" dirty="0"/>
              <a:t>OPS –prosessin tästä </a:t>
            </a:r>
            <a:r>
              <a:rPr lang="fi-FI" sz="1800" dirty="0" smtClean="0"/>
              <a:t>vaiheesta työyhteisöä </a:t>
            </a:r>
            <a:r>
              <a:rPr lang="fi-FI" sz="1800" dirty="0"/>
              <a:t>ja oppilaita? </a:t>
            </a:r>
            <a:endParaRPr lang="fi-FI" sz="1800" dirty="0" smtClean="0"/>
          </a:p>
          <a:p>
            <a:pPr lvl="1"/>
            <a:r>
              <a:rPr lang="fi-FI" sz="1800" dirty="0" smtClean="0"/>
              <a:t>OMAN KOULUN TIEKARTTA! Ottakaa </a:t>
            </a:r>
            <a:r>
              <a:rPr lang="fi-FI" sz="1800" dirty="0"/>
              <a:t>mahdollisia kuvia / tuotoksia mukaan</a:t>
            </a:r>
            <a:r>
              <a:rPr lang="fi-FI" sz="1800" dirty="0" smtClean="0"/>
              <a:t>!</a:t>
            </a:r>
          </a:p>
          <a:p>
            <a:pPr marL="457200" lvl="1" indent="0">
              <a:buNone/>
            </a:pPr>
            <a:endParaRPr lang="fi-FI" sz="1800" dirty="0" smtClean="0"/>
          </a:p>
          <a:p>
            <a:pPr lvl="0"/>
            <a:r>
              <a:rPr lang="fi-FI" sz="1800" b="1" dirty="0" smtClean="0"/>
              <a:t>OPS 2014</a:t>
            </a:r>
            <a:r>
              <a:rPr lang="fi-FI" sz="1800" dirty="0" smtClean="0"/>
              <a:t>: </a:t>
            </a:r>
            <a:r>
              <a:rPr lang="fi-FI" sz="1800" dirty="0"/>
              <a:t>yhteisöllisyys, yhdessä oppiminen ja vuorovaikutus uusissa OPS </a:t>
            </a:r>
            <a:r>
              <a:rPr lang="fi-FI" sz="1800" dirty="0" smtClean="0"/>
              <a:t>2014 -</a:t>
            </a:r>
            <a:r>
              <a:rPr lang="fi-FI" sz="1800" dirty="0"/>
              <a:t>perusteissa </a:t>
            </a:r>
          </a:p>
          <a:p>
            <a:pPr lvl="0"/>
            <a:r>
              <a:rPr lang="fi-FI" sz="1800" b="1" dirty="0"/>
              <a:t>Ryhmädynamiikka ja ryhmän kehitysvaiheet </a:t>
            </a:r>
            <a:r>
              <a:rPr lang="fi-FI" sz="1800" dirty="0"/>
              <a:t>– yhdessä oppimisessa</a:t>
            </a:r>
          </a:p>
          <a:p>
            <a:pPr lvl="0"/>
            <a:r>
              <a:rPr lang="fi-FI" sz="1800" b="1" dirty="0"/>
              <a:t>Opettajan rooli luokan kehitysvaiheiden ohjaamisessa </a:t>
            </a:r>
          </a:p>
          <a:p>
            <a:pPr lvl="0"/>
            <a:r>
              <a:rPr lang="fi-FI" sz="1800" b="1" dirty="0" smtClean="0"/>
              <a:t>Monialaiset oppimiskokonaisuudet</a:t>
            </a:r>
            <a:endParaRPr lang="fi-FI" sz="1800" dirty="0" smtClean="0"/>
          </a:p>
          <a:p>
            <a:pPr lvl="1"/>
            <a:r>
              <a:rPr lang="fi-FI" sz="1800" b="1" dirty="0" smtClean="0"/>
              <a:t>Mitä tarkoittaa?</a:t>
            </a:r>
          </a:p>
          <a:p>
            <a:pPr lvl="1"/>
            <a:r>
              <a:rPr lang="fi-FI" sz="1800" b="1" dirty="0" smtClean="0"/>
              <a:t>Miten toteutamme käytännössä?</a:t>
            </a:r>
            <a:endParaRPr lang="fi-FI" sz="1800" dirty="0"/>
          </a:p>
          <a:p>
            <a:pPr lvl="1"/>
            <a:endParaRPr lang="fi-FI" sz="1800" b="1" dirty="0"/>
          </a:p>
          <a:p>
            <a:pPr lvl="1"/>
            <a:endParaRPr lang="fi-FI" sz="1800" b="1" dirty="0"/>
          </a:p>
          <a:p>
            <a:pPr lvl="1"/>
            <a:endParaRPr lang="fi-FI" sz="1800" b="1" dirty="0"/>
          </a:p>
          <a:p>
            <a:pPr lvl="1"/>
            <a:endParaRPr lang="fi-FI" sz="1800" b="1" dirty="0"/>
          </a:p>
          <a:p>
            <a:pPr lvl="1"/>
            <a:endParaRPr lang="fi-FI" sz="1800" b="1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OPS - valmennus - Nousiainen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6319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755650" y="115888"/>
            <a:ext cx="7772400" cy="7207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i-FI" dirty="0" smtClean="0">
                <a:ea typeface="+mj-ea"/>
                <a:cs typeface="+mj-cs"/>
              </a:rPr>
              <a:t>OPS 2014 perusteet 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6242050" y="63817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fi-FI" dirty="0"/>
              <a:t>Ulla Rasimus, Leena Nousiainen</a:t>
            </a:r>
          </a:p>
        </p:txBody>
      </p:sp>
      <p:graphicFrame>
        <p:nvGraphicFramePr>
          <p:cNvPr id="4" name="Kaaviokuva 3"/>
          <p:cNvGraphicFramePr/>
          <p:nvPr/>
        </p:nvGraphicFramePr>
        <p:xfrm>
          <a:off x="1547664" y="932586"/>
          <a:ext cx="6264696" cy="60248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Nuoli vasemmalle ja oikealle 6"/>
          <p:cNvSpPr/>
          <p:nvPr/>
        </p:nvSpPr>
        <p:spPr>
          <a:xfrm rot="20480279">
            <a:off x="5554663" y="4592638"/>
            <a:ext cx="2278062" cy="484187"/>
          </a:xfrm>
          <a:prstGeom prst="left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i-FI" dirty="0">
                <a:solidFill>
                  <a:schemeClr val="tx1"/>
                </a:solidFill>
              </a:rPr>
              <a:t>oppiaineet</a:t>
            </a:r>
          </a:p>
        </p:txBody>
      </p:sp>
      <p:sp>
        <p:nvSpPr>
          <p:cNvPr id="8" name="Nuoli vasemmalle ja oikealle 7"/>
          <p:cNvSpPr/>
          <p:nvPr/>
        </p:nvSpPr>
        <p:spPr>
          <a:xfrm rot="19529207">
            <a:off x="5089525" y="3638550"/>
            <a:ext cx="2790825" cy="485775"/>
          </a:xfrm>
          <a:prstGeom prst="left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i-FI" dirty="0">
                <a:solidFill>
                  <a:schemeClr val="tx1"/>
                </a:solidFill>
              </a:rPr>
              <a:t>oppiaineet</a:t>
            </a:r>
          </a:p>
        </p:txBody>
      </p:sp>
      <p:sp>
        <p:nvSpPr>
          <p:cNvPr id="12" name="Pyöristetty kuvatekstisuorakulmio 11"/>
          <p:cNvSpPr/>
          <p:nvPr/>
        </p:nvSpPr>
        <p:spPr>
          <a:xfrm flipH="1">
            <a:off x="5940152" y="1196752"/>
            <a:ext cx="2448272" cy="2016224"/>
          </a:xfrm>
          <a:prstGeom prst="wedgeRoundRect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 smtClean="0"/>
              <a:t>OPPIAINEET =</a:t>
            </a:r>
          </a:p>
          <a:p>
            <a:pPr algn="ctr"/>
            <a:r>
              <a:rPr lang="fi-FI" dirty="0" smtClean="0"/>
              <a:t>Tiedot + taidot + arviointi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668277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  <p:bldP spid="7" grpId="0" animBg="1"/>
      <p:bldP spid="8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539750" y="145993"/>
            <a:ext cx="8280400" cy="1657407"/>
          </a:xfrm>
        </p:spPr>
        <p:txBody>
          <a:bodyPr>
            <a:normAutofit/>
          </a:bodyPr>
          <a:lstStyle/>
          <a:p>
            <a:pPr eaLnBrk="1" hangingPunct="1"/>
            <a:r>
              <a:rPr lang="fi-FI" sz="3200" dirty="0" smtClean="0">
                <a:latin typeface="Calibri" charset="0"/>
              </a:rPr>
              <a:t>Miten </a:t>
            </a:r>
            <a:r>
              <a:rPr lang="fi-FI" sz="3200" dirty="0" err="1" smtClean="0">
                <a:latin typeface="Calibri" charset="0"/>
              </a:rPr>
              <a:t>ops</a:t>
            </a:r>
            <a:r>
              <a:rPr lang="fi-FI" sz="3200" dirty="0" smtClean="0">
                <a:latin typeface="Calibri" charset="0"/>
              </a:rPr>
              <a:t> –prosessi etenee kouluyhteisössämme?</a:t>
            </a:r>
            <a:endParaRPr lang="fi-FI" sz="3200" dirty="0">
              <a:latin typeface="Calibri" charset="0"/>
            </a:endParaRPr>
          </a:p>
        </p:txBody>
      </p:sp>
      <p:graphicFrame>
        <p:nvGraphicFramePr>
          <p:cNvPr id="4" name="Kaaviokuva 3"/>
          <p:cNvGraphicFramePr/>
          <p:nvPr/>
        </p:nvGraphicFramePr>
        <p:xfrm>
          <a:off x="1524000" y="1397000"/>
          <a:ext cx="6096000" cy="5272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9395" name="Tekstiruutu 4"/>
          <p:cNvSpPr txBox="1">
            <a:spLocks noChangeArrowheads="1"/>
          </p:cNvSpPr>
          <p:nvPr/>
        </p:nvSpPr>
        <p:spPr bwMode="auto">
          <a:xfrm>
            <a:off x="900113" y="6092825"/>
            <a:ext cx="13516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fi-FI" sz="1200" dirty="0" smtClean="0">
                <a:solidFill>
                  <a:srgbClr val="000000"/>
                </a:solidFill>
              </a:rPr>
              <a:t>Leena Nousiainen</a:t>
            </a:r>
          </a:p>
          <a:p>
            <a:pPr eaLnBrk="1" hangingPunct="1"/>
            <a:r>
              <a:rPr lang="fi-FI" sz="1200" dirty="0" smtClean="0">
                <a:solidFill>
                  <a:srgbClr val="000000"/>
                </a:solidFill>
              </a:rPr>
              <a:t>Rondo Training Oy</a:t>
            </a:r>
            <a:endParaRPr lang="fi-FI" sz="1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698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Otsikk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800" b="1" dirty="0">
                <a:latin typeface="Century Gothic" charset="0"/>
                <a:cs typeface="Century Gothic" charset="0"/>
              </a:rPr>
              <a:t>OPS 2016 –PERUSTEET</a:t>
            </a:r>
            <a:br>
              <a:rPr lang="fi-FI" sz="2800" b="1" dirty="0">
                <a:latin typeface="Century Gothic" charset="0"/>
                <a:cs typeface="Century Gothic" charset="0"/>
              </a:rPr>
            </a:br>
            <a:r>
              <a:rPr lang="fi-FI" sz="2800" b="1" dirty="0">
                <a:latin typeface="Century Gothic" charset="0"/>
                <a:cs typeface="Century Gothic" charset="0"/>
              </a:rPr>
              <a:t>YHTEISÖLLISYYS, YHDESSÄ OPPIMINEN, YHTEISTYÖ…</a:t>
            </a:r>
          </a:p>
        </p:txBody>
      </p:sp>
      <p:sp>
        <p:nvSpPr>
          <p:cNvPr id="26626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sz="2400" b="1" dirty="0">
                <a:latin typeface="Century Gothic" charset="0"/>
                <a:cs typeface="Century Gothic" charset="0"/>
              </a:rPr>
              <a:t>Perusopetuksen arvoperusta </a:t>
            </a:r>
          </a:p>
          <a:p>
            <a:pPr lvl="1"/>
            <a:r>
              <a:rPr lang="fi-FI" sz="2400" i="1" dirty="0">
                <a:latin typeface="Century Gothic" charset="0"/>
                <a:cs typeface="Century Gothic" charset="0"/>
              </a:rPr>
              <a:t>Oppilaan ainutlaatuisuus ja oikeus hyvään opetukseen</a:t>
            </a:r>
            <a:r>
              <a:rPr lang="fi-FI" sz="2400" b="1" dirty="0">
                <a:latin typeface="Century Gothic" charset="0"/>
                <a:cs typeface="Century Gothic" charset="0"/>
              </a:rPr>
              <a:t>   </a:t>
            </a:r>
          </a:p>
          <a:p>
            <a:r>
              <a:rPr lang="fi-FI" sz="2400" b="1" dirty="0">
                <a:latin typeface="Century Gothic" charset="0"/>
                <a:cs typeface="Century Gothic" charset="0"/>
              </a:rPr>
              <a:t>Oppimiskäsitys </a:t>
            </a:r>
          </a:p>
          <a:p>
            <a:r>
              <a:rPr lang="fi-FI" sz="2400" b="1" dirty="0">
                <a:latin typeface="Century Gothic" charset="0"/>
                <a:cs typeface="Century Gothic" charset="0"/>
              </a:rPr>
              <a:t>Oppiva yhteisö toimintakulttuurin ytimenä</a:t>
            </a:r>
          </a:p>
          <a:p>
            <a:r>
              <a:rPr lang="fi-FI" sz="2400" b="1" dirty="0">
                <a:latin typeface="Century Gothic" charset="0"/>
                <a:cs typeface="Century Gothic" charset="0"/>
              </a:rPr>
              <a:t>Koulun sisäinen yhteistyö ja yhteistyö muiden tahojen kanssa</a:t>
            </a:r>
          </a:p>
          <a:p>
            <a:r>
              <a:rPr lang="fi-FI" sz="2400" b="1" dirty="0">
                <a:latin typeface="Century Gothic" charset="0"/>
                <a:cs typeface="Century Gothic" charset="0"/>
              </a:rPr>
              <a:t>Työskentely arvioinnin kohteena</a:t>
            </a:r>
          </a:p>
          <a:p>
            <a:r>
              <a:rPr lang="fi-FI" sz="2400" b="1" dirty="0">
                <a:latin typeface="Century Gothic" charset="0"/>
                <a:cs typeface="Century Gothic" charset="0"/>
              </a:rPr>
              <a:t>Yhteisöllinen oppilashuolto 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OPS - valmennus - Nousiainen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730896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fi-FI">
                <a:latin typeface="Century Gothic" charset="0"/>
                <a:cs typeface="Century Gothic" charset="0"/>
              </a:rPr>
              <a:t>MILLAINEN ON KOULUN TOIMINTAKULTTUURI?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98475" y="1981200"/>
            <a:ext cx="7556500" cy="4687888"/>
          </a:xfrm>
        </p:spPr>
        <p:txBody>
          <a:bodyPr/>
          <a:lstStyle/>
          <a:p>
            <a:pPr eaLnBrk="1" hangingPunct="1"/>
            <a:r>
              <a:rPr lang="fi-FI" sz="2800">
                <a:latin typeface="Century Gothic" charset="0"/>
                <a:cs typeface="Century Gothic" charset="0"/>
              </a:rPr>
              <a:t>KIOSKI</a:t>
            </a:r>
          </a:p>
          <a:p>
            <a:pPr eaLnBrk="1" hangingPunct="1"/>
            <a:r>
              <a:rPr lang="fi-FI" sz="2800">
                <a:latin typeface="Century Gothic" charset="0"/>
                <a:cs typeface="Century Gothic" charset="0"/>
              </a:rPr>
              <a:t>KIRJASTO</a:t>
            </a:r>
          </a:p>
          <a:p>
            <a:pPr eaLnBrk="1" hangingPunct="1"/>
            <a:r>
              <a:rPr lang="fi-FI" sz="2800">
                <a:latin typeface="Century Gothic" charset="0"/>
                <a:cs typeface="Century Gothic" charset="0"/>
              </a:rPr>
              <a:t>MARKET			</a:t>
            </a:r>
          </a:p>
          <a:p>
            <a:pPr eaLnBrk="1" hangingPunct="1"/>
            <a:r>
              <a:rPr lang="fi-FI" sz="2800">
                <a:latin typeface="Century Gothic" charset="0"/>
                <a:cs typeface="Century Gothic" charset="0"/>
              </a:rPr>
              <a:t>KAHVILA			</a:t>
            </a:r>
          </a:p>
          <a:p>
            <a:pPr eaLnBrk="1" hangingPunct="1"/>
            <a:r>
              <a:rPr lang="fi-FI" sz="2800">
                <a:latin typeface="Century Gothic" charset="0"/>
                <a:cs typeface="Century Gothic" charset="0"/>
              </a:rPr>
              <a:t>TORI</a:t>
            </a:r>
          </a:p>
          <a:p>
            <a:pPr eaLnBrk="1" hangingPunct="1"/>
            <a:r>
              <a:rPr lang="fi-FI" sz="2800">
                <a:latin typeface="Century Gothic" charset="0"/>
                <a:cs typeface="Century Gothic" charset="0"/>
              </a:rPr>
              <a:t>ELOKUVASTUDIO</a:t>
            </a:r>
          </a:p>
          <a:p>
            <a:pPr lvl="4" eaLnBrk="1" hangingPunct="1"/>
            <a:r>
              <a:rPr lang="fi-FI" sz="3600" b="1">
                <a:solidFill>
                  <a:srgbClr val="FF0000"/>
                </a:solidFill>
                <a:latin typeface="Century Gothic" charset="0"/>
                <a:cs typeface="Century Gothic" charset="0"/>
              </a:rPr>
              <a:t>mitä elementtejä löydät?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OPS - valmennus - Nousiainen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509010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6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1701</TotalTime>
  <Words>1389</Words>
  <Application>Microsoft Macintosh PowerPoint</Application>
  <PresentationFormat>Näytössä katseltava diaesitys (4:3)</PresentationFormat>
  <Paragraphs>252</Paragraphs>
  <Slides>24</Slides>
  <Notes>7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24</vt:i4>
      </vt:variant>
    </vt:vector>
  </HeadingPairs>
  <TitlesOfParts>
    <vt:vector size="25" baseType="lpstr">
      <vt:lpstr>Office-teema</vt:lpstr>
      <vt:lpstr>2. OPS –valmennus 28.-30.9.2015 klo 9 - 15</vt:lpstr>
      <vt:lpstr>PowerPoint-esitys</vt:lpstr>
      <vt:lpstr>PowerPoint-esitys</vt:lpstr>
      <vt:lpstr>Tilanne Kuopiossa / Sari Kokkonen</vt:lpstr>
      <vt:lpstr>Teema: Ryhmän kehitysvaiheet ja monialaiset oppimiskokonaisuudet</vt:lpstr>
      <vt:lpstr>OPS 2014 perusteet </vt:lpstr>
      <vt:lpstr>Miten ops –prosessi etenee kouluyhteisössämme?</vt:lpstr>
      <vt:lpstr>OPS 2016 –PERUSTEET YHTEISÖLLISYYS, YHDESSÄ OPPIMINEN, YHTEISTYÖ…</vt:lpstr>
      <vt:lpstr>MILLAINEN ON KOULUN TOIMINTAKULTTUURI?</vt:lpstr>
      <vt:lpstr>Haapaniemi – Raina: Rakenna oppiva ryhmä  s. 111 – 165 Ryhmä työvälineenä </vt:lpstr>
      <vt:lpstr>PowerPoint-esitys</vt:lpstr>
      <vt:lpstr>PowerPoint-esitys</vt:lpstr>
      <vt:lpstr>Mikä on ryhmä?              </vt:lpstr>
      <vt:lpstr>RYHMÄN KEHITYS</vt:lpstr>
      <vt:lpstr>PowerPoint-esitys</vt:lpstr>
      <vt:lpstr>ALKAVA RYHMÄ:                 OHJAAJAN TEHTÄVÄT:           </vt:lpstr>
      <vt:lpstr>RAKENTUVA RYHMÄ:             OHJAAJAN TEHTÄVÄ:       </vt:lpstr>
      <vt:lpstr>PowerPoint-esitys</vt:lpstr>
      <vt:lpstr>SYNTIPUKKI-ILMIÖ = liittyy vahvasti ryhmän dynamiikkaan ja erityisesti johtajuuden toteutumiseen ryhmässä</vt:lpstr>
      <vt:lpstr>YHTEISTOIMINNALLISESTI         OHJAAJAN TOIMIVA RYHMÄ         TEHTÄVÄ:</vt:lpstr>
      <vt:lpstr>                    OHJAAJAN TEHTÄVÄ:</vt:lpstr>
      <vt:lpstr>HUOMIOITAVAA RYHMÄN PÄÄTTYESSÄ:</vt:lpstr>
      <vt:lpstr>Ohjaajan merkitys ja toiminta</vt:lpstr>
      <vt:lpstr>VÄLIAIKATYÖSKENTELY:  KOULUKOHTAISTA POHDINTAA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 OPS –valmennus 28.-30.9.2015 klo 9 - 15</dc:title>
  <dc:creator>Ronda Training</dc:creator>
  <cp:lastModifiedBy>Ronda Training</cp:lastModifiedBy>
  <cp:revision>15</cp:revision>
  <dcterms:created xsi:type="dcterms:W3CDTF">2015-08-07T06:33:43Z</dcterms:created>
  <dcterms:modified xsi:type="dcterms:W3CDTF">2015-09-29T11:44:28Z</dcterms:modified>
</cp:coreProperties>
</file>