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4" r:id="rId1"/>
  </p:sldMasterIdLst>
  <p:notesMasterIdLst>
    <p:notesMasterId r:id="rId10"/>
  </p:notesMasterIdLst>
  <p:handoutMasterIdLst>
    <p:handoutMasterId r:id="rId11"/>
  </p:handoutMasterIdLst>
  <p:sldIdLst>
    <p:sldId id="264" r:id="rId2"/>
    <p:sldId id="364" r:id="rId3"/>
    <p:sldId id="365" r:id="rId4"/>
    <p:sldId id="366" r:id="rId5"/>
    <p:sldId id="342" r:id="rId6"/>
    <p:sldId id="361" r:id="rId7"/>
    <p:sldId id="354" r:id="rId8"/>
    <p:sldId id="358" r:id="rId9"/>
  </p:sldIdLst>
  <p:sldSz cx="9144000" cy="6858000" type="screen4x3"/>
  <p:notesSz cx="6669088" cy="9926638"/>
  <p:defaultTextStyle>
    <a:defPPr>
      <a:defRPr lang="fi-FI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F2DE63D5-997A-4646-A377-4702673A728D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Vaalea tyyli 2 - Korostus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81" autoAdjust="0"/>
  </p:normalViewPr>
  <p:slideViewPr>
    <p:cSldViewPr snapToGrid="0" snapToObjects="1">
      <p:cViewPr>
        <p:scale>
          <a:sx n="100" d="100"/>
          <a:sy n="100" d="100"/>
        </p:scale>
        <p:origin x="-1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-2106" y="-84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3835" tIns="46918" rIns="93835" bIns="469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yksen paikkamerkki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wrap="square" lIns="93835" tIns="46918" rIns="93835" bIns="4691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5590EED1-0BC3-4BB9-8EB5-B926B537AB3F}" type="datetime1">
              <a:rPr lang="fi-FI"/>
              <a:pPr>
                <a:defRPr/>
              </a:pPr>
              <a:t>29.4.2016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3835" tIns="46918" rIns="93835" bIns="469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3835" tIns="46918" rIns="93835" bIns="4691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7BEAB4D-EF50-45DF-9D64-6E14AE0F09A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69615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3835" tIns="46918" rIns="93835" bIns="469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yksen paikkamerkki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wrap="square" lIns="93835" tIns="46918" rIns="93835" bIns="4691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5A71B547-9146-4D47-A0A1-09434ED91A0A}" type="datetime1">
              <a:rPr lang="fi-FI"/>
              <a:pPr>
                <a:defRPr/>
              </a:pPr>
              <a:t>29.4.2016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35" tIns="46918" rIns="93835" bIns="46918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wrap="square" lIns="93835" tIns="46918" rIns="93835" bIns="46918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noProof="0" dirty="0" smtClean="0"/>
              <a:t>Muokkaa tekstin perustyylejä osoittamalla</a:t>
            </a:r>
          </a:p>
          <a:p>
            <a:pPr lvl="1"/>
            <a:r>
              <a:rPr lang="fi-FI" noProof="0" dirty="0" smtClean="0"/>
              <a:t>toinen taso</a:t>
            </a:r>
          </a:p>
          <a:p>
            <a:pPr lvl="2"/>
            <a:r>
              <a:rPr lang="fi-FI" noProof="0" dirty="0" smtClean="0"/>
              <a:t>kolmas taso</a:t>
            </a:r>
          </a:p>
          <a:p>
            <a:pPr lvl="3"/>
            <a:r>
              <a:rPr lang="fi-FI" noProof="0" dirty="0" smtClean="0"/>
              <a:t>neljäs taso</a:t>
            </a:r>
          </a:p>
          <a:p>
            <a:pPr lvl="4"/>
            <a:r>
              <a:rPr lang="fi-FI" noProof="0" dirty="0" smtClean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3835" tIns="46918" rIns="93835" bIns="469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3835" tIns="46918" rIns="93835" bIns="4691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DFC2BB4-0084-4C51-890A-9AE0EA23797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37126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Georgia" pitchFamily="18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3600" cap="all" baseline="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CFA5E-3BD0-4C66-A0D7-07099839C567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284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0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C0C98-990F-450A-B6BF-4F9719287D4E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0628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304547" y="274638"/>
            <a:ext cx="1287379" cy="5851525"/>
          </a:xfrm>
        </p:spPr>
        <p:txBody>
          <a:bodyPr vert="eaVert"/>
          <a:lstStyle>
            <a:lvl1pPr algn="l">
              <a:defRPr sz="30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5626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E87E1-FE65-40DB-9285-9904E38D1F86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0424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000" cap="all" baseline="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1pPr>
            <a:lvl2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2pPr>
            <a:lvl3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3pPr>
            <a:lvl4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4pPr>
            <a:lvl5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448DD-CEE1-4D3C-8ECA-8F4784C637A8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1843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A920-237A-4A0C-87A7-DA96F48FBB9C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378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lang="fi-FI" sz="2600" kern="1200" dirty="0" smtClean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CD60B-6437-4325-AD66-8DC4EE8988A3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1362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D3B5D-ED60-49BD-8C6E-B633E6E5FC5D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5146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82287-382E-4B28-8FF3-E80DF884F48E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1374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22C41-363B-4C34-95EB-BF663AF77F15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9065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4040939" cy="5853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CECBB-3629-462F-8B84-F6DFA0D63B5E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3083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D25A8-BF4C-42BA-905B-97189D133186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14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05050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perustyylejä </a:t>
            </a:r>
            <a:r>
              <a:rPr lang="fi-FI" dirty="0" err="1" smtClean="0"/>
              <a:t>osoitt</a:t>
            </a:r>
            <a:r>
              <a:rPr lang="fi-FI" dirty="0" smtClean="0"/>
              <a:t>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05050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osoittamalla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FA92AC5-BF84-401D-9188-C2FACE3ADDC9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 cap="all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sz="2600"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sz="2400"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sz="2000"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h.fi/download/163775_maarays_perusopetus_104_011_2014.pdf" TargetMode="External"/><Relationship Id="rId2" Type="http://schemas.openxmlformats.org/officeDocument/2006/relationships/hyperlink" Target="http://www.finlex.fi/fi/laki/alkup/2012/2012042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opetussuunnitelma2016@kuopio.fi" TargetMode="External"/><Relationship Id="rId2" Type="http://schemas.openxmlformats.org/officeDocument/2006/relationships/hyperlink" Target="https://peda.net/kuopio/ops201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ctrTitle"/>
          </p:nvPr>
        </p:nvSpPr>
        <p:spPr>
          <a:xfrm>
            <a:off x="942975" y="1395412"/>
            <a:ext cx="7422356" cy="1470025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Opetussuunnitelmatyö</a:t>
            </a:r>
            <a:br>
              <a:rPr lang="fi-FI" dirty="0" smtClean="0"/>
            </a:br>
            <a:r>
              <a:rPr lang="fi-FI" dirty="0" smtClean="0"/>
              <a:t>kevät ja syksy 2016</a:t>
            </a:r>
            <a:endParaRPr lang="fi-FI" dirty="0"/>
          </a:p>
        </p:txBody>
      </p:sp>
      <p:sp>
        <p:nvSpPr>
          <p:cNvPr id="4" name="Alaotsikko 3"/>
          <p:cNvSpPr>
            <a:spLocks noGrp="1"/>
          </p:cNvSpPr>
          <p:nvPr>
            <p:ph type="subTitle" idx="1"/>
          </p:nvPr>
        </p:nvSpPr>
        <p:spPr>
          <a:xfrm>
            <a:off x="1278731" y="2865437"/>
            <a:ext cx="6400800" cy="188976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Perusopetus</a:t>
            </a:r>
          </a:p>
          <a:p>
            <a:pPr>
              <a:defRPr/>
            </a:pPr>
            <a:endParaRPr lang="fi-FI" dirty="0" smtClean="0"/>
          </a:p>
          <a:p>
            <a:pPr>
              <a:defRPr/>
            </a:pPr>
            <a:endParaRPr lang="fi-FI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3705225"/>
            <a:ext cx="42862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81825" cy="801687"/>
          </a:xfrm>
        </p:spPr>
        <p:txBody>
          <a:bodyPr/>
          <a:lstStyle/>
          <a:p>
            <a:r>
              <a:rPr lang="fi-FI" sz="2400" dirty="0" smtClean="0"/>
              <a:t>Taustaa: OPS 2016 - päätökset</a:t>
            </a:r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7175" y="895349"/>
            <a:ext cx="7791449" cy="5362575"/>
          </a:xfrm>
        </p:spPr>
        <p:txBody>
          <a:bodyPr/>
          <a:lstStyle/>
          <a:p>
            <a:pPr lvl="0"/>
            <a:r>
              <a:rPr lang="fi-FI" sz="1800" b="1" dirty="0" smtClean="0"/>
              <a:t>Valtioneuvoston asetus </a:t>
            </a:r>
            <a:r>
              <a:rPr lang="fi-FI" sz="1800" b="1" dirty="0"/>
              <a:t>28.6.2012 </a:t>
            </a:r>
            <a:r>
              <a:rPr lang="fi-FI" sz="1800" dirty="0" smtClean="0"/>
              <a:t>perusopetuslaissa </a:t>
            </a:r>
            <a:r>
              <a:rPr lang="fi-FI" sz="1800" dirty="0"/>
              <a:t>tarkoitetun opetuksen tavoitteista ja perusopetuksen tuntijaosta </a:t>
            </a:r>
            <a:r>
              <a:rPr lang="fi-FI" sz="1200" dirty="0"/>
              <a:t>(</a:t>
            </a:r>
            <a:r>
              <a:rPr lang="fi-FI" sz="1200" dirty="0">
                <a:hlinkClick r:id="rId2"/>
              </a:rPr>
              <a:t>Valtioneuvoston asetus 422/2012</a:t>
            </a:r>
            <a:r>
              <a:rPr lang="fi-FI" sz="1200" dirty="0"/>
              <a:t>). </a:t>
            </a:r>
            <a:endParaRPr lang="fi-FI" sz="1200" dirty="0" smtClean="0"/>
          </a:p>
          <a:p>
            <a:pPr lvl="0"/>
            <a:r>
              <a:rPr lang="fi-FI" sz="1800" b="1" dirty="0" err="1" smtClean="0"/>
              <a:t>OPH:n</a:t>
            </a:r>
            <a:r>
              <a:rPr lang="fi-FI" sz="1800" b="1" dirty="0" smtClean="0"/>
              <a:t> määräys 22.12.2014: </a:t>
            </a:r>
            <a:r>
              <a:rPr lang="fi-FI" sz="1200" dirty="0" smtClean="0">
                <a:solidFill>
                  <a:srgbClr val="0F0F0F"/>
                </a:solidFill>
                <a:hlinkClick r:id="rId3"/>
              </a:rPr>
              <a:t>http</a:t>
            </a:r>
            <a:r>
              <a:rPr lang="fi-FI" sz="1200" dirty="0">
                <a:solidFill>
                  <a:srgbClr val="0F0F0F"/>
                </a:solidFill>
                <a:hlinkClick r:id="rId3"/>
              </a:rPr>
              <a:t>://www.oph.fi/download/163775_maarays_perusopetus_104_011_2014.pdf</a:t>
            </a:r>
            <a:r>
              <a:rPr lang="fi-FI" sz="1200" dirty="0">
                <a:solidFill>
                  <a:srgbClr val="0F0F0F"/>
                </a:solidFill>
              </a:rPr>
              <a:t> </a:t>
            </a:r>
          </a:p>
          <a:p>
            <a:pPr marL="0" indent="0">
              <a:buNone/>
            </a:pPr>
            <a:r>
              <a:rPr lang="fi-FI" sz="2000" dirty="0"/>
              <a:t>	</a:t>
            </a:r>
            <a:r>
              <a:rPr lang="fi-FI" sz="1800" i="1" dirty="0" smtClean="0"/>
              <a:t>OPS käyttöön - vuosiluokkien 1-6 osalta 1.8.2016 </a:t>
            </a:r>
          </a:p>
          <a:p>
            <a:pPr marL="0" indent="0">
              <a:buNone/>
            </a:pPr>
            <a:r>
              <a:rPr lang="fi-FI" sz="1800" i="1" dirty="0"/>
              <a:t>	</a:t>
            </a:r>
            <a:r>
              <a:rPr lang="fi-FI" sz="1800" i="1" dirty="0" smtClean="0"/>
              <a:t>- 7. luokan osalta 1.8.2017</a:t>
            </a:r>
          </a:p>
          <a:p>
            <a:pPr marL="0" indent="0">
              <a:buNone/>
            </a:pPr>
            <a:r>
              <a:rPr lang="fi-FI" sz="1800" i="1" dirty="0"/>
              <a:t>	</a:t>
            </a:r>
            <a:r>
              <a:rPr lang="fi-FI" sz="1800" i="1" dirty="0" smtClean="0"/>
              <a:t>- 8. luokan osalta 1.8.2018</a:t>
            </a:r>
          </a:p>
          <a:p>
            <a:pPr marL="0" indent="0">
              <a:buNone/>
            </a:pPr>
            <a:r>
              <a:rPr lang="fi-FI" sz="1800" i="1" dirty="0"/>
              <a:t>	</a:t>
            </a:r>
            <a:r>
              <a:rPr lang="fi-FI" sz="1800" i="1" dirty="0" smtClean="0"/>
              <a:t>- 9. luokan osalta 1.8.2019 </a:t>
            </a:r>
            <a:r>
              <a:rPr lang="fi-FI" sz="2000" dirty="0"/>
              <a:t>	</a:t>
            </a:r>
            <a:endParaRPr lang="fi-FI" sz="2000" dirty="0" smtClean="0"/>
          </a:p>
          <a:p>
            <a:pPr marL="0" indent="0">
              <a:buNone/>
            </a:pPr>
            <a:r>
              <a:rPr lang="fi-FI" sz="2000" dirty="0" smtClean="0"/>
              <a:t> 	- Seutukunnallisesti sovittu: </a:t>
            </a:r>
            <a:r>
              <a:rPr lang="fi-FI" sz="2000" b="1" dirty="0" smtClean="0"/>
              <a:t>Kaikilla </a:t>
            </a:r>
            <a:r>
              <a:rPr lang="fi-FI" sz="2000" b="1" dirty="0"/>
              <a:t>vuosiluokilla </a:t>
            </a:r>
            <a:r>
              <a:rPr lang="fi-FI" sz="2000" b="1" dirty="0" smtClean="0"/>
              <a:t>OPS-	perusteiden </a:t>
            </a:r>
            <a:r>
              <a:rPr lang="fi-FI" sz="2000" b="1" dirty="0"/>
              <a:t>lukujen 1-12 </a:t>
            </a:r>
            <a:r>
              <a:rPr lang="fi-FI" sz="2000" b="1" dirty="0" smtClean="0"/>
              <a:t>mukaiset </a:t>
            </a:r>
            <a:r>
              <a:rPr lang="fi-FI" sz="2000" b="1" dirty="0" err="1" smtClean="0"/>
              <a:t>OPS:t</a:t>
            </a:r>
            <a:r>
              <a:rPr lang="fi-FI" sz="2000" b="1" dirty="0" smtClean="0"/>
              <a:t> </a:t>
            </a:r>
            <a:r>
              <a:rPr lang="fi-FI" sz="2000" dirty="0"/>
              <a:t>lukuun </a:t>
            </a:r>
            <a:r>
              <a:rPr lang="fi-FI" sz="2000" dirty="0" smtClean="0"/>
              <a:t>ottamatta 	lukuun 6 sisältyviä </a:t>
            </a:r>
            <a:r>
              <a:rPr lang="fi-FI" sz="2000" dirty="0"/>
              <a:t> päättöarviointia </a:t>
            </a:r>
            <a:r>
              <a:rPr lang="fi-FI" sz="2000" dirty="0" smtClean="0"/>
              <a:t>ja todistuksia </a:t>
            </a:r>
            <a:r>
              <a:rPr lang="fi-FI" sz="2000" dirty="0"/>
              <a:t>koskevia </a:t>
            </a:r>
            <a:r>
              <a:rPr lang="fi-FI" sz="2000" dirty="0" smtClean="0"/>
              <a:t>	määräyksiä </a:t>
            </a:r>
            <a:r>
              <a:rPr lang="fi-FI" sz="2000" dirty="0"/>
              <a:t>sekä lukuun 12 </a:t>
            </a:r>
            <a:r>
              <a:rPr lang="fi-FI" sz="2000" dirty="0" smtClean="0"/>
              <a:t>	sisältyviä valinnaisuutta 	koskevia 	määräyksiä</a:t>
            </a:r>
            <a:r>
              <a:rPr lang="fi-FI" sz="2000" dirty="0"/>
              <a:t>. </a:t>
            </a:r>
            <a:endParaRPr lang="fi-FI" sz="2000" dirty="0" smtClean="0"/>
          </a:p>
          <a:p>
            <a:pPr marL="0" indent="0">
              <a:buNone/>
            </a:pPr>
            <a:r>
              <a:rPr lang="fi-FI" sz="2000" dirty="0"/>
              <a:t>	</a:t>
            </a:r>
            <a:r>
              <a:rPr lang="fi-FI" sz="2000" dirty="0" smtClean="0"/>
              <a:t>- </a:t>
            </a:r>
            <a:r>
              <a:rPr lang="fi-FI" sz="2000" dirty="0" smtClean="0">
                <a:solidFill>
                  <a:srgbClr val="FF0000"/>
                </a:solidFill>
              </a:rPr>
              <a:t>lv </a:t>
            </a:r>
            <a:r>
              <a:rPr lang="fi-FI" sz="2000" b="1" dirty="0" smtClean="0">
                <a:solidFill>
                  <a:srgbClr val="FF0000"/>
                </a:solidFill>
              </a:rPr>
              <a:t>2016 – 2017 </a:t>
            </a:r>
            <a:r>
              <a:rPr lang="fi-FI" sz="2000" dirty="0" smtClean="0">
                <a:solidFill>
                  <a:srgbClr val="FF0000"/>
                </a:solidFill>
              </a:rPr>
              <a:t>6.lk.lla opetetaan ympäristöopin asemesta 	biologiaa ja maantietoa sekä fysiikkaa ja kemiaa </a:t>
            </a:r>
            <a:r>
              <a:rPr lang="fi-FI" sz="2000" dirty="0" err="1">
                <a:solidFill>
                  <a:srgbClr val="FF0000"/>
                </a:solidFill>
              </a:rPr>
              <a:t>V</a:t>
            </a:r>
            <a:r>
              <a:rPr lang="fi-FI" sz="2000" dirty="0" err="1" smtClean="0">
                <a:solidFill>
                  <a:srgbClr val="FF0000"/>
                </a:solidFill>
              </a:rPr>
              <a:t>n:n</a:t>
            </a:r>
            <a:r>
              <a:rPr lang="fi-FI" sz="2000" dirty="0" smtClean="0">
                <a:solidFill>
                  <a:srgbClr val="FF0000"/>
                </a:solidFill>
              </a:rPr>
              <a:t> 	asetuksen 1435/2001 mukaisen </a:t>
            </a:r>
            <a:r>
              <a:rPr lang="fi-FI" sz="2000" dirty="0" err="1" smtClean="0">
                <a:solidFill>
                  <a:srgbClr val="FF0000"/>
                </a:solidFill>
              </a:rPr>
              <a:t>ops:n</a:t>
            </a:r>
            <a:r>
              <a:rPr lang="fi-FI" sz="2000" dirty="0" smtClean="0">
                <a:solidFill>
                  <a:srgbClr val="FF0000"/>
                </a:solidFill>
              </a:rPr>
              <a:t> mukaisesti</a:t>
            </a:r>
          </a:p>
          <a:p>
            <a:pPr marL="0" indent="0">
              <a:buNone/>
            </a:pPr>
            <a:endParaRPr lang="fi-FI" sz="2000" dirty="0" smtClean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3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50505" cy="906462"/>
          </a:xfrm>
        </p:spPr>
        <p:txBody>
          <a:bodyPr/>
          <a:lstStyle/>
          <a:p>
            <a:r>
              <a:rPr lang="fi-FI" sz="2400" dirty="0" smtClean="0"/>
              <a:t>Kasvun ja oppimisen lautakunta</a:t>
            </a:r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8255" y="1323975"/>
            <a:ext cx="7050505" cy="5099050"/>
          </a:xfrm>
        </p:spPr>
        <p:txBody>
          <a:bodyPr/>
          <a:lstStyle/>
          <a:p>
            <a:r>
              <a:rPr lang="fi-FI" sz="2000" dirty="0" smtClean="0"/>
              <a:t>11.6.2014 </a:t>
            </a:r>
            <a:r>
              <a:rPr lang="fi-FI" sz="2000" i="1" dirty="0" smtClean="0"/>
              <a:t>Oppilas- ja opiskelijahuoltolain (1287/2013) tuomat muutokset </a:t>
            </a:r>
            <a:r>
              <a:rPr lang="fi-FI" sz="2000" dirty="0" smtClean="0"/>
              <a:t>esi-, ja perusopetuksen sekä lukiokoulutuksen opetussuunnitelmaan</a:t>
            </a:r>
          </a:p>
          <a:p>
            <a:r>
              <a:rPr lang="fi-FI" sz="2000" dirty="0" smtClean="0"/>
              <a:t>10.6.2015  Kuopion perusopetuksen </a:t>
            </a:r>
            <a:r>
              <a:rPr lang="fi-FI" sz="2000" b="1" i="1" dirty="0" smtClean="0"/>
              <a:t>tuntijako</a:t>
            </a:r>
            <a:r>
              <a:rPr lang="fi-FI" sz="2000" dirty="0" smtClean="0"/>
              <a:t> 1.8.2016 alkaen</a:t>
            </a:r>
          </a:p>
          <a:p>
            <a:r>
              <a:rPr lang="fi-FI" sz="2000" dirty="0" smtClean="0"/>
              <a:t>10.6.2015 Kuopion perusopetuksen </a:t>
            </a:r>
            <a:r>
              <a:rPr lang="fi-FI" sz="2000" b="1" i="1" dirty="0" smtClean="0"/>
              <a:t>painotusopetuksen toteuttamisen periaatteet</a:t>
            </a:r>
            <a:r>
              <a:rPr lang="fi-FI" sz="2000" dirty="0" smtClean="0"/>
              <a:t> 1.8.2016 alkaen</a:t>
            </a:r>
          </a:p>
          <a:p>
            <a:r>
              <a:rPr lang="fi-FI" sz="2000" dirty="0" smtClean="0"/>
              <a:t>11.11.2015 Kuopion kaupungin perusopetuksen </a:t>
            </a:r>
            <a:r>
              <a:rPr lang="fi-FI" sz="2000" b="1" i="1" dirty="0" smtClean="0"/>
              <a:t>kieliohjelman</a:t>
            </a:r>
            <a:r>
              <a:rPr lang="fi-FI" sz="2000" dirty="0" smtClean="0"/>
              <a:t> tarkistaminen 1.8.2016 alkaen</a:t>
            </a:r>
          </a:p>
          <a:p>
            <a:r>
              <a:rPr lang="fi-FI" sz="2000" dirty="0" smtClean="0"/>
              <a:t>11.11.2015 Kuopion kaupungin perusopetuksen </a:t>
            </a:r>
            <a:r>
              <a:rPr lang="fi-FI" sz="2000" b="1" i="1" dirty="0" smtClean="0"/>
              <a:t>painotusopetustarjonnan</a:t>
            </a:r>
            <a:r>
              <a:rPr lang="fi-FI" sz="2000" dirty="0" smtClean="0"/>
              <a:t> tarkistaminen 1.8.2016 alkaen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573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71474"/>
            <a:ext cx="7050505" cy="800101"/>
          </a:xfrm>
        </p:spPr>
        <p:txBody>
          <a:bodyPr/>
          <a:lstStyle/>
          <a:p>
            <a:r>
              <a:rPr lang="fi-FI" sz="2400" dirty="0">
                <a:solidFill>
                  <a:srgbClr val="0F0F0F"/>
                </a:solidFill>
              </a:rPr>
              <a:t>Kasvun ja oppimisen lautakunta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3400" y="1228725"/>
            <a:ext cx="7050505" cy="4695825"/>
          </a:xfrm>
        </p:spPr>
        <p:txBody>
          <a:bodyPr/>
          <a:lstStyle/>
          <a:p>
            <a:pPr lvl="0"/>
            <a:r>
              <a:rPr lang="fi-FI" sz="2000" dirty="0">
                <a:solidFill>
                  <a:srgbClr val="0F0F0F"/>
                </a:solidFill>
              </a:rPr>
              <a:t>16.12.2015 Kuopion kaupungin perusopetuksen </a:t>
            </a:r>
            <a:r>
              <a:rPr lang="fi-FI" sz="2000" b="1" i="1" dirty="0">
                <a:solidFill>
                  <a:srgbClr val="0F0F0F"/>
                </a:solidFill>
              </a:rPr>
              <a:t>liikunnan, musiikin, tanssin ja matemaattis-luonnontieteellisen painotuksen tuntijaot </a:t>
            </a:r>
            <a:r>
              <a:rPr lang="fi-FI" sz="2000" b="1" i="1" dirty="0" err="1">
                <a:solidFill>
                  <a:srgbClr val="0F0F0F"/>
                </a:solidFill>
              </a:rPr>
              <a:t>lk</a:t>
            </a:r>
            <a:r>
              <a:rPr lang="fi-FI" sz="2000" b="1" i="1" dirty="0">
                <a:solidFill>
                  <a:srgbClr val="0F0F0F"/>
                </a:solidFill>
              </a:rPr>
              <a:t> 3-6 </a:t>
            </a:r>
            <a:r>
              <a:rPr lang="fi-FI" sz="2000" dirty="0">
                <a:solidFill>
                  <a:srgbClr val="0F0F0F"/>
                </a:solidFill>
              </a:rPr>
              <a:t>1.8.2016 </a:t>
            </a:r>
            <a:r>
              <a:rPr lang="fi-FI" sz="2000" dirty="0" smtClean="0">
                <a:solidFill>
                  <a:srgbClr val="0F0F0F"/>
                </a:solidFill>
              </a:rPr>
              <a:t>alkaen</a:t>
            </a:r>
            <a:endParaRPr lang="fi-FI" sz="2000" dirty="0" smtClean="0"/>
          </a:p>
          <a:p>
            <a:r>
              <a:rPr lang="fi-FI" sz="2000" dirty="0" smtClean="0"/>
              <a:t>23.3.2016 Kuopion </a:t>
            </a:r>
            <a:r>
              <a:rPr lang="fi-FI" sz="2000" dirty="0"/>
              <a:t>kaupungin perusopetuksen </a:t>
            </a:r>
            <a:r>
              <a:rPr lang="fi-FI" sz="2000" b="1" i="1" dirty="0"/>
              <a:t>kuvataiteen, liikunnan, urheilun, musiikin, tanssin ja matemaattis-luonnontieteellisen painotuksen tuntijaot  </a:t>
            </a:r>
            <a:r>
              <a:rPr lang="fi-FI" sz="2000" b="1" i="1" dirty="0" smtClean="0"/>
              <a:t>    </a:t>
            </a:r>
            <a:r>
              <a:rPr lang="fi-FI" sz="2000" b="1" i="1" dirty="0" err="1" smtClean="0"/>
              <a:t>lk</a:t>
            </a:r>
            <a:r>
              <a:rPr lang="fi-FI" sz="2000" b="1" i="1" dirty="0" smtClean="0"/>
              <a:t> </a:t>
            </a:r>
            <a:r>
              <a:rPr lang="fi-FI" sz="2000" b="1" i="1" dirty="0"/>
              <a:t>7-9 </a:t>
            </a:r>
            <a:r>
              <a:rPr lang="fi-FI" sz="2000" dirty="0" smtClean="0"/>
              <a:t>1.8.2017 alkaen</a:t>
            </a:r>
          </a:p>
          <a:p>
            <a:r>
              <a:rPr lang="fi-FI" sz="2000" dirty="0"/>
              <a:t>23.3.2016 Kuopion kaupungin perusopetuksen </a:t>
            </a:r>
            <a:r>
              <a:rPr lang="fi-FI" sz="2000" b="1" i="1" dirty="0"/>
              <a:t>kaksikielisen opetuksen tuntijako </a:t>
            </a:r>
            <a:r>
              <a:rPr lang="fi-FI" sz="2000" dirty="0"/>
              <a:t>1.8.2016 alkaen </a:t>
            </a:r>
            <a:endParaRPr lang="fi-FI" sz="2000" dirty="0" smtClean="0"/>
          </a:p>
          <a:p>
            <a:r>
              <a:rPr lang="fi-FI" sz="2000" dirty="0" smtClean="0"/>
              <a:t>Touko- (25.5.2016) ja kesäkuu (22.6.2016): </a:t>
            </a:r>
            <a:r>
              <a:rPr lang="fi-FI" sz="2000" b="1" i="1" dirty="0" smtClean="0"/>
              <a:t>Kuopion kaupungin perusopetuksen opetussuunnitelma 1.8.2016 alkaen </a:t>
            </a:r>
            <a:r>
              <a:rPr lang="fi-FI" sz="2000" dirty="0" smtClean="0"/>
              <a:t>(</a:t>
            </a:r>
            <a:r>
              <a:rPr lang="fi-FI" sz="2000" dirty="0" err="1" smtClean="0"/>
              <a:t>toukokuusssa</a:t>
            </a:r>
            <a:r>
              <a:rPr lang="fi-FI" sz="2000" dirty="0" smtClean="0"/>
              <a:t> esittely, kesäkuussa päätökset)</a:t>
            </a:r>
          </a:p>
          <a:p>
            <a:pPr marL="0" indent="0">
              <a:buNone/>
            </a:pPr>
            <a:endParaRPr lang="fi-FI" sz="200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962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19100" y="91441"/>
            <a:ext cx="8119110" cy="1071282"/>
          </a:xfrm>
        </p:spPr>
        <p:txBody>
          <a:bodyPr>
            <a:normAutofit/>
          </a:bodyPr>
          <a:lstStyle/>
          <a:p>
            <a:pPr algn="ctr"/>
            <a:r>
              <a:rPr lang="fi-FI" sz="2000" dirty="0" err="1" smtClean="0"/>
              <a:t>Ops-Aikataulutus</a:t>
            </a:r>
            <a:r>
              <a:rPr lang="fi-FI" sz="2000" dirty="0" smtClean="0"/>
              <a:t> ja keskeiset tehtävät </a:t>
            </a:r>
            <a:br>
              <a:rPr lang="fi-FI" sz="2000" dirty="0" smtClean="0"/>
            </a:br>
            <a:r>
              <a:rPr lang="fi-FI" sz="2000" dirty="0" smtClean="0"/>
              <a:t>kevät 2016/kuopio</a:t>
            </a:r>
            <a:endParaRPr lang="fi-FI" sz="2000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6297979"/>
              </p:ext>
            </p:extLst>
          </p:nvPr>
        </p:nvGraphicFramePr>
        <p:xfrm>
          <a:off x="419100" y="1041412"/>
          <a:ext cx="7920188" cy="5257794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411486"/>
                <a:gridCol w="1236075"/>
                <a:gridCol w="93980"/>
                <a:gridCol w="1263249"/>
                <a:gridCol w="319560"/>
                <a:gridCol w="1048740"/>
                <a:gridCol w="637185"/>
                <a:gridCol w="695070"/>
                <a:gridCol w="1214843"/>
              </a:tblGrid>
              <a:tr h="352425">
                <a:tc>
                  <a:txBody>
                    <a:bodyPr/>
                    <a:lstStyle/>
                    <a:p>
                      <a:endParaRPr lang="fi-FI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i-FI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tammi</a:t>
                      </a:r>
                      <a:endParaRPr lang="fi-FI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i-FI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helmi</a:t>
                      </a:r>
                      <a:endParaRPr lang="fi-FI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i-FI" sz="1600" dirty="0" err="1" smtClean="0">
                          <a:solidFill>
                            <a:schemeClr val="tx1"/>
                          </a:solidFill>
                        </a:rPr>
                        <a:t>maalis</a:t>
                      </a: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i-FI" sz="1600" dirty="0" err="1" smtClean="0">
                          <a:solidFill>
                            <a:schemeClr val="tx1"/>
                          </a:solidFill>
                        </a:rPr>
                        <a:t>huhti</a:t>
                      </a: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 smtClean="0">
                          <a:solidFill>
                            <a:schemeClr val="tx1"/>
                          </a:solidFill>
                        </a:rPr>
                        <a:t>touko</a:t>
                      </a: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6740">
                <a:tc>
                  <a:txBody>
                    <a:bodyPr/>
                    <a:lstStyle/>
                    <a:p>
                      <a:r>
                        <a:rPr lang="fi-FI" sz="1600" dirty="0" err="1" smtClean="0"/>
                        <a:t>Valtakun-nallinen</a:t>
                      </a:r>
                      <a:endParaRPr lang="fi-FI" sz="16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Paikallisen </a:t>
                      </a:r>
                      <a:r>
                        <a:rPr lang="fi-FI" sz="1200" dirty="0" err="1" smtClean="0"/>
                        <a:t>OPS-</a:t>
                      </a:r>
                      <a:r>
                        <a:rPr lang="fi-FI" sz="1200" baseline="0" dirty="0" err="1" smtClean="0"/>
                        <a:t>t</a:t>
                      </a:r>
                      <a:r>
                        <a:rPr lang="fi-FI" sz="1200" dirty="0" err="1" smtClean="0"/>
                        <a:t>yön</a:t>
                      </a:r>
                      <a:r>
                        <a:rPr lang="fi-FI" sz="1200" dirty="0" smtClean="0"/>
                        <a:t>  ja toimeenpanon tuki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err="1" smtClean="0"/>
                        <a:t>ePerusteita</a:t>
                      </a:r>
                      <a:r>
                        <a:rPr lang="fi-FI" sz="1200" dirty="0" smtClean="0"/>
                        <a:t> hiotaan lopulliseen</a:t>
                      </a:r>
                      <a:r>
                        <a:rPr lang="fi-FI" sz="1200" baseline="0" dirty="0" smtClean="0"/>
                        <a:t> muotoon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</a:tr>
              <a:tr h="568313">
                <a:tc>
                  <a:txBody>
                    <a:bodyPr/>
                    <a:lstStyle/>
                    <a:p>
                      <a:r>
                        <a:rPr lang="fi-FI" sz="1600" dirty="0" err="1" smtClean="0"/>
                        <a:t>Seudulli-nen</a:t>
                      </a:r>
                      <a:r>
                        <a:rPr lang="fi-FI" sz="1600" dirty="0" smtClean="0"/>
                        <a:t> taso</a:t>
                      </a:r>
                      <a:endParaRPr lang="fi-FI" sz="16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baseline="0" dirty="0" smtClean="0"/>
                        <a:t>Oppiaineiden </a:t>
                      </a:r>
                      <a:r>
                        <a:rPr lang="fi-FI" sz="1200" b="1" baseline="0" dirty="0" err="1" smtClean="0"/>
                        <a:t>vuosiluok-kaistamisen</a:t>
                      </a:r>
                      <a:r>
                        <a:rPr lang="fi-FI" sz="1200" b="1" baseline="0" dirty="0" smtClean="0"/>
                        <a:t> </a:t>
                      </a:r>
                      <a:r>
                        <a:rPr lang="fi-FI" sz="1200" baseline="0" dirty="0" smtClean="0"/>
                        <a:t>viimeistely ja lausunnot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Seuranta ja korjaukset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Valmis</a:t>
                      </a:r>
                      <a:endParaRPr lang="fi-FI" sz="1200" b="1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dirty="0" err="1" smtClean="0"/>
                        <a:t>OPS-prosessin</a:t>
                      </a:r>
                      <a:r>
                        <a:rPr lang="fi-FI" sz="1200" baseline="0" dirty="0" smtClean="0"/>
                        <a:t> arviointi</a:t>
                      </a: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</a:tr>
              <a:tr h="1062242">
                <a:tc>
                  <a:txBody>
                    <a:bodyPr/>
                    <a:lstStyle/>
                    <a:p>
                      <a:r>
                        <a:rPr lang="fi-FI" dirty="0" smtClean="0"/>
                        <a:t>Kunta-kohtainen 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baseline="0" dirty="0" smtClean="0"/>
                        <a:t>Kaksikielisen opetuksen tuntijako/ ltk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Arvioinnin linjaukset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Valinnais-aineiden linjaukset</a:t>
                      </a:r>
                      <a:endParaRPr lang="fi-FI" sz="1200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Pakkaspäivät: arvot ym.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Sidosryhmä-yhteistapaa-minen</a:t>
                      </a:r>
                      <a:endParaRPr lang="fi-FI" sz="1200" b="1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err="1" smtClean="0"/>
                        <a:t>OPS-tekstien</a:t>
                      </a:r>
                      <a:r>
                        <a:rPr lang="fi-FI" sz="1200" baseline="0" dirty="0" smtClean="0"/>
                        <a:t> työstö jatkuu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200" baseline="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b="1" dirty="0" err="1" smtClean="0"/>
                        <a:t>OPS-tekstit</a:t>
                      </a:r>
                      <a:r>
                        <a:rPr lang="fi-FI" sz="1200" b="1" dirty="0" smtClean="0"/>
                        <a:t> valmiina</a:t>
                      </a:r>
                      <a:r>
                        <a:rPr lang="fi-FI" sz="1200" baseline="0" dirty="0" smtClean="0"/>
                        <a:t> </a:t>
                      </a:r>
                      <a:r>
                        <a:rPr lang="fi-FI" sz="1200" baseline="0" dirty="0" smtClean="0">
                          <a:sym typeface="Wingdings" panose="05000000000000000000" pitchFamily="2" charset="2"/>
                        </a:rPr>
                        <a:t> lausunnot ja viimeistely</a:t>
                      </a: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baseline="0" dirty="0" smtClean="0"/>
                        <a:t>Arviointilomakkeet/ todistukset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Lukuvuosi-suunnitelma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Lautakunnan päätös </a:t>
                      </a:r>
                      <a:r>
                        <a:rPr kumimoji="0" lang="fi-FI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kuntakoht</a:t>
                      </a: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fi-FI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OPS:sta</a:t>
                      </a: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fi-FI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(viimeistään kesäkuussa)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894">
                <a:tc rowSpan="2">
                  <a:txBody>
                    <a:bodyPr/>
                    <a:lstStyle/>
                    <a:p>
                      <a:r>
                        <a:rPr lang="fi-FI" dirty="0" smtClean="0"/>
                        <a:t>Alue-</a:t>
                      </a:r>
                    </a:p>
                    <a:p>
                      <a:r>
                        <a:rPr lang="fi-FI" dirty="0" smtClean="0"/>
                        <a:t>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Aluerehtorikokoukset ja alueellisia</a:t>
                      </a:r>
                      <a:r>
                        <a:rPr lang="fi-FI" sz="1200" baseline="0" dirty="0" smtClean="0"/>
                        <a:t> </a:t>
                      </a:r>
                      <a:r>
                        <a:rPr lang="fi-FI" sz="1200" baseline="0" dirty="0" err="1" smtClean="0"/>
                        <a:t>OPS-koulutuksia</a:t>
                      </a:r>
                      <a:endParaRPr lang="fi-FI" sz="1200" baseline="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6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100" dirty="0" err="1" smtClean="0"/>
                        <a:t>OPS-valmennus</a:t>
                      </a:r>
                      <a:r>
                        <a:rPr lang="fi-FI" sz="1100" baseline="0" dirty="0" smtClean="0"/>
                        <a:t> IV</a:t>
                      </a:r>
                      <a:endParaRPr lang="fi-FI" sz="11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i-FI" sz="1100" dirty="0" err="1" smtClean="0"/>
                        <a:t>OPS-valmennusV</a:t>
                      </a:r>
                      <a:endParaRPr lang="fi-FI" sz="11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 rowSpan="2">
                  <a:txBody>
                    <a:bodyPr/>
                    <a:lstStyle/>
                    <a:p>
                      <a:r>
                        <a:rPr lang="fi-FI" dirty="0" smtClean="0"/>
                        <a:t>Koulun</a:t>
                      </a:r>
                      <a:r>
                        <a:rPr lang="fi-FI" baseline="0" dirty="0" smtClean="0"/>
                        <a:t> 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baseline="0" dirty="0" err="1" smtClean="0"/>
                        <a:t>VESO:t</a:t>
                      </a:r>
                      <a:r>
                        <a:rPr lang="fi-FI" sz="1200" baseline="0" dirty="0" smtClean="0"/>
                        <a:t>, </a:t>
                      </a:r>
                      <a:r>
                        <a:rPr lang="fi-FI" sz="1200" baseline="0" dirty="0" err="1" smtClean="0"/>
                        <a:t>yt-kokoukset</a:t>
                      </a:r>
                      <a:r>
                        <a:rPr lang="fi-FI" sz="1200" baseline="0" dirty="0" smtClean="0"/>
                        <a:t>, koulutukset</a:t>
                      </a: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baseline="0" dirty="0" smtClean="0"/>
                        <a:t>Henkilöstön, oppilaiden, huoltajien ja koulun yhteistyötahojen </a:t>
                      </a:r>
                      <a:r>
                        <a:rPr lang="fi-FI" sz="1200" baseline="0" dirty="0" err="1" smtClean="0"/>
                        <a:t>osallistaminen</a:t>
                      </a:r>
                      <a:r>
                        <a:rPr lang="fi-FI" sz="1200" baseline="0" dirty="0" smtClean="0"/>
                        <a:t> jatkuu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971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baseline="0" dirty="0" smtClean="0"/>
                        <a:t>Keskustelu arvioinnista </a:t>
                      </a: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baseline="0" dirty="0" err="1" smtClean="0"/>
                        <a:t>Koulukoht</a:t>
                      </a:r>
                      <a:r>
                        <a:rPr lang="fi-FI" sz="1200" baseline="0" dirty="0" smtClean="0"/>
                        <a:t>. painotukset</a:t>
                      </a: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dirty="0" err="1" smtClean="0"/>
                        <a:t>Koulukoht</a:t>
                      </a:r>
                      <a:r>
                        <a:rPr lang="fi-FI" sz="1200" dirty="0" smtClean="0"/>
                        <a:t>. valinnaisuudet</a:t>
                      </a: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dirty="0" smtClean="0"/>
                        <a:t>Monialaiset oppimis-kokonaisuudet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dirty="0" err="1" smtClean="0"/>
                        <a:t>CAF-arviointi/TVT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baseline="0" dirty="0" err="1" smtClean="0"/>
                        <a:t>Koulukoht</a:t>
                      </a:r>
                      <a:r>
                        <a:rPr lang="fi-FI" sz="1200" baseline="0" dirty="0" smtClean="0"/>
                        <a:t>. OPS </a:t>
                      </a:r>
                      <a:r>
                        <a:rPr lang="fi-FI" sz="1200" baseline="0" dirty="0" smtClean="0">
                          <a:sym typeface="Wingdings" panose="05000000000000000000" pitchFamily="2" charset="2"/>
                        </a:rPr>
                        <a:t> opetusjohtajan päätös</a:t>
                      </a:r>
                      <a:endParaRPr lang="fi-FI" sz="1200" baseline="0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baseline="0" dirty="0" err="1" smtClean="0"/>
                        <a:t>Lukuvuosisuun-nitelma</a:t>
                      </a:r>
                      <a:endParaRPr lang="fi-FI" sz="1200" baseline="0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baseline="0" dirty="0" err="1" smtClean="0"/>
                        <a:t>OPS-prosessin</a:t>
                      </a:r>
                      <a:r>
                        <a:rPr lang="fi-FI" sz="1200" baseline="0" dirty="0" smtClean="0"/>
                        <a:t> arviointi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3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19100" y="91441"/>
            <a:ext cx="8119110" cy="1071282"/>
          </a:xfrm>
        </p:spPr>
        <p:txBody>
          <a:bodyPr>
            <a:normAutofit/>
          </a:bodyPr>
          <a:lstStyle/>
          <a:p>
            <a:pPr algn="ctr"/>
            <a:r>
              <a:rPr lang="fi-FI" sz="2000" dirty="0" err="1" smtClean="0"/>
              <a:t>Ops-Aikataulutus</a:t>
            </a:r>
            <a:r>
              <a:rPr lang="fi-FI" sz="2000" dirty="0" smtClean="0"/>
              <a:t> ja keskeiset tehtävät </a:t>
            </a:r>
            <a:br>
              <a:rPr lang="fi-FI" sz="2000" dirty="0" smtClean="0"/>
            </a:br>
            <a:r>
              <a:rPr lang="fi-FI" sz="2000" dirty="0" smtClean="0"/>
              <a:t>syksy 2016/kuopio</a:t>
            </a:r>
            <a:endParaRPr lang="fi-FI" sz="2000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9999998"/>
              </p:ext>
            </p:extLst>
          </p:nvPr>
        </p:nvGraphicFramePr>
        <p:xfrm>
          <a:off x="408255" y="1294920"/>
          <a:ext cx="8164245" cy="491538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446937"/>
                <a:gridCol w="1086713"/>
                <a:gridCol w="180407"/>
                <a:gridCol w="96340"/>
                <a:gridCol w="1294977"/>
                <a:gridCol w="96340"/>
                <a:gridCol w="133481"/>
                <a:gridCol w="379681"/>
                <a:gridCol w="793164"/>
                <a:gridCol w="93980"/>
                <a:gridCol w="265430"/>
                <a:gridCol w="93980"/>
                <a:gridCol w="957460"/>
                <a:gridCol w="1245355"/>
              </a:tblGrid>
              <a:tr h="365547">
                <a:tc>
                  <a:txBody>
                    <a:bodyPr/>
                    <a:lstStyle/>
                    <a:p>
                      <a:endParaRPr lang="fi-FI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i-FI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elo</a:t>
                      </a:r>
                      <a:endParaRPr lang="fi-FI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i-FI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syys</a:t>
                      </a:r>
                      <a:endParaRPr lang="fi-FI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1600" dirty="0" smtClean="0">
                          <a:solidFill>
                            <a:schemeClr val="tx1"/>
                          </a:solidFill>
                        </a:rPr>
                        <a:t>loka</a:t>
                      </a: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1600" dirty="0" smtClean="0">
                          <a:solidFill>
                            <a:schemeClr val="tx1"/>
                          </a:solidFill>
                        </a:rPr>
                        <a:t>marras</a:t>
                      </a: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 smtClean="0">
                          <a:solidFill>
                            <a:schemeClr val="tx1"/>
                          </a:solidFill>
                        </a:rPr>
                        <a:t>joulu</a:t>
                      </a: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78783">
                <a:tc>
                  <a:txBody>
                    <a:bodyPr/>
                    <a:lstStyle/>
                    <a:p>
                      <a:r>
                        <a:rPr lang="fi-FI" sz="1600" dirty="0" err="1" smtClean="0"/>
                        <a:t>Valtakun-nallinen</a:t>
                      </a:r>
                      <a:endParaRPr lang="fi-FI" sz="16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3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Paikallisen </a:t>
                      </a:r>
                      <a:r>
                        <a:rPr lang="fi-FI" sz="1200" dirty="0" err="1" smtClean="0"/>
                        <a:t>OPS:n</a:t>
                      </a:r>
                      <a:r>
                        <a:rPr lang="fi-FI" sz="1200" baseline="0" dirty="0" smtClean="0"/>
                        <a:t> </a:t>
                      </a:r>
                      <a:r>
                        <a:rPr lang="fi-FI" sz="1200" dirty="0" smtClean="0"/>
                        <a:t>toimeenpanon tuki jatkuu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Täydennyskoulutukset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</a:tr>
              <a:tr h="578783">
                <a:tc>
                  <a:txBody>
                    <a:bodyPr/>
                    <a:lstStyle/>
                    <a:p>
                      <a:r>
                        <a:rPr lang="fi-FI" sz="1600" dirty="0" err="1" smtClean="0"/>
                        <a:t>Seudulli-nen</a:t>
                      </a:r>
                      <a:r>
                        <a:rPr lang="fi-FI" sz="1600" dirty="0" smtClean="0"/>
                        <a:t> taso</a:t>
                      </a:r>
                      <a:endParaRPr lang="fi-FI" sz="16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3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Seuranta ja yhteisiä koulutustilaisuuksia</a:t>
                      </a: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</a:tr>
              <a:tr h="1039808">
                <a:tc>
                  <a:txBody>
                    <a:bodyPr/>
                    <a:lstStyle/>
                    <a:p>
                      <a:r>
                        <a:rPr lang="fi-FI" dirty="0" smtClean="0"/>
                        <a:t>Kunta-kohtainen 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Rehtori- ja koulusihteeri- kokoukset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Perehdytys/</a:t>
                      </a:r>
                      <a:r>
                        <a:rPr lang="fi-FI" sz="1200" baseline="0" dirty="0" smtClean="0"/>
                        <a:t> koulutus</a:t>
                      </a:r>
                      <a:endParaRPr lang="fi-FI" sz="120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- 7-9 luokkien </a:t>
                      </a:r>
                      <a:r>
                        <a:rPr kumimoji="0" lang="fi-FI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OPS-tarkistus</a:t>
                      </a:r>
                      <a:endParaRPr kumimoji="0" lang="fi-FI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F0F0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b="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b="0" dirty="0" smtClean="0"/>
                        <a:t>7-9</a:t>
                      </a:r>
                      <a:r>
                        <a:rPr lang="fi-FI" sz="1200" b="0" baseline="0" dirty="0" smtClean="0"/>
                        <a:t> –luokkien mahdolliset </a:t>
                      </a:r>
                      <a:r>
                        <a:rPr lang="fi-FI" sz="1200" b="0" baseline="0" dirty="0" err="1" smtClean="0"/>
                        <a:t>OPS-tarkennukset</a:t>
                      </a:r>
                      <a:r>
                        <a:rPr lang="fi-FI" sz="1200" b="0" baseline="0" dirty="0" smtClean="0"/>
                        <a:t> lautakuntaan</a:t>
                      </a:r>
                      <a:endParaRPr lang="fi-FI" sz="1200" b="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200" dirty="0" smtClean="0"/>
                        <a:t>- </a:t>
                      </a:r>
                      <a:r>
                        <a:rPr lang="fi-FI" sz="1200" dirty="0" err="1" smtClean="0"/>
                        <a:t>OPS-työn</a:t>
                      </a:r>
                      <a:r>
                        <a:rPr lang="fi-FI" sz="1200" dirty="0" smtClean="0"/>
                        <a:t> arviointi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i-FI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F0F0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309">
                <a:tc rowSpan="2">
                  <a:txBody>
                    <a:bodyPr/>
                    <a:lstStyle/>
                    <a:p>
                      <a:r>
                        <a:rPr lang="fi-FI" dirty="0" smtClean="0"/>
                        <a:t>Alue-</a:t>
                      </a:r>
                    </a:p>
                    <a:p>
                      <a:r>
                        <a:rPr lang="fi-FI" dirty="0" smtClean="0"/>
                        <a:t>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3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Aluerehtorikokoukset ja alueellisia</a:t>
                      </a:r>
                      <a:r>
                        <a:rPr lang="fi-FI" sz="1200" baseline="0" dirty="0" smtClean="0"/>
                        <a:t> </a:t>
                      </a:r>
                      <a:r>
                        <a:rPr lang="fi-FI" sz="1200" baseline="0" dirty="0" err="1" smtClean="0"/>
                        <a:t>OPS-koulutuksia</a:t>
                      </a:r>
                      <a:endParaRPr lang="fi-FI" sz="1200" baseline="0" dirty="0" smtClean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35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1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OPS-valmennus</a:t>
                      </a:r>
                      <a:r>
                        <a:rPr kumimoji="0" lang="fi-FI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VI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 sz="11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34">
                <a:tc rowSpan="2">
                  <a:txBody>
                    <a:bodyPr/>
                    <a:lstStyle/>
                    <a:p>
                      <a:r>
                        <a:rPr lang="fi-FI" dirty="0" smtClean="0"/>
                        <a:t>Koulun</a:t>
                      </a:r>
                      <a:r>
                        <a:rPr lang="fi-FI" baseline="0" dirty="0" smtClean="0"/>
                        <a:t> 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3"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baseline="0" dirty="0" err="1" smtClean="0"/>
                        <a:t>VESO:t</a:t>
                      </a:r>
                      <a:r>
                        <a:rPr lang="fi-FI" sz="1200" baseline="0" dirty="0" smtClean="0"/>
                        <a:t>, </a:t>
                      </a:r>
                      <a:r>
                        <a:rPr lang="fi-FI" sz="1200" baseline="0" dirty="0" err="1" smtClean="0"/>
                        <a:t>yt-kokoukset</a:t>
                      </a:r>
                      <a:r>
                        <a:rPr lang="fi-FI" sz="1200" baseline="0" dirty="0" smtClean="0"/>
                        <a:t>, koulutukset</a:t>
                      </a:r>
                    </a:p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baseline="0" dirty="0" smtClean="0"/>
                        <a:t>Henkilöstön, oppilaiden, huoltajien ja koulun yhteistyötahojen </a:t>
                      </a:r>
                      <a:r>
                        <a:rPr lang="fi-FI" sz="1200" baseline="0" dirty="0" err="1" smtClean="0"/>
                        <a:t>osallistaminen</a:t>
                      </a:r>
                      <a:r>
                        <a:rPr lang="fi-FI" sz="1200" baseline="0" dirty="0" smtClean="0"/>
                        <a:t> jatkuu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2228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Uuden </a:t>
                      </a:r>
                      <a:r>
                        <a:rPr kumimoji="0" lang="fi-FI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OPS:n</a:t>
                      </a: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mukainen opetus käytäntöön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dirty="0" smtClean="0"/>
                        <a:t>7-9 </a:t>
                      </a:r>
                      <a:r>
                        <a:rPr lang="fi-FI" sz="1200" dirty="0" err="1" smtClean="0"/>
                        <a:t>-lk</a:t>
                      </a:r>
                      <a:r>
                        <a:rPr lang="fi-FI" sz="1200" dirty="0" smtClean="0"/>
                        <a:t> OPS: valinnaisaineet, monialaiset oppimis-kokonaisuudet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dirty="0" smtClean="0"/>
                        <a:t>-</a:t>
                      </a:r>
                      <a:r>
                        <a:rPr lang="fi-FI" sz="1200" baseline="0" dirty="0" smtClean="0"/>
                        <a:t> Koulukohtaiset </a:t>
                      </a:r>
                      <a:r>
                        <a:rPr lang="fi-FI" sz="1200" baseline="0" dirty="0" err="1" smtClean="0"/>
                        <a:t>OPS-tarkennukset</a:t>
                      </a:r>
                      <a:r>
                        <a:rPr lang="fi-FI" sz="1200" baseline="0" dirty="0" smtClean="0"/>
                        <a:t> opetusjohtajan päätettäväksi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fi-FI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OPS-työn</a:t>
                      </a: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arviointi</a:t>
                      </a:r>
                    </a:p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71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smtClean="0"/>
              <a:t>Koulukohtainen </a:t>
            </a:r>
            <a:r>
              <a:rPr lang="fi-FI" sz="2800" dirty="0" err="1" smtClean="0"/>
              <a:t>ops-työ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066800"/>
            <a:ext cx="7050505" cy="5059364"/>
          </a:xfrm>
        </p:spPr>
        <p:txBody>
          <a:bodyPr/>
          <a:lstStyle/>
          <a:p>
            <a:r>
              <a:rPr lang="fi-FI" sz="2400" dirty="0" smtClean="0">
                <a:sym typeface="Wingdings" panose="05000000000000000000" pitchFamily="2" charset="2"/>
              </a:rPr>
              <a:t>Mahdolliset koulukohtaiset lisäykset ja tarkennukset kuntakohtaisiin linjauksiin: </a:t>
            </a:r>
            <a:r>
              <a:rPr lang="fi-FI" sz="2400" b="1" dirty="0" smtClean="0">
                <a:sym typeface="Wingdings" panose="05000000000000000000" pitchFamily="2" charset="2"/>
              </a:rPr>
              <a:t>koulukohtaiset painotukset, ”valinnaisainetarjotin”, sidosryhmäyhteistyö, oppilaskuntatoiminta, arvioinnin vuosikello yms.</a:t>
            </a:r>
          </a:p>
          <a:p>
            <a:r>
              <a:rPr lang="fi-FI" sz="2400" b="1" dirty="0" smtClean="0">
                <a:sym typeface="Wingdings" panose="05000000000000000000" pitchFamily="2" charset="2"/>
              </a:rPr>
              <a:t>Koulukohtaisille </a:t>
            </a:r>
            <a:r>
              <a:rPr lang="fi-FI" sz="2400" b="1" dirty="0" err="1" smtClean="0">
                <a:sym typeface="Wingdings" panose="05000000000000000000" pitchFamily="2" charset="2"/>
              </a:rPr>
              <a:t>OPS:lle</a:t>
            </a:r>
            <a:r>
              <a:rPr lang="fi-FI" sz="2400" b="1" dirty="0" smtClean="0">
                <a:sym typeface="Wingdings" panose="05000000000000000000" pitchFamily="2" charset="2"/>
              </a:rPr>
              <a:t> </a:t>
            </a:r>
            <a:r>
              <a:rPr lang="fi-FI" sz="2400" b="1" dirty="0" err="1" smtClean="0">
                <a:sym typeface="Wingdings" panose="05000000000000000000" pitchFamily="2" charset="2"/>
              </a:rPr>
              <a:t>Peda.nettiin</a:t>
            </a:r>
            <a:r>
              <a:rPr lang="fi-FI" sz="2400" b="1" dirty="0" smtClean="0">
                <a:sym typeface="Wingdings" panose="05000000000000000000" pitchFamily="2" charset="2"/>
              </a:rPr>
              <a:t> sivu, joka linkitetään </a:t>
            </a:r>
            <a:r>
              <a:rPr lang="fi-FI" sz="2400" b="1" dirty="0" err="1" smtClean="0">
                <a:sym typeface="Wingdings" panose="05000000000000000000" pitchFamily="2" charset="2"/>
              </a:rPr>
              <a:t>ePerusteisiin</a:t>
            </a:r>
            <a:endParaRPr lang="fi-FI" sz="2400" b="1" dirty="0" smtClean="0">
              <a:sym typeface="Wingdings" panose="05000000000000000000" pitchFamily="2" charset="2"/>
            </a:endParaRPr>
          </a:p>
          <a:p>
            <a:r>
              <a:rPr lang="fi-FI" sz="2400" dirty="0" smtClean="0">
                <a:sym typeface="Wingdings" panose="05000000000000000000" pitchFamily="2" charset="2"/>
              </a:rPr>
              <a:t>Koulukohtaiset </a:t>
            </a:r>
            <a:r>
              <a:rPr lang="fi-FI" sz="2400" dirty="0" err="1" smtClean="0">
                <a:sym typeface="Wingdings" panose="05000000000000000000" pitchFamily="2" charset="2"/>
              </a:rPr>
              <a:t>OPS-tekstit</a:t>
            </a:r>
            <a:r>
              <a:rPr lang="fi-FI" sz="2400" dirty="0" smtClean="0">
                <a:sym typeface="Wingdings" panose="05000000000000000000" pitchFamily="2" charset="2"/>
              </a:rPr>
              <a:t> </a:t>
            </a:r>
            <a:r>
              <a:rPr lang="fi-FI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toukokuun loppuun mennessä</a:t>
            </a:r>
            <a:r>
              <a:rPr lang="fi-FI" sz="2400" dirty="0" smtClean="0">
                <a:sym typeface="Wingdings" panose="05000000000000000000" pitchFamily="2" charset="2"/>
              </a:rPr>
              <a:t> valmiiksi  </a:t>
            </a:r>
            <a:r>
              <a:rPr lang="fi-FI" sz="2400" b="1" dirty="0" smtClean="0">
                <a:sym typeface="Wingdings" panose="05000000000000000000" pitchFamily="2" charset="2"/>
              </a:rPr>
              <a:t>opetusjohtajan päätettäväksi </a:t>
            </a:r>
            <a:r>
              <a:rPr lang="fi-FI" sz="1800" dirty="0" smtClean="0">
                <a:sym typeface="Wingdings" panose="05000000000000000000" pitchFamily="2" charset="2"/>
              </a:rPr>
              <a:t>(Hyvinvoinnin edistämisen sekä kasvun ja oppimisen palvelualueiden toimintasääntö 11§)</a:t>
            </a:r>
          </a:p>
          <a:p>
            <a:pPr marL="0" indent="0">
              <a:buNone/>
            </a:pPr>
            <a:endParaRPr lang="fi-FI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 sz="2400" b="1" dirty="0" smtClean="0">
              <a:solidFill>
                <a:srgbClr val="0F0F0F"/>
              </a:solidFill>
            </a:endParaRPr>
          </a:p>
          <a:p>
            <a:pPr marL="0" lvl="0" indent="0">
              <a:buNone/>
            </a:pPr>
            <a:endParaRPr lang="fi-FI" sz="1800" b="1" dirty="0" smtClean="0">
              <a:solidFill>
                <a:srgbClr val="0F0F0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874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err="1" smtClean="0"/>
              <a:t>OPS-kuopio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i-FI" sz="2400" dirty="0">
                <a:hlinkClick r:id="rId2"/>
              </a:rPr>
              <a:t>https://</a:t>
            </a:r>
            <a:r>
              <a:rPr lang="fi-FI" sz="2400" dirty="0" smtClean="0">
                <a:hlinkClick r:id="rId2"/>
              </a:rPr>
              <a:t>peda.net/kuopio/ops2016</a:t>
            </a:r>
            <a:endParaRPr lang="fi-FI" sz="2400" dirty="0" smtClean="0"/>
          </a:p>
          <a:p>
            <a:pPr marL="0" indent="0" algn="ctr">
              <a:buNone/>
            </a:pPr>
            <a:r>
              <a:rPr lang="fi-FI" sz="2400" dirty="0" smtClean="0">
                <a:hlinkClick r:id="rId3"/>
              </a:rPr>
              <a:t>opetussuunnitelma2016@kuopio.fi</a:t>
            </a:r>
            <a:endParaRPr lang="fi-FI" sz="2400" dirty="0" smtClean="0"/>
          </a:p>
          <a:p>
            <a:pPr marL="0" indent="0" algn="ctr">
              <a:buNone/>
            </a:pPr>
            <a:endParaRPr lang="fi-FI" sz="2400" dirty="0" smtClean="0"/>
          </a:p>
          <a:p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4479634" y="3244334"/>
            <a:ext cx="1847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endParaRPr lang="fi-FI" b="1" i="1" dirty="0" smtClean="0"/>
          </a:p>
          <a:p>
            <a:pPr marL="0" indent="0" algn="ctr">
              <a:buNone/>
            </a:pPr>
            <a:endParaRPr lang="fi-FI" b="1" i="1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pop Sari Kokkonen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21.4.2016</a:t>
            </a:r>
            <a:endParaRPr lang="fi-FI"/>
          </a:p>
        </p:txBody>
      </p:sp>
      <p:pic>
        <p:nvPicPr>
          <p:cNvPr id="1028" name="Picture 4" descr="http://1.bp.blogspot.com/-PP6UwotIwmA/TbU-3i_yV4I/AAAAAAAAAtE/pA5TkpIvMm0/s1600/cf42f236fa0bb2f5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082408"/>
            <a:ext cx="3990975" cy="209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64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itysmalli">
  <a:themeElements>
    <a:clrScheme name="Kuopion kaupunki">
      <a:dk1>
        <a:srgbClr val="0F0F0F"/>
      </a:dk1>
      <a:lt1>
        <a:srgbClr val="FFFFFF"/>
      </a:lt1>
      <a:dk2>
        <a:srgbClr val="C5CAD6"/>
      </a:dk2>
      <a:lt2>
        <a:srgbClr val="FFFFFF"/>
      </a:lt2>
      <a:accent1>
        <a:srgbClr val="D80017"/>
      </a:accent1>
      <a:accent2>
        <a:srgbClr val="0F0F0F"/>
      </a:accent2>
      <a:accent3>
        <a:srgbClr val="CAAD72"/>
      </a:accent3>
      <a:accent4>
        <a:srgbClr val="C5CFD6"/>
      </a:accent4>
      <a:accent5>
        <a:srgbClr val="E9DEC6"/>
      </a:accent5>
      <a:accent6>
        <a:srgbClr val="818386"/>
      </a:accent6>
      <a:hlink>
        <a:srgbClr val="D80017"/>
      </a:hlink>
      <a:folHlink>
        <a:srgbClr val="4B4B4B"/>
      </a:folHlink>
    </a:clrScheme>
    <a:fontScheme name="Yhteiskunnallinen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Esitysmalli</Template>
  <TotalTime>0</TotalTime>
  <Words>446</Words>
  <Application>Microsoft Office PowerPoint</Application>
  <PresentationFormat>Näytössä katseltava diaesitys (4:3)</PresentationFormat>
  <Paragraphs>113</Paragraphs>
  <Slides>8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9" baseType="lpstr">
      <vt:lpstr>Esitysmalli</vt:lpstr>
      <vt:lpstr>Opetussuunnitelmatyö kevät ja syksy 2016</vt:lpstr>
      <vt:lpstr>Taustaa: OPS 2016 - päätökset</vt:lpstr>
      <vt:lpstr>Kasvun ja oppimisen lautakunta</vt:lpstr>
      <vt:lpstr>Kasvun ja oppimisen lautakunta</vt:lpstr>
      <vt:lpstr>Ops-Aikataulutus ja keskeiset tehtävät  kevät 2016/kuopio</vt:lpstr>
      <vt:lpstr>Ops-Aikataulutus ja keskeiset tehtävät  syksy 2016/kuopio</vt:lpstr>
      <vt:lpstr>Koulukohtainen ops-työ</vt:lpstr>
      <vt:lpstr>OPS-kuopio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2013-10-15T08:36:55Z</dcterms:created>
  <dcterms:modified xsi:type="dcterms:W3CDTF">2016-04-29T03:31:27Z</dcterms:modified>
</cp:coreProperties>
</file>

<file path=userCustomization/customUI.xml><?xml version="1.0" encoding="utf-8"?>
<mso:customUI xmlns:mso="http://schemas.microsoft.com/office/2006/01/customui">
  <mso:ribbon>
    <mso:qat>
      <mso:documentControls>
        <mso:control idQ="mso:GroupSlideThemes" visible="true"/>
      </mso:documentControls>
    </mso:qat>
  </mso:ribbon>
</mso:customUI>
</file>