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9" r:id="rId4"/>
    <p:sldId id="261" r:id="rId5"/>
    <p:sldId id="260" r:id="rId6"/>
    <p:sldId id="258" r:id="rId7"/>
    <p:sldId id="262" r:id="rId8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89" d="100"/>
          <a:sy n="89" d="100"/>
        </p:scale>
        <p:origin x="-90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13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140FB-7BFF-4C98-B474-5E266EF74508}" type="datetimeFigureOut">
              <a:rPr lang="fi-FI" smtClean="0"/>
              <a:t>11.10.2016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5D9EC-C6F0-466B-9416-3A0C37D9E7F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7252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 smtClean="0"/>
              <a:t>Työnantajan organisoima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 smtClean="0"/>
              <a:t>Totuudenmukainen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 smtClean="0"/>
              <a:t>Järjestelmällinen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 smtClean="0"/>
              <a:t>Erotteleva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 smtClean="0"/>
              <a:t>Ennakoiva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 smtClean="0"/>
              <a:t>Käytännönläheinen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 smtClean="0"/>
              <a:t>Dokumentoitu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 smtClean="0"/>
              <a:t>Kehittyvä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A5D9EC-C6F0-466B-9416-3A0C37D9E7F6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4940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4C61D-C073-4263-AB63-FA0E11E7DB69}" type="datetimeFigureOut">
              <a:rPr lang="fi-FI" smtClean="0"/>
              <a:t>11.10.2016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EBA12-6B5B-451E-95AC-65AF436315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66803663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4C61D-C073-4263-AB63-FA0E11E7DB69}" type="datetimeFigureOut">
              <a:rPr lang="fi-FI" smtClean="0"/>
              <a:t>11.10.2016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EBA12-6B5B-451E-95AC-65AF436315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1247638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4C61D-C073-4263-AB63-FA0E11E7DB69}" type="datetimeFigureOut">
              <a:rPr lang="fi-FI" smtClean="0"/>
              <a:t>11.10.2016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EBA12-6B5B-451E-95AC-65AF436315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1070235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4C61D-C073-4263-AB63-FA0E11E7DB69}" type="datetimeFigureOut">
              <a:rPr lang="fi-FI" smtClean="0"/>
              <a:t>11.10.2016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EBA12-6B5B-451E-95AC-65AF436315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6581756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4C61D-C073-4263-AB63-FA0E11E7DB69}" type="datetimeFigureOut">
              <a:rPr lang="fi-FI" smtClean="0"/>
              <a:t>11.10.2016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EBA12-6B5B-451E-95AC-65AF436315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74167785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4C61D-C073-4263-AB63-FA0E11E7DB69}" type="datetimeFigureOut">
              <a:rPr lang="fi-FI" smtClean="0"/>
              <a:t>11.10.2016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EBA12-6B5B-451E-95AC-65AF436315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845945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4C61D-C073-4263-AB63-FA0E11E7DB69}" type="datetimeFigureOut">
              <a:rPr lang="fi-FI" smtClean="0"/>
              <a:t>11.10.2016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EBA12-6B5B-451E-95AC-65AF436315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7805980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4C61D-C073-4263-AB63-FA0E11E7DB69}" type="datetimeFigureOut">
              <a:rPr lang="fi-FI" smtClean="0"/>
              <a:t>11.10.2016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EBA12-6B5B-451E-95AC-65AF436315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972816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4C61D-C073-4263-AB63-FA0E11E7DB69}" type="datetimeFigureOut">
              <a:rPr lang="fi-FI" smtClean="0"/>
              <a:t>11.10.2016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EBA12-6B5B-451E-95AC-65AF436315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7333026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4C61D-C073-4263-AB63-FA0E11E7DB69}" type="datetimeFigureOut">
              <a:rPr lang="fi-FI" smtClean="0"/>
              <a:t>11.10.2016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EBA12-6B5B-451E-95AC-65AF436315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34606609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4C61D-C073-4263-AB63-FA0E11E7DB69}" type="datetimeFigureOut">
              <a:rPr lang="fi-FI" smtClean="0"/>
              <a:t>11.10.2016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EBA12-6B5B-451E-95AC-65AF436315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018921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4C61D-C073-4263-AB63-FA0E11E7DB69}" type="datetimeFigureOut">
              <a:rPr lang="fi-FI" smtClean="0"/>
              <a:t>11.10.2016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EBA12-6B5B-451E-95AC-65AF4363157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256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Riskien arviointi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smtClean="0"/>
              <a:t>Karttula 4.10.2016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718581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Hyvä riskien arviointi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i-FI" dirty="0" smtClean="0"/>
              <a:t>Totuudenmukainen</a:t>
            </a:r>
          </a:p>
          <a:p>
            <a:pPr lvl="1"/>
            <a:r>
              <a:rPr lang="fi-FI" dirty="0" smtClean="0"/>
              <a:t>Millaisia riskejä on, mitä on jo tehty tilanteen korjaamiseksi?</a:t>
            </a:r>
          </a:p>
          <a:p>
            <a:r>
              <a:rPr lang="fi-FI" dirty="0" smtClean="0"/>
              <a:t>Järjestelmällinen</a:t>
            </a:r>
          </a:p>
          <a:p>
            <a:pPr lvl="1"/>
            <a:r>
              <a:rPr lang="fi-FI" dirty="0"/>
              <a:t>Arvioinnin oltava kattava</a:t>
            </a:r>
          </a:p>
          <a:p>
            <a:pPr lvl="1"/>
            <a:r>
              <a:rPr lang="fi-FI" dirty="0"/>
              <a:t>Suurimmat riskit ensin </a:t>
            </a:r>
            <a:r>
              <a:rPr lang="fi-FI" dirty="0">
                <a:sym typeface="Symbol"/>
              </a:rPr>
              <a:t></a:t>
            </a:r>
            <a:r>
              <a:rPr lang="fi-FI" dirty="0"/>
              <a:t> </a:t>
            </a:r>
            <a:r>
              <a:rPr lang="fi-FI" dirty="0" smtClean="0"/>
              <a:t>toimenpiteet myös</a:t>
            </a:r>
            <a:endParaRPr lang="fi-FI" dirty="0"/>
          </a:p>
          <a:p>
            <a:r>
              <a:rPr lang="fi-FI" dirty="0" smtClean="0"/>
              <a:t>Erotteleva</a:t>
            </a:r>
          </a:p>
          <a:p>
            <a:pPr lvl="1"/>
            <a:r>
              <a:rPr lang="fi-FI" dirty="0" smtClean="0"/>
              <a:t>Keskeisimmät ja toteuttamiskelpoiset parannusesitykset ensin</a:t>
            </a:r>
          </a:p>
          <a:p>
            <a:pPr lvl="1"/>
            <a:r>
              <a:rPr lang="fi-FI" dirty="0" smtClean="0"/>
              <a:t>Tarvittaessa yleisestä yksityiskohtiin</a:t>
            </a:r>
            <a:endParaRPr lang="fi-FI" dirty="0"/>
          </a:p>
          <a:p>
            <a:r>
              <a:rPr lang="fi-FI" dirty="0" smtClean="0"/>
              <a:t>Ennakoiva</a:t>
            </a:r>
          </a:p>
          <a:p>
            <a:pPr lvl="1"/>
            <a:r>
              <a:rPr lang="fi-FI" dirty="0" smtClean="0"/>
              <a:t>Perustuu tietoon: Tapaturmat, onnettomuudet, läheltä </a:t>
            </a:r>
            <a:r>
              <a:rPr lang="fi-FI" dirty="0" err="1" smtClean="0"/>
              <a:t>piti-</a:t>
            </a:r>
            <a:r>
              <a:rPr lang="fi-FI" dirty="0" smtClean="0"/>
              <a:t> tilanteet ja selkeät riskit lähitulevaisuudessa</a:t>
            </a:r>
          </a:p>
          <a:p>
            <a:pPr lvl="1"/>
            <a:r>
              <a:rPr lang="fi-FI" dirty="0" smtClean="0"/>
              <a:t>Jo toteutettujen turvallisuustoimenpiteiden riittävyys</a:t>
            </a:r>
          </a:p>
        </p:txBody>
      </p:sp>
    </p:spTree>
    <p:extLst>
      <p:ext uri="{BB962C8B-B14F-4D97-AF65-F5344CB8AC3E}">
        <p14:creationId xmlns:p14="http://schemas.microsoft.com/office/powerpoint/2010/main" val="2124937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Hyvä riskien </a:t>
            </a:r>
            <a:r>
              <a:rPr lang="fi-FI" dirty="0" smtClean="0"/>
              <a:t>arviointi, </a:t>
            </a:r>
            <a:r>
              <a:rPr lang="fi-FI" sz="1800" dirty="0" smtClean="0"/>
              <a:t>jatkuu</a:t>
            </a:r>
            <a:endParaRPr lang="fi-FI" sz="18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lnSpcReduction="10000"/>
          </a:bodyPr>
          <a:lstStyle/>
          <a:p>
            <a:r>
              <a:rPr lang="fi-FI" dirty="0" smtClean="0"/>
              <a:t>Käytännönläheinen</a:t>
            </a:r>
          </a:p>
          <a:p>
            <a:pPr lvl="1"/>
            <a:r>
              <a:rPr lang="fi-FI" dirty="0"/>
              <a:t>T</a:t>
            </a:r>
            <a:r>
              <a:rPr lang="fi-FI" dirty="0" smtClean="0"/>
              <a:t>ärkein </a:t>
            </a:r>
            <a:r>
              <a:rPr lang="fi-FI" dirty="0"/>
              <a:t>tehtävä on tuottaa selkeitä ja toteuttamiskelpoisia toimenpide-ehdotuksia työturvallisuuden parantamiseksi </a:t>
            </a:r>
          </a:p>
          <a:p>
            <a:r>
              <a:rPr lang="fi-FI" dirty="0" smtClean="0"/>
              <a:t>Dokumentoitu</a:t>
            </a:r>
          </a:p>
          <a:p>
            <a:pPr lvl="1"/>
            <a:r>
              <a:rPr lang="fi-FI" dirty="0" smtClean="0"/>
              <a:t>Kirjallinen</a:t>
            </a:r>
          </a:p>
          <a:p>
            <a:pPr lvl="1"/>
            <a:r>
              <a:rPr lang="fi-FI" dirty="0"/>
              <a:t>V</a:t>
            </a:r>
            <a:r>
              <a:rPr lang="fi-FI" dirty="0" smtClean="0"/>
              <a:t>oidaan lisätä toteutuneet toimenpiteet</a:t>
            </a:r>
            <a:endParaRPr lang="fi-FI" dirty="0"/>
          </a:p>
          <a:p>
            <a:r>
              <a:rPr lang="fi-FI" dirty="0" smtClean="0"/>
              <a:t>Kehittyvä</a:t>
            </a:r>
          </a:p>
          <a:p>
            <a:pPr lvl="1"/>
            <a:r>
              <a:rPr lang="fi-FI" dirty="0" smtClean="0"/>
              <a:t>Seuraa, arvioi, korjaa </a:t>
            </a:r>
            <a:r>
              <a:rPr lang="fi-FI" dirty="0" smtClean="0">
                <a:sym typeface="Symbol"/>
              </a:rPr>
              <a:t></a:t>
            </a:r>
            <a:r>
              <a:rPr lang="fi-FI" dirty="0" smtClean="0"/>
              <a:t> jatkuvasti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801944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Toteutus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502621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Tiedottaminen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fi-FI" dirty="0"/>
          </a:p>
          <a:p>
            <a:r>
              <a:rPr lang="fi-FI" dirty="0" smtClean="0"/>
              <a:t>Ennakkoon</a:t>
            </a:r>
          </a:p>
          <a:p>
            <a:pPr lvl="1"/>
            <a:r>
              <a:rPr lang="fi-FI" dirty="0" smtClean="0"/>
              <a:t>arvioinnin </a:t>
            </a:r>
            <a:r>
              <a:rPr lang="fi-FI" dirty="0"/>
              <a:t>tarkoitus, aikataulu ja toteutustapa. </a:t>
            </a:r>
          </a:p>
          <a:p>
            <a:r>
              <a:rPr lang="fi-FI" dirty="0" smtClean="0"/>
              <a:t>Arvioinnin aikana</a:t>
            </a:r>
          </a:p>
          <a:p>
            <a:pPr lvl="1"/>
            <a:r>
              <a:rPr lang="fi-FI" dirty="0"/>
              <a:t>A</a:t>
            </a:r>
            <a:r>
              <a:rPr lang="fi-FI" dirty="0" smtClean="0"/>
              <a:t>rvioinnin etenemisestä</a:t>
            </a:r>
          </a:p>
          <a:p>
            <a:pPr lvl="1"/>
            <a:r>
              <a:rPr lang="fi-FI" dirty="0" smtClean="0"/>
              <a:t>Vastaukset arvioinnin </a:t>
            </a:r>
            <a:r>
              <a:rPr lang="fi-FI" dirty="0"/>
              <a:t>aikana heränneisiin kysymyksiin ja </a:t>
            </a:r>
            <a:r>
              <a:rPr lang="fi-FI" dirty="0" smtClean="0"/>
              <a:t>/tai epäselvyyksiin</a:t>
            </a:r>
            <a:endParaRPr lang="fi-FI" dirty="0"/>
          </a:p>
          <a:p>
            <a:r>
              <a:rPr lang="fi-FI" dirty="0" smtClean="0"/>
              <a:t>Arvioinnin jälkeen</a:t>
            </a:r>
          </a:p>
          <a:p>
            <a:pPr lvl="1"/>
            <a:r>
              <a:rPr lang="fi-FI" dirty="0" smtClean="0"/>
              <a:t>Arvioinnin tulokset </a:t>
            </a:r>
          </a:p>
          <a:p>
            <a:pPr lvl="1"/>
            <a:r>
              <a:rPr lang="fi-FI" dirty="0" smtClean="0"/>
              <a:t>Arvioinnin perusteella </a:t>
            </a:r>
            <a:r>
              <a:rPr lang="fi-FI" dirty="0"/>
              <a:t>tehdyt päätösehdotukset toteutettavista </a:t>
            </a:r>
            <a:r>
              <a:rPr lang="fi-FI" dirty="0" smtClean="0"/>
              <a:t>toimenpiteistä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450813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Riskin luokittelu</a:t>
            </a:r>
            <a:endParaRPr lang="fi-FI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3124079"/>
              </p:ext>
            </p:extLst>
          </p:nvPr>
        </p:nvGraphicFramePr>
        <p:xfrm>
          <a:off x="467544" y="1484784"/>
          <a:ext cx="8208912" cy="480903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065140"/>
                <a:gridCol w="2053478"/>
                <a:gridCol w="2040982"/>
                <a:gridCol w="2049312"/>
              </a:tblGrid>
              <a:tr h="165618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i-FI" sz="1400" b="1" dirty="0">
                          <a:effectLst/>
                          <a:latin typeface="Verdana"/>
                          <a:ea typeface="Times New Roman"/>
                        </a:rPr>
                        <a:t>SEURAUKSET</a:t>
                      </a:r>
                      <a:endParaRPr lang="fi-FI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b="1" dirty="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fi-FI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b="1" dirty="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fi-FI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b="1" dirty="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fi-FI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b="1" dirty="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fi-FI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fi-FI" sz="1400" b="1" dirty="0" smtClean="0">
                        <a:effectLst/>
                        <a:latin typeface="Verdana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fi-FI" sz="1400" b="1" dirty="0" smtClean="0">
                        <a:effectLst/>
                        <a:latin typeface="Verdana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fi-FI" sz="1400" b="1" dirty="0" smtClean="0">
                        <a:effectLst/>
                        <a:latin typeface="Verdana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b="1" dirty="0" smtClean="0">
                          <a:effectLst/>
                          <a:latin typeface="Verdana"/>
                          <a:ea typeface="Times New Roman"/>
                        </a:rPr>
                        <a:t>TODENNÄKÖISYYS</a:t>
                      </a:r>
                      <a:endParaRPr lang="fi-FI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b="1" dirty="0">
                          <a:effectLst/>
                          <a:latin typeface="Verdana"/>
                          <a:ea typeface="Times New Roman"/>
                        </a:rPr>
                        <a:t>Vähäiset</a:t>
                      </a:r>
                      <a:endParaRPr lang="fi-FI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fi-FI" sz="1400" dirty="0" smtClean="0">
                        <a:effectLst/>
                        <a:latin typeface="Verdana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fi-FI" sz="1400" dirty="0" smtClean="0">
                        <a:effectLst/>
                        <a:latin typeface="Verdana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fi-FI" sz="1400" dirty="0" smtClean="0">
                        <a:effectLst/>
                        <a:latin typeface="Verdana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dirty="0" smtClean="0">
                          <a:effectLst/>
                          <a:latin typeface="Verdana"/>
                          <a:ea typeface="Times New Roman"/>
                        </a:rPr>
                        <a:t>Ei </a:t>
                      </a:r>
                      <a:r>
                        <a:rPr lang="fi-FI" sz="1400" dirty="0">
                          <a:effectLst/>
                          <a:latin typeface="Verdana"/>
                          <a:ea typeface="Times New Roman"/>
                        </a:rPr>
                        <a:t>sairauspoissaoloja</a:t>
                      </a:r>
                      <a:endParaRPr lang="fi-FI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b="1" dirty="0">
                          <a:effectLst/>
                          <a:latin typeface="Verdana"/>
                          <a:ea typeface="Times New Roman"/>
                        </a:rPr>
                        <a:t>Haitalliset</a:t>
                      </a:r>
                      <a:endParaRPr lang="fi-FI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fi-FI" sz="1400" dirty="0" smtClean="0">
                        <a:effectLst/>
                        <a:latin typeface="Verdana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fi-FI" sz="1400" dirty="0" smtClean="0">
                        <a:effectLst/>
                        <a:latin typeface="Verdana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dirty="0" smtClean="0">
                          <a:effectLst/>
                          <a:latin typeface="Verdana"/>
                          <a:ea typeface="Times New Roman"/>
                        </a:rPr>
                        <a:t>3</a:t>
                      </a:r>
                      <a:r>
                        <a:rPr lang="fi-FI" sz="1400" baseline="0" dirty="0" smtClean="0">
                          <a:effectLst/>
                          <a:latin typeface="Verdana"/>
                          <a:ea typeface="Times New Roman"/>
                        </a:rPr>
                        <a:t> - </a:t>
                      </a:r>
                      <a:r>
                        <a:rPr lang="fi-FI" sz="1400" dirty="0" smtClean="0">
                          <a:effectLst/>
                          <a:latin typeface="Verdana"/>
                          <a:ea typeface="Times New Roman"/>
                        </a:rPr>
                        <a:t>30 päivän sairauspoissaolo</a:t>
                      </a:r>
                      <a:endParaRPr lang="fi-FI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b="1" dirty="0">
                          <a:effectLst/>
                          <a:latin typeface="Verdana"/>
                          <a:ea typeface="Times New Roman"/>
                        </a:rPr>
                        <a:t>Vakavat</a:t>
                      </a:r>
                      <a:endParaRPr lang="fi-FI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fi-FI" sz="1400" dirty="0" smtClean="0">
                        <a:effectLst/>
                        <a:latin typeface="Verdana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dirty="0" smtClean="0">
                          <a:effectLst/>
                          <a:latin typeface="Verdana"/>
                          <a:ea typeface="Times New Roman"/>
                        </a:rPr>
                        <a:t>Yli </a:t>
                      </a:r>
                      <a:r>
                        <a:rPr lang="fi-FI" sz="1400" dirty="0">
                          <a:effectLst/>
                          <a:latin typeface="Verdana"/>
                          <a:ea typeface="Times New Roman"/>
                        </a:rPr>
                        <a:t>30 </a:t>
                      </a:r>
                      <a:r>
                        <a:rPr lang="fi-FI" sz="1400" dirty="0" smtClean="0">
                          <a:effectLst/>
                          <a:latin typeface="Verdana"/>
                          <a:ea typeface="Times New Roman"/>
                        </a:rPr>
                        <a:t>päivän sairauspoissaolo</a:t>
                      </a:r>
                      <a:r>
                        <a:rPr lang="fi-FI" sz="1400" dirty="0">
                          <a:effectLst/>
                          <a:latin typeface="Verdana"/>
                          <a:ea typeface="Times New Roman"/>
                        </a:rPr>
                        <a:t>, pysyvä ruumiinvamma, menehtyminen</a:t>
                      </a:r>
                      <a:endParaRPr lang="fi-FI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05047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b="1">
                          <a:effectLst/>
                          <a:latin typeface="Verdana"/>
                          <a:ea typeface="Times New Roman"/>
                        </a:rPr>
                        <a:t>Epätodennäköinen</a:t>
                      </a:r>
                      <a:endParaRPr lang="fi-FI" sz="18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fi-FI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b="1">
                          <a:effectLst/>
                          <a:latin typeface="Verdana"/>
                          <a:ea typeface="Times New Roman"/>
                        </a:rPr>
                        <a:t>1. Merkityksetön riski</a:t>
                      </a:r>
                      <a:endParaRPr lang="fi-FI" sz="18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>
                          <a:effectLst/>
                          <a:latin typeface="Verdana"/>
                          <a:ea typeface="Times New Roman"/>
                        </a:rPr>
                        <a:t>Ei edellytä toimenpiteitä</a:t>
                      </a:r>
                      <a:endParaRPr lang="fi-FI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b="1" dirty="0">
                          <a:effectLst/>
                          <a:latin typeface="Verdana"/>
                          <a:ea typeface="Times New Roman"/>
                        </a:rPr>
                        <a:t>2. Vähäinen riski</a:t>
                      </a:r>
                      <a:endParaRPr lang="fi-FI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dirty="0">
                          <a:effectLst/>
                          <a:latin typeface="Verdana"/>
                          <a:ea typeface="Times New Roman"/>
                        </a:rPr>
                        <a:t>Edellyttää seurantaa</a:t>
                      </a:r>
                      <a:endParaRPr lang="fi-FI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b="1" dirty="0">
                          <a:effectLst/>
                          <a:latin typeface="Verdana"/>
                          <a:ea typeface="Times New Roman"/>
                        </a:rPr>
                        <a:t>3. Kohtalainen riski</a:t>
                      </a:r>
                      <a:endParaRPr lang="fi-FI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dirty="0">
                          <a:effectLst/>
                          <a:latin typeface="Verdana"/>
                          <a:ea typeface="Times New Roman"/>
                        </a:rPr>
                        <a:t>Edellyttää toimenpiteitä</a:t>
                      </a:r>
                      <a:endParaRPr lang="fi-FI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</a:tr>
              <a:tr h="78785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b="1">
                          <a:effectLst/>
                          <a:latin typeface="Verdana"/>
                          <a:ea typeface="Times New Roman"/>
                        </a:rPr>
                        <a:t>Mahdollinen</a:t>
                      </a:r>
                      <a:endParaRPr lang="fi-FI" sz="18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>
                          <a:effectLst/>
                          <a:latin typeface="Verdana"/>
                          <a:ea typeface="Times New Roman"/>
                        </a:rPr>
                        <a:t>Tapahtuu esim. kuukausittain</a:t>
                      </a:r>
                      <a:endParaRPr lang="fi-FI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b="1">
                          <a:effectLst/>
                          <a:latin typeface="Verdana"/>
                          <a:ea typeface="Times New Roman"/>
                        </a:rPr>
                        <a:t>2. Vähäinen riski</a:t>
                      </a:r>
                      <a:endParaRPr lang="fi-FI" sz="18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>
                          <a:effectLst/>
                          <a:latin typeface="Verdana"/>
                          <a:ea typeface="Times New Roman"/>
                        </a:rPr>
                        <a:t>Edellyttää seurantaa</a:t>
                      </a:r>
                      <a:endParaRPr lang="fi-FI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b="1">
                          <a:effectLst/>
                          <a:latin typeface="Verdana"/>
                          <a:ea typeface="Times New Roman"/>
                        </a:rPr>
                        <a:t>2. Vähäinen riski</a:t>
                      </a:r>
                      <a:endParaRPr lang="fi-FI" sz="18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>
                          <a:effectLst/>
                          <a:latin typeface="Verdana"/>
                          <a:ea typeface="Times New Roman"/>
                        </a:rPr>
                        <a:t>Edellyttää seurantaa</a:t>
                      </a:r>
                      <a:endParaRPr lang="fi-FI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b="1" dirty="0">
                          <a:effectLst/>
                          <a:latin typeface="Verdana"/>
                          <a:ea typeface="Times New Roman"/>
                        </a:rPr>
                        <a:t>4. Merkittävä riski</a:t>
                      </a:r>
                      <a:endParaRPr lang="fi-FI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i="1" dirty="0">
                          <a:effectLst/>
                          <a:latin typeface="Verdana"/>
                          <a:ea typeface="Times New Roman"/>
                        </a:rPr>
                        <a:t>Toimenpiteet välttämättömiä</a:t>
                      </a:r>
                      <a:endParaRPr lang="fi-FI" sz="18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</a:tr>
              <a:tr h="105047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b="1">
                          <a:effectLst/>
                          <a:latin typeface="Verdana"/>
                          <a:ea typeface="Times New Roman"/>
                        </a:rPr>
                        <a:t>Todennäköinen</a:t>
                      </a:r>
                      <a:endParaRPr lang="fi-FI" sz="18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>
                          <a:effectLst/>
                          <a:latin typeface="Verdana"/>
                          <a:ea typeface="Times New Roman"/>
                        </a:rPr>
                        <a:t>Tapahtuu vähintään viikoittain</a:t>
                      </a:r>
                      <a:endParaRPr lang="fi-FI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b="1">
                          <a:effectLst/>
                          <a:latin typeface="Verdana"/>
                          <a:ea typeface="Times New Roman"/>
                        </a:rPr>
                        <a:t>3. Kohtalainen riski</a:t>
                      </a:r>
                      <a:endParaRPr lang="fi-FI" sz="18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>
                          <a:effectLst/>
                          <a:latin typeface="Verdana"/>
                          <a:ea typeface="Times New Roman"/>
                        </a:rPr>
                        <a:t>Edellyttää toimenpiteitä</a:t>
                      </a:r>
                      <a:endParaRPr lang="fi-FI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b="1" dirty="0">
                          <a:effectLst/>
                          <a:latin typeface="Verdana"/>
                          <a:ea typeface="Times New Roman"/>
                        </a:rPr>
                        <a:t>4. Merkittävä riski</a:t>
                      </a:r>
                      <a:endParaRPr lang="fi-FI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i="1" dirty="0">
                          <a:effectLst/>
                          <a:latin typeface="Verdana"/>
                          <a:ea typeface="Times New Roman"/>
                        </a:rPr>
                        <a:t>Toimenpiteet välttämättömiä</a:t>
                      </a:r>
                      <a:endParaRPr lang="fi-FI" sz="18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b="1" dirty="0">
                          <a:effectLst/>
                          <a:latin typeface="Verdana"/>
                          <a:ea typeface="Times New Roman"/>
                        </a:rPr>
                        <a:t>5. Sietämätön riski</a:t>
                      </a:r>
                      <a:endParaRPr lang="fi-FI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i-FI" sz="1400" dirty="0">
                          <a:effectLst/>
                          <a:latin typeface="Verdana"/>
                          <a:ea typeface="Times New Roman"/>
                        </a:rPr>
                        <a:t>Edellyttää välittömiä toimenpiteitä. </a:t>
                      </a:r>
                      <a:r>
                        <a:rPr lang="fi-FI" sz="1400" i="1" dirty="0">
                          <a:effectLst/>
                          <a:latin typeface="Verdana"/>
                          <a:ea typeface="Times New Roman"/>
                        </a:rPr>
                        <a:t>Työ keskeytetään.</a:t>
                      </a:r>
                      <a:endParaRPr lang="fi-FI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http://www.ttk.fi/tyosuojelu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256311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Lisätietoja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fi-FI" dirty="0" smtClean="0"/>
              <a:t>Pasi Räsänen, </a:t>
            </a:r>
            <a:r>
              <a:rPr lang="fi-FI" sz="2400" dirty="0" smtClean="0"/>
              <a:t>044 718 5630, </a:t>
            </a:r>
            <a:r>
              <a:rPr lang="fi-FI" sz="2400" dirty="0" err="1" smtClean="0"/>
              <a:t>pasi.rasanen@kuopio.fi</a:t>
            </a:r>
            <a:r>
              <a:rPr lang="fi-FI" sz="2400" dirty="0" smtClean="0"/>
              <a:t> </a:t>
            </a:r>
            <a:r>
              <a:rPr lang="fi-FI" sz="2400" b="1" dirty="0" smtClean="0"/>
              <a:t>Työsuojelupäällikkö</a:t>
            </a:r>
          </a:p>
          <a:p>
            <a:pPr marL="0" indent="0">
              <a:buNone/>
            </a:pPr>
            <a:endParaRPr lang="fi-FI" sz="2400" b="1" dirty="0"/>
          </a:p>
          <a:p>
            <a:pPr marL="0" indent="0">
              <a:buNone/>
            </a:pPr>
            <a:r>
              <a:rPr lang="fi-FI" dirty="0" smtClean="0"/>
              <a:t>Lauri Holappa</a:t>
            </a:r>
            <a:r>
              <a:rPr lang="fi-FI" dirty="0"/>
              <a:t>, </a:t>
            </a:r>
            <a:r>
              <a:rPr lang="fi-FI" sz="2400" dirty="0" smtClean="0"/>
              <a:t>044 7185630, </a:t>
            </a:r>
            <a:r>
              <a:rPr lang="fi-FI" sz="2400" dirty="0" err="1" smtClean="0"/>
              <a:t>lauri.holappa@kuopio.fi</a:t>
            </a:r>
            <a:endParaRPr lang="fi-FI" sz="2400" dirty="0" smtClean="0"/>
          </a:p>
          <a:p>
            <a:pPr marL="0" indent="0">
              <a:buNone/>
            </a:pPr>
            <a:r>
              <a:rPr lang="fi-FI" sz="2400" b="1" dirty="0" smtClean="0"/>
              <a:t>Turvallisuuspäällikkö</a:t>
            </a:r>
          </a:p>
          <a:p>
            <a:pPr marL="0" indent="0">
              <a:buNone/>
            </a:pPr>
            <a:endParaRPr lang="fi-FI" sz="2400" dirty="0"/>
          </a:p>
          <a:p>
            <a:pPr marL="0" indent="0">
              <a:buNone/>
            </a:pPr>
            <a:r>
              <a:rPr lang="fi-FI" dirty="0" smtClean="0"/>
              <a:t>Isto Karjalainen</a:t>
            </a:r>
            <a:r>
              <a:rPr lang="fi-FI" sz="2400" dirty="0" smtClean="0"/>
              <a:t>, 044 7184020, </a:t>
            </a:r>
            <a:r>
              <a:rPr lang="fi-FI" sz="2400" dirty="0" err="1" smtClean="0"/>
              <a:t>isto.karjalainen@kuopio.fi</a:t>
            </a:r>
            <a:r>
              <a:rPr lang="fi-FI" sz="2400" dirty="0" smtClean="0"/>
              <a:t>, </a:t>
            </a:r>
          </a:p>
          <a:p>
            <a:pPr marL="0" indent="0">
              <a:buNone/>
            </a:pPr>
            <a:r>
              <a:rPr lang="fi-FI" sz="2400" b="1" dirty="0" smtClean="0"/>
              <a:t>Työsuojeluvaltuutettu</a:t>
            </a:r>
            <a:endParaRPr lang="fi-FI" sz="2400" b="1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224247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252</Words>
  <Application>Microsoft Office PowerPoint</Application>
  <PresentationFormat>Näytössä katseltava diaesitys (4:3)</PresentationFormat>
  <Paragraphs>97</Paragraphs>
  <Slides>7</Slides>
  <Notes>1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8" baseType="lpstr">
      <vt:lpstr>Office-teema</vt:lpstr>
      <vt:lpstr>Riskien arviointi</vt:lpstr>
      <vt:lpstr>Hyvä riskien arviointi</vt:lpstr>
      <vt:lpstr>Hyvä riskien arviointi, jatkuu</vt:lpstr>
      <vt:lpstr>Toteutus</vt:lpstr>
      <vt:lpstr>Tiedottaminen</vt:lpstr>
      <vt:lpstr>Riskin luokittelu</vt:lpstr>
      <vt:lpstr>Lisätietoja</vt:lpstr>
    </vt:vector>
  </TitlesOfParts>
  <Company>Kuopion kaupunki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Vaarojen arviointi</dc:title>
  <dc:creator>Isto Karjalainen</dc:creator>
  <cp:lastModifiedBy>Cederberg Riitta</cp:lastModifiedBy>
  <cp:revision>7</cp:revision>
  <cp:lastPrinted>2016-10-03T12:41:02Z</cp:lastPrinted>
  <dcterms:created xsi:type="dcterms:W3CDTF">2016-10-03T05:56:04Z</dcterms:created>
  <dcterms:modified xsi:type="dcterms:W3CDTF">2016-10-11T16:08:13Z</dcterms:modified>
</cp:coreProperties>
</file>