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8" r:id="rId3"/>
    <p:sldId id="266" r:id="rId4"/>
    <p:sldId id="259" r:id="rId5"/>
    <p:sldId id="257" r:id="rId6"/>
    <p:sldId id="262" r:id="rId7"/>
    <p:sldId id="261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ABF4E3E-6A14-4141-8590-6A4A993CD98D}" type="datetimeFigureOut">
              <a:rPr lang="fi-FI" smtClean="0"/>
              <a:t>14.11.2015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E999885-3930-4965-9050-B9C7E8DFEC18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nlex.fi/fi/laki/ajantasa/1998/19980628#a13.6.2003-47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Epäasiallisen käyttäytymisen hallintaohje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Kuopion kaupunki</a:t>
            </a:r>
          </a:p>
          <a:p>
            <a:r>
              <a:rPr lang="fi-FI" dirty="0" smtClean="0"/>
              <a:t>Kissakuusen koulu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611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1628800"/>
            <a:ext cx="7660373" cy="4497363"/>
          </a:xfrm>
        </p:spPr>
        <p:txBody>
          <a:bodyPr/>
          <a:lstStyle/>
          <a:p>
            <a:r>
              <a:rPr lang="fi-FI" dirty="0"/>
              <a:t>Koulun opettajan tai rehtorin tulee ilmoittaa tietoonsa tulleesta koulussa tai koulumatkalla tapahtuneesta häirinnästä, kiusaamisesta tai väkivallasta niihin syyllistyneen ja niiden kohteena olevan oppilaan huoltajalle tai muulle lailliselle edustajalle</a:t>
            </a:r>
            <a:r>
              <a:rPr lang="fi-FI" dirty="0" smtClean="0"/>
              <a:t>. Perusopetuslaki 29§  7 mom.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93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683569" y="1340768"/>
            <a:ext cx="7848872" cy="4785395"/>
          </a:xfrm>
        </p:spPr>
        <p:txBody>
          <a:bodyPr>
            <a:normAutofit/>
          </a:bodyPr>
          <a:lstStyle/>
          <a:p>
            <a:endParaRPr lang="fi-FI" dirty="0"/>
          </a:p>
          <a:p>
            <a:r>
              <a:rPr lang="fi-FI" dirty="0"/>
              <a:t>tukee työn </a:t>
            </a:r>
            <a:r>
              <a:rPr lang="fi-FI" dirty="0" smtClean="0"/>
              <a:t>tekemistä</a:t>
            </a:r>
            <a:endParaRPr lang="fi-FI" dirty="0"/>
          </a:p>
          <a:p>
            <a:r>
              <a:rPr lang="fi-FI" dirty="0"/>
              <a:t>auttaa yhteistyön </a:t>
            </a:r>
            <a:r>
              <a:rPr lang="fi-FI" dirty="0" smtClean="0"/>
              <a:t>sujumista</a:t>
            </a:r>
            <a:endParaRPr lang="fi-FI" dirty="0"/>
          </a:p>
          <a:p>
            <a:r>
              <a:rPr lang="fi-FI" dirty="0"/>
              <a:t>parantaa työyhteisön jäsenten </a:t>
            </a:r>
            <a:r>
              <a:rPr lang="fi-FI" dirty="0" smtClean="0"/>
              <a:t>työhyvinvointia</a:t>
            </a:r>
            <a:endParaRPr lang="fi-FI" dirty="0"/>
          </a:p>
          <a:p>
            <a:r>
              <a:rPr lang="fi-FI" dirty="0"/>
              <a:t>lisää työssä </a:t>
            </a:r>
            <a:r>
              <a:rPr lang="fi-FI" dirty="0" smtClean="0"/>
              <a:t>viihtymistä</a:t>
            </a:r>
            <a:endParaRPr lang="fi-FI" dirty="0"/>
          </a:p>
          <a:p>
            <a:r>
              <a:rPr lang="fi-FI" dirty="0"/>
              <a:t>on ammattimaista suhtautumista </a:t>
            </a:r>
            <a:r>
              <a:rPr lang="fi-FI" dirty="0" smtClean="0"/>
              <a:t>työhön</a:t>
            </a:r>
          </a:p>
          <a:p>
            <a:endParaRPr lang="fi-FI" dirty="0"/>
          </a:p>
          <a:p>
            <a:r>
              <a:rPr lang="fi-FI" u="sng" dirty="0"/>
              <a:t>Asiallista </a:t>
            </a:r>
            <a:r>
              <a:rPr lang="fi-FI" u="sng" dirty="0" smtClean="0"/>
              <a:t>työssä </a:t>
            </a:r>
            <a:r>
              <a:rPr lang="fi-FI" u="sng" dirty="0"/>
              <a:t>käyttäytymistä edistää, jos työyhteisössä on </a:t>
            </a:r>
            <a:r>
              <a:rPr lang="fi-FI" u="sng" dirty="0" smtClean="0"/>
              <a:t>keskusteltu </a:t>
            </a:r>
            <a:r>
              <a:rPr lang="fi-FI" u="sng" dirty="0"/>
              <a:t>ja sovittu hyväksyttävän </a:t>
            </a:r>
            <a:r>
              <a:rPr lang="fi-FI" u="sng" dirty="0" smtClean="0"/>
              <a:t>käyttäytymisen </a:t>
            </a:r>
            <a:r>
              <a:rPr lang="fi-FI" u="sng" dirty="0"/>
              <a:t>rajoista</a:t>
            </a:r>
            <a:r>
              <a:rPr lang="fi-FI" dirty="0"/>
              <a:t>. Jokainen työntekijä on vastuussa </a:t>
            </a:r>
            <a:r>
              <a:rPr lang="fi-FI" dirty="0" smtClean="0"/>
              <a:t>siitä</a:t>
            </a:r>
            <a:r>
              <a:rPr lang="fi-FI" dirty="0"/>
              <a:t>, että pyrkii kaikin keinoin välttämään </a:t>
            </a:r>
            <a:r>
              <a:rPr lang="fi-FI" dirty="0" smtClean="0"/>
              <a:t>epäasiallista </a:t>
            </a:r>
            <a:r>
              <a:rPr lang="fi-FI" dirty="0"/>
              <a:t>käyttäytymistä. 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Asiallinen käyttäytyminen työssä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035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/>
          <a:lstStyle/>
          <a:p>
            <a:r>
              <a:rPr lang="fi-FI" dirty="0" smtClean="0"/>
              <a:t>Keskusteltu hyväksyttävän käyttäytymisen rajoista? 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Onko meillä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61043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611560" y="1628800"/>
            <a:ext cx="7920880" cy="4497363"/>
          </a:xfrm>
        </p:spPr>
        <p:txBody>
          <a:bodyPr>
            <a:normAutofit fontScale="92500"/>
          </a:bodyPr>
          <a:lstStyle/>
          <a:p>
            <a:r>
              <a:rPr lang="fi-FI" dirty="0" smtClean="0"/>
              <a:t>työhön </a:t>
            </a:r>
            <a:r>
              <a:rPr lang="fi-FI" dirty="0"/>
              <a:t>liittyvistä päätöksistä tai </a:t>
            </a:r>
            <a:r>
              <a:rPr lang="fi-FI" dirty="0" smtClean="0"/>
              <a:t>tulkinnoista syntyy ristiriitoja</a:t>
            </a:r>
            <a:endParaRPr lang="fi-FI" dirty="0"/>
          </a:p>
          <a:p>
            <a:r>
              <a:rPr lang="fi-FI" dirty="0"/>
              <a:t>tehtävään tai työhön liittyviä pulmia </a:t>
            </a:r>
            <a:r>
              <a:rPr lang="fi-FI" dirty="0" smtClean="0"/>
              <a:t>käsitellään </a:t>
            </a:r>
            <a:r>
              <a:rPr lang="fi-FI" dirty="0"/>
              <a:t>työyhteisön jäsenten </a:t>
            </a:r>
            <a:r>
              <a:rPr lang="fi-FI" dirty="0" smtClean="0"/>
              <a:t>kesken</a:t>
            </a:r>
            <a:endParaRPr lang="fi-FI" dirty="0"/>
          </a:p>
          <a:p>
            <a:r>
              <a:rPr lang="fi-FI" dirty="0"/>
              <a:t>ryhdytään perusteltuun kurinpidolliseen </a:t>
            </a:r>
            <a:r>
              <a:rPr lang="fi-FI" dirty="0" smtClean="0"/>
              <a:t>toimenpiteeseen</a:t>
            </a:r>
            <a:endParaRPr lang="fi-FI" dirty="0"/>
          </a:p>
          <a:p>
            <a:r>
              <a:rPr lang="fi-FI" dirty="0"/>
              <a:t>työnantaja ohjaa henkilön työkykyä </a:t>
            </a:r>
            <a:r>
              <a:rPr lang="fi-FI" dirty="0" smtClean="0"/>
              <a:t>koskevaan </a:t>
            </a:r>
            <a:r>
              <a:rPr lang="fi-FI" dirty="0"/>
              <a:t>tutkimukseen keskusteltuaan ensin </a:t>
            </a:r>
            <a:r>
              <a:rPr lang="fi-FI" dirty="0" smtClean="0"/>
              <a:t>asianomaisen </a:t>
            </a:r>
            <a:r>
              <a:rPr lang="fi-FI" dirty="0"/>
              <a:t>kanssa työnteossa ilmenevistä </a:t>
            </a:r>
            <a:r>
              <a:rPr lang="fi-FI" dirty="0" smtClean="0"/>
              <a:t>vaikeuksista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1" dirty="0"/>
              <a:t>Työnantajan</a:t>
            </a:r>
            <a:r>
              <a:rPr lang="fi-FI" dirty="0"/>
              <a:t> </a:t>
            </a:r>
            <a:r>
              <a:rPr lang="fi-FI" b="1" dirty="0"/>
              <a:t>työnjohtovaltaan </a:t>
            </a:r>
            <a:r>
              <a:rPr lang="fi-FI" dirty="0"/>
              <a:t>kuuluvat </a:t>
            </a:r>
            <a:r>
              <a:rPr lang="fi-FI" dirty="0" smtClean="0"/>
              <a:t>päätökset </a:t>
            </a:r>
            <a:r>
              <a:rPr lang="fi-FI" dirty="0"/>
              <a:t>ja toimet eivät ole epäasiallista kohtelua. </a:t>
            </a:r>
            <a:r>
              <a:rPr lang="fi-FI" dirty="0" smtClean="0"/>
              <a:t>Työnantajan </a:t>
            </a:r>
            <a:r>
              <a:rPr lang="fi-FI" dirty="0"/>
              <a:t>työnjohto-oikeuteen kuuluu </a:t>
            </a:r>
            <a:r>
              <a:rPr lang="fi-FI" dirty="0" smtClean="0"/>
              <a:t>suunnitella</a:t>
            </a:r>
            <a:r>
              <a:rPr lang="fi-FI" dirty="0"/>
              <a:t>, jakaa voimavarat sekä johtaa ja valvoa </a:t>
            </a:r>
            <a:r>
              <a:rPr lang="fi-FI" dirty="0" smtClean="0"/>
              <a:t>työntekoa.</a:t>
            </a:r>
            <a:endParaRPr lang="fi-FI" dirty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Epäasiallista kohtelua ei ole </a:t>
            </a:r>
            <a:r>
              <a:rPr lang="fi-FI" dirty="0" smtClean="0"/>
              <a:t>esimerkiksi</a:t>
            </a:r>
            <a:r>
              <a:rPr lang="fi-FI" dirty="0"/>
              <a:t> , jos </a:t>
            </a:r>
          </a:p>
        </p:txBody>
      </p:sp>
    </p:spTree>
    <p:extLst>
      <p:ext uri="{BB962C8B-B14F-4D97-AF65-F5344CB8AC3E}">
        <p14:creationId xmlns:p14="http://schemas.microsoft.com/office/powerpoint/2010/main" val="200542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fi-FI" sz="4400" dirty="0" smtClean="0"/>
              <a:t>Epäasiallinen kohtelu</a:t>
            </a:r>
            <a:endParaRPr lang="fi-FI" sz="4400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77332" y="4005064"/>
            <a:ext cx="3820055" cy="2121099"/>
          </a:xfrm>
        </p:spPr>
        <p:txBody>
          <a:bodyPr/>
          <a:lstStyle/>
          <a:p>
            <a:pPr marL="0" indent="0">
              <a:buNone/>
            </a:pPr>
            <a:r>
              <a:rPr lang="fi-FI" dirty="0" smtClean="0"/>
              <a:t>	 </a:t>
            </a:r>
            <a:r>
              <a:rPr lang="fi-FI" sz="4400" dirty="0" smtClean="0"/>
              <a:t>Häirintä</a:t>
            </a:r>
            <a:endParaRPr lang="fi-FI" sz="4400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fi-FI" sz="4400" dirty="0" smtClean="0"/>
              <a:t>Syrjintä</a:t>
            </a:r>
            <a:endParaRPr lang="fi-FI" sz="4400" dirty="0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4149080"/>
            <a:ext cx="3822192" cy="1977083"/>
          </a:xfrm>
        </p:spPr>
        <p:txBody>
          <a:bodyPr/>
          <a:lstStyle/>
          <a:p>
            <a:pPr marL="0" indent="0" algn="ctr">
              <a:buNone/>
            </a:pPr>
            <a:r>
              <a:rPr lang="fi-FI" dirty="0" smtClean="0"/>
              <a:t>	</a:t>
            </a:r>
            <a:r>
              <a:rPr lang="fi-FI" sz="2400" dirty="0" smtClean="0"/>
              <a:t>             </a:t>
            </a:r>
            <a:r>
              <a:rPr lang="fi-FI" sz="4400" dirty="0" smtClean="0"/>
              <a:t>Työsyrjintä</a:t>
            </a:r>
            <a:endParaRPr lang="fi-FI" sz="4400" dirty="0"/>
          </a:p>
        </p:txBody>
      </p:sp>
    </p:spTree>
    <p:extLst>
      <p:ext uri="{BB962C8B-B14F-4D97-AF65-F5344CB8AC3E}">
        <p14:creationId xmlns:p14="http://schemas.microsoft.com/office/powerpoint/2010/main" val="341887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676655" y="1556792"/>
            <a:ext cx="3822192" cy="4569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200" b="1" dirty="0"/>
              <a:t>Epäasiallinen kohtelu </a:t>
            </a:r>
            <a:r>
              <a:rPr lang="fi-FI" sz="2200" dirty="0"/>
              <a:t>on </a:t>
            </a:r>
            <a:r>
              <a:rPr lang="fi-FI" sz="2200" u="sng" dirty="0"/>
              <a:t>yleisen hyvän tavan,  </a:t>
            </a:r>
            <a:r>
              <a:rPr lang="fi-FI" sz="2200" u="sng" dirty="0" err="1" smtClean="0"/>
              <a:t>työvelvol-lisuuksien</a:t>
            </a:r>
            <a:r>
              <a:rPr lang="fi-FI" sz="2200" u="sng" dirty="0" smtClean="0"/>
              <a:t> </a:t>
            </a:r>
            <a:r>
              <a:rPr lang="fi-FI" sz="2200" u="sng" dirty="0"/>
              <a:t>tai lain </a:t>
            </a:r>
            <a:r>
              <a:rPr lang="fi-FI" sz="2200" u="sng" dirty="0" smtClean="0"/>
              <a:t>vastaista </a:t>
            </a:r>
            <a:r>
              <a:rPr lang="fi-FI" sz="2200" dirty="0"/>
              <a:t>käyttäytymistä toista ihmistä kohtaan työssä. Se on </a:t>
            </a:r>
            <a:r>
              <a:rPr lang="fi-FI" sz="2200" dirty="0" err="1" smtClean="0"/>
              <a:t>useim-miten</a:t>
            </a:r>
            <a:r>
              <a:rPr lang="fi-FI" sz="2200" dirty="0" smtClean="0"/>
              <a:t> järjestelmällistä </a:t>
            </a:r>
            <a:r>
              <a:rPr lang="fi-FI" sz="2200" dirty="0"/>
              <a:t>ja </a:t>
            </a:r>
            <a:r>
              <a:rPr lang="fi-FI" sz="2200" dirty="0" err="1" smtClean="0"/>
              <a:t>jatku-vaa</a:t>
            </a:r>
            <a:r>
              <a:rPr lang="fi-FI" sz="2200" dirty="0"/>
              <a:t>, toista </a:t>
            </a:r>
            <a:r>
              <a:rPr lang="fi-FI" sz="2200" dirty="0" smtClean="0"/>
              <a:t>alistavaa </a:t>
            </a:r>
            <a:r>
              <a:rPr lang="fi-FI" sz="2200" dirty="0"/>
              <a:t>toimintaa, joka </a:t>
            </a:r>
            <a:r>
              <a:rPr lang="fi-FI" sz="2200" dirty="0" smtClean="0"/>
              <a:t>ilmenee </a:t>
            </a:r>
            <a:r>
              <a:rPr lang="fi-FI" sz="2200" dirty="0"/>
              <a:t>tekona tai </a:t>
            </a:r>
            <a:r>
              <a:rPr lang="fi-FI" sz="2200" dirty="0" err="1" smtClean="0"/>
              <a:t>laimin-lyöntinä</a:t>
            </a:r>
            <a:r>
              <a:rPr lang="fi-FI" sz="2200" dirty="0"/>
              <a:t>.  </a:t>
            </a:r>
          </a:p>
          <a:p>
            <a:pPr marL="0" indent="0">
              <a:buNone/>
            </a:pPr>
            <a:r>
              <a:rPr lang="fi-FI" sz="2200" dirty="0"/>
              <a:t>Epäasialliseen kohteluun voi </a:t>
            </a:r>
          </a:p>
          <a:p>
            <a:pPr marL="0" indent="0">
              <a:buNone/>
            </a:pPr>
            <a:r>
              <a:rPr lang="fi-FI" sz="2200" dirty="0"/>
              <a:t>syyllistyä sekä esimies että työntekijä. </a:t>
            </a:r>
          </a:p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4"/>
          </p:nvPr>
        </p:nvSpPr>
        <p:spPr>
          <a:xfrm>
            <a:off x="4645152" y="1988840"/>
            <a:ext cx="3822192" cy="45365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b="1" dirty="0"/>
              <a:t>Häirintä</a:t>
            </a:r>
            <a:r>
              <a:rPr lang="fi-FI" dirty="0"/>
              <a:t> voi ilmetä </a:t>
            </a:r>
            <a:r>
              <a:rPr lang="fi-FI" dirty="0" err="1" smtClean="0"/>
              <a:t>seksuaali-sena</a:t>
            </a:r>
            <a:r>
              <a:rPr lang="fi-FI" dirty="0" smtClean="0"/>
              <a:t> </a:t>
            </a:r>
            <a:r>
              <a:rPr lang="fi-FI" dirty="0"/>
              <a:t>häirintänä </a:t>
            </a:r>
            <a:r>
              <a:rPr lang="fi-FI" dirty="0" smtClean="0"/>
              <a:t>(</a:t>
            </a:r>
            <a:r>
              <a:rPr lang="fi-FI" u="sng" dirty="0" err="1" smtClean="0"/>
              <a:t>työturvalli-suuslain</a:t>
            </a:r>
            <a:r>
              <a:rPr lang="fi-FI" u="sng" dirty="0" smtClean="0"/>
              <a:t> vastaista 18§, 28§) </a:t>
            </a:r>
            <a:r>
              <a:rPr lang="fi-FI" dirty="0"/>
              <a:t>tai </a:t>
            </a:r>
            <a:r>
              <a:rPr lang="fi-FI" dirty="0" smtClean="0"/>
              <a:t>sukupuoleen perustuvana häirintänä/syrjivänä </a:t>
            </a:r>
            <a:r>
              <a:rPr lang="fi-FI" dirty="0"/>
              <a:t>kohteluna </a:t>
            </a:r>
            <a:r>
              <a:rPr lang="fi-FI" dirty="0" smtClean="0"/>
              <a:t>eli </a:t>
            </a:r>
            <a:r>
              <a:rPr lang="fi-FI" dirty="0"/>
              <a:t>työsyrjintänä. Kun </a:t>
            </a:r>
            <a:r>
              <a:rPr lang="fi-FI" dirty="0" err="1" smtClean="0"/>
              <a:t>epäasi-allinen</a:t>
            </a:r>
            <a:r>
              <a:rPr lang="fi-FI" dirty="0" smtClean="0"/>
              <a:t> </a:t>
            </a:r>
            <a:r>
              <a:rPr lang="fi-FI" dirty="0"/>
              <a:t>kohtelu </a:t>
            </a:r>
            <a:r>
              <a:rPr lang="fi-FI" dirty="0" smtClean="0"/>
              <a:t>aiheuttaa työn-tekijälle </a:t>
            </a:r>
            <a:r>
              <a:rPr lang="fi-FI" dirty="0"/>
              <a:t>terveydellistä haittaa </a:t>
            </a:r>
          </a:p>
          <a:p>
            <a:pPr marL="0" indent="0">
              <a:buNone/>
            </a:pPr>
            <a:r>
              <a:rPr lang="fi-FI" dirty="0"/>
              <a:t>ja työnantaja ei siihen puutu, puhutaan </a:t>
            </a:r>
            <a:r>
              <a:rPr lang="fi-FI" dirty="0" smtClean="0"/>
              <a:t>rikos laissa </a:t>
            </a:r>
            <a:r>
              <a:rPr lang="fi-FI" dirty="0" err="1" smtClean="0"/>
              <a:t>rangais-tavaksi</a:t>
            </a:r>
            <a:r>
              <a:rPr lang="fi-FI" dirty="0" smtClean="0"/>
              <a:t> </a:t>
            </a:r>
            <a:r>
              <a:rPr lang="fi-FI" dirty="0"/>
              <a:t>määrätystä häirinnästä tai </a:t>
            </a:r>
            <a:r>
              <a:rPr lang="fi-FI" dirty="0" smtClean="0"/>
              <a:t>muusta </a:t>
            </a:r>
            <a:r>
              <a:rPr lang="fi-FI" dirty="0"/>
              <a:t>epäasiallisesta kohtelusta.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317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676655" y="1556792"/>
            <a:ext cx="3822192" cy="45696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b="1" dirty="0"/>
              <a:t>Syrjintä</a:t>
            </a:r>
            <a:r>
              <a:rPr lang="fi-FI" dirty="0"/>
              <a:t> on </a:t>
            </a:r>
            <a:r>
              <a:rPr lang="fi-FI" u="sng" dirty="0" smtClean="0"/>
              <a:t>yhdenvertaisuus-lain</a:t>
            </a:r>
            <a:r>
              <a:rPr lang="fi-FI" dirty="0" smtClean="0"/>
              <a:t> </a:t>
            </a:r>
            <a:r>
              <a:rPr lang="fi-FI" dirty="0"/>
              <a:t>mukaan </a:t>
            </a:r>
            <a:r>
              <a:rPr lang="fi-FI" dirty="0" smtClean="0"/>
              <a:t>ihmisten </a:t>
            </a:r>
            <a:r>
              <a:rPr lang="fi-FI" dirty="0"/>
              <a:t>eriarvoista kohtelua sillä perusteella, että he </a:t>
            </a:r>
            <a:r>
              <a:rPr lang="fi-FI" dirty="0" smtClean="0"/>
              <a:t>kuuluvat </a:t>
            </a:r>
            <a:r>
              <a:rPr lang="fi-FI" dirty="0"/>
              <a:t>tiettyyn ryhmään. Työnantajan tulee </a:t>
            </a:r>
            <a:r>
              <a:rPr lang="fi-FI" dirty="0" smtClean="0"/>
              <a:t>kohdella </a:t>
            </a:r>
            <a:r>
              <a:rPr lang="fi-FI" dirty="0"/>
              <a:t>kaikkia </a:t>
            </a:r>
            <a:r>
              <a:rPr lang="fi-FI" dirty="0" smtClean="0"/>
              <a:t>työn-tekijöitään </a:t>
            </a:r>
            <a:r>
              <a:rPr lang="fi-FI" dirty="0"/>
              <a:t>ja </a:t>
            </a:r>
            <a:r>
              <a:rPr lang="fi-FI" dirty="0" smtClean="0"/>
              <a:t>työnhakijoitaan yhdenvertaisesti</a:t>
            </a:r>
            <a:r>
              <a:rPr lang="fi-FI" dirty="0"/>
              <a:t>. Eriarvoiseen asemaan </a:t>
            </a:r>
            <a:r>
              <a:rPr lang="fi-FI" dirty="0" smtClean="0"/>
              <a:t>asettaminen </a:t>
            </a:r>
            <a:r>
              <a:rPr lang="fi-FI" dirty="0"/>
              <a:t>on pyydettäessä </a:t>
            </a:r>
            <a:r>
              <a:rPr lang="fi-FI" dirty="0" smtClean="0"/>
              <a:t>pystyttävä perustelemaan</a:t>
            </a:r>
            <a:r>
              <a:rPr lang="fi-FI" dirty="0"/>
              <a:t>.</a:t>
            </a:r>
          </a:p>
          <a:p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4"/>
          </p:nvPr>
        </p:nvSpPr>
        <p:spPr>
          <a:xfrm>
            <a:off x="4645152" y="1988840"/>
            <a:ext cx="4031304" cy="4248472"/>
          </a:xfrm>
        </p:spPr>
        <p:txBody>
          <a:bodyPr>
            <a:normAutofit fontScale="92500"/>
          </a:bodyPr>
          <a:lstStyle/>
          <a:p>
            <a:r>
              <a:rPr lang="fi-FI" b="1" dirty="0"/>
              <a:t>Työsyrjintä </a:t>
            </a:r>
            <a:r>
              <a:rPr lang="fi-FI" dirty="0"/>
              <a:t>on </a:t>
            </a:r>
            <a:r>
              <a:rPr lang="fi-FI" u="sng" dirty="0"/>
              <a:t>rikos- ja </a:t>
            </a:r>
            <a:r>
              <a:rPr lang="fi-FI" u="sng" dirty="0" smtClean="0"/>
              <a:t>työ-sopimuslain</a:t>
            </a:r>
            <a:r>
              <a:rPr lang="fi-FI" dirty="0" smtClean="0"/>
              <a:t> mukaan </a:t>
            </a:r>
            <a:r>
              <a:rPr lang="fi-FI" dirty="0" err="1" smtClean="0"/>
              <a:t>rangais-tavaa</a:t>
            </a:r>
            <a:r>
              <a:rPr lang="fi-FI" dirty="0"/>
              <a:t>, jos työnantaja asettaa </a:t>
            </a:r>
            <a:r>
              <a:rPr lang="fi-FI" dirty="0" smtClean="0"/>
              <a:t>työntekijän </a:t>
            </a:r>
            <a:r>
              <a:rPr lang="fi-FI" dirty="0"/>
              <a:t>muihin nähden epäedulliseen asemaan </a:t>
            </a:r>
            <a:r>
              <a:rPr lang="fi-FI" dirty="0" smtClean="0"/>
              <a:t>työntekijän </a:t>
            </a:r>
            <a:r>
              <a:rPr lang="fi-FI" dirty="0"/>
              <a:t>persoonaan, taustaan tai </a:t>
            </a:r>
            <a:r>
              <a:rPr lang="fi-FI" dirty="0" smtClean="0"/>
              <a:t>yksityiselämään </a:t>
            </a:r>
            <a:r>
              <a:rPr lang="fi-FI" dirty="0"/>
              <a:t>liittyvien syiden vuoksi. Näitä ovat </a:t>
            </a:r>
            <a:r>
              <a:rPr lang="fi-FI" dirty="0" smtClean="0"/>
              <a:t>mm. rotu</a:t>
            </a:r>
            <a:r>
              <a:rPr lang="fi-FI" dirty="0"/>
              <a:t>, kansallinen tai etninen alkuperä, </a:t>
            </a:r>
            <a:r>
              <a:rPr lang="fi-FI" dirty="0" err="1" smtClean="0"/>
              <a:t>kansalai-suus</a:t>
            </a:r>
            <a:r>
              <a:rPr lang="fi-FI" dirty="0"/>
              <a:t>, ihonväri, kieli, </a:t>
            </a:r>
            <a:r>
              <a:rPr lang="fi-FI" dirty="0" smtClean="0"/>
              <a:t>suku-puoli</a:t>
            </a:r>
            <a:r>
              <a:rPr lang="fi-FI" dirty="0"/>
              <a:t>, ikä</a:t>
            </a:r>
            <a:r>
              <a:rPr lang="fi-FI" dirty="0" smtClean="0"/>
              <a:t>, perhesuhteet.</a:t>
            </a: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866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772816"/>
            <a:ext cx="748883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/>
            </a:r>
            <a:br>
              <a:rPr lang="fi-FI" dirty="0"/>
            </a:br>
            <a:r>
              <a:rPr lang="fi-FI" sz="3600" dirty="0" smtClean="0"/>
              <a:t>Epäasiallisen </a:t>
            </a:r>
            <a:r>
              <a:rPr lang="fi-FI" sz="3600" dirty="0"/>
              <a:t>kohtelun, häirinnän, syrjinnän ja työsyrjinnän </a:t>
            </a:r>
            <a:r>
              <a:rPr lang="fi-FI" sz="3600" dirty="0" smtClean="0"/>
              <a:t>tunnistaminen</a:t>
            </a:r>
            <a:r>
              <a:rPr lang="fi-FI" dirty="0" smtClean="0"/>
              <a:t/>
            </a:r>
            <a:br>
              <a:rPr lang="fi-FI" dirty="0" smtClean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1134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fontScale="92500"/>
          </a:bodyPr>
          <a:lstStyle/>
          <a:p>
            <a:r>
              <a:rPr lang="fi-FI" dirty="0"/>
              <a:t>Opetus järjestetään oppilaiden ikäkauden ja edellytysten mukaisesti ja siten, että se edistää oppilaiden tervettä kasvua ja kehitystä. </a:t>
            </a:r>
            <a:r>
              <a:rPr lang="fi-FI" dirty="0">
                <a:hlinkClick r:id="rId2" tooltip="Linkki muutossäädöksen voimaantulotietoihin"/>
              </a:rPr>
              <a:t>(13.6.2003/477</a:t>
            </a:r>
            <a:r>
              <a:rPr lang="fi-FI" dirty="0" smtClean="0">
                <a:hlinkClick r:id="rId2" tooltip="Linkki muutossäädöksen voimaantulotietoihin"/>
              </a:rPr>
              <a:t>)</a:t>
            </a:r>
            <a:r>
              <a:rPr lang="fi-FI" dirty="0" smtClean="0"/>
              <a:t> Perusopetuslaki 3§</a:t>
            </a:r>
          </a:p>
          <a:p>
            <a:r>
              <a:rPr lang="fi-FI" dirty="0"/>
              <a:t>Opetuksen järjestäjän tulee laatia opetussuunnitelman yhteydessä suunnitelma oppilaiden suojaamiseksi väkivallalta, kiusaamiselta ja häirinnältä sekä toimeenpanna suunnitelma ja</a:t>
            </a:r>
            <a:r>
              <a:rPr lang="fi-FI" u="sng" dirty="0"/>
              <a:t> valvoa </a:t>
            </a:r>
            <a:r>
              <a:rPr lang="fi-FI" dirty="0"/>
              <a:t>sen noudattamista ja toteutumista. Opetuksen järjestäjän tulee opetussuunnitelman yhteydessä laatia ja ohjeistaa suunnitelma kurinpitokeinojen ja kasvatuskeskustelun käyttämisestä ja niihin liittyvistä menettelytavoista. </a:t>
            </a:r>
            <a:r>
              <a:rPr lang="fi-FI" dirty="0" smtClean="0"/>
              <a:t>Perusopetuslaki 29§</a:t>
            </a: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Perusopetuslaki laajentaa …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0175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ltomuoto">
  <a:themeElements>
    <a:clrScheme name="Aaltomuoto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altomuoto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altomuoto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220</TotalTime>
  <Words>408</Words>
  <Application>Microsoft Office PowerPoint</Application>
  <PresentationFormat>Näytössä katseltava diaesitys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1" baseType="lpstr">
      <vt:lpstr>Aaltomuoto</vt:lpstr>
      <vt:lpstr>Epäasiallisen käyttäytymisen hallintaohje</vt:lpstr>
      <vt:lpstr>Asiallinen käyttäytyminen työssä </vt:lpstr>
      <vt:lpstr>Onko meillä </vt:lpstr>
      <vt:lpstr>Epäasiallista kohtelua ei ole esimerkiksi , jos </vt:lpstr>
      <vt:lpstr>PowerPoint-esitys</vt:lpstr>
      <vt:lpstr>PowerPoint-esitys</vt:lpstr>
      <vt:lpstr>PowerPoint-esitys</vt:lpstr>
      <vt:lpstr> Epäasiallisen kohtelun, häirinnän, syrjinnän ja työsyrjinnän tunnistaminen </vt:lpstr>
      <vt:lpstr>Perusopetuslaki laajentaa …</vt:lpstr>
      <vt:lpstr>PowerPoint-esitys</vt:lpstr>
    </vt:vector>
  </TitlesOfParts>
  <Company>Kuopion kaupunki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Epäasiallisen käyttäytymisen hallintaohje</dc:title>
  <dc:creator>Riitta Cederberg</dc:creator>
  <cp:lastModifiedBy>Riitta Cederberg</cp:lastModifiedBy>
  <cp:revision>19</cp:revision>
  <dcterms:created xsi:type="dcterms:W3CDTF">2015-05-08T22:18:12Z</dcterms:created>
  <dcterms:modified xsi:type="dcterms:W3CDTF">2015-11-14T18:50:35Z</dcterms:modified>
</cp:coreProperties>
</file>