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301" r:id="rId6"/>
    <p:sldId id="285" r:id="rId7"/>
    <p:sldId id="309" r:id="rId8"/>
    <p:sldId id="303" r:id="rId9"/>
    <p:sldId id="276" r:id="rId10"/>
    <p:sldId id="310" r:id="rId11"/>
    <p:sldId id="308" r:id="rId12"/>
  </p:sldIdLst>
  <p:sldSz cx="9144000" cy="6858000" type="screen4x3"/>
  <p:notesSz cx="6662738" cy="9832975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201" autoAdjust="0"/>
  </p:normalViewPr>
  <p:slideViewPr>
    <p:cSldViewPr>
      <p:cViewPr>
        <p:scale>
          <a:sx n="80" d="100"/>
          <a:sy n="80" d="100"/>
        </p:scale>
        <p:origin x="-7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ATA\Lukuvuosi%202014%20-2015\erityisopetus\1996-2015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7377296587926515E-2"/>
          <c:y val="7.4548702245552642E-2"/>
          <c:w val="0.73073731408573928"/>
          <c:h val="0.67435695538057738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Taul1!$B$3:$W$3</c:f>
              <c:strCache>
                <c:ptCount val="22"/>
                <c:pt idx="0">
                  <c:v>1996-97</c:v>
                </c:pt>
                <c:pt idx="1">
                  <c:v>1997-98</c:v>
                </c:pt>
                <c:pt idx="2">
                  <c:v>1998-99</c:v>
                </c:pt>
                <c:pt idx="3">
                  <c:v>1999-00</c:v>
                </c:pt>
                <c:pt idx="4">
                  <c:v>2000-01</c:v>
                </c:pt>
                <c:pt idx="5">
                  <c:v>2001-02</c:v>
                </c:pt>
                <c:pt idx="6">
                  <c:v>2002-03</c:v>
                </c:pt>
                <c:pt idx="7">
                  <c:v>2003-04</c:v>
                </c:pt>
                <c:pt idx="8">
                  <c:v>2004-05</c:v>
                </c:pt>
                <c:pt idx="9">
                  <c:v>2005-06</c:v>
                </c:pt>
                <c:pt idx="10">
                  <c:v>2006-07</c:v>
                </c:pt>
                <c:pt idx="11">
                  <c:v>2007-08</c:v>
                </c:pt>
                <c:pt idx="12">
                  <c:v>2008-09</c:v>
                </c:pt>
                <c:pt idx="13">
                  <c:v>2009-10</c:v>
                </c:pt>
                <c:pt idx="14">
                  <c:v>2010-11</c:v>
                </c:pt>
                <c:pt idx="15">
                  <c:v>2011-12*</c:v>
                </c:pt>
                <c:pt idx="16">
                  <c:v>20012-13**</c:v>
                </c:pt>
                <c:pt idx="17">
                  <c:v>20013-14</c:v>
                </c:pt>
                <c:pt idx="18">
                  <c:v>2014-15***</c:v>
                </c:pt>
                <c:pt idx="19">
                  <c:v>2015-16</c:v>
                </c:pt>
                <c:pt idx="20">
                  <c:v>2016-17****</c:v>
                </c:pt>
                <c:pt idx="21">
                  <c:v>2017-18</c:v>
                </c:pt>
              </c:strCache>
            </c:strRef>
          </c:cat>
          <c:val>
            <c:numRef>
              <c:f>Taul1!$B$4:$W$4</c:f>
              <c:numCache>
                <c:formatCode>General</c:formatCode>
                <c:ptCount val="22"/>
                <c:pt idx="0">
                  <c:v>2056</c:v>
                </c:pt>
                <c:pt idx="1">
                  <c:v>2208</c:v>
                </c:pt>
                <c:pt idx="2">
                  <c:v>2342</c:v>
                </c:pt>
                <c:pt idx="3">
                  <c:v>2364</c:v>
                </c:pt>
                <c:pt idx="4">
                  <c:v>2534</c:v>
                </c:pt>
                <c:pt idx="5">
                  <c:v>2588</c:v>
                </c:pt>
                <c:pt idx="6">
                  <c:v>2620</c:v>
                </c:pt>
                <c:pt idx="7">
                  <c:v>2727</c:v>
                </c:pt>
                <c:pt idx="8">
                  <c:v>2845</c:v>
                </c:pt>
                <c:pt idx="9">
                  <c:v>2791</c:v>
                </c:pt>
                <c:pt idx="10">
                  <c:v>2848</c:v>
                </c:pt>
                <c:pt idx="11">
                  <c:v>2850</c:v>
                </c:pt>
                <c:pt idx="12">
                  <c:v>2901</c:v>
                </c:pt>
                <c:pt idx="13">
                  <c:v>2937</c:v>
                </c:pt>
                <c:pt idx="14">
                  <c:v>2943</c:v>
                </c:pt>
                <c:pt idx="15">
                  <c:v>3070</c:v>
                </c:pt>
                <c:pt idx="16">
                  <c:v>2178</c:v>
                </c:pt>
                <c:pt idx="17">
                  <c:v>2176</c:v>
                </c:pt>
                <c:pt idx="18">
                  <c:v>2447</c:v>
                </c:pt>
                <c:pt idx="19">
                  <c:v>2303</c:v>
                </c:pt>
                <c:pt idx="20">
                  <c:v>2508</c:v>
                </c:pt>
                <c:pt idx="21">
                  <c:v>2543</c:v>
                </c:pt>
              </c:numCache>
            </c:numRef>
          </c:val>
        </c:ser>
        <c:ser>
          <c:idx val="1"/>
          <c:order val="1"/>
          <c:invertIfNegative val="0"/>
          <c:cat>
            <c:strRef>
              <c:f>Taul1!$B$3:$W$3</c:f>
              <c:strCache>
                <c:ptCount val="22"/>
                <c:pt idx="0">
                  <c:v>1996-97</c:v>
                </c:pt>
                <c:pt idx="1">
                  <c:v>1997-98</c:v>
                </c:pt>
                <c:pt idx="2">
                  <c:v>1998-99</c:v>
                </c:pt>
                <c:pt idx="3">
                  <c:v>1999-00</c:v>
                </c:pt>
                <c:pt idx="4">
                  <c:v>2000-01</c:v>
                </c:pt>
                <c:pt idx="5">
                  <c:v>2001-02</c:v>
                </c:pt>
                <c:pt idx="6">
                  <c:v>2002-03</c:v>
                </c:pt>
                <c:pt idx="7">
                  <c:v>2003-04</c:v>
                </c:pt>
                <c:pt idx="8">
                  <c:v>2004-05</c:v>
                </c:pt>
                <c:pt idx="9">
                  <c:v>2005-06</c:v>
                </c:pt>
                <c:pt idx="10">
                  <c:v>2006-07</c:v>
                </c:pt>
                <c:pt idx="11">
                  <c:v>2007-08</c:v>
                </c:pt>
                <c:pt idx="12">
                  <c:v>2008-09</c:v>
                </c:pt>
                <c:pt idx="13">
                  <c:v>2009-10</c:v>
                </c:pt>
                <c:pt idx="14">
                  <c:v>2010-11</c:v>
                </c:pt>
                <c:pt idx="15">
                  <c:v>2011-12*</c:v>
                </c:pt>
                <c:pt idx="16">
                  <c:v>20012-13**</c:v>
                </c:pt>
                <c:pt idx="17">
                  <c:v>20013-14</c:v>
                </c:pt>
                <c:pt idx="18">
                  <c:v>2014-15***</c:v>
                </c:pt>
                <c:pt idx="19">
                  <c:v>2015-16</c:v>
                </c:pt>
                <c:pt idx="20">
                  <c:v>2016-17****</c:v>
                </c:pt>
                <c:pt idx="21">
                  <c:v>2017-18</c:v>
                </c:pt>
              </c:strCache>
            </c:strRef>
          </c:cat>
          <c:val>
            <c:numRef>
              <c:f>Taul1!$B$5:$W$5</c:f>
              <c:numCache>
                <c:formatCode>General</c:formatCode>
                <c:ptCount val="22"/>
                <c:pt idx="13">
                  <c:v>1937</c:v>
                </c:pt>
                <c:pt idx="14">
                  <c:v>1953</c:v>
                </c:pt>
                <c:pt idx="15">
                  <c:v>2001</c:v>
                </c:pt>
                <c:pt idx="16">
                  <c:v>2013</c:v>
                </c:pt>
                <c:pt idx="17">
                  <c:v>1875</c:v>
                </c:pt>
                <c:pt idx="18">
                  <c:v>1993</c:v>
                </c:pt>
                <c:pt idx="19">
                  <c:v>1973</c:v>
                </c:pt>
                <c:pt idx="20">
                  <c:v>2120</c:v>
                </c:pt>
                <c:pt idx="21">
                  <c:v>2095</c:v>
                </c:pt>
              </c:numCache>
            </c:numRef>
          </c:val>
        </c:ser>
        <c:ser>
          <c:idx val="2"/>
          <c:order val="2"/>
          <c:invertIfNegative val="0"/>
          <c:cat>
            <c:strRef>
              <c:f>Taul1!$B$3:$W$3</c:f>
              <c:strCache>
                <c:ptCount val="22"/>
                <c:pt idx="0">
                  <c:v>1996-97</c:v>
                </c:pt>
                <c:pt idx="1">
                  <c:v>1997-98</c:v>
                </c:pt>
                <c:pt idx="2">
                  <c:v>1998-99</c:v>
                </c:pt>
                <c:pt idx="3">
                  <c:v>1999-00</c:v>
                </c:pt>
                <c:pt idx="4">
                  <c:v>2000-01</c:v>
                </c:pt>
                <c:pt idx="5">
                  <c:v>2001-02</c:v>
                </c:pt>
                <c:pt idx="6">
                  <c:v>2002-03</c:v>
                </c:pt>
                <c:pt idx="7">
                  <c:v>2003-04</c:v>
                </c:pt>
                <c:pt idx="8">
                  <c:v>2004-05</c:v>
                </c:pt>
                <c:pt idx="9">
                  <c:v>2005-06</c:v>
                </c:pt>
                <c:pt idx="10">
                  <c:v>2006-07</c:v>
                </c:pt>
                <c:pt idx="11">
                  <c:v>2007-08</c:v>
                </c:pt>
                <c:pt idx="12">
                  <c:v>2008-09</c:v>
                </c:pt>
                <c:pt idx="13">
                  <c:v>2009-10</c:v>
                </c:pt>
                <c:pt idx="14">
                  <c:v>2010-11</c:v>
                </c:pt>
                <c:pt idx="15">
                  <c:v>2011-12*</c:v>
                </c:pt>
                <c:pt idx="16">
                  <c:v>20012-13**</c:v>
                </c:pt>
                <c:pt idx="17">
                  <c:v>20013-14</c:v>
                </c:pt>
                <c:pt idx="18">
                  <c:v>2014-15***</c:v>
                </c:pt>
                <c:pt idx="19">
                  <c:v>2015-16</c:v>
                </c:pt>
                <c:pt idx="20">
                  <c:v>2016-17****</c:v>
                </c:pt>
                <c:pt idx="21">
                  <c:v>2017-18</c:v>
                </c:pt>
              </c:strCache>
            </c:strRef>
          </c:cat>
          <c:val>
            <c:numRef>
              <c:f>Taul1!$B$6:$W$6</c:f>
              <c:numCache>
                <c:formatCode>General</c:formatCode>
                <c:ptCount val="22"/>
                <c:pt idx="13">
                  <c:v>645</c:v>
                </c:pt>
                <c:pt idx="14">
                  <c:v>639</c:v>
                </c:pt>
                <c:pt idx="15">
                  <c:v>667</c:v>
                </c:pt>
              </c:numCache>
            </c:numRef>
          </c:val>
        </c:ser>
        <c:ser>
          <c:idx val="3"/>
          <c:order val="3"/>
          <c:invertIfNegative val="0"/>
          <c:cat>
            <c:strRef>
              <c:f>Taul1!$B$3:$W$3</c:f>
              <c:strCache>
                <c:ptCount val="22"/>
                <c:pt idx="0">
                  <c:v>1996-97</c:v>
                </c:pt>
                <c:pt idx="1">
                  <c:v>1997-98</c:v>
                </c:pt>
                <c:pt idx="2">
                  <c:v>1998-99</c:v>
                </c:pt>
                <c:pt idx="3">
                  <c:v>1999-00</c:v>
                </c:pt>
                <c:pt idx="4">
                  <c:v>2000-01</c:v>
                </c:pt>
                <c:pt idx="5">
                  <c:v>2001-02</c:v>
                </c:pt>
                <c:pt idx="6">
                  <c:v>2002-03</c:v>
                </c:pt>
                <c:pt idx="7">
                  <c:v>2003-04</c:v>
                </c:pt>
                <c:pt idx="8">
                  <c:v>2004-05</c:v>
                </c:pt>
                <c:pt idx="9">
                  <c:v>2005-06</c:v>
                </c:pt>
                <c:pt idx="10">
                  <c:v>2006-07</c:v>
                </c:pt>
                <c:pt idx="11">
                  <c:v>2007-08</c:v>
                </c:pt>
                <c:pt idx="12">
                  <c:v>2008-09</c:v>
                </c:pt>
                <c:pt idx="13">
                  <c:v>2009-10</c:v>
                </c:pt>
                <c:pt idx="14">
                  <c:v>2010-11</c:v>
                </c:pt>
                <c:pt idx="15">
                  <c:v>2011-12*</c:v>
                </c:pt>
                <c:pt idx="16">
                  <c:v>20012-13**</c:v>
                </c:pt>
                <c:pt idx="17">
                  <c:v>20013-14</c:v>
                </c:pt>
                <c:pt idx="18">
                  <c:v>2014-15***</c:v>
                </c:pt>
                <c:pt idx="19">
                  <c:v>2015-16</c:v>
                </c:pt>
                <c:pt idx="20">
                  <c:v>2016-17****</c:v>
                </c:pt>
                <c:pt idx="21">
                  <c:v>2017-18</c:v>
                </c:pt>
              </c:strCache>
            </c:strRef>
          </c:cat>
          <c:val>
            <c:numRef>
              <c:f>Taul1!$B$7:$W$7</c:f>
              <c:numCache>
                <c:formatCode>General</c:formatCode>
                <c:ptCount val="22"/>
                <c:pt idx="13">
                  <c:v>355</c:v>
                </c:pt>
                <c:pt idx="14">
                  <c:v>351</c:v>
                </c:pt>
                <c:pt idx="15">
                  <c:v>402</c:v>
                </c:pt>
                <c:pt idx="16">
                  <c:v>165</c:v>
                </c:pt>
                <c:pt idx="17">
                  <c:v>301</c:v>
                </c:pt>
                <c:pt idx="18">
                  <c:v>318</c:v>
                </c:pt>
                <c:pt idx="19">
                  <c:v>283</c:v>
                </c:pt>
                <c:pt idx="20">
                  <c:v>267</c:v>
                </c:pt>
                <c:pt idx="21">
                  <c:v>267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1786496"/>
        <c:axId val="161792384"/>
      </c:barChart>
      <c:catAx>
        <c:axId val="161786496"/>
        <c:scaling>
          <c:orientation val="minMax"/>
        </c:scaling>
        <c:delete val="0"/>
        <c:axPos val="b"/>
        <c:majorTickMark val="out"/>
        <c:minorTickMark val="none"/>
        <c:tickLblPos val="nextTo"/>
        <c:crossAx val="161792384"/>
        <c:crosses val="autoZero"/>
        <c:auto val="1"/>
        <c:lblAlgn val="ctr"/>
        <c:lblOffset val="100"/>
        <c:noMultiLvlLbl val="0"/>
      </c:catAx>
      <c:valAx>
        <c:axId val="1617923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17864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9-v</c:v>
                </c:pt>
              </c:strCache>
            </c:strRef>
          </c:tx>
          <c:invertIfNegative val="0"/>
          <c:cat>
            <c:numRef>
              <c:f>Taul1!$A$2:$A$17</c:f>
              <c:numCache>
                <c:formatCode>General</c:formatCode>
                <c:ptCount val="16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</c:numCache>
            </c:numRef>
          </c:cat>
          <c:val>
            <c:numRef>
              <c:f>Taul1!$B$2:$B$17</c:f>
              <c:numCache>
                <c:formatCode>General</c:formatCode>
                <c:ptCount val="16"/>
                <c:pt idx="0">
                  <c:v>435</c:v>
                </c:pt>
                <c:pt idx="1">
                  <c:v>439</c:v>
                </c:pt>
                <c:pt idx="2">
                  <c:v>464</c:v>
                </c:pt>
                <c:pt idx="3">
                  <c:v>506</c:v>
                </c:pt>
                <c:pt idx="4">
                  <c:v>504</c:v>
                </c:pt>
                <c:pt idx="5">
                  <c:v>514</c:v>
                </c:pt>
                <c:pt idx="6">
                  <c:v>531</c:v>
                </c:pt>
                <c:pt idx="7">
                  <c:v>544</c:v>
                </c:pt>
                <c:pt idx="8">
                  <c:v>531</c:v>
                </c:pt>
                <c:pt idx="9">
                  <c:v>506</c:v>
                </c:pt>
                <c:pt idx="10">
                  <c:v>513</c:v>
                </c:pt>
                <c:pt idx="11">
                  <c:v>432</c:v>
                </c:pt>
                <c:pt idx="12">
                  <c:v>415</c:v>
                </c:pt>
                <c:pt idx="13">
                  <c:v>367</c:v>
                </c:pt>
                <c:pt idx="14">
                  <c:v>393</c:v>
                </c:pt>
                <c:pt idx="15">
                  <c:v>396</c:v>
                </c:pt>
              </c:numCache>
            </c:numRef>
          </c:val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11-v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cat>
            <c:numRef>
              <c:f>Taul1!$A$2:$A$17</c:f>
              <c:numCache>
                <c:formatCode>General</c:formatCode>
                <c:ptCount val="16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</c:numCache>
            </c:numRef>
          </c:cat>
          <c:val>
            <c:numRef>
              <c:f>Taul1!$C$2:$C$17</c:f>
              <c:numCache>
                <c:formatCode>General</c:formatCode>
                <c:ptCount val="16"/>
                <c:pt idx="0">
                  <c:v>129</c:v>
                </c:pt>
                <c:pt idx="1">
                  <c:v>149</c:v>
                </c:pt>
                <c:pt idx="2">
                  <c:v>150</c:v>
                </c:pt>
                <c:pt idx="3">
                  <c:v>146</c:v>
                </c:pt>
                <c:pt idx="4">
                  <c:v>155</c:v>
                </c:pt>
                <c:pt idx="5">
                  <c:v>161</c:v>
                </c:pt>
                <c:pt idx="6">
                  <c:v>147</c:v>
                </c:pt>
                <c:pt idx="7">
                  <c:v>150</c:v>
                </c:pt>
                <c:pt idx="8">
                  <c:v>149</c:v>
                </c:pt>
                <c:pt idx="9">
                  <c:v>159</c:v>
                </c:pt>
                <c:pt idx="10">
                  <c:v>170</c:v>
                </c:pt>
                <c:pt idx="11">
                  <c:v>178</c:v>
                </c:pt>
                <c:pt idx="12">
                  <c:v>178</c:v>
                </c:pt>
                <c:pt idx="13">
                  <c:v>164</c:v>
                </c:pt>
                <c:pt idx="14">
                  <c:v>174</c:v>
                </c:pt>
                <c:pt idx="15">
                  <c:v>178</c:v>
                </c:pt>
              </c:numCache>
            </c:numRef>
          </c:val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11-v*</c:v>
                </c:pt>
              </c:strCache>
            </c:strRef>
          </c:tx>
          <c:invertIfNegative val="0"/>
          <c:cat>
            <c:numRef>
              <c:f>Taul1!$A$2:$A$17</c:f>
              <c:numCache>
                <c:formatCode>General</c:formatCode>
                <c:ptCount val="16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</c:numCache>
            </c:numRef>
          </c:cat>
          <c:val>
            <c:numRef>
              <c:f>Taul1!$D$2:$D$17</c:f>
              <c:numCache>
                <c:formatCode>General</c:formatCode>
                <c:ptCount val="16"/>
                <c:pt idx="0">
                  <c:v>34</c:v>
                </c:pt>
                <c:pt idx="1">
                  <c:v>33</c:v>
                </c:pt>
                <c:pt idx="2">
                  <c:v>36</c:v>
                </c:pt>
                <c:pt idx="3">
                  <c:v>36</c:v>
                </c:pt>
                <c:pt idx="4">
                  <c:v>36</c:v>
                </c:pt>
                <c:pt idx="5">
                  <c:v>35</c:v>
                </c:pt>
                <c:pt idx="6">
                  <c:v>33</c:v>
                </c:pt>
                <c:pt idx="7">
                  <c:v>37</c:v>
                </c:pt>
                <c:pt idx="8">
                  <c:v>35</c:v>
                </c:pt>
                <c:pt idx="9">
                  <c:v>33</c:v>
                </c:pt>
                <c:pt idx="10">
                  <c:v>32</c:v>
                </c:pt>
                <c:pt idx="11">
                  <c:v>34</c:v>
                </c:pt>
                <c:pt idx="12">
                  <c:v>32</c:v>
                </c:pt>
                <c:pt idx="13">
                  <c:v>30</c:v>
                </c:pt>
                <c:pt idx="14">
                  <c:v>29</c:v>
                </c:pt>
                <c:pt idx="15">
                  <c:v>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4925824"/>
        <c:axId val="164927360"/>
      </c:barChart>
      <c:catAx>
        <c:axId val="164925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fi-FI"/>
          </a:p>
        </c:txPr>
        <c:crossAx val="164927360"/>
        <c:crosses val="autoZero"/>
        <c:auto val="1"/>
        <c:lblAlgn val="ctr"/>
        <c:lblOffset val="100"/>
        <c:noMultiLvlLbl val="0"/>
      </c:catAx>
      <c:valAx>
        <c:axId val="1649273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49258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704623709616019"/>
          <c:y val="5.4889313058900394E-2"/>
          <c:w val="8.5705181196399624E-2"/>
          <c:h val="0.18310092238933459"/>
        </c:manualLayout>
      </c:layout>
      <c:overlay val="0"/>
      <c:txPr>
        <a:bodyPr/>
        <a:lstStyle/>
        <a:p>
          <a:pPr>
            <a:defRPr sz="1400"/>
          </a:pPr>
          <a:endParaRPr lang="fi-FI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9-v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Taul1!$A$2:$A$17</c:f>
              <c:numCache>
                <c:formatCode>General</c:formatCode>
                <c:ptCount val="16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</c:numCache>
            </c:numRef>
          </c:cat>
          <c:val>
            <c:numRef>
              <c:f>Taul1!$B$2:$B$17</c:f>
              <c:numCache>
                <c:formatCode>0.00</c:formatCode>
                <c:ptCount val="16"/>
                <c:pt idx="0">
                  <c:v>4.7494267933180474</c:v>
                </c:pt>
                <c:pt idx="1">
                  <c:v>4.7873500545256267</c:v>
                </c:pt>
                <c:pt idx="2">
                  <c:v>5.0782532559921201</c:v>
                </c:pt>
                <c:pt idx="3">
                  <c:v>5.5831402405384534</c:v>
                </c:pt>
                <c:pt idx="4">
                  <c:v>5.5063913470993118</c:v>
                </c:pt>
                <c:pt idx="5">
                  <c:v>5.7244682035861452</c:v>
                </c:pt>
                <c:pt idx="6">
                  <c:v>6.0873552676831366</c:v>
                </c:pt>
                <c:pt idx="7">
                  <c:v>6.3116370808678504</c:v>
                </c:pt>
                <c:pt idx="8">
                  <c:v>6.28</c:v>
                </c:pt>
                <c:pt idx="9">
                  <c:v>6.09</c:v>
                </c:pt>
                <c:pt idx="10">
                  <c:v>5.82</c:v>
                </c:pt>
                <c:pt idx="11">
                  <c:v>4.91</c:v>
                </c:pt>
                <c:pt idx="12">
                  <c:v>4.4000000000000004</c:v>
                </c:pt>
                <c:pt idx="13">
                  <c:v>3.9</c:v>
                </c:pt>
                <c:pt idx="14">
                  <c:v>3.98</c:v>
                </c:pt>
                <c:pt idx="15">
                  <c:v>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11-v</c:v>
                </c:pt>
              </c:strCache>
            </c:strRef>
          </c:tx>
          <c:spPr>
            <a:ln>
              <a:solidFill>
                <a:schemeClr val="bg2">
                  <a:lumMod val="75000"/>
                </a:schemeClr>
              </a:solidFill>
            </a:ln>
          </c:spPr>
          <c:marker>
            <c:spPr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c:spPr>
          </c:marker>
          <c:dLbls>
            <c:txPr>
              <a:bodyPr/>
              <a:lstStyle/>
              <a:p>
                <a:pPr>
                  <a:defRPr sz="1200" b="1"/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Taul1!$A$2:$A$17</c:f>
              <c:numCache>
                <c:formatCode>General</c:formatCode>
                <c:ptCount val="16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</c:numCache>
            </c:numRef>
          </c:cat>
          <c:val>
            <c:numRef>
              <c:f>Taul1!$C$2:$C$17</c:f>
              <c:numCache>
                <c:formatCode>0.00</c:formatCode>
                <c:ptCount val="16"/>
                <c:pt idx="0">
                  <c:v>1.408450704225352</c:v>
                </c:pt>
                <c:pt idx="1">
                  <c:v>1.6248636859323882</c:v>
                </c:pt>
                <c:pt idx="2">
                  <c:v>1.6416766991353835</c:v>
                </c:pt>
                <c:pt idx="3">
                  <c:v>1.6109456030012137</c:v>
                </c:pt>
                <c:pt idx="4">
                  <c:v>1.6934338468261771</c:v>
                </c:pt>
                <c:pt idx="5">
                  <c:v>1.7930727252478005</c:v>
                </c:pt>
                <c:pt idx="6">
                  <c:v>1.6852000458557836</c:v>
                </c:pt>
                <c:pt idx="7">
                  <c:v>1.7403411068569439</c:v>
                </c:pt>
                <c:pt idx="8">
                  <c:v>1.76</c:v>
                </c:pt>
                <c:pt idx="9">
                  <c:v>1.91</c:v>
                </c:pt>
                <c:pt idx="10">
                  <c:v>1.93</c:v>
                </c:pt>
                <c:pt idx="11">
                  <c:v>2.02</c:v>
                </c:pt>
                <c:pt idx="12">
                  <c:v>1.89</c:v>
                </c:pt>
                <c:pt idx="13">
                  <c:v>1.74</c:v>
                </c:pt>
                <c:pt idx="14">
                  <c:v>1.76</c:v>
                </c:pt>
                <c:pt idx="15">
                  <c:v>1.79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11-v*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Taul1!$A$2:$A$17</c:f>
              <c:numCache>
                <c:formatCode>General</c:formatCode>
                <c:ptCount val="16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</c:numCache>
            </c:numRef>
          </c:cat>
          <c:val>
            <c:numRef>
              <c:f>Taul1!$D$2:$D$17</c:f>
              <c:numCache>
                <c:formatCode>0.00</c:formatCode>
                <c:ptCount val="16"/>
                <c:pt idx="0">
                  <c:v>0.37121956545474399</c:v>
                </c:pt>
                <c:pt idx="1">
                  <c:v>0.35986913849509267</c:v>
                </c:pt>
                <c:pt idx="2">
                  <c:v>0.39400240779249207</c:v>
                </c:pt>
                <c:pt idx="3">
                  <c:v>0.39721946375372391</c:v>
                </c:pt>
                <c:pt idx="4">
                  <c:v>0.39331366764995085</c:v>
                </c:pt>
                <c:pt idx="5">
                  <c:v>0.38979841853213054</c:v>
                </c:pt>
                <c:pt idx="6">
                  <c:v>0.37831021437578816</c:v>
                </c:pt>
                <c:pt idx="7">
                  <c:v>0.42928413969137952</c:v>
                </c:pt>
                <c:pt idx="8">
                  <c:v>0.41</c:v>
                </c:pt>
                <c:pt idx="9">
                  <c:v>0.4</c:v>
                </c:pt>
                <c:pt idx="10">
                  <c:v>0.36</c:v>
                </c:pt>
                <c:pt idx="11">
                  <c:v>0.39</c:v>
                </c:pt>
                <c:pt idx="12">
                  <c:v>0.34</c:v>
                </c:pt>
                <c:pt idx="13">
                  <c:v>0.32</c:v>
                </c:pt>
                <c:pt idx="14">
                  <c:v>0.28999999999999998</c:v>
                </c:pt>
                <c:pt idx="15">
                  <c:v>0.28000000000000003</c:v>
                </c:pt>
              </c:numCache>
            </c:numRef>
          </c:val>
          <c:smooth val="0"/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65429632"/>
        <c:axId val="165431168"/>
      </c:lineChart>
      <c:catAx>
        <c:axId val="1654296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5431168"/>
        <c:crosses val="autoZero"/>
        <c:auto val="1"/>
        <c:lblAlgn val="ctr"/>
        <c:lblOffset val="100"/>
        <c:noMultiLvlLbl val="0"/>
      </c:catAx>
      <c:valAx>
        <c:axId val="165431168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1654296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16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774010" y="0"/>
            <a:ext cx="2887186" cy="4916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58F632-1577-45EB-933B-75F920ADA673}" type="datetimeFigureOut">
              <a:rPr lang="fi-FI" smtClean="0"/>
              <a:t>5.8.2017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339620"/>
            <a:ext cx="2887186" cy="49164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774010" y="9339620"/>
            <a:ext cx="2887186" cy="49164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D0F7DB-57C0-4056-97A9-4339E9AE9A3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795412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16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774010" y="0"/>
            <a:ext cx="2887186" cy="4916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7DDA2C-367D-4726-A5AE-D376F55A556B}" type="datetimeFigureOut">
              <a:rPr lang="fi-FI" smtClean="0"/>
              <a:t>5.8.2017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874713" y="738188"/>
            <a:ext cx="4914900" cy="36861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66274" y="4670663"/>
            <a:ext cx="5330190" cy="44248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339620"/>
            <a:ext cx="2887186" cy="49164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774010" y="9339620"/>
            <a:ext cx="2887186" cy="49164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EEF99B-FCB0-4332-A62F-56BD9D3E89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61874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EEF99B-FCB0-4332-A62F-56BD9D3E89A9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70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EEF99B-FCB0-4332-A62F-56BD9D3E89A9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7046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2E45-13EC-4F21-B08D-B266FDA6A527}" type="datetimeFigureOut">
              <a:rPr lang="fi-FI" smtClean="0"/>
              <a:t>5.8.2017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4E93-52C1-43D3-B489-B25D466FED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8129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2E45-13EC-4F21-B08D-B266FDA6A527}" type="datetimeFigureOut">
              <a:rPr lang="fi-FI" smtClean="0"/>
              <a:t>5.8.2017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4E93-52C1-43D3-B489-B25D466FED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07338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2E45-13EC-4F21-B08D-B266FDA6A527}" type="datetimeFigureOut">
              <a:rPr lang="fi-FI" smtClean="0"/>
              <a:t>5.8.2017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4E93-52C1-43D3-B489-B25D466FED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6699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2E45-13EC-4F21-B08D-B266FDA6A527}" type="datetimeFigureOut">
              <a:rPr lang="fi-FI" smtClean="0"/>
              <a:t>5.8.2017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4E93-52C1-43D3-B489-B25D466FED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3826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2E45-13EC-4F21-B08D-B266FDA6A527}" type="datetimeFigureOut">
              <a:rPr lang="fi-FI" smtClean="0"/>
              <a:t>5.8.2017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4E93-52C1-43D3-B489-B25D466FED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6967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2E45-13EC-4F21-B08D-B266FDA6A527}" type="datetimeFigureOut">
              <a:rPr lang="fi-FI" smtClean="0"/>
              <a:t>5.8.2017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4E93-52C1-43D3-B489-B25D466FED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0690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2E45-13EC-4F21-B08D-B266FDA6A527}" type="datetimeFigureOut">
              <a:rPr lang="fi-FI" smtClean="0"/>
              <a:t>5.8.2017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4E93-52C1-43D3-B489-B25D466FED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95860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2E45-13EC-4F21-B08D-B266FDA6A527}" type="datetimeFigureOut">
              <a:rPr lang="fi-FI" smtClean="0"/>
              <a:t>5.8.2017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4E93-52C1-43D3-B489-B25D466FED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5766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2E45-13EC-4F21-B08D-B266FDA6A527}" type="datetimeFigureOut">
              <a:rPr lang="fi-FI" smtClean="0"/>
              <a:t>5.8.2017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4E93-52C1-43D3-B489-B25D466FED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0249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2E45-13EC-4F21-B08D-B266FDA6A527}" type="datetimeFigureOut">
              <a:rPr lang="fi-FI" smtClean="0"/>
              <a:t>5.8.2017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4E93-52C1-43D3-B489-B25D466FED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4509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2E45-13EC-4F21-B08D-B266FDA6A527}" type="datetimeFigureOut">
              <a:rPr lang="fi-FI" smtClean="0"/>
              <a:t>5.8.2017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4E93-52C1-43D3-B489-B25D466FED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32058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32E45-13EC-4F21-B08D-B266FDA6A527}" type="datetimeFigureOut">
              <a:rPr lang="fi-FI" smtClean="0"/>
              <a:t>5.8.2017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84E93-52C1-43D3-B489-B25D466FED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78713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i-FI" dirty="0" smtClean="0"/>
              <a:t>Kuopion erityisopetuksen kehittäminen 2009 – 2017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0783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fi-FI" dirty="0" smtClean="0"/>
              <a:t>Muutokset toimintaympäristössä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fi-FI" dirty="0" smtClean="0"/>
              <a:t>Erityisoppilaiden määrän jatkuva kasvu</a:t>
            </a:r>
          </a:p>
          <a:p>
            <a:r>
              <a:rPr lang="fi-FI" dirty="0" smtClean="0"/>
              <a:t>Uudet tutkimustulokset</a:t>
            </a:r>
          </a:p>
          <a:p>
            <a:r>
              <a:rPr lang="fi-FI" dirty="0" smtClean="0"/>
              <a:t>Kansallinen strategia</a:t>
            </a:r>
          </a:p>
          <a:p>
            <a:r>
              <a:rPr lang="fi-FI" dirty="0" smtClean="0"/>
              <a:t>KELPO -hanke</a:t>
            </a:r>
          </a:p>
          <a:p>
            <a:r>
              <a:rPr lang="fi-FI" dirty="0" smtClean="0"/>
              <a:t>Lakimuutokset</a:t>
            </a:r>
          </a:p>
          <a:p>
            <a:r>
              <a:rPr lang="fi-FI" dirty="0" smtClean="0"/>
              <a:t>OPS muutokset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1171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fi-FI" sz="3200" b="1" dirty="0" smtClean="0"/>
              <a:t>Tilanne syksyllä 2008</a:t>
            </a:r>
            <a:endParaRPr lang="fi-FI" sz="3200" b="1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85000" lnSpcReduction="20000"/>
          </a:bodyPr>
          <a:lstStyle/>
          <a:p>
            <a:r>
              <a:rPr lang="fi-FI" dirty="0" smtClean="0"/>
              <a:t>Kaupungissa oli muutamia kouluja jonne erityisoppilaat siirrettiin</a:t>
            </a:r>
          </a:p>
          <a:p>
            <a:r>
              <a:rPr lang="fi-FI" dirty="0" smtClean="0"/>
              <a:t>Siirrot ja niihin liittyvät testaukset veivät ison osan psykologien ja kuraattorien työajasta</a:t>
            </a:r>
          </a:p>
          <a:p>
            <a:r>
              <a:rPr lang="fi-FI" dirty="0" smtClean="0"/>
              <a:t>Siirrot aiheuttivat ristiriitoja huoltajien kanssa ja koulujen välillä =&gt; valituksia erityisluokkasiirtojen takia</a:t>
            </a:r>
          </a:p>
          <a:p>
            <a:r>
              <a:rPr lang="fi-FI" dirty="0" smtClean="0"/>
              <a:t>Prosessit raskaita ja hitaita (1. luokkalaiset, erityisopetussiirto, yläkouluun siirtyminen, </a:t>
            </a:r>
            <a:r>
              <a:rPr lang="fi-FI" dirty="0" err="1" smtClean="0"/>
              <a:t>ym</a:t>
            </a:r>
            <a:r>
              <a:rPr lang="fi-FI" dirty="0" smtClean="0"/>
              <a:t>)</a:t>
            </a:r>
          </a:p>
          <a:p>
            <a:r>
              <a:rPr lang="fi-FI" dirty="0" smtClean="0"/>
              <a:t>Erityisluokkaresurssin jatkuva kasvu =&gt; entiset luokat täyttyivät, piti perustaa uusia</a:t>
            </a:r>
          </a:p>
          <a:p>
            <a:r>
              <a:rPr lang="fi-FI" dirty="0" smtClean="0"/>
              <a:t>Oppilaskuljetukset koulujen välillä</a:t>
            </a:r>
          </a:p>
          <a:p>
            <a:r>
              <a:rPr lang="fi-FI" dirty="0" smtClean="0"/>
              <a:t>Painopiste korjaavassa ei ennaltaehkäisevässä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3677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i-FI" sz="2800" dirty="0" smtClean="0"/>
              <a:t>Kuopion erityisopetusresurssi vuosina 1996 – 2015 </a:t>
            </a:r>
            <a:endParaRPr lang="fi-FI" sz="2800" dirty="0"/>
          </a:p>
        </p:txBody>
      </p:sp>
      <p:graphicFrame>
        <p:nvGraphicFramePr>
          <p:cNvPr id="4" name="Taulukk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277930"/>
              </p:ext>
            </p:extLst>
          </p:nvPr>
        </p:nvGraphicFramePr>
        <p:xfrm>
          <a:off x="1043608" y="5733256"/>
          <a:ext cx="6692900" cy="8801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09101"/>
                <a:gridCol w="609311"/>
                <a:gridCol w="609311"/>
                <a:gridCol w="609311"/>
                <a:gridCol w="609311"/>
                <a:gridCol w="609311"/>
                <a:gridCol w="609311"/>
                <a:gridCol w="609311"/>
                <a:gridCol w="609311"/>
                <a:gridCol w="609311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dirty="0">
                          <a:effectLst/>
                        </a:rPr>
                        <a:t>* Karttula </a:t>
                      </a:r>
                      <a:r>
                        <a:rPr lang="fi-FI" sz="1100" u="none" strike="noStrike" dirty="0" smtClean="0">
                          <a:effectLst/>
                        </a:rPr>
                        <a:t>ja</a:t>
                      </a:r>
                      <a:r>
                        <a:rPr lang="fi-FI" sz="1100" u="none" strike="noStrike" baseline="0" dirty="0" smtClean="0">
                          <a:effectLst/>
                        </a:rPr>
                        <a:t> Kuopio yhdistyivät</a:t>
                      </a:r>
                      <a:endParaRPr lang="fi-F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 gridSpan="5"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>
                          <a:effectLst/>
                        </a:rPr>
                        <a:t>** Siirtyminen eurobudjettiin ELA osaksi pohjarahaa</a:t>
                      </a:r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 gridSpan="9"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 dirty="0">
                          <a:effectLst/>
                        </a:rPr>
                        <a:t>*** Nilsiän resurssi osaksi Kuopion laskentaa pienten koulujen </a:t>
                      </a:r>
                      <a:r>
                        <a:rPr lang="fi-FI" sz="1100" u="none" strike="noStrike" dirty="0" err="1">
                          <a:effectLst/>
                        </a:rPr>
                        <a:t>ela</a:t>
                      </a:r>
                      <a:r>
                        <a:rPr lang="fi-FI" sz="1100" u="none" strike="noStrike" dirty="0">
                          <a:effectLst/>
                        </a:rPr>
                        <a:t> resurssi osaksi </a:t>
                      </a:r>
                      <a:r>
                        <a:rPr lang="fi-FI" sz="1100" u="none" strike="noStrike" dirty="0" smtClean="0">
                          <a:effectLst/>
                        </a:rPr>
                        <a:t>tuntikehyslaskentaa</a:t>
                      </a:r>
                    </a:p>
                    <a:p>
                      <a:pPr algn="l" fontAlgn="b"/>
                      <a:r>
                        <a:rPr lang="fi-FI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**** Juankoski</a:t>
                      </a:r>
                      <a:r>
                        <a:rPr lang="fi-FI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osaksi Kuopiota</a:t>
                      </a:r>
                      <a:endParaRPr lang="fi-F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6" name="Kaavi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7855090"/>
              </p:ext>
            </p:extLst>
          </p:nvPr>
        </p:nvGraphicFramePr>
        <p:xfrm>
          <a:off x="395536" y="1124744"/>
          <a:ext cx="8280920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2148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 smtClean="0"/>
              <a:t>4. Erityinen tuki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5" name="Alatunnisteen paikkamerkki 3"/>
          <p:cNvSpPr txBox="1">
            <a:spLocks/>
          </p:cNvSpPr>
          <p:nvPr/>
        </p:nvSpPr>
        <p:spPr>
          <a:xfrm>
            <a:off x="2886075" y="6426200"/>
            <a:ext cx="3295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algn="ctr" defTabSz="457200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>
              <a:defRPr/>
            </a:pPr>
            <a:r>
              <a:rPr lang="fi-FI" smtClean="0"/>
              <a:t>Tilastotietoja perusopetuksesta 2016 - 2017</a:t>
            </a:r>
            <a:endParaRPr lang="fi-FI" dirty="0"/>
          </a:p>
        </p:txBody>
      </p:sp>
      <p:sp>
        <p:nvSpPr>
          <p:cNvPr id="8" name="Tekstiruutu 7"/>
          <p:cNvSpPr txBox="1"/>
          <p:nvPr/>
        </p:nvSpPr>
        <p:spPr>
          <a:xfrm>
            <a:off x="1316291" y="1321520"/>
            <a:ext cx="4865434" cy="7571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160" b="1" dirty="0" smtClean="0">
                <a:latin typeface="+mn-lt"/>
              </a:rPr>
              <a:t>Erityisen tuen oppilaiden määrä </a:t>
            </a:r>
          </a:p>
          <a:p>
            <a:pPr algn="ctr"/>
            <a:r>
              <a:rPr lang="fi-FI" sz="2160" b="1" dirty="0" smtClean="0">
                <a:latin typeface="+mn-lt"/>
              </a:rPr>
              <a:t>vuosina 2001 - 2016</a:t>
            </a:r>
            <a:endParaRPr lang="fi-FI" sz="2160" b="1" dirty="0">
              <a:latin typeface="+mn-lt"/>
            </a:endParaRPr>
          </a:p>
        </p:txBody>
      </p:sp>
      <p:sp>
        <p:nvSpPr>
          <p:cNvPr id="9" name="Tekstiruutu 8"/>
          <p:cNvSpPr txBox="1"/>
          <p:nvPr/>
        </p:nvSpPr>
        <p:spPr>
          <a:xfrm>
            <a:off x="6942900" y="2078650"/>
            <a:ext cx="2188420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dirty="0" smtClean="0">
                <a:latin typeface="+mn-lt"/>
              </a:rPr>
              <a:t>9-v. = </a:t>
            </a:r>
          </a:p>
          <a:p>
            <a:r>
              <a:rPr lang="fi-FI" sz="1400" dirty="0" smtClean="0">
                <a:latin typeface="+mn-lt"/>
              </a:rPr>
              <a:t>erityisen tuen oppilaat</a:t>
            </a:r>
          </a:p>
          <a:p>
            <a:r>
              <a:rPr lang="fi-FI" sz="1400" dirty="0" smtClean="0">
                <a:latin typeface="+mn-lt"/>
              </a:rPr>
              <a:t>erityisluokissa, erityis-</a:t>
            </a:r>
          </a:p>
          <a:p>
            <a:r>
              <a:rPr lang="fi-FI" sz="1400" dirty="0" smtClean="0">
                <a:latin typeface="+mn-lt"/>
              </a:rPr>
              <a:t>kouluissa sekä osin tai</a:t>
            </a:r>
          </a:p>
          <a:p>
            <a:r>
              <a:rPr lang="fi-FI" sz="1400" dirty="0" smtClean="0">
                <a:latin typeface="+mn-lt"/>
              </a:rPr>
              <a:t>kokonaan integroituna</a:t>
            </a:r>
          </a:p>
          <a:p>
            <a:r>
              <a:rPr lang="fi-FI" sz="1400" dirty="0" smtClean="0">
                <a:latin typeface="+mn-lt"/>
              </a:rPr>
              <a:t>yleisopetukseen</a:t>
            </a:r>
          </a:p>
          <a:p>
            <a:r>
              <a:rPr lang="fi-FI" sz="1400" dirty="0" smtClean="0">
                <a:latin typeface="+mn-lt"/>
              </a:rPr>
              <a:t>11-v. = </a:t>
            </a:r>
          </a:p>
          <a:p>
            <a:r>
              <a:rPr lang="fi-FI" sz="1400" dirty="0" smtClean="0">
                <a:latin typeface="+mn-lt"/>
              </a:rPr>
              <a:t>pidennetyn </a:t>
            </a:r>
            <a:r>
              <a:rPr lang="fi-FI" sz="1400" dirty="0" err="1" smtClean="0">
                <a:latin typeface="+mn-lt"/>
              </a:rPr>
              <a:t>oppivelvolli-</a:t>
            </a:r>
            <a:endParaRPr lang="fi-FI" sz="1400" dirty="0" smtClean="0">
              <a:latin typeface="+mn-lt"/>
            </a:endParaRPr>
          </a:p>
          <a:p>
            <a:r>
              <a:rPr lang="fi-FI" sz="1400" dirty="0" err="1" smtClean="0">
                <a:latin typeface="+mn-lt"/>
              </a:rPr>
              <a:t>suuden</a:t>
            </a:r>
            <a:r>
              <a:rPr lang="fi-FI" sz="1400" dirty="0" smtClean="0">
                <a:latin typeface="+mn-lt"/>
              </a:rPr>
              <a:t> oppilaat</a:t>
            </a:r>
          </a:p>
          <a:p>
            <a:r>
              <a:rPr lang="fi-FI" sz="1400" dirty="0" smtClean="0">
                <a:latin typeface="+mn-lt"/>
              </a:rPr>
              <a:t>11-v.* = </a:t>
            </a:r>
          </a:p>
          <a:p>
            <a:r>
              <a:rPr lang="fi-FI" sz="1400" dirty="0" smtClean="0">
                <a:latin typeface="+mn-lt"/>
              </a:rPr>
              <a:t>pidennetyn </a:t>
            </a:r>
            <a:r>
              <a:rPr lang="fi-FI" sz="1400" dirty="0" err="1" smtClean="0">
                <a:latin typeface="+mn-lt"/>
              </a:rPr>
              <a:t>oppivelvolli-</a:t>
            </a:r>
            <a:endParaRPr lang="fi-FI" sz="1400" dirty="0" smtClean="0">
              <a:latin typeface="+mn-lt"/>
            </a:endParaRPr>
          </a:p>
          <a:p>
            <a:r>
              <a:rPr lang="fi-FI" sz="1400" dirty="0" err="1" smtClean="0">
                <a:latin typeface="+mn-lt"/>
              </a:rPr>
              <a:t>suuden</a:t>
            </a:r>
            <a:r>
              <a:rPr lang="fi-FI" sz="1400" dirty="0" smtClean="0">
                <a:latin typeface="+mn-lt"/>
              </a:rPr>
              <a:t> oppilaat, </a:t>
            </a:r>
          </a:p>
          <a:p>
            <a:r>
              <a:rPr lang="fi-FI" sz="1400" dirty="0" smtClean="0">
                <a:latin typeface="+mn-lt"/>
              </a:rPr>
              <a:t>vaikeimmin kehitys-</a:t>
            </a:r>
          </a:p>
          <a:p>
            <a:r>
              <a:rPr lang="fi-FI" sz="1400" dirty="0" smtClean="0">
                <a:latin typeface="+mn-lt"/>
              </a:rPr>
              <a:t>vammaiset</a:t>
            </a:r>
          </a:p>
          <a:p>
            <a:endParaRPr lang="fi-FI" sz="1400" dirty="0" smtClean="0">
              <a:latin typeface="+mn-lt"/>
            </a:endParaRPr>
          </a:p>
          <a:p>
            <a:r>
              <a:rPr lang="fi-FI" sz="1400" dirty="0" smtClean="0">
                <a:latin typeface="+mn-lt"/>
              </a:rPr>
              <a:t>Viivadiagrammi kertoo</a:t>
            </a:r>
          </a:p>
          <a:p>
            <a:r>
              <a:rPr lang="fi-FI" sz="1400" dirty="0" smtClean="0">
                <a:latin typeface="+mn-lt"/>
              </a:rPr>
              <a:t>erityisen tuen oppilaiden</a:t>
            </a:r>
          </a:p>
          <a:p>
            <a:r>
              <a:rPr lang="fi-FI" sz="1400" dirty="0">
                <a:latin typeface="+mn-lt"/>
              </a:rPr>
              <a:t>m</a:t>
            </a:r>
            <a:r>
              <a:rPr lang="fi-FI" sz="1400" dirty="0" smtClean="0">
                <a:latin typeface="+mn-lt"/>
              </a:rPr>
              <a:t>äärän suhteessa koko</a:t>
            </a:r>
          </a:p>
          <a:p>
            <a:r>
              <a:rPr lang="fi-FI" sz="1400" dirty="0">
                <a:latin typeface="+mn-lt"/>
              </a:rPr>
              <a:t>o</a:t>
            </a:r>
            <a:r>
              <a:rPr lang="fi-FI" sz="1400" dirty="0" smtClean="0">
                <a:latin typeface="+mn-lt"/>
              </a:rPr>
              <a:t>ppilasmäärään </a:t>
            </a:r>
          </a:p>
          <a:p>
            <a:r>
              <a:rPr lang="fi-FI" sz="1400" dirty="0" smtClean="0">
                <a:latin typeface="+mn-lt"/>
              </a:rPr>
              <a:t>(prosentteina).</a:t>
            </a:r>
            <a:endParaRPr lang="fi-FI" sz="1400" dirty="0">
              <a:latin typeface="+mn-lt"/>
            </a:endParaRPr>
          </a:p>
        </p:txBody>
      </p:sp>
      <p:graphicFrame>
        <p:nvGraphicFramePr>
          <p:cNvPr id="22" name="Sisällön paikkamerkki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5142385"/>
              </p:ext>
            </p:extLst>
          </p:nvPr>
        </p:nvGraphicFramePr>
        <p:xfrm>
          <a:off x="183396" y="1900237"/>
          <a:ext cx="7578655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Sisällön paikkamerkki 22"/>
          <p:cNvSpPr>
            <a:spLocks noGrp="1"/>
          </p:cNvSpPr>
          <p:nvPr>
            <p:ph idx="1"/>
          </p:nvPr>
        </p:nvSpPr>
        <p:spPr>
          <a:xfrm>
            <a:off x="457200" y="1700085"/>
            <a:ext cx="7050505" cy="4525963"/>
          </a:xfrm>
        </p:spPr>
        <p:txBody>
          <a:bodyPr/>
          <a:lstStyle/>
          <a:p>
            <a:pPr marL="0" indent="0">
              <a:buNone/>
            </a:pPr>
            <a:endParaRPr lang="fi-FI" dirty="0" smtClean="0"/>
          </a:p>
          <a:p>
            <a:pPr marL="0" indent="0">
              <a:buNone/>
            </a:pPr>
            <a:r>
              <a:rPr lang="fi-FI" dirty="0" smtClean="0"/>
              <a:t> </a:t>
            </a:r>
            <a:endParaRPr lang="fi-FI" dirty="0"/>
          </a:p>
        </p:txBody>
      </p:sp>
      <p:graphicFrame>
        <p:nvGraphicFramePr>
          <p:cNvPr id="24" name="Sisällön paikkamerkki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6889892"/>
              </p:ext>
            </p:extLst>
          </p:nvPr>
        </p:nvGraphicFramePr>
        <p:xfrm>
          <a:off x="635762" y="1669089"/>
          <a:ext cx="6317487" cy="4262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" name="Tekstiruutu 24"/>
          <p:cNvSpPr txBox="1"/>
          <p:nvPr/>
        </p:nvSpPr>
        <p:spPr>
          <a:xfrm rot="16200000">
            <a:off x="-493885" y="3836274"/>
            <a:ext cx="1295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dirty="0" smtClean="0">
                <a:latin typeface="+mn-lt"/>
              </a:rPr>
              <a:t>Oppilasmäärä</a:t>
            </a:r>
            <a:endParaRPr lang="fi-FI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302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i-FI" dirty="0" smtClean="0"/>
              <a:t>Muutokset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72608"/>
          </a:xfrm>
        </p:spPr>
        <p:txBody>
          <a:bodyPr>
            <a:normAutofit fontScale="55000" lnSpcReduction="20000"/>
          </a:bodyPr>
          <a:lstStyle/>
          <a:p>
            <a:r>
              <a:rPr lang="fi-FI" dirty="0" smtClean="0"/>
              <a:t>Yhtään uutta erityisluokkaa ei perustettu vuoden 2008 jälkeen.</a:t>
            </a:r>
          </a:p>
          <a:p>
            <a:r>
              <a:rPr lang="fi-FI" dirty="0"/>
              <a:t>Koulujen mahdollista suunnitella resurssien käyttöä </a:t>
            </a:r>
            <a:r>
              <a:rPr lang="fi-FI" dirty="0" smtClean="0"/>
              <a:t>lukuvuoden </a:t>
            </a:r>
            <a:r>
              <a:rPr lang="fi-FI" dirty="0"/>
              <a:t>oppilasaineksen tarpeiden </a:t>
            </a:r>
            <a:r>
              <a:rPr lang="fi-FI" dirty="0" smtClean="0"/>
              <a:t>mukaan </a:t>
            </a:r>
          </a:p>
          <a:p>
            <a:r>
              <a:rPr lang="fi-FI" dirty="0" smtClean="0"/>
              <a:t>VAIKE luokat siirrettiin yleisopetuksen koulujen yhteyteen</a:t>
            </a:r>
          </a:p>
          <a:p>
            <a:r>
              <a:rPr lang="fi-FI" dirty="0" smtClean="0"/>
              <a:t>KIELI luokat hajautettiin kahdelle eri alueelle. KIELI luokkien oppilasmäärä vähentynyt yli 100 alle 50 oppilaaseen</a:t>
            </a:r>
          </a:p>
          <a:p>
            <a:r>
              <a:rPr lang="fi-FI" dirty="0" smtClean="0"/>
              <a:t>Erityisluokkia hajautettiin lähikouluihin. Niistä lähes kaikki toimii muutoin kuin perinteisenä erityisluokkana</a:t>
            </a:r>
          </a:p>
          <a:p>
            <a:r>
              <a:rPr lang="fi-FI" dirty="0" smtClean="0"/>
              <a:t>Noin 10 </a:t>
            </a:r>
            <a:r>
              <a:rPr lang="fi-FI" dirty="0"/>
              <a:t>erityisluokan resurssi on muutettu laaja-alaisen </a:t>
            </a:r>
            <a:r>
              <a:rPr lang="fi-FI" dirty="0" smtClean="0"/>
              <a:t>resurssiksi: Vaihtelee vuosittain oppilasaineksen mukaan</a:t>
            </a:r>
            <a:endParaRPr lang="fi-FI" dirty="0"/>
          </a:p>
          <a:p>
            <a:r>
              <a:rPr lang="fi-FI" dirty="0" smtClean="0"/>
              <a:t>2-4 erityisluokkaa </a:t>
            </a:r>
            <a:r>
              <a:rPr lang="fi-FI" dirty="0"/>
              <a:t>muuttui yhteistoiminnalliseksi </a:t>
            </a:r>
            <a:r>
              <a:rPr lang="fi-FI" dirty="0" smtClean="0"/>
              <a:t>luokaksi. Vaihtelee vuosittain</a:t>
            </a:r>
          </a:p>
          <a:p>
            <a:r>
              <a:rPr lang="fi-FI" dirty="0"/>
              <a:t>2 konsultoivaa </a:t>
            </a:r>
            <a:r>
              <a:rPr lang="fi-FI" dirty="0" smtClean="0"/>
              <a:t>erityisopettajaa (oppiva työryhmä, kota työryhmä, </a:t>
            </a:r>
            <a:r>
              <a:rPr lang="fi-FI" dirty="0" err="1" smtClean="0"/>
              <a:t>ym</a:t>
            </a:r>
            <a:r>
              <a:rPr lang="fi-FI" dirty="0" smtClean="0"/>
              <a:t>)</a:t>
            </a:r>
          </a:p>
          <a:p>
            <a:r>
              <a:rPr lang="fi-FI" dirty="0" smtClean="0"/>
              <a:t>Eteläisen alueen alueelliset erityisluokat muutettu palvelemaan lähikoulua. Muutos koski 9 erityisluokan toimintaa</a:t>
            </a:r>
          </a:p>
          <a:p>
            <a:r>
              <a:rPr lang="fi-FI" dirty="0" smtClean="0"/>
              <a:t>Erityisluokilla opiskeluajat lyhentyneet. Oppilaan erityisluokassa  opiskelun viikkotuntimäärä vähentynyt ”avoin-pienluokka” ajattelu</a:t>
            </a:r>
          </a:p>
          <a:p>
            <a:r>
              <a:rPr lang="fi-FI" dirty="0" smtClean="0"/>
              <a:t>Tuki nopeampaa ja oikea-aikaisempaa</a:t>
            </a:r>
          </a:p>
          <a:p>
            <a:r>
              <a:rPr lang="fi-FI" dirty="0" smtClean="0"/>
              <a:t>Kokeilukulttuuri: Perheluokka, saluunaluokka, joustava pienryhmä, sosiaalisten ja tunnetaitojen opetus, </a:t>
            </a:r>
            <a:r>
              <a:rPr lang="fi-FI" dirty="0" err="1" smtClean="0"/>
              <a:t>ym</a:t>
            </a:r>
            <a:r>
              <a:rPr lang="fi-FI" dirty="0" smtClean="0"/>
              <a:t>, </a:t>
            </a:r>
            <a:r>
              <a:rPr lang="fi-FI" dirty="0" err="1" smtClean="0"/>
              <a:t>ym</a:t>
            </a:r>
            <a:endParaRPr lang="fi-FI" dirty="0" smtClean="0"/>
          </a:p>
          <a:p>
            <a:r>
              <a:rPr lang="fi-FI" dirty="0" smtClean="0"/>
              <a:t>Yhteistyö varhaiskasvatuksen kanssa tiivistynyt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544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i-FI" dirty="0" smtClean="0"/>
              <a:t>Kysymyksiä???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72608"/>
          </a:xfrm>
        </p:spPr>
        <p:txBody>
          <a:bodyPr>
            <a:normAutofit fontScale="85000" lnSpcReduction="20000"/>
          </a:bodyPr>
          <a:lstStyle/>
          <a:p>
            <a:r>
              <a:rPr lang="fi-FI" dirty="0" smtClean="0"/>
              <a:t>Ollaanko menty oikeaan suuntaan?</a:t>
            </a:r>
          </a:p>
          <a:p>
            <a:pPr lvl="1"/>
            <a:r>
              <a:rPr lang="fi-FI" dirty="0" smtClean="0"/>
              <a:t>Missä asioissa oikeaan suuntaan ja missä asioissa väärään suuntaan?</a:t>
            </a:r>
          </a:p>
          <a:p>
            <a:r>
              <a:rPr lang="fi-FI" dirty="0" smtClean="0"/>
              <a:t>Ollaanko muutettu liikaa vai jääty puolitiehen?</a:t>
            </a:r>
          </a:p>
          <a:p>
            <a:r>
              <a:rPr lang="fi-FI" dirty="0" smtClean="0"/>
              <a:t>Palveleeko nykyinen systeemi kuntalaisia hyvin</a:t>
            </a:r>
            <a:r>
              <a:rPr lang="fi-FI" dirty="0"/>
              <a:t> </a:t>
            </a:r>
            <a:r>
              <a:rPr lang="fi-FI" dirty="0" smtClean="0"/>
              <a:t>eli ottaako se huomioon oppilaiden ja perheiden tarpeet?</a:t>
            </a:r>
          </a:p>
          <a:p>
            <a:r>
              <a:rPr lang="fi-FI" dirty="0" smtClean="0"/>
              <a:t>Onko järjestelmä tasapuolinen oppilaita ja perheitä ajatellen?</a:t>
            </a:r>
          </a:p>
          <a:p>
            <a:r>
              <a:rPr lang="fi-FI" dirty="0" smtClean="0"/>
              <a:t>Onko prosessit selkeitä?</a:t>
            </a:r>
          </a:p>
          <a:p>
            <a:r>
              <a:rPr lang="fi-FI" dirty="0" smtClean="0"/>
              <a:t>Minne suuntaan ja miten järjestelmää tulee jatkossa kehittää? (Kuopion tulkinta valtakunnallisesta strategiasta, normeista ja tutkimustuloksista)</a:t>
            </a:r>
          </a:p>
          <a:p>
            <a:r>
              <a:rPr lang="fi-FI" dirty="0" smtClean="0"/>
              <a:t>Onko kolmiportaisen tuen toteutus Kuopion kaupungin strategian mukainen?</a:t>
            </a:r>
          </a:p>
        </p:txBody>
      </p:sp>
    </p:spTree>
    <p:extLst>
      <p:ext uri="{BB962C8B-B14F-4D97-AF65-F5344CB8AC3E}">
        <p14:creationId xmlns:p14="http://schemas.microsoft.com/office/powerpoint/2010/main" val="395227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fi-FI" dirty="0">
                <a:solidFill>
                  <a:schemeClr val="bg1"/>
                </a:solidFill>
              </a:rPr>
              <a:t>Kolmiportaisen tuen kehittämisen työryhmä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47500" lnSpcReduction="20000"/>
          </a:bodyPr>
          <a:lstStyle/>
          <a:p>
            <a:pPr marL="0" indent="0" fontAlgn="base">
              <a:buNone/>
            </a:pPr>
            <a:endParaRPr lang="fi-FI" dirty="0"/>
          </a:p>
          <a:p>
            <a:pPr fontAlgn="base"/>
            <a:r>
              <a:rPr lang="fi-FI" sz="4500" dirty="0"/>
              <a:t>Martti Ahtisaaren koulu (VAIKE / </a:t>
            </a:r>
            <a:r>
              <a:rPr lang="fi-FI" sz="4500" dirty="0" err="1"/>
              <a:t>inklusiivinen</a:t>
            </a:r>
            <a:r>
              <a:rPr lang="fi-FI" sz="4500" dirty="0"/>
              <a:t> malli) / </a:t>
            </a:r>
            <a:r>
              <a:rPr lang="fi-FI" sz="4500" dirty="0" smtClean="0"/>
              <a:t>iso alakoulu)</a:t>
            </a:r>
            <a:r>
              <a:rPr lang="fi-FI" sz="4500" dirty="0"/>
              <a:t> </a:t>
            </a:r>
          </a:p>
          <a:p>
            <a:pPr fontAlgn="base"/>
            <a:r>
              <a:rPr lang="fi-FI" sz="4500" dirty="0" err="1" smtClean="0"/>
              <a:t>Jynkänlahden</a:t>
            </a:r>
            <a:r>
              <a:rPr lang="fi-FI" sz="4500" dirty="0" smtClean="0"/>
              <a:t> </a:t>
            </a:r>
            <a:r>
              <a:rPr lang="fi-FI" sz="4500" dirty="0"/>
              <a:t>koulu (erityisluokka / yläkoulu) </a:t>
            </a:r>
          </a:p>
          <a:p>
            <a:pPr fontAlgn="base"/>
            <a:r>
              <a:rPr lang="fi-FI" sz="4500" dirty="0" smtClean="0"/>
              <a:t>Vehmasmäen </a:t>
            </a:r>
            <a:r>
              <a:rPr lang="fi-FI" sz="4500" dirty="0"/>
              <a:t>koulu (</a:t>
            </a:r>
            <a:r>
              <a:rPr lang="fi-FI" sz="4500" dirty="0" smtClean="0"/>
              <a:t>maaseutukoulu / pieni alakoulu)</a:t>
            </a:r>
            <a:r>
              <a:rPr lang="fi-FI" sz="4500" dirty="0"/>
              <a:t> </a:t>
            </a:r>
            <a:endParaRPr lang="fi-FI" sz="4500" dirty="0" smtClean="0"/>
          </a:p>
          <a:p>
            <a:pPr fontAlgn="base"/>
            <a:r>
              <a:rPr lang="fi-FI" sz="4500" dirty="0" smtClean="0"/>
              <a:t>Nilsiän </a:t>
            </a:r>
            <a:r>
              <a:rPr lang="fi-FI" sz="4500" dirty="0"/>
              <a:t>yhtenäiskoulu (liitosalueen keskus jossa erityisluokkia / yhtenäiskoulu) </a:t>
            </a:r>
          </a:p>
          <a:p>
            <a:pPr fontAlgn="base"/>
            <a:r>
              <a:rPr lang="fi-FI" sz="4500" dirty="0"/>
              <a:t>Neulamäen koulu (haastava alue+ erityisluokkia / yhtenäiskoulu)  </a:t>
            </a:r>
          </a:p>
          <a:p>
            <a:pPr fontAlgn="base"/>
            <a:r>
              <a:rPr lang="fi-FI" sz="4500" dirty="0"/>
              <a:t>Oppilashuolto </a:t>
            </a:r>
          </a:p>
          <a:p>
            <a:pPr fontAlgn="base"/>
            <a:r>
              <a:rPr lang="fi-FI" sz="4500" dirty="0"/>
              <a:t>Varhaiskasvatus </a:t>
            </a:r>
          </a:p>
          <a:p>
            <a:pPr fontAlgn="base"/>
            <a:r>
              <a:rPr lang="fi-FI" sz="4500" dirty="0"/>
              <a:t>Alue-erityisopettajista Heli Pekurinen ja konsultoivista erityisluokanopettajista Kristiina Hyvärinen</a:t>
            </a:r>
            <a:r>
              <a:rPr lang="fi-FI" sz="3800" dirty="0"/>
              <a:t> </a:t>
            </a:r>
            <a:endParaRPr lang="fi-FI" sz="3800" dirty="0" smtClean="0"/>
          </a:p>
          <a:p>
            <a:pPr marL="0" indent="0" fontAlgn="base">
              <a:buNone/>
            </a:pPr>
            <a:endParaRPr lang="fi-FI" sz="3800" dirty="0" smtClean="0"/>
          </a:p>
          <a:p>
            <a:pPr marL="0" indent="0" fontAlgn="base">
              <a:buNone/>
            </a:pPr>
            <a:r>
              <a:rPr lang="fi-FI" sz="3800" b="1" dirty="0" smtClean="0"/>
              <a:t>Aloituskokous 17.8.2017 kello 12-15 kouluvirastolla piharakennuksen kokoushuone </a:t>
            </a:r>
            <a:endParaRPr lang="fi-FI" sz="3800" b="1" dirty="0"/>
          </a:p>
          <a:p>
            <a:pPr marL="0" indent="0" fontAlgn="base">
              <a:buNone/>
            </a:pPr>
            <a:endParaRPr lang="fi-FI" sz="3800" dirty="0"/>
          </a:p>
          <a:p>
            <a:endParaRPr lang="fi-FI" sz="3800" dirty="0"/>
          </a:p>
        </p:txBody>
      </p:sp>
    </p:spTree>
    <p:extLst>
      <p:ext uri="{BB962C8B-B14F-4D97-AF65-F5344CB8AC3E}">
        <p14:creationId xmlns:p14="http://schemas.microsoft.com/office/powerpoint/2010/main" val="15089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f896113-b1cf-45ed-8d3e-e7517c8d9043">
      <UserInfo>
        <DisplayName>Hollmén Matti Johannes</DisplayName>
        <AccountId>177</AccountId>
        <AccountType/>
      </UserInfo>
      <UserInfo>
        <DisplayName>Pasanen Riikka Maaria</DisplayName>
        <AccountId>178</AccountId>
        <AccountType/>
      </UserInfo>
      <UserInfo>
        <DisplayName>Torvinen Päivi Marjut Hannele</DisplayName>
        <AccountId>179</AccountId>
        <AccountType/>
      </UserInfo>
      <UserInfo>
        <DisplayName>Karhunen Sanna Kaarina</DisplayName>
        <AccountId>180</AccountId>
        <AccountType/>
      </UserInfo>
      <UserInfo>
        <DisplayName>Knuutinen Yrjö Juhani</DisplayName>
        <AccountId>80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73A93D3577CC294CADE844B2B7014311" ma:contentTypeVersion="4" ma:contentTypeDescription="Luo uusi asiakirja." ma:contentTypeScope="" ma:versionID="d127fecac0c61f1fea2037d99094aab6">
  <xsd:schema xmlns:xsd="http://www.w3.org/2001/XMLSchema" xmlns:xs="http://www.w3.org/2001/XMLSchema" xmlns:p="http://schemas.microsoft.com/office/2006/metadata/properties" xmlns:ns2="4f896113-b1cf-45ed-8d3e-e7517c8d9043" xmlns:ns3="c227a13c-ef09-4a0f-8cbe-4e2af6772358" targetNamespace="http://schemas.microsoft.com/office/2006/metadata/properties" ma:root="true" ma:fieldsID="e23477481b22748457230b0c0b43f8e9" ns2:_="" ns3:_="">
    <xsd:import namespace="4f896113-b1cf-45ed-8d3e-e7517c8d9043"/>
    <xsd:import namespace="c227a13c-ef09-4a0f-8cbe-4e2af677235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896113-b1cf-45ed-8d3e-e7517c8d904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27a13c-ef09-4a0f-8cbe-4e2af67723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0458B92-0832-4D0B-A3FF-67271E860947}">
  <ds:schemaRefs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c227a13c-ef09-4a0f-8cbe-4e2af6772358"/>
    <ds:schemaRef ds:uri="4f896113-b1cf-45ed-8d3e-e7517c8d9043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06030422-8BF7-41A8-97DE-C76517A392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C7E5FF-DF4E-43C3-9989-EDEE6FDC5F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896113-b1cf-45ed-8d3e-e7517c8d9043"/>
    <ds:schemaRef ds:uri="c227a13c-ef09-4a0f-8cbe-4e2af677235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2392</TotalTime>
  <Words>413</Words>
  <Application>Microsoft Office PowerPoint</Application>
  <PresentationFormat>Näytössä katseltava diaesitys (4:3)</PresentationFormat>
  <Paragraphs>86</Paragraphs>
  <Slides>8</Slides>
  <Notes>2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9" baseType="lpstr">
      <vt:lpstr>Office-teema</vt:lpstr>
      <vt:lpstr>Kuopion erityisopetuksen kehittäminen 2009 – 2017</vt:lpstr>
      <vt:lpstr>Muutokset toimintaympäristössä</vt:lpstr>
      <vt:lpstr>Tilanne syksyllä 2008</vt:lpstr>
      <vt:lpstr>Kuopion erityisopetusresurssi vuosina 1996 – 2015 </vt:lpstr>
      <vt:lpstr>4. Erityinen tuki</vt:lpstr>
      <vt:lpstr>Muutokset</vt:lpstr>
      <vt:lpstr>Kysymyksiä???</vt:lpstr>
      <vt:lpstr>Kolmiportaisen tuen kehittämisen työryhmä</vt:lpstr>
    </vt:vector>
  </TitlesOfParts>
  <Company>Kuopion kaupunki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Mika Kuitunen</dc:creator>
  <cp:lastModifiedBy>Cederberg Riitta</cp:lastModifiedBy>
  <cp:revision>100</cp:revision>
  <cp:lastPrinted>2014-10-07T11:27:00Z</cp:lastPrinted>
  <dcterms:created xsi:type="dcterms:W3CDTF">2012-09-06T09:07:34Z</dcterms:created>
  <dcterms:modified xsi:type="dcterms:W3CDTF">2017-08-05T06:51:11Z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0x01010073A93D3577CC294CADE844B2B7014311</vt:lpwstr>
  </property>
</Properties>
</file>