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73" r:id="rId3"/>
    <p:sldId id="294" r:id="rId4"/>
    <p:sldId id="281" r:id="rId5"/>
    <p:sldId id="258" r:id="rId6"/>
    <p:sldId id="279" r:id="rId7"/>
    <p:sldId id="285" r:id="rId8"/>
    <p:sldId id="286" r:id="rId9"/>
    <p:sldId id="283" r:id="rId10"/>
    <p:sldId id="280" r:id="rId11"/>
    <p:sldId id="276" r:id="rId12"/>
    <p:sldId id="277" r:id="rId13"/>
    <p:sldId id="275" r:id="rId14"/>
    <p:sldId id="278" r:id="rId15"/>
    <p:sldId id="282" r:id="rId16"/>
    <p:sldId id="293" r:id="rId17"/>
    <p:sldId id="295" r:id="rId18"/>
    <p:sldId id="284" r:id="rId19"/>
    <p:sldId id="289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03A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fs01.likes.jyu.fi\homes\joonas.niemi\My%20Documents\LIKES\px-win_portable\HLT16_PX1_KR_kulkutap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fs01.likes.jyu.fi\homes\joonas.niemi\My%20Documents\LIKES\Haastekilpailu\Kuopio\Kuopio_koulumatkat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fs01.likes.jyu.fi\homes\joonas.niemi\My%20Documents\LIKES\Haastekilpailu\Kuopio\Kuopio_koulumatkat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dirty="0">
                <a:latin typeface="+mn-lt"/>
              </a:rPr>
              <a:t>6-17 vuotiaiden matkat Suomessa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41ABDE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9FF-440A-AC87-FC9ED1A43B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'HLT 2016'!$D$3:$J$3</c:f>
              <c:strCache>
                <c:ptCount val="6"/>
                <c:pt idx="0">
                  <c:v>jalankulku</c:v>
                </c:pt>
                <c:pt idx="1">
                  <c:v>pyöräily</c:v>
                </c:pt>
                <c:pt idx="2">
                  <c:v>bussi</c:v>
                </c:pt>
                <c:pt idx="3">
                  <c:v>juna, metro tai raitiovaunu</c:v>
                </c:pt>
                <c:pt idx="4">
                  <c:v>ha-matkustaja</c:v>
                </c:pt>
                <c:pt idx="5">
                  <c:v>muu</c:v>
                </c:pt>
              </c:strCache>
            </c:strRef>
          </c:cat>
          <c:val>
            <c:numRef>
              <c:f>'HLT 2016'!$D$6:$J$6</c:f>
              <c:numCache>
                <c:formatCode>0.0\ %</c:formatCode>
                <c:ptCount val="6"/>
                <c:pt idx="0">
                  <c:v>0.2670667666916729</c:v>
                </c:pt>
                <c:pt idx="1">
                  <c:v>0.19392348087021757</c:v>
                </c:pt>
                <c:pt idx="2">
                  <c:v>8.5521380345086273E-2</c:v>
                </c:pt>
                <c:pt idx="3">
                  <c:v>1.3503375843960989E-2</c:v>
                </c:pt>
                <c:pt idx="4">
                  <c:v>0.3927231807951988</c:v>
                </c:pt>
                <c:pt idx="5">
                  <c:v>4.5011252813203298E-2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FF-440A-AC87-FC9ED1A43B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7043696"/>
        <c:axId val="467045664"/>
      </c:barChart>
      <c:catAx>
        <c:axId val="46704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fi-FI"/>
          </a:p>
        </c:txPr>
        <c:crossAx val="467045664"/>
        <c:crosses val="autoZero"/>
        <c:auto val="1"/>
        <c:lblAlgn val="ctr"/>
        <c:lblOffset val="100"/>
        <c:noMultiLvlLbl val="0"/>
      </c:catAx>
      <c:valAx>
        <c:axId val="46704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6704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Koulumatkat Kuopiossa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Sheet1!$M$5</c:f>
              <c:strCache>
                <c:ptCount val="1"/>
                <c:pt idx="0">
                  <c:v>3. luokka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Sheet1!$L$6:$L$11</c:f>
              <c:strCache>
                <c:ptCount val="6"/>
                <c:pt idx="0">
                  <c:v>Kävellen tai potkulaudalla</c:v>
                </c:pt>
                <c:pt idx="1">
                  <c:v>pyörällä</c:v>
                </c:pt>
                <c:pt idx="2">
                  <c:v>vanhemman tai jonkun muun autokyydissä</c:v>
                </c:pt>
                <c:pt idx="3">
                  <c:v>koulutaksilla tai linja-autolla</c:v>
                </c:pt>
                <c:pt idx="4">
                  <c:v>mopolla tai skootterilla</c:v>
                </c:pt>
                <c:pt idx="5">
                  <c:v>jotenkin muuten</c:v>
                </c:pt>
              </c:strCache>
            </c:strRef>
          </c:cat>
          <c:val>
            <c:numRef>
              <c:f>Sheet1!$M$6:$M$11</c:f>
            </c:numRef>
          </c:val>
          <c:extLst>
            <c:ext xmlns:c16="http://schemas.microsoft.com/office/drawing/2014/chart" uri="{C3380CC4-5D6E-409C-BE32-E72D297353CC}">
              <c16:uniqueId val="{00000000-6E71-48BB-8BF5-6127964EE74A}"/>
            </c:ext>
          </c:extLst>
        </c:ser>
        <c:ser>
          <c:idx val="1"/>
          <c:order val="1"/>
          <c:tx>
            <c:strRef>
              <c:f>Sheet1!$N$5</c:f>
              <c:strCache>
                <c:ptCount val="1"/>
                <c:pt idx="0">
                  <c:v>3. luokka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Sheet1!$L$6:$L$11</c:f>
              <c:strCache>
                <c:ptCount val="6"/>
                <c:pt idx="0">
                  <c:v>Kävellen tai potkulaudalla</c:v>
                </c:pt>
                <c:pt idx="1">
                  <c:v>pyörällä</c:v>
                </c:pt>
                <c:pt idx="2">
                  <c:v>vanhemman tai jonkun muun autokyydissä</c:v>
                </c:pt>
                <c:pt idx="3">
                  <c:v>koulutaksilla tai linja-autolla</c:v>
                </c:pt>
                <c:pt idx="4">
                  <c:v>mopolla tai skootterilla</c:v>
                </c:pt>
                <c:pt idx="5">
                  <c:v>jotenkin muuten</c:v>
                </c:pt>
              </c:strCache>
            </c:strRef>
          </c:cat>
          <c:val>
            <c:numRef>
              <c:f>Sheet1!$N$6:$N$11</c:f>
              <c:numCache>
                <c:formatCode>0%</c:formatCode>
                <c:ptCount val="6"/>
                <c:pt idx="0">
                  <c:v>0.23548387096774193</c:v>
                </c:pt>
                <c:pt idx="1">
                  <c:v>0.40322580645161288</c:v>
                </c:pt>
                <c:pt idx="2">
                  <c:v>0.1064516129032258</c:v>
                </c:pt>
                <c:pt idx="3">
                  <c:v>0.23225806451612904</c:v>
                </c:pt>
                <c:pt idx="4">
                  <c:v>0</c:v>
                </c:pt>
                <c:pt idx="5">
                  <c:v>2.2580645161290321E-2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71-48BB-8BF5-6127964EE74A}"/>
            </c:ext>
          </c:extLst>
        </c:ser>
        <c:ser>
          <c:idx val="2"/>
          <c:order val="2"/>
          <c:tx>
            <c:strRef>
              <c:f>Sheet1!$O$5</c:f>
              <c:strCache>
                <c:ptCount val="1"/>
                <c:pt idx="0">
                  <c:v>6. luokka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Sheet1!$L$6:$L$11</c:f>
              <c:strCache>
                <c:ptCount val="6"/>
                <c:pt idx="0">
                  <c:v>Kävellen tai potkulaudalla</c:v>
                </c:pt>
                <c:pt idx="1">
                  <c:v>pyörällä</c:v>
                </c:pt>
                <c:pt idx="2">
                  <c:v>vanhemman tai jonkun muun autokyydissä</c:v>
                </c:pt>
                <c:pt idx="3">
                  <c:v>koulutaksilla tai linja-autolla</c:v>
                </c:pt>
                <c:pt idx="4">
                  <c:v>mopolla tai skootterilla</c:v>
                </c:pt>
                <c:pt idx="5">
                  <c:v>jotenkin muuten</c:v>
                </c:pt>
              </c:strCache>
            </c:strRef>
          </c:cat>
          <c:val>
            <c:numRef>
              <c:f>Sheet1!$O$6:$O$11</c:f>
            </c:numRef>
          </c:val>
          <c:extLst>
            <c:ext xmlns:c16="http://schemas.microsoft.com/office/drawing/2014/chart" uri="{C3380CC4-5D6E-409C-BE32-E72D297353CC}">
              <c16:uniqueId val="{00000002-6E71-48BB-8BF5-6127964EE74A}"/>
            </c:ext>
          </c:extLst>
        </c:ser>
        <c:ser>
          <c:idx val="3"/>
          <c:order val="3"/>
          <c:tx>
            <c:strRef>
              <c:f>Sheet1!$P$5</c:f>
              <c:strCache>
                <c:ptCount val="1"/>
                <c:pt idx="0">
                  <c:v>6. luokka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Sheet1!$L$6:$L$11</c:f>
              <c:strCache>
                <c:ptCount val="6"/>
                <c:pt idx="0">
                  <c:v>Kävellen tai potkulaudalla</c:v>
                </c:pt>
                <c:pt idx="1">
                  <c:v>pyörällä</c:v>
                </c:pt>
                <c:pt idx="2">
                  <c:v>vanhemman tai jonkun muun autokyydissä</c:v>
                </c:pt>
                <c:pt idx="3">
                  <c:v>koulutaksilla tai linja-autolla</c:v>
                </c:pt>
                <c:pt idx="4">
                  <c:v>mopolla tai skootterilla</c:v>
                </c:pt>
                <c:pt idx="5">
                  <c:v>jotenkin muuten</c:v>
                </c:pt>
              </c:strCache>
            </c:strRef>
          </c:cat>
          <c:val>
            <c:numRef>
              <c:f>Sheet1!$P$6:$P$11</c:f>
              <c:numCache>
                <c:formatCode>0%</c:formatCode>
                <c:ptCount val="6"/>
                <c:pt idx="0">
                  <c:v>0.25666666666666665</c:v>
                </c:pt>
                <c:pt idx="1">
                  <c:v>0.39</c:v>
                </c:pt>
                <c:pt idx="2">
                  <c:v>7.6666666666666661E-2</c:v>
                </c:pt>
                <c:pt idx="3">
                  <c:v>0.27</c:v>
                </c:pt>
                <c:pt idx="4">
                  <c:v>0</c:v>
                </c:pt>
                <c:pt idx="5">
                  <c:v>6.6666666666666671E-3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71-48BB-8BF5-6127964EE74A}"/>
            </c:ext>
          </c:extLst>
        </c:ser>
        <c:ser>
          <c:idx val="4"/>
          <c:order val="4"/>
          <c:tx>
            <c:strRef>
              <c:f>Sheet1!$Q$5</c:f>
              <c:strCache>
                <c:ptCount val="1"/>
                <c:pt idx="0">
                  <c:v>9. luokka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Sheet1!$L$6:$L$11</c:f>
              <c:strCache>
                <c:ptCount val="6"/>
                <c:pt idx="0">
                  <c:v>Kävellen tai potkulaudalla</c:v>
                </c:pt>
                <c:pt idx="1">
                  <c:v>pyörällä</c:v>
                </c:pt>
                <c:pt idx="2">
                  <c:v>vanhemman tai jonkun muun autokyydissä</c:v>
                </c:pt>
                <c:pt idx="3">
                  <c:v>koulutaksilla tai linja-autolla</c:v>
                </c:pt>
                <c:pt idx="4">
                  <c:v>mopolla tai skootterilla</c:v>
                </c:pt>
                <c:pt idx="5">
                  <c:v>jotenkin muuten</c:v>
                </c:pt>
              </c:strCache>
            </c:strRef>
          </c:cat>
          <c:val>
            <c:numRef>
              <c:f>Sheet1!$Q$6:$Q$11</c:f>
            </c:numRef>
          </c:val>
          <c:extLst>
            <c:ext xmlns:c16="http://schemas.microsoft.com/office/drawing/2014/chart" uri="{C3380CC4-5D6E-409C-BE32-E72D297353CC}">
              <c16:uniqueId val="{00000004-6E71-48BB-8BF5-6127964EE74A}"/>
            </c:ext>
          </c:extLst>
        </c:ser>
        <c:ser>
          <c:idx val="5"/>
          <c:order val="5"/>
          <c:tx>
            <c:strRef>
              <c:f>Sheet1!$R$5</c:f>
              <c:strCache>
                <c:ptCount val="1"/>
                <c:pt idx="0">
                  <c:v>9. luokka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Sheet1!$L$6:$L$11</c:f>
              <c:strCache>
                <c:ptCount val="6"/>
                <c:pt idx="0">
                  <c:v>Kävellen tai potkulaudalla</c:v>
                </c:pt>
                <c:pt idx="1">
                  <c:v>pyörällä</c:v>
                </c:pt>
                <c:pt idx="2">
                  <c:v>vanhemman tai jonkun muun autokyydissä</c:v>
                </c:pt>
                <c:pt idx="3">
                  <c:v>koulutaksilla tai linja-autolla</c:v>
                </c:pt>
                <c:pt idx="4">
                  <c:v>mopolla tai skootterilla</c:v>
                </c:pt>
                <c:pt idx="5">
                  <c:v>jotenkin muuten</c:v>
                </c:pt>
              </c:strCache>
            </c:strRef>
          </c:cat>
          <c:val>
            <c:numRef>
              <c:f>Sheet1!$R$6:$R$11</c:f>
              <c:numCache>
                <c:formatCode>0%</c:formatCode>
                <c:ptCount val="6"/>
                <c:pt idx="0">
                  <c:v>0.12987012987012986</c:v>
                </c:pt>
                <c:pt idx="1">
                  <c:v>0.15151515151515152</c:v>
                </c:pt>
                <c:pt idx="2">
                  <c:v>9.0909090909090912E-2</c:v>
                </c:pt>
                <c:pt idx="3">
                  <c:v>0.42857142857142855</c:v>
                </c:pt>
                <c:pt idx="4">
                  <c:v>0.19480519480519481</c:v>
                </c:pt>
                <c:pt idx="5">
                  <c:v>4.329004329004329E-3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71-48BB-8BF5-6127964EE7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0401168"/>
        <c:axId val="700398216"/>
      </c:barChart>
      <c:catAx>
        <c:axId val="70040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00398216"/>
        <c:crosses val="autoZero"/>
        <c:auto val="1"/>
        <c:lblAlgn val="ctr"/>
        <c:lblOffset val="100"/>
        <c:noMultiLvlLbl val="0"/>
      </c:catAx>
      <c:valAx>
        <c:axId val="700398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0040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Kulkutavat ja matkapituudet Kuopiossa koulumatkoilla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Sheet1!$W$13</c:f>
              <c:strCache>
                <c:ptCount val="1"/>
                <c:pt idx="0">
                  <c:v>Kävellen tai potkulaudalla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Sheet1!$X$12:$AA$12</c:f>
              <c:strCache>
                <c:ptCount val="4"/>
                <c:pt idx="0">
                  <c:v>0-1km</c:v>
                </c:pt>
                <c:pt idx="1">
                  <c:v>1-2km</c:v>
                </c:pt>
                <c:pt idx="2">
                  <c:v>2-3km</c:v>
                </c:pt>
                <c:pt idx="3">
                  <c:v>yli 3km</c:v>
                </c:pt>
              </c:strCache>
            </c:strRef>
          </c:cat>
          <c:val>
            <c:numRef>
              <c:f>Sheet1!$X$13:$AA$13</c:f>
              <c:numCache>
                <c:formatCode>0%</c:formatCode>
                <c:ptCount val="4"/>
                <c:pt idx="0">
                  <c:v>0.56903765690376573</c:v>
                </c:pt>
                <c:pt idx="1">
                  <c:v>0.18131868131868131</c:v>
                </c:pt>
                <c:pt idx="2">
                  <c:v>5.2173913043478258E-2</c:v>
                </c:pt>
                <c:pt idx="3">
                  <c:v>9.8039215686274508E-3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94-4933-A760-A218F2F40606}"/>
            </c:ext>
          </c:extLst>
        </c:ser>
        <c:ser>
          <c:idx val="1"/>
          <c:order val="1"/>
          <c:tx>
            <c:strRef>
              <c:f>Sheet1!$W$14</c:f>
              <c:strCache>
                <c:ptCount val="1"/>
                <c:pt idx="0">
                  <c:v>pyörällä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Sheet1!$X$12:$AA$12</c:f>
              <c:strCache>
                <c:ptCount val="4"/>
                <c:pt idx="0">
                  <c:v>0-1km</c:v>
                </c:pt>
                <c:pt idx="1">
                  <c:v>1-2km</c:v>
                </c:pt>
                <c:pt idx="2">
                  <c:v>2-3km</c:v>
                </c:pt>
                <c:pt idx="3">
                  <c:v>yli 3km</c:v>
                </c:pt>
              </c:strCache>
            </c:strRef>
          </c:cat>
          <c:val>
            <c:numRef>
              <c:f>Sheet1!$X$14:$AA$14</c:f>
              <c:numCache>
                <c:formatCode>0%</c:formatCode>
                <c:ptCount val="4"/>
                <c:pt idx="0">
                  <c:v>0.33472803347280333</c:v>
                </c:pt>
                <c:pt idx="1">
                  <c:v>0.61538461538461542</c:v>
                </c:pt>
                <c:pt idx="2">
                  <c:v>0.59130434782608698</c:v>
                </c:pt>
                <c:pt idx="3">
                  <c:v>5.5555555555555552E-2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94-4933-A760-A218F2F40606}"/>
            </c:ext>
          </c:extLst>
        </c:ser>
        <c:ser>
          <c:idx val="2"/>
          <c:order val="2"/>
          <c:tx>
            <c:strRef>
              <c:f>Sheet1!$W$15</c:f>
              <c:strCache>
                <c:ptCount val="1"/>
                <c:pt idx="0">
                  <c:v>vanhemman tai jonkun muun autokyydissä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Sheet1!$X$12:$AA$12</c:f>
              <c:strCache>
                <c:ptCount val="4"/>
                <c:pt idx="0">
                  <c:v>0-1km</c:v>
                </c:pt>
                <c:pt idx="1">
                  <c:v>1-2km</c:v>
                </c:pt>
                <c:pt idx="2">
                  <c:v>2-3km</c:v>
                </c:pt>
                <c:pt idx="3">
                  <c:v>yli 3km</c:v>
                </c:pt>
              </c:strCache>
            </c:strRef>
          </c:cat>
          <c:val>
            <c:numRef>
              <c:f>Sheet1!$X$15:$AA$15</c:f>
              <c:numCache>
                <c:formatCode>0%</c:formatCode>
                <c:ptCount val="4"/>
                <c:pt idx="0">
                  <c:v>3.7656903765690378E-2</c:v>
                </c:pt>
                <c:pt idx="1">
                  <c:v>7.6923076923076927E-2</c:v>
                </c:pt>
                <c:pt idx="2">
                  <c:v>0.19130434782608696</c:v>
                </c:pt>
                <c:pt idx="3">
                  <c:v>0.10457516339869281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94-4933-A760-A218F2F40606}"/>
            </c:ext>
          </c:extLst>
        </c:ser>
        <c:ser>
          <c:idx val="3"/>
          <c:order val="3"/>
          <c:tx>
            <c:strRef>
              <c:f>Sheet1!$W$16</c:f>
              <c:strCache>
                <c:ptCount val="1"/>
                <c:pt idx="0">
                  <c:v>koulutaksilla tai linja-autolla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Sheet1!$X$12:$AA$12</c:f>
              <c:strCache>
                <c:ptCount val="4"/>
                <c:pt idx="0">
                  <c:v>0-1km</c:v>
                </c:pt>
                <c:pt idx="1">
                  <c:v>1-2km</c:v>
                </c:pt>
                <c:pt idx="2">
                  <c:v>2-3km</c:v>
                </c:pt>
                <c:pt idx="3">
                  <c:v>yli 3km</c:v>
                </c:pt>
              </c:strCache>
            </c:strRef>
          </c:cat>
          <c:val>
            <c:numRef>
              <c:f>Sheet1!$X$16:$AA$16</c:f>
              <c:numCache>
                <c:formatCode>0%</c:formatCode>
                <c:ptCount val="4"/>
                <c:pt idx="0">
                  <c:v>2.0920502092050208E-2</c:v>
                </c:pt>
                <c:pt idx="1">
                  <c:v>6.5934065934065936E-2</c:v>
                </c:pt>
                <c:pt idx="2">
                  <c:v>6.9565217391304349E-2</c:v>
                </c:pt>
                <c:pt idx="3">
                  <c:v>0.74183006535947715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94-4933-A760-A218F2F40606}"/>
            </c:ext>
          </c:extLst>
        </c:ser>
        <c:ser>
          <c:idx val="4"/>
          <c:order val="4"/>
          <c:tx>
            <c:strRef>
              <c:f>Sheet1!$W$17</c:f>
              <c:strCache>
                <c:ptCount val="1"/>
                <c:pt idx="0">
                  <c:v>mopolla tai skootterilla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Sheet1!$X$12:$AA$12</c:f>
              <c:strCache>
                <c:ptCount val="4"/>
                <c:pt idx="0">
                  <c:v>0-1km</c:v>
                </c:pt>
                <c:pt idx="1">
                  <c:v>1-2km</c:v>
                </c:pt>
                <c:pt idx="2">
                  <c:v>2-3km</c:v>
                </c:pt>
                <c:pt idx="3">
                  <c:v>yli 3km</c:v>
                </c:pt>
              </c:strCache>
            </c:strRef>
          </c:cat>
          <c:val>
            <c:numRef>
              <c:f>Sheet1!$X$17:$AA$17</c:f>
              <c:numCache>
                <c:formatCode>0%</c:formatCode>
                <c:ptCount val="4"/>
                <c:pt idx="0">
                  <c:v>1.2552301255230125E-2</c:v>
                </c:pt>
                <c:pt idx="1">
                  <c:v>4.9450549450549448E-2</c:v>
                </c:pt>
                <c:pt idx="2">
                  <c:v>7.8260869565217397E-2</c:v>
                </c:pt>
                <c:pt idx="3">
                  <c:v>7.8431372549019607E-2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94-4933-A760-A218F2F40606}"/>
            </c:ext>
          </c:extLst>
        </c:ser>
        <c:ser>
          <c:idx val="5"/>
          <c:order val="5"/>
          <c:tx>
            <c:strRef>
              <c:f>Sheet1!$W$18</c:f>
              <c:strCache>
                <c:ptCount val="1"/>
                <c:pt idx="0">
                  <c:v>jotenkin muuten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Sheet1!$X$12:$AA$12</c:f>
              <c:strCache>
                <c:ptCount val="4"/>
                <c:pt idx="0">
                  <c:v>0-1km</c:v>
                </c:pt>
                <c:pt idx="1">
                  <c:v>1-2km</c:v>
                </c:pt>
                <c:pt idx="2">
                  <c:v>2-3km</c:v>
                </c:pt>
                <c:pt idx="3">
                  <c:v>yli 3km</c:v>
                </c:pt>
              </c:strCache>
            </c:strRef>
          </c:cat>
          <c:val>
            <c:numRef>
              <c:f>Sheet1!$X$18:$AA$18</c:f>
              <c:numCache>
                <c:formatCode>0%</c:formatCode>
                <c:ptCount val="4"/>
                <c:pt idx="0">
                  <c:v>2.5104602510460251E-2</c:v>
                </c:pt>
                <c:pt idx="1">
                  <c:v>1.098901098901099E-2</c:v>
                </c:pt>
                <c:pt idx="2">
                  <c:v>1.7391304347826087E-2</c:v>
                </c:pt>
                <c:pt idx="3">
                  <c:v>9.8039215686274508E-3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C94-4933-A760-A218F2F40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0389032"/>
        <c:axId val="700391656"/>
      </c:barChart>
      <c:catAx>
        <c:axId val="700389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00391656"/>
        <c:crosses val="autoZero"/>
        <c:auto val="1"/>
        <c:lblAlgn val="ctr"/>
        <c:lblOffset val="100"/>
        <c:noMultiLvlLbl val="0"/>
      </c:catAx>
      <c:valAx>
        <c:axId val="700391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00389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0.284</cdr:x>
      <cdr:y>0.54452</cdr:y>
    </cdr:from>
    <cdr:to>
      <cdr:x>0.34203</cdr:x>
      <cdr:y>0.63528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FB051B2C-3BCB-42A6-9F3C-C6D30DBFE9D2}"/>
            </a:ext>
          </a:extLst>
        </cdr:cNvPr>
        <cdr:cNvSpPr/>
      </cdr:nvSpPr>
      <cdr:spPr>
        <a:xfrm xmlns:a="http://schemas.openxmlformats.org/drawingml/2006/main">
          <a:off x="2750827" y="2667739"/>
          <a:ext cx="562063" cy="44461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i-FI"/>
        </a:p>
      </cdr:txBody>
    </cdr:sp>
  </cdr:relSizeAnchor>
  <cdr:relSizeAnchor xmlns:cdr="http://schemas.openxmlformats.org/drawingml/2006/chartDrawing">
    <cdr:from>
      <cdr:x>0.75693</cdr:x>
      <cdr:y>0.48074</cdr:y>
    </cdr:from>
    <cdr:to>
      <cdr:x>0.81496</cdr:x>
      <cdr:y>0.57149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8D41A80C-7D89-4BFD-8DE0-B791D3E9ACAC}"/>
            </a:ext>
          </a:extLst>
        </cdr:cNvPr>
        <cdr:cNvSpPr/>
      </cdr:nvSpPr>
      <cdr:spPr>
        <a:xfrm xmlns:a="http://schemas.openxmlformats.org/drawingml/2006/main">
          <a:off x="7331682" y="2355249"/>
          <a:ext cx="562063" cy="44461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i-FI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0.79551</cdr:x>
      <cdr:y>0.74222</cdr:y>
    </cdr:from>
    <cdr:to>
      <cdr:x>0.84424</cdr:x>
      <cdr:y>0.83252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F125FD2D-E411-4F41-9F31-295CC64870E2}"/>
            </a:ext>
          </a:extLst>
        </cdr:cNvPr>
        <cdr:cNvSpPr/>
      </cdr:nvSpPr>
      <cdr:spPr>
        <a:xfrm xmlns:a="http://schemas.openxmlformats.org/drawingml/2006/main">
          <a:off x="8332132" y="3085728"/>
          <a:ext cx="510331" cy="37540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fi-FI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i-FI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55514-3B14-42F5-952B-8578F12B1BE2}" type="datetimeFigureOut">
              <a:rPr lang="fi-FI" smtClean="0"/>
              <a:t>5.9.2018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F330F-8929-491B-A4B0-5ECBE3A5D0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953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dirty="0"/>
              <a:t>Koululaisten päivään kuuluu paljon paikallaan oloa, ja sen määrä kasvaa iän myötä. </a:t>
            </a:r>
          </a:p>
          <a:p>
            <a:r>
              <a:rPr lang="fi-FI" sz="1200" dirty="0"/>
              <a:t>Tätä liikkumatonta aikaa kertyy alakoululaisilla 6 h 24 min ja yläkoululaisilla 8 h 12 min päivässä.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Koulu liikuttaa ja istuttaa. Liikkuva</a:t>
            </a:r>
            <a:r>
              <a:rPr lang="fi-FI" sz="1200" baseline="0" dirty="0"/>
              <a:t> koulu –tutkimuksen tuloksia 2010-2015. https://liikkuvakoulu.fi/sites/default/files/liikkuvakoulu_koulu_liikuttaa_ja_istuttaa_4s_0.pdf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869AF-9ADF-4A93-996D-D6CDC5245B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3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61171-91BC-4A0F-98E1-DF446970B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86424-DC77-4CD5-924A-B3BEA6903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5FD3A-7520-4A37-8253-7401D0A9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4741-694F-43DE-9623-0A63BADF5210}" type="datetimeFigureOut">
              <a:rPr lang="fi-FI" smtClean="0"/>
              <a:t>5.9.2018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624D0-D0B0-4522-A675-5B1CE05C0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B0028-B05D-4647-ACC6-A62548EDB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BE8B-67B2-4243-A815-2DA676B0ED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309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D4B4-331F-4ED0-A28D-057CC2B7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03461-07AF-4D6B-855A-808D0683A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FE6E9-4640-4CD4-AC4E-40A906F6F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4741-694F-43DE-9623-0A63BADF5210}" type="datetimeFigureOut">
              <a:rPr lang="fi-FI" smtClean="0"/>
              <a:t>5.9.2018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AFB2E-58DA-4A86-BCB7-C300EF1D2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09ADF-4451-41A4-BB6E-46A0F4496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BE8B-67B2-4243-A815-2DA676B0ED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966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77E12-9662-42CA-81E8-375F1B201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75B3D-5CC9-4F0E-A5DF-5A562C814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3B80A-D1DA-463F-B9F2-D53B49FD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4741-694F-43DE-9623-0A63BADF5210}" type="datetimeFigureOut">
              <a:rPr lang="fi-FI" smtClean="0"/>
              <a:t>5.9.2018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1ABB0-F642-4243-AE26-84F12CC84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FBBF8-4FBB-4A52-BCD0-74490421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BE8B-67B2-4243-A815-2DA676B0ED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0253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" y="9525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4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914399" y="2371346"/>
            <a:ext cx="10363200" cy="1362075"/>
          </a:xfrm>
        </p:spPr>
        <p:txBody>
          <a:bodyPr anchor="b"/>
          <a:lstStyle>
            <a:lvl1pPr algn="ctr">
              <a:defRPr sz="3000" b="0" cap="none">
                <a:solidFill>
                  <a:srgbClr val="F01E00"/>
                </a:solidFill>
              </a:defRPr>
            </a:lvl1pPr>
          </a:lstStyle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686892" y="3881371"/>
            <a:ext cx="8818215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69789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5.9.2018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7028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3554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83D9076-5E96-4559-93BD-3E5DE91AE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6276" y="3113834"/>
            <a:ext cx="5093806" cy="3127423"/>
          </a:xfrm>
          <a:prstGeom prst="rect">
            <a:avLst/>
          </a:prstGeom>
        </p:spPr>
      </p:pic>
      <p:sp>
        <p:nvSpPr>
          <p:cNvPr id="8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5.9.2018</a:t>
            </a:fld>
            <a:endParaRPr lang="fi-FI" dirty="0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0091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>
            <a:extLst>
              <a:ext uri="{FF2B5EF4-FFF2-40B4-BE49-F238E27FC236}">
                <a16:creationId xmlns:a16="http://schemas.microsoft.com/office/drawing/2014/main" id="{E1A731BE-68CF-464A-BDE1-CDCB45DFB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5707" y="1298326"/>
            <a:ext cx="5400675" cy="4572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1539790"/>
            <a:ext cx="5694947" cy="1143000"/>
          </a:xfrm>
        </p:spPr>
        <p:txBody>
          <a:bodyPr/>
          <a:lstStyle>
            <a:lvl1pPr algn="l">
              <a:defRPr sz="2400" cap="none" baseline="0"/>
            </a:lvl1pPr>
          </a:lstStyle>
          <a:p>
            <a:r>
              <a:rPr lang="fi-FI" dirty="0"/>
              <a:t>Lisää lopputervehdys napsauttamalla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AEC169EF-B452-4734-B327-E4810D5ABA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5618" y="3114005"/>
            <a:ext cx="4533900" cy="192405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F900AD87-F512-4523-8BF3-9BC3AFA77784}"/>
              </a:ext>
            </a:extLst>
          </p:cNvPr>
          <p:cNvSpPr txBox="1"/>
          <p:nvPr userDrawn="1"/>
        </p:nvSpPr>
        <p:spPr>
          <a:xfrm>
            <a:off x="615618" y="6030093"/>
            <a:ext cx="323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 smtClean="0">
                <a:solidFill>
                  <a:schemeClr val="tx1"/>
                </a:solidFill>
              </a:rPr>
              <a:t>etunimi.sukunimi</a:t>
            </a:r>
            <a:r>
              <a:rPr lang="fi-FI" sz="1400" dirty="0" smtClean="0">
                <a:solidFill>
                  <a:schemeClr val="tx1"/>
                </a:solidFill>
              </a:rPr>
              <a:t>(at)kuopio.fi</a:t>
            </a:r>
            <a:endParaRPr lang="fi-FI" sz="1400" dirty="0">
              <a:solidFill>
                <a:schemeClr val="tx1"/>
              </a:solidFill>
            </a:endParaRPr>
          </a:p>
          <a:p>
            <a:r>
              <a:rPr lang="fi-FI" sz="1400" dirty="0" smtClean="0">
                <a:solidFill>
                  <a:schemeClr val="tx1"/>
                </a:solidFill>
              </a:rPr>
              <a:t>www.kuopio.fi</a:t>
            </a:r>
            <a:endParaRPr lang="fi-FI" sz="1400" dirty="0">
              <a:solidFill>
                <a:schemeClr val="tx1"/>
              </a:solidFill>
            </a:endParaRP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BFCC2DC6-FEA3-4B0E-8580-F41E0F95B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591" y="6124992"/>
            <a:ext cx="100979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61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E4C2AED-ADC5-4423-89DD-ECEC60AD0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9362" y="2799995"/>
            <a:ext cx="3986260" cy="337461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7416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9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5.9.2018</a:t>
            </a:fld>
            <a:endParaRPr lang="fi-FI" dirty="0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114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lang="fi-FI" sz="2000" kern="12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8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5.9.2018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7125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5.9.2018</a:t>
            </a:fld>
            <a:endParaRPr lang="fi-FI" dirty="0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59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163E-EC78-4BD1-9E13-3D528FCEE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C86BB-90E9-41E6-8CAA-0B1EF3F6A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05A75-8311-4187-A7C7-59C94720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4741-694F-43DE-9623-0A63BADF5210}" type="datetimeFigureOut">
              <a:rPr lang="fi-FI" smtClean="0"/>
              <a:t>5.9.2018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5D5F0-497F-48AC-A469-8C886849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B4F73-E1BA-4B00-B997-04EC94345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BE8B-67B2-4243-A815-2DA676B0ED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346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6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5.9.2018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0966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651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t"/>
          <a:lstStyle>
            <a:lvl1pPr algn="l">
              <a:defRPr sz="2400" b="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5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8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5.9.2018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56117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>
                <a:solidFill>
                  <a:srgbClr val="F01E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13022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CD7A-9E3A-4BE9-9077-120D6F8A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9E223-524A-4901-8B35-94E729B07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1D075-55EB-430A-8735-E70DD47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4741-694F-43DE-9623-0A63BADF5210}" type="datetimeFigureOut">
              <a:rPr lang="fi-FI" smtClean="0"/>
              <a:t>5.9.2018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2CD85-89C4-4E76-9983-5A62465DC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570FB-E4E9-4D64-B621-9C3C2F5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BE8B-67B2-4243-A815-2DA676B0ED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63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E5EFF-D9B5-4DDA-87AA-D94EA9D0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63610-C7D5-42C9-BDA6-2EB6FCE66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8E524-E2FE-48E4-A444-CA57FB50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A20DB-B2F5-4605-8B08-7D8B73D21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4741-694F-43DE-9623-0A63BADF5210}" type="datetimeFigureOut">
              <a:rPr lang="fi-FI" smtClean="0"/>
              <a:t>5.9.2018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A7AC4-286A-4650-A540-6F4612B2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1F8B1-17F3-4AB1-B622-0DF313E5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BE8B-67B2-4243-A815-2DA676B0ED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000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82023-74DD-4C1A-A13E-82C866A84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43971-392D-4ED2-9F86-D069A7521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CFB7B-62D0-47DA-8677-63D875B9C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72E85-BD8F-40E8-803E-939753155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AC410-E4B9-4AE0-A730-5A93FC39C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C0FBEF-1DCA-4BF7-92E7-B4A2530B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4741-694F-43DE-9623-0A63BADF5210}" type="datetimeFigureOut">
              <a:rPr lang="fi-FI" smtClean="0"/>
              <a:t>5.9.2018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CB32E4-EA96-4B2C-BF07-77B7489B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7B66B-FC11-4931-BA91-B82B5BAA8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BE8B-67B2-4243-A815-2DA676B0ED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7912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0634F-15D0-4DB1-83ED-1914DA0BA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2F45E-20B7-4679-A7E3-D795C60C7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4741-694F-43DE-9623-0A63BADF5210}" type="datetimeFigureOut">
              <a:rPr lang="fi-FI" smtClean="0"/>
              <a:t>5.9.2018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AD3E8-EB61-4297-B2D3-16C8436B8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54974-E66B-41F1-986E-BD2C606B8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BE8B-67B2-4243-A815-2DA676B0ED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783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C7B547-B5D0-4030-8E4C-26877B4A1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4741-694F-43DE-9623-0A63BADF5210}" type="datetimeFigureOut">
              <a:rPr lang="fi-FI" smtClean="0"/>
              <a:t>5.9.2018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91034-4613-4EC7-B9A7-0AE0B2681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8D63F-7305-4C1C-A042-E94350A1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BE8B-67B2-4243-A815-2DA676B0ED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63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EDFA7-A807-40F2-A63F-5E70767D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83FAD-A0AC-42B8-9511-958329A16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E6FFD-66AD-4305-9D5B-0DEB9FD21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18826-5A22-4F41-AEC3-73E96A4A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4741-694F-43DE-9623-0A63BADF5210}" type="datetimeFigureOut">
              <a:rPr lang="fi-FI" smtClean="0"/>
              <a:t>5.9.2018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3A0B1-D2D0-4119-95E0-FE69956BB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3A7D1-E1F6-4ED5-A37F-130111EF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BE8B-67B2-4243-A815-2DA676B0ED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4452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13FF-695D-411F-8B9A-D73FA9DD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7949B8-DFE6-4FA0-AEE9-B43CFA1DD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7B8C1-C350-4E46-9ECB-0CC37CFEA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1C46D-95C6-4088-9435-65E9B106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4741-694F-43DE-9623-0A63BADF5210}" type="datetimeFigureOut">
              <a:rPr lang="fi-FI" smtClean="0"/>
              <a:t>5.9.2018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CD688-6D97-446E-B418-9767CEE49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98D9E-C01B-4CA3-A128-085E6C874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BE8B-67B2-4243-A815-2DA676B0ED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061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BE6425-EA72-42B2-954C-4B16945E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DE8A8-6A69-437F-81F7-3CA813471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1D848-8B94-4289-A524-3128D044D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D4741-694F-43DE-9623-0A63BADF5210}" type="datetimeFigureOut">
              <a:rPr lang="fi-FI" smtClean="0"/>
              <a:t>5.9.2018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E590D-7D72-40FA-A140-625AA2BAE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F189C-56DC-4EE7-ACC7-30CE2CE71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BBE8B-67B2-4243-A815-2DA676B0ED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129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 smtClean="0"/>
              <a:t>Muokkaa perustyylejä </a:t>
            </a:r>
            <a:r>
              <a:rPr lang="fi-FI" dirty="0" err="1" smtClean="0"/>
              <a:t>osoitt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8092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F6F209B3-7A1E-4648-BD8E-FD1475F5E8A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620734" y="6352140"/>
            <a:ext cx="1009791" cy="333422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5.9.2018</a:t>
            </a:fld>
            <a:endParaRPr lang="fi-FI" dirty="0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2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mailto:joonas.niemi@likes.fi" TargetMode="External"/><Relationship Id="rId7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ade.rytkonen@kuopio.fi" TargetMode="External"/><Relationship Id="rId5" Type="http://schemas.openxmlformats.org/officeDocument/2006/relationships/hyperlink" Target="mailto:laura.maria.korhonen@kuopio.fi" TargetMode="External"/><Relationship Id="rId4" Type="http://schemas.openxmlformats.org/officeDocument/2006/relationships/hyperlink" Target="http://www.liikkuvakoulu.fi/fiksustikouluun" TargetMode="External"/><Relationship Id="rId9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74190F-71DB-4DAF-AE1A-BF9280251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670" y="1283515"/>
            <a:ext cx="6347185" cy="431608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9BF535-5021-4C12-9017-1A901A5A7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42" y="3209696"/>
            <a:ext cx="3377957" cy="238990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E744E36-3E5C-46F3-806C-184B82607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96" y="1383586"/>
            <a:ext cx="2215914" cy="1695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04A5C3-11A7-40B4-B28A-6B06FD06C0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12" y="639651"/>
            <a:ext cx="2072081" cy="393695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1402080" y="5634239"/>
            <a:ext cx="5282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smtClean="0">
                <a:latin typeface="Bauhaus 93" panose="04030905020B02020C02" pitchFamily="82" charset="0"/>
              </a:rPr>
              <a:t>Koulumatkaliikkumisen kehittäminen</a:t>
            </a:r>
            <a:endParaRPr lang="fi-FI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256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BF535-5021-4C12-9017-1A901A5A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10" y="-357217"/>
            <a:ext cx="2698488" cy="1909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F7E56-AFF6-4B48-B34D-276183371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5" t="-169" r="24022" b="277"/>
          <a:stretch/>
        </p:blipFill>
        <p:spPr>
          <a:xfrm>
            <a:off x="0" y="-11645"/>
            <a:ext cx="7267575" cy="6881290"/>
          </a:xfrm>
          <a:prstGeom prst="rect">
            <a:avLst/>
          </a:prstGeom>
        </p:spPr>
      </p:pic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EFF8C839-7CE3-4205-AF8B-0A0F8991D2D1}"/>
              </a:ext>
            </a:extLst>
          </p:cNvPr>
          <p:cNvSpPr txBox="1">
            <a:spLocks/>
          </p:cNvSpPr>
          <p:nvPr/>
        </p:nvSpPr>
        <p:spPr>
          <a:xfrm>
            <a:off x="7563637" y="995145"/>
            <a:ext cx="4064946" cy="411480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vert="horz" lIns="288000" tIns="36000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Vanhemmilla suuri rooli</a:t>
            </a:r>
            <a:endParaRPr lang="fi-FI" sz="2000" dirty="0"/>
          </a:p>
          <a:p>
            <a:pPr marL="0" indent="0">
              <a:buNone/>
            </a:pPr>
            <a:r>
              <a:rPr lang="fi-FI" sz="2000" dirty="0"/>
              <a:t>Vanhemmat päättävät millä kouluun kuljetaan.*</a:t>
            </a:r>
          </a:p>
          <a:p>
            <a:pPr marL="0" indent="0">
              <a:buNone/>
            </a:pPr>
            <a:r>
              <a:rPr lang="fi-FI" sz="2000" dirty="0"/>
              <a:t>Lapsena opittu kulkutapa seuraa yleensä myös aikuisena.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/>
              <a:t>TEHTÄVÄ: Keskustelkaa mitkä ovat teille tärkeitä tekijöitä kulkutavan valinnassa?</a:t>
            </a:r>
            <a:br>
              <a:rPr lang="fi-FI" sz="2000" dirty="0"/>
            </a:br>
            <a:r>
              <a:rPr lang="fi-FI" sz="2000" dirty="0"/>
              <a:t/>
            </a:r>
            <a:br>
              <a:rPr lang="fi-FI" sz="2000" dirty="0"/>
            </a:br>
            <a:r>
              <a:rPr lang="fi-FI" sz="2000" dirty="0"/>
              <a:t/>
            </a:r>
            <a:br>
              <a:rPr lang="fi-FI" sz="2000" dirty="0"/>
            </a:b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CC4BB-03D3-4976-909D-C6614A2D5251}"/>
              </a:ext>
            </a:extLst>
          </p:cNvPr>
          <p:cNvSpPr txBox="1"/>
          <p:nvPr/>
        </p:nvSpPr>
        <p:spPr>
          <a:xfrm>
            <a:off x="7484398" y="6418762"/>
            <a:ext cx="521208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/>
              <a:t>*</a:t>
            </a:r>
            <a:r>
              <a:rPr lang="en-US" sz="1440" dirty="0" err="1"/>
              <a:t>Opetushallitus</a:t>
            </a:r>
            <a:r>
              <a:rPr lang="en-US" sz="1440" dirty="0"/>
              <a:t>, </a:t>
            </a:r>
            <a:r>
              <a:rPr lang="en-US" sz="1440" dirty="0" err="1"/>
              <a:t>koulujen</a:t>
            </a:r>
            <a:r>
              <a:rPr lang="en-US" sz="1440" dirty="0"/>
              <a:t> </a:t>
            </a:r>
            <a:r>
              <a:rPr lang="en-US" sz="1440" dirty="0" err="1"/>
              <a:t>järjestysääntöjen</a:t>
            </a:r>
            <a:r>
              <a:rPr lang="en-US" sz="1440" dirty="0"/>
              <a:t> </a:t>
            </a:r>
            <a:r>
              <a:rPr lang="en-US" sz="1440" dirty="0" err="1"/>
              <a:t>laatimisohje</a:t>
            </a:r>
            <a:endParaRPr lang="en-US" sz="1440" dirty="0"/>
          </a:p>
        </p:txBody>
      </p:sp>
    </p:spTree>
    <p:extLst>
      <p:ext uri="{BB962C8B-B14F-4D97-AF65-F5344CB8AC3E}">
        <p14:creationId xmlns:p14="http://schemas.microsoft.com/office/powerpoint/2010/main" val="2895135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BF535-5021-4C12-9017-1A901A5A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10" y="-357217"/>
            <a:ext cx="2698488" cy="1909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113F45-0AA3-474D-BAA7-6FE636CA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r="17778"/>
          <a:stretch/>
        </p:blipFill>
        <p:spPr>
          <a:xfrm>
            <a:off x="0" y="-11645"/>
            <a:ext cx="7277100" cy="6858000"/>
          </a:xfrm>
          <a:prstGeom prst="rect">
            <a:avLst/>
          </a:prstGeo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3DE2D48D-D439-4699-8C91-4A4E7B43D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976" y="1057275"/>
            <a:ext cx="4506554" cy="4114800"/>
          </a:xfrm>
          <a:noFill/>
          <a:effectLst>
            <a:softEdge rad="127000"/>
          </a:effectLst>
        </p:spPr>
        <p:txBody>
          <a:bodyPr lIns="288000" tIns="360000">
            <a:normAutofit/>
          </a:bodyPr>
          <a:lstStyle/>
          <a:p>
            <a:pPr marL="0" indent="0">
              <a:buNone/>
            </a:pPr>
            <a:r>
              <a:rPr lang="fi-FI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Rauhoitetaan koulun lähialue autoista</a:t>
            </a:r>
          </a:p>
          <a:p>
            <a:pPr marL="0" indent="0">
              <a:buNone/>
            </a:pPr>
            <a:r>
              <a:rPr lang="fi-FI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Saattoliikenne ja koulun pihalla olevat autot muodostavat lapsille suurimman turvallisuusriskin.</a:t>
            </a:r>
          </a:p>
          <a:p>
            <a:pPr marL="0" indent="0">
              <a:buNone/>
            </a:pPr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TEHTÄVÄ: Sovitaan yhteiset pelisäännöt </a:t>
            </a:r>
            <a:r>
              <a:rPr lang="fi-FI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saattoliikenteeseen</a:t>
            </a:r>
            <a:r>
              <a:rPr lang="fi-FI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406470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BF535-5021-4C12-9017-1A901A5A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10" y="-357217"/>
            <a:ext cx="2698488" cy="1909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2ED8A-C45C-42AE-A67C-69F163243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8" t="139" r="18796" b="-139"/>
          <a:stretch/>
        </p:blipFill>
        <p:spPr>
          <a:xfrm>
            <a:off x="0" y="0"/>
            <a:ext cx="7258050" cy="68580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581078B-E89B-46B3-B516-8B9632324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3334" y="1253331"/>
            <a:ext cx="3848974" cy="4351338"/>
          </a:xfrm>
        </p:spPr>
        <p:txBody>
          <a:bodyPr/>
          <a:lstStyle/>
          <a:p>
            <a:pPr marL="0" indent="0">
              <a:buNone/>
            </a:pPr>
            <a:r>
              <a:rPr lang="fi-FI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Koulupäivän aikaiset matkat pyörällä tai kävellen</a:t>
            </a:r>
            <a:endParaRPr lang="fi-FI" dirty="0"/>
          </a:p>
          <a:p>
            <a:pPr marL="0" indent="0">
              <a:buNone/>
            </a:pPr>
            <a:r>
              <a:rPr lang="fi-FI" sz="2000" dirty="0"/>
              <a:t>Lisää liikuntaa koulupäivään, myös kuljetusoppilaille esimerkiksi koulupyörien avulla. 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/>
              <a:t>TEHTÄVÄ: Miten pyöräilyä ja kävelyä voitaisiin hyödyntää koulupäivän aikana?</a:t>
            </a:r>
          </a:p>
        </p:txBody>
      </p:sp>
    </p:spTree>
    <p:extLst>
      <p:ext uri="{BB962C8B-B14F-4D97-AF65-F5344CB8AC3E}">
        <p14:creationId xmlns:p14="http://schemas.microsoft.com/office/powerpoint/2010/main" val="1204456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BF535-5021-4C12-9017-1A901A5A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10" y="-357217"/>
            <a:ext cx="2698488" cy="1909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50FAE-5450-4528-BAE0-AAE6866114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3" r="20567"/>
          <a:stretch/>
        </p:blipFill>
        <p:spPr>
          <a:xfrm>
            <a:off x="0" y="0"/>
            <a:ext cx="6566170" cy="6858000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23569669-5FCF-4D0F-80AB-8A9FB1001866}"/>
              </a:ext>
            </a:extLst>
          </p:cNvPr>
          <p:cNvSpPr txBox="1">
            <a:spLocks/>
          </p:cNvSpPr>
          <p:nvPr/>
        </p:nvSpPr>
        <p:spPr>
          <a:xfrm>
            <a:off x="7519660" y="1223962"/>
            <a:ext cx="4152900" cy="441007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vert="horz" lIns="288000" tIns="36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Koulumatkojen turvallisuuskartoitukset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Nämä voidaan tehdä yhteistyössä kouluhenkilöstön, vanhempien ja oppilaiden kanssa.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TEHTÄVÄ: Mitä parannettavaa koulureiteissä olisi?</a:t>
            </a:r>
          </a:p>
        </p:txBody>
      </p:sp>
    </p:spTree>
    <p:extLst>
      <p:ext uri="{BB962C8B-B14F-4D97-AF65-F5344CB8AC3E}">
        <p14:creationId xmlns:p14="http://schemas.microsoft.com/office/powerpoint/2010/main" val="4165940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76611E-62F1-41D5-93F9-704F7C5E9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93" y="0"/>
            <a:ext cx="9552214" cy="6858000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EC01A92-FD53-421E-9AEF-C5BA34FB4DA5}"/>
              </a:ext>
            </a:extLst>
          </p:cNvPr>
          <p:cNvSpPr txBox="1">
            <a:spLocks/>
          </p:cNvSpPr>
          <p:nvPr/>
        </p:nvSpPr>
        <p:spPr>
          <a:xfrm>
            <a:off x="8405070" y="5859607"/>
            <a:ext cx="3786930" cy="33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dirty="0">
                <a:latin typeface="Cambria" panose="02040503050406030204" pitchFamily="18" charset="0"/>
              </a:rPr>
              <a:t>Turun Sanomat 15.8.2018</a:t>
            </a:r>
          </a:p>
        </p:txBody>
      </p:sp>
    </p:spTree>
    <p:extLst>
      <p:ext uri="{BB962C8B-B14F-4D97-AF65-F5344CB8AC3E}">
        <p14:creationId xmlns:p14="http://schemas.microsoft.com/office/powerpoint/2010/main" val="2244703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FF0000"/>
                </a:solidFill>
              </a:rPr>
              <a:t>Pilottikouluissa </a:t>
            </a:r>
            <a:r>
              <a:rPr lang="fi-FI" b="1" dirty="0" smtClean="0">
                <a:solidFill>
                  <a:srgbClr val="FF0000"/>
                </a:solidFill>
              </a:rPr>
              <a:t>tapahtuu 2018-2019 Kuopiossa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08002" y="1316421"/>
            <a:ext cx="5577488" cy="4525963"/>
          </a:xfrm>
        </p:spPr>
        <p:txBody>
          <a:bodyPr/>
          <a:lstStyle/>
          <a:p>
            <a:pPr marL="0" indent="0">
              <a:buNone/>
            </a:pPr>
            <a:r>
              <a:rPr lang="fi-FI" sz="1600" b="1" dirty="0"/>
              <a:t>Liikennemestarit –oppilaiden </a:t>
            </a:r>
            <a:r>
              <a:rPr lang="fi-FI" sz="1600" b="1" dirty="0" smtClean="0"/>
              <a:t>liikenneraati</a:t>
            </a:r>
          </a:p>
          <a:p>
            <a:pPr lvl="0"/>
            <a:r>
              <a:rPr lang="fi-FI" sz="1600" dirty="0"/>
              <a:t>K</a:t>
            </a:r>
            <a:r>
              <a:rPr lang="fi-FI" sz="1600" dirty="0" smtClean="0"/>
              <a:t>oulun oppilaat </a:t>
            </a:r>
            <a:r>
              <a:rPr lang="fi-FI" sz="1600" dirty="0"/>
              <a:t>saavat käyttöönsä muutamia kypäräkameroita kypärineen, polkupyöriä sekä valjaita, joihin kameran saa </a:t>
            </a:r>
            <a:r>
              <a:rPr lang="fi-FI" sz="1600" dirty="0" smtClean="0"/>
              <a:t>kiinnitettyä</a:t>
            </a:r>
            <a:endParaRPr lang="fi-FI" sz="1600" dirty="0"/>
          </a:p>
          <a:p>
            <a:pPr lvl="1"/>
            <a:r>
              <a:rPr lang="fi-FI" sz="1600" dirty="0" smtClean="0"/>
              <a:t>oppilaat </a:t>
            </a:r>
            <a:r>
              <a:rPr lang="fi-FI" sz="1600" dirty="0"/>
              <a:t>videoivat </a:t>
            </a:r>
            <a:r>
              <a:rPr lang="fi-FI" sz="1600" dirty="0" smtClean="0"/>
              <a:t>koulumatkoja ja asiointimatkoja</a:t>
            </a:r>
            <a:endParaRPr lang="fi-FI" sz="1600" dirty="0"/>
          </a:p>
          <a:p>
            <a:pPr lvl="1"/>
            <a:r>
              <a:rPr lang="fi-FI" sz="1600" dirty="0" smtClean="0"/>
              <a:t>koulumatkoista </a:t>
            </a:r>
            <a:r>
              <a:rPr lang="fi-FI" sz="1600" dirty="0"/>
              <a:t>ja liikenteen haasteista keskustellaan yhdessä oppilaiden, opettajien, vanhempien ja liikennesuunnittelijoiden kanssa </a:t>
            </a:r>
          </a:p>
          <a:p>
            <a:pPr lvl="1"/>
            <a:r>
              <a:rPr lang="fi-FI" sz="1600" dirty="0" smtClean="0"/>
              <a:t>oppilaat </a:t>
            </a:r>
            <a:r>
              <a:rPr lang="fi-FI" sz="1600" dirty="0"/>
              <a:t>tuottavat materiaalia olosuhteiden parantamisideoista</a:t>
            </a:r>
          </a:p>
          <a:p>
            <a:pPr lvl="1"/>
            <a:r>
              <a:rPr lang="fi-FI" sz="1600" dirty="0" smtClean="0"/>
              <a:t>tehdään </a:t>
            </a:r>
            <a:r>
              <a:rPr lang="fi-FI" sz="1600" dirty="0"/>
              <a:t>koulun lähiympäristö kävelyä ja pyöräilyä </a:t>
            </a:r>
            <a:r>
              <a:rPr lang="fi-FI" sz="1600" dirty="0" smtClean="0"/>
              <a:t>suosivaksi</a:t>
            </a:r>
          </a:p>
          <a:p>
            <a:pPr lvl="1"/>
            <a:endParaRPr lang="fi-FI" sz="1600" b="1" dirty="0"/>
          </a:p>
          <a:p>
            <a:pPr marL="0" indent="0">
              <a:buNone/>
            </a:pPr>
            <a:r>
              <a:rPr lang="fi-FI" sz="1600" b="1" dirty="0"/>
              <a:t>Fiksusti liikenteessä viestintä</a:t>
            </a:r>
            <a:endParaRPr lang="fi-FI" sz="1600" dirty="0"/>
          </a:p>
          <a:p>
            <a:r>
              <a:rPr lang="fi-FI" sz="1600" dirty="0"/>
              <a:t>Viestitään turvallisesta liikennekäyttäytymistä ja viisasta liikkumisesta oppilaille ja vanhemmille </a:t>
            </a:r>
          </a:p>
          <a:p>
            <a:pPr lvl="1"/>
            <a:endParaRPr lang="fi-FI" sz="1600" b="1" dirty="0"/>
          </a:p>
          <a:p>
            <a:endParaRPr lang="fi-FI" sz="1600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477875" y="1319049"/>
            <a:ext cx="5384800" cy="4525963"/>
          </a:xfrm>
        </p:spPr>
        <p:txBody>
          <a:bodyPr/>
          <a:lstStyle/>
          <a:p>
            <a:pPr marL="0" indent="0">
              <a:buNone/>
            </a:pPr>
            <a:r>
              <a:rPr lang="fi-FI" sz="1600" b="1" dirty="0">
                <a:latin typeface="+mn-lt"/>
              </a:rPr>
              <a:t>Kampanjapäivät kouluilla</a:t>
            </a:r>
            <a:endParaRPr lang="fi-FI" sz="1600" dirty="0">
              <a:latin typeface="+mn-lt"/>
            </a:endParaRPr>
          </a:p>
          <a:p>
            <a:r>
              <a:rPr lang="fi-FI" sz="1600" dirty="0" smtClean="0">
                <a:latin typeface="+mn-lt"/>
              </a:rPr>
              <a:t>Mukana </a:t>
            </a:r>
            <a:r>
              <a:rPr lang="fi-FI" sz="1600" dirty="0">
                <a:latin typeface="+mn-lt"/>
              </a:rPr>
              <a:t>eri toimijoita. </a:t>
            </a:r>
            <a:endParaRPr lang="fi-FI" sz="1600" dirty="0" smtClean="0">
              <a:latin typeface="+mn-lt"/>
            </a:endParaRPr>
          </a:p>
          <a:p>
            <a:r>
              <a:rPr lang="fi-FI" sz="1600" dirty="0" smtClean="0">
                <a:latin typeface="+mn-lt"/>
              </a:rPr>
              <a:t>Päivän </a:t>
            </a:r>
            <a:r>
              <a:rPr lang="fi-FI" sz="1600" dirty="0">
                <a:latin typeface="+mn-lt"/>
              </a:rPr>
              <a:t>ohjelmaesimerkkejä:</a:t>
            </a:r>
          </a:p>
          <a:p>
            <a:pPr lvl="1"/>
            <a:r>
              <a:rPr lang="fi-FI" sz="1600" dirty="0" smtClean="0"/>
              <a:t>pyörien </a:t>
            </a:r>
            <a:r>
              <a:rPr lang="fi-FI" sz="1600" dirty="0"/>
              <a:t>ja muiden liikkumisvälineiden huolto/korjaus ja tuunaus</a:t>
            </a:r>
          </a:p>
          <a:p>
            <a:pPr lvl="1"/>
            <a:r>
              <a:rPr lang="fi-FI" sz="1600" dirty="0" smtClean="0"/>
              <a:t>liikennesäännöt tutuiksi</a:t>
            </a:r>
          </a:p>
          <a:p>
            <a:pPr lvl="1"/>
            <a:r>
              <a:rPr lang="fi-FI" sz="1600" dirty="0"/>
              <a:t>l</a:t>
            </a:r>
            <a:r>
              <a:rPr lang="fi-FI" sz="1600" dirty="0" smtClean="0"/>
              <a:t>iikennemestari-toiminnan </a:t>
            </a:r>
            <a:r>
              <a:rPr lang="fi-FI" sz="1600" dirty="0"/>
              <a:t>esittelyä ja liikenneturvallisuudesta </a:t>
            </a:r>
            <a:r>
              <a:rPr lang="fi-FI" sz="1600" dirty="0" smtClean="0"/>
              <a:t>keskustelua</a:t>
            </a:r>
          </a:p>
          <a:p>
            <a:pPr lvl="1"/>
            <a:r>
              <a:rPr lang="fi-FI" sz="1600" dirty="0"/>
              <a:t>e</a:t>
            </a:r>
            <a:r>
              <a:rPr lang="fi-FI" sz="1600" dirty="0" smtClean="0"/>
              <a:t>rilaisia </a:t>
            </a:r>
            <a:r>
              <a:rPr lang="fi-FI" sz="1600" dirty="0"/>
              <a:t>toimintapisteitä fiksusti liikkuen teemaan</a:t>
            </a:r>
          </a:p>
          <a:p>
            <a:pPr lvl="1"/>
            <a:r>
              <a:rPr lang="fi-FI" sz="1600" dirty="0" smtClean="0"/>
              <a:t>oppilaiden </a:t>
            </a:r>
            <a:r>
              <a:rPr lang="fi-FI" sz="1600" dirty="0"/>
              <a:t>itse suunnittelemia </a:t>
            </a:r>
            <a:r>
              <a:rPr lang="fi-FI" sz="1600" dirty="0" smtClean="0"/>
              <a:t>toimintapisteitä</a:t>
            </a:r>
          </a:p>
          <a:p>
            <a:pPr marL="457200" lvl="1" indent="0">
              <a:buNone/>
            </a:pPr>
            <a:endParaRPr lang="fi-FI" sz="1600" dirty="0"/>
          </a:p>
          <a:p>
            <a:pPr marL="0" indent="0">
              <a:buNone/>
            </a:pPr>
            <a:r>
              <a:rPr lang="fi-FI" sz="1600" b="1" dirty="0" smtClean="0">
                <a:latin typeface="+mn-lt"/>
              </a:rPr>
              <a:t>Koulumatkapassi</a:t>
            </a:r>
            <a:endParaRPr lang="fi-FI" sz="1600" dirty="0">
              <a:latin typeface="+mn-lt"/>
            </a:endParaRPr>
          </a:p>
          <a:p>
            <a:pPr lvl="1"/>
            <a:r>
              <a:rPr lang="fi-FI" sz="1600" dirty="0" smtClean="0"/>
              <a:t>kehitetään </a:t>
            </a:r>
            <a:r>
              <a:rPr lang="fi-FI" sz="1600" dirty="0"/>
              <a:t>ja otetaan käyttöön koulumatkapassi, jonka avulla kannustetaan fiksuun koulumatkaliikkumiseen. </a:t>
            </a:r>
          </a:p>
          <a:p>
            <a:endParaRPr lang="fi-FI" sz="160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676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FF0000"/>
                </a:solidFill>
              </a:rPr>
              <a:t>Pilottikouluissa </a:t>
            </a:r>
            <a:r>
              <a:rPr lang="fi-FI" b="1" dirty="0" smtClean="0">
                <a:solidFill>
                  <a:srgbClr val="FF0000"/>
                </a:solidFill>
              </a:rPr>
              <a:t>tapahtuu 2018-2019 Kuopiossa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71017" y="2191302"/>
            <a:ext cx="5577488" cy="4525963"/>
          </a:xfrm>
        </p:spPr>
        <p:txBody>
          <a:bodyPr/>
          <a:lstStyle/>
          <a:p>
            <a:pPr marL="0" indent="0">
              <a:buNone/>
            </a:pPr>
            <a:r>
              <a:rPr lang="fi-FI" sz="1600" b="1" dirty="0" smtClean="0"/>
              <a:t>Erilaisia kartoituksia ja seurantaa pilottikouluissa</a:t>
            </a:r>
          </a:p>
          <a:p>
            <a:pPr marL="0" indent="0">
              <a:buNone/>
            </a:pPr>
            <a:endParaRPr lang="fi-FI" sz="1600" b="1" dirty="0" smtClean="0"/>
          </a:p>
          <a:p>
            <a:pPr>
              <a:buFontTx/>
              <a:buChar char="-"/>
            </a:pPr>
            <a:r>
              <a:rPr lang="fi-FI" sz="1600" dirty="0" smtClean="0"/>
              <a:t>Lähtötilanne kulkutapaosuuksissa (kävellen, pyörä, auto, muut moottoriajoneuvot) ja toimintamallin kehittäminen kulkutapaosuuksista</a:t>
            </a:r>
          </a:p>
          <a:p>
            <a:pPr marL="0" indent="0">
              <a:buNone/>
            </a:pPr>
            <a:endParaRPr lang="fi-FI" sz="1600" dirty="0" smtClean="0"/>
          </a:p>
          <a:p>
            <a:pPr>
              <a:buFontTx/>
              <a:buChar char="-"/>
            </a:pPr>
            <a:r>
              <a:rPr lang="fi-FI" sz="1600" dirty="0" smtClean="0"/>
              <a:t>Koulumatkojen etäisyyksistä tiedon keruu</a:t>
            </a:r>
          </a:p>
          <a:p>
            <a:pPr marL="0" indent="0">
              <a:buNone/>
            </a:pPr>
            <a:endParaRPr lang="fi-FI" sz="1600" dirty="0" smtClean="0"/>
          </a:p>
          <a:p>
            <a:pPr>
              <a:buFontTx/>
              <a:buChar char="-"/>
            </a:pPr>
            <a:r>
              <a:rPr lang="fi-FI" sz="1600" dirty="0" smtClean="0"/>
              <a:t>Koulujen lähialueiden lähtötilanne fiksusti liikkumisen edistämisen ja esteiden osalta</a:t>
            </a:r>
          </a:p>
          <a:p>
            <a:pPr lvl="1"/>
            <a:endParaRPr lang="fi-FI" sz="1600" b="1" dirty="0"/>
          </a:p>
          <a:p>
            <a:endParaRPr lang="fi-FI" sz="1600" dirty="0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88" y="1676410"/>
            <a:ext cx="5384800" cy="3811568"/>
          </a:xfrm>
        </p:spPr>
      </p:pic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9361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BF535-5021-4C12-9017-1A901A5A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10" y="-357217"/>
            <a:ext cx="2698488" cy="19091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7DDCD7E-1BA2-4C4D-865C-8B28584AA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903" y="285321"/>
            <a:ext cx="7474172" cy="1325563"/>
          </a:xfrm>
        </p:spPr>
        <p:txBody>
          <a:bodyPr>
            <a:normAutofit/>
          </a:bodyPr>
          <a:lstStyle/>
          <a:p>
            <a:pPr algn="ctr"/>
            <a:r>
              <a:rPr lang="fi-FI" dirty="0">
                <a:solidFill>
                  <a:srgbClr val="95C03A"/>
                </a:solidFill>
                <a:latin typeface="+mn-lt"/>
              </a:rPr>
              <a:t>Projektin yhteystiedot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5893413A-59C7-4FCA-AB3C-70B3FDAE41F1}"/>
              </a:ext>
            </a:extLst>
          </p:cNvPr>
          <p:cNvSpPr txBox="1">
            <a:spLocks/>
          </p:cNvSpPr>
          <p:nvPr/>
        </p:nvSpPr>
        <p:spPr>
          <a:xfrm>
            <a:off x="3856232" y="1147170"/>
            <a:ext cx="6137617" cy="441007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vert="horz" lIns="288000" tIns="36000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Projektipäällikkö</a:t>
            </a:r>
            <a:b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</a:b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Joonas Niemi</a:t>
            </a:r>
          </a:p>
          <a:p>
            <a:pPr marL="0" indent="0">
              <a:buNone/>
            </a:pP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hlinkClick r:id="rId3"/>
              </a:rPr>
              <a:t>joonas.niemi@likes.fi</a:t>
            </a:r>
            <a:endParaRPr lang="fi-FI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</a:b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050 505 2769</a:t>
            </a:r>
          </a:p>
          <a:p>
            <a:pPr marL="0" indent="0">
              <a:buNone/>
            </a:pP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hlinkClick r:id="rId4"/>
              </a:rPr>
              <a:t>www.liikkuvakoulu.fi/fiksustikouluun</a:t>
            </a:r>
            <a:endParaRPr lang="fi-FI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i-FI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Kuopion työryhmää koordinoivat: </a:t>
            </a:r>
          </a:p>
          <a:p>
            <a:pPr marL="0" indent="0">
              <a:buNone/>
            </a:pP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Laura Korhonen, 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hlinkClick r:id="rId5"/>
              </a:rPr>
              <a:t>laura.maria.korhonen@kuopio.fi</a:t>
            </a:r>
            <a:endParaRPr lang="fi-FI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044 718 1303</a:t>
            </a:r>
          </a:p>
          <a:p>
            <a:pPr marL="0" indent="0">
              <a:buNone/>
            </a:pPr>
            <a:endParaRPr lang="fi-FI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Säde Rytkönen, 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hlinkClick r:id="rId6"/>
              </a:rPr>
              <a:t>sade.rytkonen@kuopio.fi</a:t>
            </a:r>
            <a:endParaRPr lang="fi-FI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044 718 2462</a:t>
            </a:r>
          </a:p>
          <a:p>
            <a:pPr marL="0" indent="0">
              <a:buNone/>
            </a:pPr>
            <a:endParaRPr lang="fi-FI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DEC35-F4ED-4A00-A519-7BE86CED26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397" y="5024260"/>
            <a:ext cx="2215914" cy="1695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1CF58-5433-4078-882F-3416072756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313" y="4391233"/>
            <a:ext cx="2072081" cy="393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631562-D7F4-46DD-A089-E4435F7F3CB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5" y="1551963"/>
            <a:ext cx="2636197" cy="220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64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065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b="1" dirty="0">
                <a:solidFill>
                  <a:srgbClr val="FF0000"/>
                </a:solidFill>
              </a:rPr>
              <a:t>Fiksusti kouluun </a:t>
            </a:r>
            <a:r>
              <a:rPr lang="fi-FI" sz="2800" b="1" dirty="0" smtClean="0">
                <a:solidFill>
                  <a:srgbClr val="FF0000"/>
                </a:solidFill>
              </a:rPr>
              <a:t>– koulumatkaliikkumisen kehittäminen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1800" dirty="0"/>
              <a:t>Tavoitteena on </a:t>
            </a:r>
          </a:p>
          <a:p>
            <a:pPr lvl="1"/>
            <a:r>
              <a:rPr lang="fi-FI" b="1" dirty="0"/>
              <a:t>lisätä fiksun liikkumisen </a:t>
            </a:r>
            <a:r>
              <a:rPr lang="fi-FI" dirty="0"/>
              <a:t>(kävely, pyöräily, joukkoliikenne, kimppakyydit) </a:t>
            </a:r>
            <a:r>
              <a:rPr lang="fi-FI" b="1" dirty="0"/>
              <a:t>määrää </a:t>
            </a:r>
            <a:r>
              <a:rPr lang="fi-FI" dirty="0"/>
              <a:t>koulumatkoilla ja koulupäivän aikana </a:t>
            </a:r>
          </a:p>
          <a:p>
            <a:pPr lvl="1"/>
            <a:r>
              <a:rPr lang="fi-FI" dirty="0"/>
              <a:t>vähentää autoilla tehtävää saattoliikennettä </a:t>
            </a:r>
            <a:r>
              <a:rPr lang="fi-FI" b="1" dirty="0"/>
              <a:t>edistämällä </a:t>
            </a:r>
          </a:p>
          <a:p>
            <a:pPr lvl="2"/>
            <a:r>
              <a:rPr lang="fi-FI" dirty="0"/>
              <a:t>kävelyä, </a:t>
            </a:r>
          </a:p>
          <a:p>
            <a:pPr lvl="2"/>
            <a:r>
              <a:rPr lang="fi-FI" dirty="0"/>
              <a:t>pyöräilyä, </a:t>
            </a:r>
          </a:p>
          <a:p>
            <a:pPr lvl="2"/>
            <a:r>
              <a:rPr lang="fi-FI" dirty="0"/>
              <a:t>joukkoliikennettä ja </a:t>
            </a:r>
          </a:p>
          <a:p>
            <a:pPr lvl="2"/>
            <a:r>
              <a:rPr lang="fi-FI" dirty="0" smtClean="0"/>
              <a:t>Kimppakyytejä</a:t>
            </a:r>
          </a:p>
          <a:p>
            <a:pPr marL="914400" lvl="2" indent="0">
              <a:buNone/>
            </a:pPr>
            <a:endParaRPr lang="fi-FI" dirty="0" smtClean="0"/>
          </a:p>
          <a:p>
            <a:pPr lvl="1"/>
            <a:r>
              <a:rPr lang="fi-FI" dirty="0"/>
              <a:t>e</a:t>
            </a:r>
            <a:r>
              <a:rPr lang="fi-FI" dirty="0" smtClean="0"/>
              <a:t>tsitään yhdessä ratkaisuja jotka purkavat liikkumisen esteitä</a:t>
            </a:r>
            <a:endParaRPr lang="fi-FI" dirty="0"/>
          </a:p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Kaikkia kouluja kannustetaan fiksusti kouluun toimintaan!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Pilottikouluina (2018-2019) ovat mukana: </a:t>
            </a:r>
          </a:p>
          <a:p>
            <a:r>
              <a:rPr lang="fi-FI" dirty="0" err="1"/>
              <a:t>Puijonsarven</a:t>
            </a:r>
            <a:r>
              <a:rPr lang="fi-FI" dirty="0"/>
              <a:t> koulu				</a:t>
            </a:r>
          </a:p>
          <a:p>
            <a:r>
              <a:rPr lang="fi-FI" dirty="0"/>
              <a:t>Kettulan koulu</a:t>
            </a:r>
          </a:p>
          <a:p>
            <a:r>
              <a:rPr lang="fi-FI" dirty="0"/>
              <a:t>Aurinkorinteen koulu</a:t>
            </a:r>
          </a:p>
          <a:p>
            <a:r>
              <a:rPr lang="fi-FI" dirty="0"/>
              <a:t>Pyörön koulu (sisältää Pitkälahden koulun)</a:t>
            </a:r>
          </a:p>
          <a:p>
            <a:r>
              <a:rPr lang="fi-FI" dirty="0"/>
              <a:t>Minna Canthin koulu</a:t>
            </a:r>
          </a:p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F0F0F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00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BF535-5021-4C12-9017-1A901A5A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10" y="-357217"/>
            <a:ext cx="2698488" cy="19091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7DDCD7E-1BA2-4C4D-865C-8B28584AA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903" y="285321"/>
            <a:ext cx="7474172" cy="1325563"/>
          </a:xfrm>
        </p:spPr>
        <p:txBody>
          <a:bodyPr>
            <a:normAutofit/>
          </a:bodyPr>
          <a:lstStyle/>
          <a:p>
            <a:pPr algn="ctr"/>
            <a:r>
              <a:rPr lang="fi-FI" dirty="0">
                <a:solidFill>
                  <a:srgbClr val="95C03A"/>
                </a:solidFill>
                <a:latin typeface="+mn-lt"/>
              </a:rPr>
              <a:t>Lasten liikkuminen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3485DB-3602-4970-8F5E-7EB379680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29288" r="15671" b="27066"/>
          <a:stretch/>
        </p:blipFill>
        <p:spPr>
          <a:xfrm>
            <a:off x="1086094" y="1879331"/>
            <a:ext cx="9473791" cy="427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6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10747"/>
            <a:ext cx="12198627" cy="63472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8628" cy="5133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2488" y="12558"/>
            <a:ext cx="6976013" cy="1311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800" b="1">
                <a:solidFill>
                  <a:schemeClr val="bg1"/>
                </a:solidFill>
                <a:latin typeface="GoodDog" panose="02000000000000000000" pitchFamily="50" charset="0"/>
              </a:defRPr>
            </a:lvl1pPr>
          </a:lstStyle>
          <a:p>
            <a:r>
              <a:rPr lang="fi-FI" sz="7920" dirty="0">
                <a:latin typeface="+mn-lt"/>
              </a:rPr>
              <a:t>Päivä paikallaan</a:t>
            </a:r>
            <a:endParaRPr lang="en-GB" sz="792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7336" y="1838375"/>
            <a:ext cx="2462534" cy="840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800" b="1">
                <a:solidFill>
                  <a:schemeClr val="bg1"/>
                </a:solidFill>
                <a:latin typeface="GoodDog" panose="02000000000000000000" pitchFamily="50" charset="0"/>
              </a:defRPr>
            </a:lvl1pPr>
          </a:lstStyle>
          <a:p>
            <a:r>
              <a:rPr lang="fi-FI" sz="4860" dirty="0">
                <a:latin typeface="+mn-lt"/>
              </a:rPr>
              <a:t>Alakoulu</a:t>
            </a:r>
            <a:endParaRPr lang="en-GB" sz="486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55362" y="1834433"/>
            <a:ext cx="2408032" cy="840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800" b="1">
                <a:solidFill>
                  <a:schemeClr val="bg1"/>
                </a:solidFill>
                <a:latin typeface="GoodDog" panose="02000000000000000000" pitchFamily="50" charset="0"/>
              </a:defRPr>
            </a:lvl1pPr>
          </a:lstStyle>
          <a:p>
            <a:r>
              <a:rPr lang="fi-FI" sz="4860" dirty="0">
                <a:latin typeface="+mn-lt"/>
              </a:rPr>
              <a:t>Yläkoulu</a:t>
            </a:r>
            <a:endParaRPr lang="en-GB" sz="486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44436" y="3083780"/>
            <a:ext cx="1410964" cy="840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800" b="1">
                <a:solidFill>
                  <a:schemeClr val="bg1"/>
                </a:solidFill>
                <a:latin typeface="GoodDog" panose="02000000000000000000" pitchFamily="50" charset="0"/>
              </a:defRPr>
            </a:lvl1pPr>
          </a:lstStyle>
          <a:p>
            <a:r>
              <a:rPr lang="fi-FI" sz="4860" dirty="0">
                <a:latin typeface="+mn-lt"/>
              </a:rPr>
              <a:t>65 %</a:t>
            </a:r>
            <a:endParaRPr lang="en-GB" sz="486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1388" y="3083780"/>
            <a:ext cx="1410964" cy="840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800" b="1">
                <a:solidFill>
                  <a:schemeClr val="bg1"/>
                </a:solidFill>
                <a:latin typeface="GoodDog" panose="02000000000000000000" pitchFamily="50" charset="0"/>
              </a:defRPr>
            </a:lvl1pPr>
          </a:lstStyle>
          <a:p>
            <a:r>
              <a:rPr lang="fi-FI" sz="4860" dirty="0">
                <a:latin typeface="+mn-lt"/>
              </a:rPr>
              <a:t>71 %</a:t>
            </a:r>
            <a:endParaRPr lang="en-GB" sz="486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67" y="5382238"/>
            <a:ext cx="4773871" cy="840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800" b="1">
                <a:solidFill>
                  <a:schemeClr val="bg1"/>
                </a:solidFill>
                <a:latin typeface="GoodDog" panose="02000000000000000000" pitchFamily="50" charset="0"/>
              </a:defRPr>
            </a:lvl1pPr>
          </a:lstStyle>
          <a:p>
            <a:r>
              <a:rPr lang="fi-FI" sz="4860" dirty="0">
                <a:latin typeface="+mj-lt"/>
              </a:rPr>
              <a:t>% </a:t>
            </a:r>
            <a:r>
              <a:rPr lang="fi-FI" sz="4860" dirty="0" err="1">
                <a:latin typeface="+mj-lt"/>
              </a:rPr>
              <a:t>hereilläoloajasta</a:t>
            </a:r>
            <a:endParaRPr lang="en-GB" sz="486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318" y="6284223"/>
            <a:ext cx="11305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bg1"/>
                </a:solidFill>
                <a:latin typeface="Cambria" panose="02040503050406030204" pitchFamily="18" charset="0"/>
              </a:rPr>
              <a:t>Lähde: Koulu liikuttaa ja istuttaa. Liikkuva koulu tutkimuksen tuloksia 2010–2015</a:t>
            </a:r>
          </a:p>
          <a:p>
            <a:r>
              <a:rPr lang="fi-FI" sz="1600" dirty="0">
                <a:solidFill>
                  <a:schemeClr val="bg1"/>
                </a:solidFill>
                <a:latin typeface="Cambria" panose="02040503050406030204" pitchFamily="18" charset="0"/>
              </a:rPr>
              <a:t>Kuva: John </a:t>
            </a:r>
            <a:r>
              <a:rPr lang="fi-FI" sz="1600" dirty="0" err="1">
                <a:solidFill>
                  <a:schemeClr val="bg1"/>
                </a:solidFill>
                <a:latin typeface="Cambria" panose="02040503050406030204" pitchFamily="18" charset="0"/>
              </a:rPr>
              <a:t>Holcroft</a:t>
            </a:r>
            <a:endParaRPr lang="en-GB" sz="1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6930" y="5594209"/>
            <a:ext cx="1123179" cy="86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27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BF535-5021-4C12-9017-1A901A5A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10" y="-357217"/>
            <a:ext cx="2698488" cy="190918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9E69FA2-81FC-49FC-A283-A9DC01FD33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5275313"/>
              </p:ext>
            </p:extLst>
          </p:nvPr>
        </p:nvGraphicFramePr>
        <p:xfrm>
          <a:off x="411433" y="2158692"/>
          <a:ext cx="6316538" cy="2849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78C5938-4847-4349-B659-077F3580EB10}"/>
              </a:ext>
            </a:extLst>
          </p:cNvPr>
          <p:cNvSpPr txBox="1">
            <a:spLocks/>
          </p:cNvSpPr>
          <p:nvPr/>
        </p:nvSpPr>
        <p:spPr>
          <a:xfrm>
            <a:off x="411433" y="5171709"/>
            <a:ext cx="3802877" cy="315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dirty="0">
                <a:latin typeface="Cambria" panose="02040503050406030204" pitchFamily="18" charset="0"/>
              </a:rPr>
              <a:t>Henkilöliikennetutkimus 2016, Liikennevirasto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DDCD7E-1BA2-4C4D-865C-8B28584AA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17" y="176264"/>
            <a:ext cx="747417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95C03A"/>
                </a:solidFill>
                <a:latin typeface="+mn-lt"/>
              </a:rPr>
              <a:t>		</a:t>
            </a:r>
            <a:br>
              <a:rPr lang="fi-FI" dirty="0">
                <a:solidFill>
                  <a:srgbClr val="95C03A"/>
                </a:solidFill>
                <a:latin typeface="+mn-lt"/>
              </a:rPr>
            </a:br>
            <a:r>
              <a:rPr lang="fi-FI" dirty="0">
                <a:solidFill>
                  <a:srgbClr val="95C03A"/>
                </a:solidFill>
                <a:latin typeface="+mn-lt"/>
              </a:rPr>
              <a:t>Koulumatkat Suomessa</a:t>
            </a:r>
            <a:br>
              <a:rPr lang="fi-FI" dirty="0">
                <a:solidFill>
                  <a:srgbClr val="95C03A"/>
                </a:solidFill>
                <a:latin typeface="+mn-lt"/>
              </a:rPr>
            </a:br>
            <a:endParaRPr lang="fi-FI" dirty="0">
              <a:solidFill>
                <a:srgbClr val="95C03A"/>
              </a:solidFill>
              <a:latin typeface="+mn-lt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645ED95-C77D-4A78-A122-A9E588D4F70B}"/>
              </a:ext>
            </a:extLst>
          </p:cNvPr>
          <p:cNvSpPr txBox="1">
            <a:spLocks/>
          </p:cNvSpPr>
          <p:nvPr/>
        </p:nvSpPr>
        <p:spPr>
          <a:xfrm>
            <a:off x="6727971" y="5171709"/>
            <a:ext cx="3786930" cy="33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dirty="0">
                <a:latin typeface="Cambria" panose="02040503050406030204" pitchFamily="18" charset="0"/>
              </a:rPr>
              <a:t>LIITU 2016- tutkimus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DB83238-E653-4B07-B635-DD5A37F00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367872"/>
              </p:ext>
            </p:extLst>
          </p:nvPr>
        </p:nvGraphicFramePr>
        <p:xfrm>
          <a:off x="6802169" y="2158691"/>
          <a:ext cx="4978398" cy="2849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0450">
                  <a:extLst>
                    <a:ext uri="{9D8B030D-6E8A-4147-A177-3AD203B41FA5}">
                      <a16:colId xmlns:a16="http://schemas.microsoft.com/office/drawing/2014/main" val="3978396824"/>
                    </a:ext>
                  </a:extLst>
                </a:gridCol>
                <a:gridCol w="609211">
                  <a:extLst>
                    <a:ext uri="{9D8B030D-6E8A-4147-A177-3AD203B41FA5}">
                      <a16:colId xmlns:a16="http://schemas.microsoft.com/office/drawing/2014/main" val="3747756446"/>
                    </a:ext>
                  </a:extLst>
                </a:gridCol>
                <a:gridCol w="609211">
                  <a:extLst>
                    <a:ext uri="{9D8B030D-6E8A-4147-A177-3AD203B41FA5}">
                      <a16:colId xmlns:a16="http://schemas.microsoft.com/office/drawing/2014/main" val="3546764343"/>
                    </a:ext>
                  </a:extLst>
                </a:gridCol>
                <a:gridCol w="729344">
                  <a:extLst>
                    <a:ext uri="{9D8B030D-6E8A-4147-A177-3AD203B41FA5}">
                      <a16:colId xmlns:a16="http://schemas.microsoft.com/office/drawing/2014/main" val="2105583769"/>
                    </a:ext>
                  </a:extLst>
                </a:gridCol>
                <a:gridCol w="604008">
                  <a:extLst>
                    <a:ext uri="{9D8B030D-6E8A-4147-A177-3AD203B41FA5}">
                      <a16:colId xmlns:a16="http://schemas.microsoft.com/office/drawing/2014/main" val="2662120965"/>
                    </a:ext>
                  </a:extLst>
                </a:gridCol>
                <a:gridCol w="629174">
                  <a:extLst>
                    <a:ext uri="{9D8B030D-6E8A-4147-A177-3AD203B41FA5}">
                      <a16:colId xmlns:a16="http://schemas.microsoft.com/office/drawing/2014/main" val="459200322"/>
                    </a:ext>
                  </a:extLst>
                </a:gridCol>
                <a:gridCol w="817000">
                  <a:extLst>
                    <a:ext uri="{9D8B030D-6E8A-4147-A177-3AD203B41FA5}">
                      <a16:colId xmlns:a16="http://schemas.microsoft.com/office/drawing/2014/main" val="3615709501"/>
                    </a:ext>
                  </a:extLst>
                </a:gridCol>
              </a:tblGrid>
              <a:tr h="190500">
                <a:tc gridSpan="7"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Eri kulkumuodoilla kulkevien osuus (%) koulumatkan mukaan jaoteltuna</a:t>
                      </a:r>
                      <a:endParaRPr lang="fi-FI" sz="11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44703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matka</a:t>
                      </a:r>
                      <a:endParaRPr lang="fi-FI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Kävellen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Pyörällä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Vanhempien kyydillä</a:t>
                      </a:r>
                      <a:endParaRPr lang="fi-FI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Koulukyydillä</a:t>
                      </a:r>
                      <a:endParaRPr lang="fi-FI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Muu moottoriajoneuvo</a:t>
                      </a:r>
                      <a:endParaRPr lang="fi-FI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fi-FI" sz="1000" u="none" strike="noStrike" dirty="0" err="1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kävely+pyörä</a:t>
                      </a:r>
                      <a:endParaRPr lang="fi-FI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7364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Koko vuoden keskiarvo</a:t>
                      </a:r>
                      <a:endParaRPr lang="fi-FI" sz="11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6872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0 - 1,0 km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59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32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92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9345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1,1 - 3,0 km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31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47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11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8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78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075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3,1 - 5,0 km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39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16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18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20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45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6676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5,1 - 10,0 km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14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13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21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15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3308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10,1 - 20,0 km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12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65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18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8129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yli 20 km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12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66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17</a:t>
                      </a:r>
                      <a:endParaRPr lang="fi-FI" sz="11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i-FI" sz="11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973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alle 5 km yht</a:t>
                      </a:r>
                      <a:endParaRPr lang="fi-FI" sz="1100" b="1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37</a:t>
                      </a:r>
                      <a:endParaRPr lang="fi-FI" sz="1100" b="1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40</a:t>
                      </a:r>
                      <a:endParaRPr lang="fi-FI" sz="1100" b="1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fi-FI" sz="1100" b="1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i-FI" sz="11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9</a:t>
                      </a:r>
                      <a:endParaRPr lang="fi-FI" sz="1100" b="1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77</a:t>
                      </a:r>
                      <a:endParaRPr lang="fi-FI" sz="11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2815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yli 5 km yht</a:t>
                      </a:r>
                      <a:endParaRPr lang="fi-FI" sz="1100" b="1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i-FI" sz="1100" b="1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8</a:t>
                      </a:r>
                      <a:endParaRPr lang="fi-FI" sz="1100" b="1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13</a:t>
                      </a:r>
                      <a:endParaRPr lang="fi-FI" sz="1100" b="1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59</a:t>
                      </a:r>
                      <a:endParaRPr lang="fi-FI" sz="11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19</a:t>
                      </a:r>
                      <a:endParaRPr lang="fi-FI" sz="11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fi-FI" sz="11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906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kaikki yht</a:t>
                      </a:r>
                      <a:endParaRPr lang="fi-FI" sz="1100" b="1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28</a:t>
                      </a:r>
                      <a:endParaRPr lang="fi-FI" sz="1100" b="1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32</a:t>
                      </a:r>
                      <a:endParaRPr lang="fi-FI" sz="1100" b="1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fi-FI" sz="1100" b="1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18</a:t>
                      </a:r>
                      <a:endParaRPr lang="fi-FI" sz="11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11</a:t>
                      </a:r>
                      <a:endParaRPr lang="fi-FI" sz="11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u="none" strike="noStrike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60</a:t>
                      </a:r>
                      <a:endParaRPr lang="fi-FI" sz="11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379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499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BF535-5021-4C12-9017-1A901A5A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10" y="-357217"/>
            <a:ext cx="2698488" cy="19091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7DDCD7E-1BA2-4C4D-865C-8B28584AA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17" y="176264"/>
            <a:ext cx="7474172" cy="1325563"/>
          </a:xfrm>
        </p:spPr>
        <p:txBody>
          <a:bodyPr>
            <a:normAutofit/>
          </a:bodyPr>
          <a:lstStyle/>
          <a:p>
            <a:pPr algn="r"/>
            <a:r>
              <a:rPr lang="fi-FI" dirty="0">
                <a:solidFill>
                  <a:srgbClr val="95C03A"/>
                </a:solidFill>
                <a:latin typeface="+mn-lt"/>
              </a:rPr>
              <a:t>Koulumatkat Kuopiossa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6B7A226-4729-4DBD-B2D0-62FD57B183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033899"/>
              </p:ext>
            </p:extLst>
          </p:nvPr>
        </p:nvGraphicFramePr>
        <p:xfrm>
          <a:off x="1426890" y="1073751"/>
          <a:ext cx="9686084" cy="4899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4B0540A-681A-4E8E-81A9-EBA7B1EAED27}"/>
              </a:ext>
            </a:extLst>
          </p:cNvPr>
          <p:cNvSpPr txBox="1">
            <a:spLocks/>
          </p:cNvSpPr>
          <p:nvPr/>
        </p:nvSpPr>
        <p:spPr>
          <a:xfrm>
            <a:off x="1144817" y="5815075"/>
            <a:ext cx="3802877" cy="315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dirty="0">
                <a:latin typeface="Cambria" panose="02040503050406030204" pitchFamily="18" charset="0"/>
              </a:rPr>
              <a:t>Koulumatkat Itä-Suomessa-tutkimus 2017</a:t>
            </a:r>
          </a:p>
        </p:txBody>
      </p:sp>
    </p:spTree>
    <p:extLst>
      <p:ext uri="{BB962C8B-B14F-4D97-AF65-F5344CB8AC3E}">
        <p14:creationId xmlns:p14="http://schemas.microsoft.com/office/powerpoint/2010/main" val="4111614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BF535-5021-4C12-9017-1A901A5A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10" y="-357217"/>
            <a:ext cx="2698488" cy="1909180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78C5938-4847-4349-B659-077F3580EB10}"/>
              </a:ext>
            </a:extLst>
          </p:cNvPr>
          <p:cNvSpPr txBox="1">
            <a:spLocks/>
          </p:cNvSpPr>
          <p:nvPr/>
        </p:nvSpPr>
        <p:spPr>
          <a:xfrm>
            <a:off x="1368070" y="5637006"/>
            <a:ext cx="3802877" cy="315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dirty="0">
                <a:latin typeface="Cambria" panose="02040503050406030204" pitchFamily="18" charset="0"/>
              </a:rPr>
              <a:t>Koulumatkat Itä-Suomessa-tutkimus 2017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DDCD7E-1BA2-4C4D-865C-8B28584AA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17" y="176264"/>
            <a:ext cx="7474172" cy="1325563"/>
          </a:xfrm>
        </p:spPr>
        <p:txBody>
          <a:bodyPr>
            <a:normAutofit/>
          </a:bodyPr>
          <a:lstStyle/>
          <a:p>
            <a:pPr algn="r"/>
            <a:r>
              <a:rPr lang="fi-FI" dirty="0">
                <a:solidFill>
                  <a:srgbClr val="95C03A"/>
                </a:solidFill>
                <a:latin typeface="+mn-lt"/>
              </a:rPr>
              <a:t>Koulumatkat Kuopiossa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0A7DBF0-72AD-4114-AED7-C3FEDE5A0A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126355"/>
              </p:ext>
            </p:extLst>
          </p:nvPr>
        </p:nvGraphicFramePr>
        <p:xfrm>
          <a:off x="1144817" y="1551963"/>
          <a:ext cx="10473935" cy="4157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F125FD2D-E411-4F41-9F31-295CC64870E2}"/>
              </a:ext>
            </a:extLst>
          </p:cNvPr>
          <p:cNvSpPr/>
          <p:nvPr/>
        </p:nvSpPr>
        <p:spPr>
          <a:xfrm>
            <a:off x="7333376" y="4079148"/>
            <a:ext cx="510331" cy="3754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616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612C29-76CF-416C-8D13-E811201B4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89" y="579"/>
            <a:ext cx="6857421" cy="6857421"/>
          </a:xfrm>
        </p:spPr>
      </p:pic>
    </p:spTree>
    <p:extLst>
      <p:ext uri="{BB962C8B-B14F-4D97-AF65-F5344CB8AC3E}">
        <p14:creationId xmlns:p14="http://schemas.microsoft.com/office/powerpoint/2010/main" val="252583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BF535-5021-4C12-9017-1A901A5A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10" y="-357217"/>
            <a:ext cx="2698488" cy="190918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581078B-E89B-46B3-B516-8B9632324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623" y="1253331"/>
            <a:ext cx="384897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Aktiivisten koulumatkojen hyödyt</a:t>
            </a:r>
          </a:p>
          <a:p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50% lasten ripeästä liikunnasta koulumatkalla*</a:t>
            </a:r>
          </a:p>
          <a:p>
            <a:r>
              <a:rPr lang="fi-FI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Vireystaso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kasvaa</a:t>
            </a:r>
          </a:p>
          <a:p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Elinympäristö tulee tutuksi ja opitaan liikennekäyttäytymistä</a:t>
            </a:r>
          </a:p>
          <a:p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Ympäristöystävällistä</a:t>
            </a:r>
          </a:p>
          <a:p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023F76-D253-479D-9EA8-1732B79B85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6"/>
          <a:stretch/>
        </p:blipFill>
        <p:spPr>
          <a:xfrm>
            <a:off x="-66676" y="0"/>
            <a:ext cx="736282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EF0BCF-6774-458B-92A1-55EFE566954C}"/>
              </a:ext>
            </a:extLst>
          </p:cNvPr>
          <p:cNvSpPr txBox="1"/>
          <p:nvPr/>
        </p:nvSpPr>
        <p:spPr>
          <a:xfrm>
            <a:off x="7484398" y="6418762"/>
            <a:ext cx="521208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/>
              <a:t>*</a:t>
            </a:r>
            <a:r>
              <a:rPr lang="en-US" sz="1440" dirty="0" err="1"/>
              <a:t>Larouche</a:t>
            </a:r>
            <a:r>
              <a:rPr lang="en-US" sz="1440" dirty="0"/>
              <a:t> </a:t>
            </a:r>
            <a:r>
              <a:rPr lang="en-US" sz="1440" dirty="0" err="1"/>
              <a:t>ym</a:t>
            </a:r>
            <a:r>
              <a:rPr lang="en-US" sz="1440" dirty="0"/>
              <a:t>. 2014; </a:t>
            </a:r>
            <a:r>
              <a:rPr lang="en-US" sz="1440" dirty="0" err="1"/>
              <a:t>Rainham</a:t>
            </a:r>
            <a:r>
              <a:rPr lang="en-US" sz="1440" dirty="0"/>
              <a:t> </a:t>
            </a:r>
            <a:r>
              <a:rPr lang="en-US" sz="1440" dirty="0" err="1"/>
              <a:t>ym</a:t>
            </a:r>
            <a:r>
              <a:rPr lang="en-US" sz="1440" dirty="0"/>
              <a:t>. 2012</a:t>
            </a:r>
          </a:p>
        </p:txBody>
      </p:sp>
    </p:spTree>
    <p:extLst>
      <p:ext uri="{BB962C8B-B14F-4D97-AF65-F5344CB8AC3E}">
        <p14:creationId xmlns:p14="http://schemas.microsoft.com/office/powerpoint/2010/main" val="3684949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opion kaupunki esitysmalli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_kevyt" id="{7B8EAA18-2754-4FDD-AD0F-CE380211F05D}" vid="{F16D8048-85F3-4CD3-B538-0A35275773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2784</TotalTime>
  <Words>560</Words>
  <Application>Microsoft Office PowerPoint</Application>
  <PresentationFormat>Laajakuva</PresentationFormat>
  <Paragraphs>186</Paragraphs>
  <Slides>18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18</vt:i4>
      </vt:variant>
    </vt:vector>
  </HeadingPairs>
  <TitlesOfParts>
    <vt:vector size="28" baseType="lpstr">
      <vt:lpstr>ＭＳ Ｐゴシック</vt:lpstr>
      <vt:lpstr>Arial</vt:lpstr>
      <vt:lpstr>Bauhaus 93</vt:lpstr>
      <vt:lpstr>Calibri</vt:lpstr>
      <vt:lpstr>Calibri Light</vt:lpstr>
      <vt:lpstr>Cambria</vt:lpstr>
      <vt:lpstr>Georgia</vt:lpstr>
      <vt:lpstr>Verdana</vt:lpstr>
      <vt:lpstr>Office Theme</vt:lpstr>
      <vt:lpstr>Kuopion kaupunki esitysmalli</vt:lpstr>
      <vt:lpstr>PowerPoint-esitys</vt:lpstr>
      <vt:lpstr>Fiksusti kouluun – koulumatkaliikkumisen kehittäminen</vt:lpstr>
      <vt:lpstr>Lasten liikkuminen</vt:lpstr>
      <vt:lpstr>PowerPoint-esitys</vt:lpstr>
      <vt:lpstr>   Koulumatkat Suomessa </vt:lpstr>
      <vt:lpstr>Koulumatkat Kuopiossa</vt:lpstr>
      <vt:lpstr>Koulumatkat Kuopiossa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Pilottikouluissa tapahtuu 2018-2019 Kuopiossa</vt:lpstr>
      <vt:lpstr>Pilottikouluissa tapahtuu 2018-2019 Kuopiossa</vt:lpstr>
      <vt:lpstr>Projektin yhteystiedot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Fiksusti kouluun</dc:title>
  <dc:creator>Niemi Joonas</dc:creator>
  <cp:lastModifiedBy>Nurmela Hanna</cp:lastModifiedBy>
  <cp:revision>25</cp:revision>
  <dcterms:created xsi:type="dcterms:W3CDTF">2018-08-23T12:34:42Z</dcterms:created>
  <dcterms:modified xsi:type="dcterms:W3CDTF">2018-09-05T18:15:23Z</dcterms:modified>
</cp:coreProperties>
</file>