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743700" cy="98758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AF5AD-BA9E-484B-B59D-DBA1D7C3563C}" type="datetimeFigureOut">
              <a:rPr lang="fi-FI" smtClean="0"/>
              <a:pPr/>
              <a:t>28.5.2013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891-5387-4379-9924-ADC91C1F3A42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AF5AD-BA9E-484B-B59D-DBA1D7C3563C}" type="datetimeFigureOut">
              <a:rPr lang="fi-FI" smtClean="0"/>
              <a:pPr/>
              <a:t>28.5.2013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891-5387-4379-9924-ADC91C1F3A4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AF5AD-BA9E-484B-B59D-DBA1D7C3563C}" type="datetimeFigureOut">
              <a:rPr lang="fi-FI" smtClean="0"/>
              <a:pPr/>
              <a:t>28.5.2013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891-5387-4379-9924-ADC91C1F3A4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AF5AD-BA9E-484B-B59D-DBA1D7C3563C}" type="datetimeFigureOut">
              <a:rPr lang="fi-FI" smtClean="0"/>
              <a:pPr/>
              <a:t>28.5.2013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891-5387-4379-9924-ADC91C1F3A4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AF5AD-BA9E-484B-B59D-DBA1D7C3563C}" type="datetimeFigureOut">
              <a:rPr lang="fi-FI" smtClean="0"/>
              <a:pPr/>
              <a:t>28.5.2013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B47B891-5387-4379-9924-ADC91C1F3A4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AF5AD-BA9E-484B-B59D-DBA1D7C3563C}" type="datetimeFigureOut">
              <a:rPr lang="fi-FI" smtClean="0"/>
              <a:pPr/>
              <a:t>28.5.2013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891-5387-4379-9924-ADC91C1F3A4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AF5AD-BA9E-484B-B59D-DBA1D7C3563C}" type="datetimeFigureOut">
              <a:rPr lang="fi-FI" smtClean="0"/>
              <a:pPr/>
              <a:t>28.5.2013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891-5387-4379-9924-ADC91C1F3A4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AF5AD-BA9E-484B-B59D-DBA1D7C3563C}" type="datetimeFigureOut">
              <a:rPr lang="fi-FI" smtClean="0"/>
              <a:pPr/>
              <a:t>28.5.2013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891-5387-4379-9924-ADC91C1F3A4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AF5AD-BA9E-484B-B59D-DBA1D7C3563C}" type="datetimeFigureOut">
              <a:rPr lang="fi-FI" smtClean="0"/>
              <a:pPr/>
              <a:t>28.5.2013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891-5387-4379-9924-ADC91C1F3A4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AF5AD-BA9E-484B-B59D-DBA1D7C3563C}" type="datetimeFigureOut">
              <a:rPr lang="fi-FI" smtClean="0"/>
              <a:pPr/>
              <a:t>28.5.2013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891-5387-4379-9924-ADC91C1F3A4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i-FI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Lisää kuva napsauttamalla kuvaketta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AF5AD-BA9E-484B-B59D-DBA1D7C3563C}" type="datetimeFigureOut">
              <a:rPr lang="fi-FI" smtClean="0"/>
              <a:pPr/>
              <a:t>28.5.2013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47B891-5387-4379-9924-ADC91C1F3A42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B8AF5AD-BA9E-484B-B59D-DBA1D7C3563C}" type="datetimeFigureOut">
              <a:rPr lang="fi-FI" smtClean="0"/>
              <a:pPr/>
              <a:t>28.5.2013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B47B891-5387-4379-9924-ADC91C1F3A42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22030" y="2204864"/>
            <a:ext cx="8229600" cy="864096"/>
          </a:xfrm>
        </p:spPr>
        <p:txBody>
          <a:bodyPr>
            <a:normAutofit/>
          </a:bodyPr>
          <a:lstStyle/>
          <a:p>
            <a:r>
              <a:rPr lang="fi-FI" sz="3600" dirty="0" smtClean="0"/>
              <a:t>KOTOUTTAMISPERHELUOKKA</a:t>
            </a:r>
            <a:endParaRPr lang="fi-FI" sz="36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JUURI MAAHANMUUTTANEILLE PERHEILLE SEKÄ ENSIMMÄISEN LAPSEN ALOITTAESSA KOULUTIENSÄ SUOMESSA</a:t>
            </a:r>
            <a:endParaRPr lang="fi-FI" dirty="0"/>
          </a:p>
        </p:txBody>
      </p:sp>
      <p:pic>
        <p:nvPicPr>
          <p:cNvPr id="4" name="Kuva 3" descr="EU-lipp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188640"/>
            <a:ext cx="2453010" cy="1440160"/>
          </a:xfrm>
          <a:prstGeom prst="rect">
            <a:avLst/>
          </a:prstGeom>
        </p:spPr>
      </p:pic>
      <p:sp>
        <p:nvSpPr>
          <p:cNvPr id="5" name="Tekstikehys 4"/>
          <p:cNvSpPr txBox="1"/>
          <p:nvPr/>
        </p:nvSpPr>
        <p:spPr>
          <a:xfrm>
            <a:off x="5436096" y="1916832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Euroopan pakolaisrahasto</a:t>
            </a:r>
            <a:endParaRPr lang="fi-FI" dirty="0"/>
          </a:p>
        </p:txBody>
      </p:sp>
      <p:sp>
        <p:nvSpPr>
          <p:cNvPr id="7" name="Tekstikehys 6"/>
          <p:cNvSpPr txBox="1"/>
          <p:nvPr/>
        </p:nvSpPr>
        <p:spPr>
          <a:xfrm>
            <a:off x="5436096" y="6165304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Krista Tarkiainen</a:t>
            </a:r>
          </a:p>
          <a:p>
            <a:r>
              <a:rPr lang="fi-FI" dirty="0" smtClean="0"/>
              <a:t>erityisluokanopettaja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TUTUSTUTTAA PERHE SUOMALAISEEN KOULUJÄRJESTELMÄÄN</a:t>
            </a:r>
          </a:p>
          <a:p>
            <a:r>
              <a:rPr lang="fi-FI" dirty="0" smtClean="0"/>
              <a:t>LUODA HYVÄ JA TURVALLINEN POHJA PERHEEN JA KOULUN YHTEISTYÖLLE</a:t>
            </a:r>
          </a:p>
          <a:p>
            <a:r>
              <a:rPr lang="fi-FI" dirty="0" smtClean="0"/>
              <a:t>TUTUSTUTTAA VANHEMMAT OPPIKIRJOIHIN JA LÄKSYJEN TEKOON</a:t>
            </a:r>
          </a:p>
          <a:p>
            <a:r>
              <a:rPr lang="fi-FI" dirty="0" smtClean="0"/>
              <a:t>OPPIA TUNTEMAAN PERHE JA SEN ERITYISTARPEET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TOTEUTUS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Perhe käy perheluokassa 4-8 kertaa</a:t>
            </a:r>
          </a:p>
          <a:p>
            <a:r>
              <a:rPr lang="fi-FI" dirty="0" smtClean="0"/>
              <a:t>Perheluokka on kerran viikossa kahden tunnin ajan (8.00-10.00)</a:t>
            </a:r>
          </a:p>
          <a:p>
            <a:r>
              <a:rPr lang="fi-FI" dirty="0" smtClean="0"/>
              <a:t>Oppilas tekee opettajan antamia tehtäviä tuntien aikana</a:t>
            </a:r>
          </a:p>
          <a:p>
            <a:r>
              <a:rPr lang="fi-FI" dirty="0" smtClean="0"/>
              <a:t>Keskustellaan koulujärjestelmästä, läksyistä ja vanhempia askarruttavista asioista</a:t>
            </a:r>
          </a:p>
          <a:p>
            <a:r>
              <a:rPr lang="fi-FI" dirty="0" smtClean="0"/>
              <a:t>Tärkeää myös mukanaolevien perheiden välinen vuorovaikutus</a:t>
            </a:r>
          </a:p>
          <a:p>
            <a:r>
              <a:rPr lang="fi-FI" dirty="0" smtClean="0"/>
              <a:t>Jos koetaan tarpeelliseksi, koulun muu henkilökunta (terveydenhoitaja, kuraattori) voi käydä esittäytymässä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888472"/>
          </a:xfrm>
        </p:spPr>
        <p:txBody>
          <a:bodyPr/>
          <a:lstStyle/>
          <a:p>
            <a:r>
              <a:rPr lang="fi-FI" dirty="0" smtClean="0"/>
              <a:t>Neljän käyntikerran jälkeen arvioidaan tilanne, jos tarvetta jatkaa yhteistyötä, sitä jatketaan.</a:t>
            </a:r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HYÖTY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fi-FI" dirty="0" smtClean="0"/>
              <a:t>Koulun ja kodin yhteistyö saa hyvän turvallisen alun</a:t>
            </a:r>
          </a:p>
          <a:p>
            <a:pPr>
              <a:buFontTx/>
              <a:buChar char="-"/>
            </a:pPr>
            <a:r>
              <a:rPr lang="fi-FI" dirty="0" smtClean="0"/>
              <a:t>Opettajat näkevät millaiset voimavarat perheellä on lapsen tukemiseen (esim. matematiikassa)</a:t>
            </a:r>
          </a:p>
          <a:p>
            <a:pPr>
              <a:buFontTx/>
              <a:buChar char="-"/>
            </a:pPr>
            <a:r>
              <a:rPr lang="fi-FI" dirty="0" smtClean="0"/>
              <a:t>Vanhemmille tulee luottavaisempi olo paikasta, jossa lapsi viettää ison osan aikaansa päivästä</a:t>
            </a:r>
          </a:p>
          <a:p>
            <a:pPr>
              <a:buFontTx/>
              <a:buChar char="-"/>
            </a:pPr>
            <a:r>
              <a:rPr lang="fi-FI" dirty="0" smtClean="0"/>
              <a:t>Lapsi kokee oman erityisyytensä -&gt; hänen koulunkäynnillään on merkitystä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KOTOUTTAMISPERHELUOKKA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>
            <a:off x="395536" y="836712"/>
            <a:ext cx="1944216" cy="86409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kehys 6"/>
          <p:cNvSpPr txBox="1"/>
          <p:nvPr/>
        </p:nvSpPr>
        <p:spPr>
          <a:xfrm>
            <a:off x="467544" y="908720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Perheen maahan tulo</a:t>
            </a:r>
            <a:endParaRPr lang="fi-FI" dirty="0"/>
          </a:p>
        </p:txBody>
      </p:sp>
      <p:sp>
        <p:nvSpPr>
          <p:cNvPr id="8" name="Nuoli oikealle 7"/>
          <p:cNvSpPr/>
          <p:nvPr/>
        </p:nvSpPr>
        <p:spPr>
          <a:xfrm>
            <a:off x="2555776" y="908720"/>
            <a:ext cx="504056" cy="648072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Suorakulmio 8"/>
          <p:cNvSpPr/>
          <p:nvPr/>
        </p:nvSpPr>
        <p:spPr>
          <a:xfrm>
            <a:off x="3275856" y="692696"/>
            <a:ext cx="1944216" cy="10081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Tekstikehys 9"/>
          <p:cNvSpPr txBox="1"/>
          <p:nvPr/>
        </p:nvSpPr>
        <p:spPr>
          <a:xfrm>
            <a:off x="3419872" y="836712"/>
            <a:ext cx="1656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Oppilaan koulupolun aloitus</a:t>
            </a:r>
            <a:endParaRPr lang="fi-FI" dirty="0"/>
          </a:p>
        </p:txBody>
      </p:sp>
      <p:cxnSp>
        <p:nvCxnSpPr>
          <p:cNvPr id="12" name="Suora nuoliyhdysviiva 11"/>
          <p:cNvCxnSpPr/>
          <p:nvPr/>
        </p:nvCxnSpPr>
        <p:spPr>
          <a:xfrm flipH="1">
            <a:off x="2987824" y="1700808"/>
            <a:ext cx="50405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lipsi 12"/>
          <p:cNvSpPr/>
          <p:nvPr/>
        </p:nvSpPr>
        <p:spPr>
          <a:xfrm>
            <a:off x="899592" y="2276872"/>
            <a:ext cx="3816424" cy="1008112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Ellipsi 15"/>
          <p:cNvSpPr/>
          <p:nvPr/>
        </p:nvSpPr>
        <p:spPr>
          <a:xfrm>
            <a:off x="755576" y="2060848"/>
            <a:ext cx="21602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Vanhemmat</a:t>
            </a:r>
            <a:endParaRPr lang="fi-FI" dirty="0"/>
          </a:p>
        </p:txBody>
      </p:sp>
      <p:sp>
        <p:nvSpPr>
          <p:cNvPr id="18" name="Ellipsi 17"/>
          <p:cNvSpPr/>
          <p:nvPr/>
        </p:nvSpPr>
        <p:spPr>
          <a:xfrm>
            <a:off x="3347864" y="1988840"/>
            <a:ext cx="158417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Oppilas</a:t>
            </a:r>
            <a:endParaRPr lang="fi-FI" dirty="0"/>
          </a:p>
        </p:txBody>
      </p:sp>
      <p:sp>
        <p:nvSpPr>
          <p:cNvPr id="19" name="Ellipsi 18"/>
          <p:cNvSpPr/>
          <p:nvPr/>
        </p:nvSpPr>
        <p:spPr>
          <a:xfrm>
            <a:off x="1043608" y="3717032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Ellipsi 19"/>
          <p:cNvSpPr/>
          <p:nvPr/>
        </p:nvSpPr>
        <p:spPr>
          <a:xfrm>
            <a:off x="323528" y="2924944"/>
            <a:ext cx="2592288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Valmistavan luokan opettaja ja työpari opettaja</a:t>
            </a:r>
            <a:endParaRPr lang="fi-FI" dirty="0"/>
          </a:p>
        </p:txBody>
      </p:sp>
      <p:sp>
        <p:nvSpPr>
          <p:cNvPr id="21" name="Ellipsi 20"/>
          <p:cNvSpPr/>
          <p:nvPr/>
        </p:nvSpPr>
        <p:spPr>
          <a:xfrm>
            <a:off x="3347864" y="2924944"/>
            <a:ext cx="2736304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Tulkki</a:t>
            </a:r>
            <a:endParaRPr lang="fi-FI" dirty="0"/>
          </a:p>
        </p:txBody>
      </p:sp>
      <p:sp>
        <p:nvSpPr>
          <p:cNvPr id="22" name="Tekstikehys 21"/>
          <p:cNvSpPr txBox="1"/>
          <p:nvPr/>
        </p:nvSpPr>
        <p:spPr>
          <a:xfrm>
            <a:off x="1763688" y="2636912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PERHELUOKKA</a:t>
            </a:r>
            <a:endParaRPr lang="fi-FI" dirty="0"/>
          </a:p>
        </p:txBody>
      </p:sp>
      <p:sp>
        <p:nvSpPr>
          <p:cNvPr id="23" name="Suorakulmio 22"/>
          <p:cNvSpPr/>
          <p:nvPr/>
        </p:nvSpPr>
        <p:spPr>
          <a:xfrm>
            <a:off x="899592" y="4221088"/>
            <a:ext cx="2016224" cy="165618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u="sng" dirty="0" smtClean="0"/>
              <a:t>1.Käynti</a:t>
            </a:r>
          </a:p>
          <a:p>
            <a:pPr algn="ctr"/>
            <a:r>
              <a:rPr lang="fi-FI" dirty="0" err="1" smtClean="0"/>
              <a:t>-tutustutaan</a:t>
            </a:r>
            <a:r>
              <a:rPr lang="fi-FI" dirty="0" smtClean="0"/>
              <a:t> perheeseen ja perhe tutustuu kouluun ja sen aikuisiin</a:t>
            </a:r>
            <a:endParaRPr lang="fi-FI" dirty="0"/>
          </a:p>
        </p:txBody>
      </p:sp>
      <p:sp>
        <p:nvSpPr>
          <p:cNvPr id="24" name="Suorakulmio 23"/>
          <p:cNvSpPr/>
          <p:nvPr/>
        </p:nvSpPr>
        <p:spPr>
          <a:xfrm>
            <a:off x="3275856" y="3861048"/>
            <a:ext cx="2160240" cy="201622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u="sng" dirty="0" smtClean="0"/>
              <a:t>2. Käynti</a:t>
            </a:r>
          </a:p>
          <a:p>
            <a:pPr algn="ctr">
              <a:buFontTx/>
              <a:buChar char="-"/>
            </a:pPr>
            <a:r>
              <a:rPr lang="fi-FI" dirty="0" smtClean="0"/>
              <a:t>suomalaiseen koulujärjestelmään tutustuminen</a:t>
            </a:r>
          </a:p>
          <a:p>
            <a:pPr algn="ctr">
              <a:buFontTx/>
              <a:buChar char="-"/>
            </a:pPr>
            <a:r>
              <a:rPr lang="fi-FI" dirty="0" smtClean="0"/>
              <a:t>(</a:t>
            </a:r>
            <a:r>
              <a:rPr lang="fi-FI" dirty="0" err="1" smtClean="0"/>
              <a:t>terv.hoitaja</a:t>
            </a:r>
            <a:r>
              <a:rPr lang="fi-FI" dirty="0" smtClean="0"/>
              <a:t> ja kuraattori esittäytyy)</a:t>
            </a:r>
            <a:endParaRPr lang="fi-FI" dirty="0"/>
          </a:p>
        </p:txBody>
      </p:sp>
      <p:sp>
        <p:nvSpPr>
          <p:cNvPr id="25" name="Suorakulmio 24"/>
          <p:cNvSpPr/>
          <p:nvPr/>
        </p:nvSpPr>
        <p:spPr>
          <a:xfrm>
            <a:off x="5652120" y="4221088"/>
            <a:ext cx="1584176" cy="165618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u="sng" dirty="0" smtClean="0"/>
              <a:t>3. Käynti</a:t>
            </a:r>
          </a:p>
          <a:p>
            <a:pPr algn="ctr"/>
            <a:r>
              <a:rPr lang="fi-FI" dirty="0" smtClean="0"/>
              <a:t>- Oppikirjat ja läksyt </a:t>
            </a:r>
            <a:r>
              <a:rPr lang="fi-FI" dirty="0" err="1" smtClean="0"/>
              <a:t>tutuiksia</a:t>
            </a:r>
            <a:endParaRPr lang="fi-FI" dirty="0"/>
          </a:p>
        </p:txBody>
      </p:sp>
      <p:sp>
        <p:nvSpPr>
          <p:cNvPr id="26" name="Suorakulmio 25"/>
          <p:cNvSpPr/>
          <p:nvPr/>
        </p:nvSpPr>
        <p:spPr>
          <a:xfrm>
            <a:off x="7524328" y="4221088"/>
            <a:ext cx="1619672" cy="165618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b="1" u="sng" dirty="0" smtClean="0"/>
              <a:t>4. Käynti</a:t>
            </a:r>
          </a:p>
          <a:p>
            <a:pPr algn="ctr"/>
            <a:r>
              <a:rPr lang="fi-FI" dirty="0" smtClean="0"/>
              <a:t>- Käyntien arviointi ja jatkotarve</a:t>
            </a:r>
            <a:endParaRPr lang="fi-FI" dirty="0"/>
          </a:p>
        </p:txBody>
      </p:sp>
      <p:sp>
        <p:nvSpPr>
          <p:cNvPr id="29" name="Pyöristetty suorakulmio 28"/>
          <p:cNvSpPr/>
          <p:nvPr/>
        </p:nvSpPr>
        <p:spPr>
          <a:xfrm>
            <a:off x="1403648" y="5949280"/>
            <a:ext cx="7272808" cy="432048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smtClean="0"/>
              <a:t>Oppilaat tekevät koulutehtäviä, tarjotaan kahvit ja keskustellaan </a:t>
            </a:r>
            <a:endParaRPr lang="fi-FI" dirty="0"/>
          </a:p>
        </p:txBody>
      </p:sp>
      <p:sp>
        <p:nvSpPr>
          <p:cNvPr id="30" name="Suorakulmio 29"/>
          <p:cNvSpPr/>
          <p:nvPr/>
        </p:nvSpPr>
        <p:spPr>
          <a:xfrm>
            <a:off x="539552" y="5949280"/>
            <a:ext cx="792088" cy="50405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/>
              <a:t>JOKA KERTA</a:t>
            </a:r>
            <a:endParaRPr lang="fi-FI" sz="1400" dirty="0"/>
          </a:p>
        </p:txBody>
      </p:sp>
      <p:sp>
        <p:nvSpPr>
          <p:cNvPr id="31" name="Nuoli oikealle 30"/>
          <p:cNvSpPr/>
          <p:nvPr/>
        </p:nvSpPr>
        <p:spPr>
          <a:xfrm>
            <a:off x="2987824" y="4941168"/>
            <a:ext cx="216024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Nuoli oikealle 32"/>
          <p:cNvSpPr/>
          <p:nvPr/>
        </p:nvSpPr>
        <p:spPr>
          <a:xfrm>
            <a:off x="5436096" y="5013176"/>
            <a:ext cx="28803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Nuoli oikealle 33"/>
          <p:cNvSpPr/>
          <p:nvPr/>
        </p:nvSpPr>
        <p:spPr>
          <a:xfrm>
            <a:off x="7236296" y="5013176"/>
            <a:ext cx="43204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uippu">
  <a:themeElements>
    <a:clrScheme name="Huippu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Huippu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uippu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79</TotalTime>
  <Words>218</Words>
  <Application>Microsoft Office PowerPoint</Application>
  <PresentationFormat>Näytössä katseltava diaesitys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Huippu</vt:lpstr>
      <vt:lpstr>KOTOUTTAMISPERHELUOKKA</vt:lpstr>
      <vt:lpstr>TAVOITTEET</vt:lpstr>
      <vt:lpstr>TOTEUTUS</vt:lpstr>
      <vt:lpstr>ARVIOINTI</vt:lpstr>
      <vt:lpstr>HYÖTY</vt:lpstr>
      <vt:lpstr>KOTOUTTAMISPERHELUOKKA</vt:lpstr>
    </vt:vector>
  </TitlesOfParts>
  <Company>Kuopion kaupunki koulutuspalvelukeskus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KOTOUTTAMISPERHELUOKKA</dc:title>
  <dc:creator>cc</dc:creator>
  <cp:lastModifiedBy>cc</cp:lastModifiedBy>
  <cp:revision>10</cp:revision>
  <dcterms:created xsi:type="dcterms:W3CDTF">2013-01-03T08:13:10Z</dcterms:created>
  <dcterms:modified xsi:type="dcterms:W3CDTF">2013-05-28T07:27:41Z</dcterms:modified>
</cp:coreProperties>
</file>