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9144000" cy="6858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556" autoAdjust="0"/>
  </p:normalViewPr>
  <p:slideViewPr>
    <p:cSldViewPr>
      <p:cViewPr varScale="1">
        <p:scale>
          <a:sx n="70" d="100"/>
          <a:sy n="70" d="100"/>
        </p:scale>
        <p:origin x="116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F0289CEB-D5C2-45A5-A3A9-FFE9480E8782}" type="datetimeFigureOut">
              <a:rPr lang="fi-FI" smtClean="0"/>
              <a:t>29.5.2024</a:t>
            </a:fld>
            <a:endParaRPr lang="fi-FI"/>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E609CFFA-697B-4438-AF63-EA90EB1F7024}" type="slidenum">
              <a:rPr lang="fi-FI" smtClean="0"/>
              <a:t>‹#›</a:t>
            </a:fld>
            <a:endParaRPr lang="fi-FI"/>
          </a:p>
        </p:txBody>
      </p:sp>
    </p:spTree>
    <p:extLst>
      <p:ext uri="{BB962C8B-B14F-4D97-AF65-F5344CB8AC3E}">
        <p14:creationId xmlns:p14="http://schemas.microsoft.com/office/powerpoint/2010/main" val="1563432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a:p>
            <a:endParaRPr lang="fi-FI" dirty="0"/>
          </a:p>
        </p:txBody>
      </p:sp>
      <p:sp>
        <p:nvSpPr>
          <p:cNvPr id="4" name="Slide Number Placeholder 3"/>
          <p:cNvSpPr>
            <a:spLocks noGrp="1"/>
          </p:cNvSpPr>
          <p:nvPr>
            <p:ph type="sldNum" sz="quarter" idx="10"/>
          </p:nvPr>
        </p:nvSpPr>
        <p:spPr/>
        <p:txBody>
          <a:bodyPr/>
          <a:lstStyle/>
          <a:p>
            <a:fld id="{E609CFFA-697B-4438-AF63-EA90EB1F7024}" type="slidenum">
              <a:rPr lang="fi-FI" smtClean="0"/>
              <a:t>2</a:t>
            </a:fld>
            <a:endParaRPr lang="fi-FI"/>
          </a:p>
        </p:txBody>
      </p:sp>
    </p:spTree>
    <p:extLst>
      <p:ext uri="{BB962C8B-B14F-4D97-AF65-F5344CB8AC3E}">
        <p14:creationId xmlns:p14="http://schemas.microsoft.com/office/powerpoint/2010/main" val="388909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E609CFFA-697B-4438-AF63-EA90EB1F7024}" type="slidenum">
              <a:rPr lang="fi-FI" smtClean="0"/>
              <a:t>5</a:t>
            </a:fld>
            <a:endParaRPr lang="fi-FI"/>
          </a:p>
        </p:txBody>
      </p:sp>
    </p:spTree>
    <p:extLst>
      <p:ext uri="{BB962C8B-B14F-4D97-AF65-F5344CB8AC3E}">
        <p14:creationId xmlns:p14="http://schemas.microsoft.com/office/powerpoint/2010/main" val="231022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E609CFFA-697B-4438-AF63-EA90EB1F7024}" type="slidenum">
              <a:rPr lang="fi-FI" smtClean="0"/>
              <a:t>6</a:t>
            </a:fld>
            <a:endParaRPr lang="fi-FI"/>
          </a:p>
        </p:txBody>
      </p:sp>
    </p:spTree>
    <p:extLst>
      <p:ext uri="{BB962C8B-B14F-4D97-AF65-F5344CB8AC3E}">
        <p14:creationId xmlns:p14="http://schemas.microsoft.com/office/powerpoint/2010/main" val="421018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F52E2EEE-0368-4A53-AF39-080820033043}" type="datetimeFigureOut">
              <a:rPr lang="fi-FI" smtClean="0"/>
              <a:t>29.5.2024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F52E2EEE-0368-4A53-AF39-080820033043}" type="datetimeFigureOut">
              <a:rPr lang="fi-FI" smtClean="0"/>
              <a:t>29.5.2024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52E2EEE-0368-4A53-AF39-080820033043}" type="datetimeFigureOut">
              <a:rPr lang="fi-FI" smtClean="0"/>
              <a:t>29.5.2024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3ED6C58-7926-4AEA-A2EC-53F3BABD1C2B}" type="slidenum">
              <a:rPr lang="fi-FI" smtClean="0"/>
              <a:t>‹#›</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F52E2EEE-0368-4A53-AF39-080820033043}" type="datetimeFigureOut">
              <a:rPr lang="fi-FI" smtClean="0"/>
              <a:t>29.5.2024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3ED6C58-7926-4AEA-A2EC-53F3BABD1C2B}" type="slidenum">
              <a:rPr lang="fi-FI" smtClean="0"/>
              <a:t>‹#›</a:t>
            </a:fld>
            <a:endParaRPr lang="fi-FI"/>
          </a:p>
        </p:txBody>
      </p:sp>
      <p:sp>
        <p:nvSpPr>
          <p:cNvPr id="7" name="Title 6"/>
          <p:cNvSpPr>
            <a:spLocks noGrp="1"/>
          </p:cNvSpPr>
          <p:nvPr>
            <p:ph type="title"/>
          </p:nvPr>
        </p:nvSpPr>
        <p:spPr/>
        <p:txBody>
          <a:bodyPr/>
          <a:lstStyle/>
          <a:p>
            <a:r>
              <a:rPr lang="fi-FI"/>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F52E2EEE-0368-4A53-AF39-080820033043}" type="datetimeFigureOut">
              <a:rPr lang="fi-FI" smtClean="0"/>
              <a:t>29.5.2024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5" name="Date Placeholder 4"/>
          <p:cNvSpPr>
            <a:spLocks noGrp="1"/>
          </p:cNvSpPr>
          <p:nvPr>
            <p:ph type="dt" sz="half" idx="10"/>
          </p:nvPr>
        </p:nvSpPr>
        <p:spPr/>
        <p:txBody>
          <a:bodyPr/>
          <a:lstStyle/>
          <a:p>
            <a:fld id="{F52E2EEE-0368-4A53-AF39-080820033043}" type="datetimeFigureOut">
              <a:rPr lang="fi-FI" smtClean="0"/>
              <a:t>29.5.2024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3ED6C58-7926-4AEA-A2EC-53F3BABD1C2B}" type="slidenum">
              <a:rPr lang="fi-FI" smtClean="0"/>
              <a:t>‹#›</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F52E2EEE-0368-4A53-AF39-080820033043}" type="datetimeFigureOut">
              <a:rPr lang="fi-FI" smtClean="0"/>
              <a:t>29.5.2024</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Date Placeholder 2"/>
          <p:cNvSpPr>
            <a:spLocks noGrp="1"/>
          </p:cNvSpPr>
          <p:nvPr>
            <p:ph type="dt" sz="half" idx="10"/>
          </p:nvPr>
        </p:nvSpPr>
        <p:spPr/>
        <p:txBody>
          <a:bodyPr/>
          <a:lstStyle/>
          <a:p>
            <a:fld id="{F52E2EEE-0368-4A53-AF39-080820033043}" type="datetimeFigureOut">
              <a:rPr lang="fi-FI" smtClean="0"/>
              <a:t>29.5.2024</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52E2EEE-0368-4A53-AF39-080820033043}" type="datetimeFigureOut">
              <a:rPr lang="fi-FI" smtClean="0"/>
              <a:t>29.5.2024</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3ED6C58-7926-4AEA-A2EC-53F3BABD1C2B}"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52E2EEE-0368-4A53-AF39-080820033043}" type="datetimeFigureOut">
              <a:rPr lang="fi-FI" smtClean="0"/>
              <a:t>29.5.2024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3ED6C58-7926-4AEA-A2EC-53F3BABD1C2B}" type="slidenum">
              <a:rPr lang="fi-FI" smtClean="0"/>
              <a:t>‹#›</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F52E2EEE-0368-4A53-AF39-080820033043}" type="datetimeFigureOut">
              <a:rPr lang="fi-FI" smtClean="0"/>
              <a:t>29.5.2024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3ED6C58-7926-4AEA-A2EC-53F3BABD1C2B}" type="slidenum">
              <a:rPr lang="fi-FI" smtClean="0"/>
              <a:t>‹#›</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52E2EEE-0368-4A53-AF39-080820033043}" type="datetimeFigureOut">
              <a:rPr lang="fi-FI" smtClean="0"/>
              <a:t>29.5.2024</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ED6C58-7926-4AEA-A2EC-53F3BABD1C2B}" type="slidenum">
              <a:rPr lang="fi-FI" smtClean="0"/>
              <a:t>‹#›</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09120"/>
            <a:ext cx="7198568" cy="936104"/>
          </a:xfrm>
        </p:spPr>
        <p:txBody>
          <a:bodyPr>
            <a:normAutofit/>
          </a:bodyPr>
          <a:lstStyle/>
          <a:p>
            <a:r>
              <a:rPr lang="fi-FI" dirty="0"/>
              <a:t>   </a:t>
            </a:r>
            <a:r>
              <a:rPr lang="fi-FI" dirty="0">
                <a:solidFill>
                  <a:schemeClr val="bg2">
                    <a:lumMod val="50000"/>
                  </a:schemeClr>
                </a:solidFill>
              </a:rPr>
              <a:t>PERHELUOKKA</a:t>
            </a:r>
          </a:p>
        </p:txBody>
      </p:sp>
      <p:sp>
        <p:nvSpPr>
          <p:cNvPr id="3" name="Subtitle 2"/>
          <p:cNvSpPr>
            <a:spLocks noGrp="1"/>
          </p:cNvSpPr>
          <p:nvPr>
            <p:ph type="subTitle" idx="1"/>
          </p:nvPr>
        </p:nvSpPr>
        <p:spPr>
          <a:xfrm>
            <a:off x="1619672" y="3717032"/>
            <a:ext cx="5616624" cy="792087"/>
          </a:xfrm>
        </p:spPr>
        <p:txBody>
          <a:bodyPr>
            <a:normAutofit/>
          </a:bodyPr>
          <a:lstStyle/>
          <a:p>
            <a:r>
              <a:rPr lang="fi-FI" dirty="0">
                <a:solidFill>
                  <a:schemeClr val="bg2">
                    <a:lumMod val="50000"/>
                  </a:schemeClr>
                </a:solidFill>
              </a:rPr>
              <a:t>Pohjantien</a:t>
            </a:r>
            <a:r>
              <a:rPr lang="fi-FI" dirty="0"/>
              <a:t> </a:t>
            </a:r>
            <a:r>
              <a:rPr lang="fi-FI" dirty="0">
                <a:solidFill>
                  <a:schemeClr val="bg2">
                    <a:lumMod val="50000"/>
                  </a:schemeClr>
                </a:solidFill>
              </a:rPr>
              <a:t>koulu       2015 - 2016</a:t>
            </a:r>
            <a:endParaRPr lang="fi-FI" dirty="0"/>
          </a:p>
        </p:txBody>
      </p:sp>
      <p:sp>
        <p:nvSpPr>
          <p:cNvPr id="5" name="TextBox 4"/>
          <p:cNvSpPr txBox="1"/>
          <p:nvPr/>
        </p:nvSpPr>
        <p:spPr>
          <a:xfrm>
            <a:off x="3932312" y="1709192"/>
            <a:ext cx="1008112" cy="369332"/>
          </a:xfrm>
          <a:prstGeom prst="rect">
            <a:avLst/>
          </a:prstGeom>
          <a:noFill/>
        </p:spPr>
        <p:txBody>
          <a:bodyPr wrap="square" rtlCol="0">
            <a:spAutoFit/>
          </a:bodyPr>
          <a:lstStyle/>
          <a:p>
            <a:endParaRPr lang="fi-FI"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764704"/>
            <a:ext cx="3672408" cy="2808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664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9552" y="3103470"/>
            <a:ext cx="7704856" cy="369332"/>
          </a:xfrm>
          <a:prstGeom prst="rect">
            <a:avLst/>
          </a:prstGeom>
          <a:noFill/>
        </p:spPr>
        <p:txBody>
          <a:bodyPr wrap="square" rtlCol="0">
            <a:spAutoFit/>
          </a:bodyPr>
          <a:lstStyle/>
          <a:p>
            <a:endParaRPr lang="fi-FI" dirty="0"/>
          </a:p>
        </p:txBody>
      </p:sp>
      <p:sp>
        <p:nvSpPr>
          <p:cNvPr id="4" name="TextBox 3"/>
          <p:cNvSpPr txBox="1"/>
          <p:nvPr/>
        </p:nvSpPr>
        <p:spPr>
          <a:xfrm>
            <a:off x="844352" y="709464"/>
            <a:ext cx="7704856" cy="369332"/>
          </a:xfrm>
          <a:prstGeom prst="rect">
            <a:avLst/>
          </a:prstGeom>
          <a:noFill/>
        </p:spPr>
        <p:txBody>
          <a:bodyPr wrap="square" rtlCol="0">
            <a:spAutoFit/>
          </a:bodyPr>
          <a:lstStyle/>
          <a:p>
            <a:endParaRPr lang="fi-FI" dirty="0"/>
          </a:p>
        </p:txBody>
      </p:sp>
      <p:sp>
        <p:nvSpPr>
          <p:cNvPr id="2" name="Rectangle 1"/>
          <p:cNvSpPr/>
          <p:nvPr/>
        </p:nvSpPr>
        <p:spPr>
          <a:xfrm>
            <a:off x="844352" y="1443841"/>
            <a:ext cx="6968008" cy="3816429"/>
          </a:xfrm>
          <a:prstGeom prst="rect">
            <a:avLst/>
          </a:prstGeom>
        </p:spPr>
        <p:txBody>
          <a:bodyPr wrap="square">
            <a:spAutoFit/>
          </a:bodyPr>
          <a:lstStyle/>
          <a:p>
            <a:r>
              <a:rPr lang="fi-FI" sz="1600" dirty="0"/>
              <a:t>Pohjantien koulun tiloissa järjestetään vuoden 2016 aikana kolme erillistä perheluokkaa. Perheluokkatoiminta on tavallista koulutyötä, johon oppilaat perheineen osallistuvat 2h/vko kuuden viikon ajan. Perheluokkaan osallistuu 2 – 3 perhettä yhtäaikaa. Luokkatilana on erityisopettajan luokkahuone.</a:t>
            </a:r>
          </a:p>
          <a:p>
            <a:endParaRPr lang="fi-FI" sz="1600" dirty="0"/>
          </a:p>
          <a:p>
            <a:r>
              <a:rPr lang="fi-FI" sz="1600" dirty="0"/>
              <a:t>Koulun perheluokkaa vetävät erityisluokanopettaja Krista Tarkiainen ja erityisopettaja Jaana Jääskeläinen. </a:t>
            </a:r>
          </a:p>
          <a:p>
            <a:endParaRPr lang="fi-FI" sz="1600" dirty="0"/>
          </a:p>
          <a:p>
            <a:r>
              <a:rPr lang="fi-FI" sz="1600" dirty="0"/>
              <a:t>Esikoulun perheluokkaa vetävät lastentarhanopettaja Kaisa Kaitainen ja erityisopettaja Jaana Jääskeläinen. </a:t>
            </a:r>
          </a:p>
          <a:p>
            <a:endParaRPr lang="fi-FI" sz="1600" dirty="0"/>
          </a:p>
          <a:p>
            <a:r>
              <a:rPr lang="fi-FI" sz="1600" dirty="0"/>
              <a:t>Kotouttamisperheluokkaa vetävät erityisluokanopettaja  Krista Tarkiainen sekä valmistavien luokkien opettajat Sanna Laitinen, Laura Kamunen ja Essi Vornanen.</a:t>
            </a:r>
          </a:p>
          <a:p>
            <a:endParaRPr lang="fi-FI" dirty="0"/>
          </a:p>
        </p:txBody>
      </p:sp>
    </p:spTree>
    <p:extLst>
      <p:ext uri="{BB962C8B-B14F-4D97-AF65-F5344CB8AC3E}">
        <p14:creationId xmlns:p14="http://schemas.microsoft.com/office/powerpoint/2010/main" val="3202607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24200" y="2861320"/>
            <a:ext cx="3240360" cy="369332"/>
          </a:xfrm>
          <a:prstGeom prst="rect">
            <a:avLst/>
          </a:prstGeom>
          <a:noFill/>
        </p:spPr>
        <p:txBody>
          <a:bodyPr wrap="square" rtlCol="0">
            <a:spAutoFit/>
          </a:bodyPr>
          <a:lstStyle/>
          <a:p>
            <a:endParaRPr lang="fi-FI" dirty="0"/>
          </a:p>
        </p:txBody>
      </p:sp>
      <p:sp>
        <p:nvSpPr>
          <p:cNvPr id="6" name="TextBox 5"/>
          <p:cNvSpPr txBox="1"/>
          <p:nvPr/>
        </p:nvSpPr>
        <p:spPr>
          <a:xfrm>
            <a:off x="3076600" y="3013720"/>
            <a:ext cx="3240360" cy="369332"/>
          </a:xfrm>
          <a:prstGeom prst="rect">
            <a:avLst/>
          </a:prstGeom>
          <a:noFill/>
        </p:spPr>
        <p:txBody>
          <a:bodyPr wrap="square" rtlCol="0">
            <a:spAutoFit/>
          </a:bodyPr>
          <a:lstStyle/>
          <a:p>
            <a:endParaRPr lang="fi-FI" dirty="0"/>
          </a:p>
        </p:txBody>
      </p:sp>
      <p:sp>
        <p:nvSpPr>
          <p:cNvPr id="7" name="Rectangle 6"/>
          <p:cNvSpPr/>
          <p:nvPr/>
        </p:nvSpPr>
        <p:spPr>
          <a:xfrm>
            <a:off x="1331640" y="1628800"/>
            <a:ext cx="6264696" cy="2862322"/>
          </a:xfrm>
          <a:prstGeom prst="rect">
            <a:avLst/>
          </a:prstGeom>
        </p:spPr>
        <p:txBody>
          <a:bodyPr wrap="square">
            <a:spAutoFit/>
          </a:bodyPr>
          <a:lstStyle/>
          <a:p>
            <a:r>
              <a:rPr lang="fi-FI" dirty="0"/>
              <a:t>Vanhemmat saavat perheluokassa tietoa koulusta ja opiskelusta. Perheluokassa voidaan keskustella monenlaisista oppimiseen ja lapsen kehitykseen liittyvistä asioista vanhempien toiveiden mukaan. Perheluokassa mietitään vanhempien ja lapsen kanssa yhdessä joitakin tavoitteita, mitä haluttaisiin saavuttaa. Toteutumista seurataan koulussa ja kotona. </a:t>
            </a:r>
          </a:p>
          <a:p>
            <a:endParaRPr lang="fi-FI" dirty="0"/>
          </a:p>
          <a:p>
            <a:endParaRPr lang="fi-FI" dirty="0"/>
          </a:p>
          <a:p>
            <a:endParaRPr lang="fi-FI" dirty="0"/>
          </a:p>
        </p:txBody>
      </p:sp>
      <p:sp>
        <p:nvSpPr>
          <p:cNvPr id="9" name="TextBox 8"/>
          <p:cNvSpPr txBox="1"/>
          <p:nvPr/>
        </p:nvSpPr>
        <p:spPr>
          <a:xfrm>
            <a:off x="3500264" y="5237584"/>
            <a:ext cx="423664" cy="369332"/>
          </a:xfrm>
          <a:prstGeom prst="rect">
            <a:avLst/>
          </a:prstGeom>
          <a:noFill/>
        </p:spPr>
        <p:txBody>
          <a:bodyPr wrap="square" rtlCol="0">
            <a:spAutoFit/>
          </a:bodyPr>
          <a:lstStyle/>
          <a:p>
            <a:endParaRPr lang="fi-FI"/>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3861048"/>
            <a:ext cx="4752528" cy="24328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1716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36168" y="3509392"/>
            <a:ext cx="1552883" cy="369332"/>
          </a:xfrm>
          <a:prstGeom prst="rect">
            <a:avLst/>
          </a:prstGeom>
          <a:noFill/>
        </p:spPr>
        <p:txBody>
          <a:bodyPr wrap="square" rtlCol="0">
            <a:spAutoFit/>
          </a:bodyPr>
          <a:lstStyle/>
          <a:p>
            <a:endParaRPr lang="fi-FI" dirty="0"/>
          </a:p>
        </p:txBody>
      </p:sp>
      <p:sp>
        <p:nvSpPr>
          <p:cNvPr id="5" name="TextBox 4"/>
          <p:cNvSpPr txBox="1"/>
          <p:nvPr/>
        </p:nvSpPr>
        <p:spPr>
          <a:xfrm>
            <a:off x="2788568" y="3661792"/>
            <a:ext cx="1552883" cy="369332"/>
          </a:xfrm>
          <a:prstGeom prst="rect">
            <a:avLst/>
          </a:prstGeom>
          <a:noFill/>
        </p:spPr>
        <p:txBody>
          <a:bodyPr wrap="square" rtlCol="0">
            <a:spAutoFit/>
          </a:bodyPr>
          <a:lstStyle/>
          <a:p>
            <a:endParaRPr lang="fi-FI" dirty="0"/>
          </a:p>
        </p:txBody>
      </p:sp>
      <p:sp>
        <p:nvSpPr>
          <p:cNvPr id="6" name="TextBox 5"/>
          <p:cNvSpPr txBox="1"/>
          <p:nvPr/>
        </p:nvSpPr>
        <p:spPr>
          <a:xfrm>
            <a:off x="611560" y="1628800"/>
            <a:ext cx="7488832" cy="2031325"/>
          </a:xfrm>
          <a:prstGeom prst="rect">
            <a:avLst/>
          </a:prstGeom>
          <a:noFill/>
        </p:spPr>
        <p:txBody>
          <a:bodyPr wrap="square" rtlCol="0">
            <a:spAutoFit/>
          </a:bodyPr>
          <a:lstStyle/>
          <a:p>
            <a:r>
              <a:rPr lang="fi-FI" dirty="0"/>
              <a:t>Perheluokkatoimintaan voivat osallistua tarpeen mukaan kuka vain koulun oppilaista ja heidän perheensä sekä esikoululaiset perheineen. Perheluokkaa suositellaan lapsille, jotka tarvitsevat tukea koulun tai esikoulun käynnissä. Tuen tarpeet voivat olla monenlaisia esim. lapsi jännittää eskarissa tai koulussa, läksyjen tekeminen ei onnistu, lapsi joutuu usein riitoihin tms. Perheluokkaan voi  itse ilmoittautua tai perheitä myös pyydetään osallistumaan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7130" y="3694058"/>
            <a:ext cx="2848966" cy="19671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404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3648" y="1700808"/>
            <a:ext cx="6408712" cy="2308324"/>
          </a:xfrm>
          <a:prstGeom prst="rect">
            <a:avLst/>
          </a:prstGeom>
          <a:noFill/>
        </p:spPr>
        <p:txBody>
          <a:bodyPr wrap="square" rtlCol="0">
            <a:spAutoFit/>
          </a:bodyPr>
          <a:lstStyle/>
          <a:p>
            <a:r>
              <a:rPr lang="fi-FI" dirty="0"/>
              <a:t>Perheluokkatoiminnasta on hyviä kokemuksia jo useamman vuoden ajalta. Alkujaan toiminta käynnistyi maahanmuuttajien kotouttamistarpeesta noin 6 vuotta sitten. Myöhemmin toimintaa laajennettiin koko koulua koskevaksi. Viimeisimpänä mukaan otettiin myös yhteistyö talossamme toimivan eskarin kanssa vuoden 2014 syksyllä. Nyt tammikuussa 2016 kehitämme maahanmuuttajien suuren joukon vuoksi kotouttamisperheluokan toimintaa entistä tehokkaammaksi.</a:t>
            </a:r>
          </a:p>
        </p:txBody>
      </p:sp>
    </p:spTree>
    <p:extLst>
      <p:ext uri="{BB962C8B-B14F-4D97-AF65-F5344CB8AC3E}">
        <p14:creationId xmlns:p14="http://schemas.microsoft.com/office/powerpoint/2010/main" val="156159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96208" y="2717304"/>
            <a:ext cx="1080120" cy="369332"/>
          </a:xfrm>
          <a:prstGeom prst="rect">
            <a:avLst/>
          </a:prstGeom>
          <a:noFill/>
        </p:spPr>
        <p:txBody>
          <a:bodyPr wrap="square" rtlCol="0">
            <a:spAutoFit/>
          </a:bodyPr>
          <a:lstStyle/>
          <a:p>
            <a:endParaRPr lang="fi-FI"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476672"/>
            <a:ext cx="4541490" cy="4541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331640" y="5373216"/>
            <a:ext cx="6840760" cy="923330"/>
          </a:xfrm>
          <a:prstGeom prst="rect">
            <a:avLst/>
          </a:prstGeom>
          <a:noFill/>
        </p:spPr>
        <p:txBody>
          <a:bodyPr wrap="square" rtlCol="0">
            <a:spAutoFit/>
          </a:bodyPr>
          <a:lstStyle/>
          <a:p>
            <a:r>
              <a:rPr lang="fi-FI" dirty="0"/>
              <a:t>       Lapset ovat innoissaan, kun isä tai äiti on mukana</a:t>
            </a:r>
          </a:p>
          <a:p>
            <a:r>
              <a:rPr lang="fi-FI" dirty="0"/>
              <a:t>       koulussa.  Monet perheet ovat kokeneet saaneensa</a:t>
            </a:r>
          </a:p>
          <a:p>
            <a:r>
              <a:rPr lang="fi-FI" dirty="0"/>
              <a:t>       apua. Yhteistyö koulun kanssa sujuu hyvin.</a:t>
            </a:r>
          </a:p>
        </p:txBody>
      </p:sp>
    </p:spTree>
    <p:extLst>
      <p:ext uri="{BB962C8B-B14F-4D97-AF65-F5344CB8AC3E}">
        <p14:creationId xmlns:p14="http://schemas.microsoft.com/office/powerpoint/2010/main" val="181939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1628800"/>
            <a:ext cx="7200800" cy="4247317"/>
          </a:xfrm>
          <a:prstGeom prst="rect">
            <a:avLst/>
          </a:prstGeom>
          <a:noFill/>
        </p:spPr>
        <p:txBody>
          <a:bodyPr wrap="square" rtlCol="0">
            <a:spAutoFit/>
          </a:bodyPr>
          <a:lstStyle/>
          <a:p>
            <a:r>
              <a:rPr lang="fi-FI" dirty="0"/>
              <a:t>Vuosina 2016 ja 2017 kehitämme perheluokkatoimintaa saamallamme hankerahalla. Perheluokan toimintaan on tehty materiaalia ja tuntisuunnitelmia, joita on ilmaiseksi tarjolla asiasta kiinnostuneille. Toimintaa voi vapaasti kopioida eri kouluille.</a:t>
            </a:r>
          </a:p>
          <a:p>
            <a:endParaRPr lang="fi-FI" dirty="0"/>
          </a:p>
          <a:p>
            <a:r>
              <a:rPr lang="fi-FI" dirty="0"/>
              <a:t>Toivomme, että perheluokkatoiminta laajenisi.</a:t>
            </a:r>
          </a:p>
          <a:p>
            <a:r>
              <a:rPr lang="fi-FI" dirty="0"/>
              <a:t>Autamme toiminnan käynnistämisessä mielellämme.</a:t>
            </a:r>
          </a:p>
          <a:p>
            <a:endParaRPr lang="fi-FI" dirty="0"/>
          </a:p>
          <a:p>
            <a:endParaRPr lang="fi-FI" dirty="0"/>
          </a:p>
          <a:p>
            <a:endParaRPr lang="fi-FI" dirty="0"/>
          </a:p>
          <a:p>
            <a:r>
              <a:rPr lang="fi-FI" dirty="0"/>
              <a:t>Perheluokkien vetäjät: Jaana, Krista, Kaisa, Sanna, Laura ja Essi</a:t>
            </a:r>
          </a:p>
          <a:p>
            <a:endParaRPr lang="fi-FI" dirty="0"/>
          </a:p>
          <a:p>
            <a:endParaRPr lang="fi-FI" dirty="0"/>
          </a:p>
          <a:p>
            <a:endParaRPr lang="fi-FI" dirty="0"/>
          </a:p>
          <a:p>
            <a:r>
              <a:rPr lang="fi-FI" dirty="0"/>
              <a:t>Kuvat Papunetistä</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4869160"/>
            <a:ext cx="2088232"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65976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Aaltomuoto">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180</TotalTime>
  <Words>329</Words>
  <Application>Microsoft Office PowerPoint</Application>
  <PresentationFormat>Näytössä katseltava diaesitys (4:3)</PresentationFormat>
  <Paragraphs>31</Paragraphs>
  <Slides>7</Slides>
  <Notes>3</Notes>
  <HiddenSlides>0</HiddenSlides>
  <MMClips>0</MMClips>
  <ScaleCrop>false</ScaleCrop>
  <HeadingPairs>
    <vt:vector size="4" baseType="variant">
      <vt:variant>
        <vt:lpstr>Teema</vt:lpstr>
      </vt:variant>
      <vt:variant>
        <vt:i4>1</vt:i4>
      </vt:variant>
      <vt:variant>
        <vt:lpstr>Dian otsikot</vt:lpstr>
      </vt:variant>
      <vt:variant>
        <vt:i4>7</vt:i4>
      </vt:variant>
    </vt:vector>
  </HeadingPairs>
  <TitlesOfParts>
    <vt:vector size="8" baseType="lpstr">
      <vt:lpstr>Aaltomuoto</vt:lpstr>
      <vt:lpstr>   PERHELUOKKA</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PERHELUOKKA</dc:title>
  <dc:creator>Käyttäjä</dc:creator>
  <cp:lastModifiedBy>Jääskeläinen Jaana Marjatta</cp:lastModifiedBy>
  <cp:revision>28</cp:revision>
  <dcterms:created xsi:type="dcterms:W3CDTF">2016-01-20T14:19:33Z</dcterms:created>
  <dcterms:modified xsi:type="dcterms:W3CDTF">2024-05-30T05:51:29Z</dcterms:modified>
</cp:coreProperties>
</file>