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2" r:id="rId6"/>
    <p:sldId id="273" r:id="rId7"/>
    <p:sldId id="274" r:id="rId8"/>
    <p:sldId id="279" r:id="rId9"/>
    <p:sldId id="286" r:id="rId10"/>
    <p:sldId id="287" r:id="rId11"/>
    <p:sldId id="282" r:id="rId12"/>
    <p:sldId id="283" r:id="rId13"/>
    <p:sldId id="289" r:id="rId14"/>
    <p:sldId id="277" r:id="rId15"/>
    <p:sldId id="259" r:id="rId16"/>
    <p:sldId id="260" r:id="rId17"/>
    <p:sldId id="263" r:id="rId18"/>
    <p:sldId id="264" r:id="rId19"/>
    <p:sldId id="266" r:id="rId20"/>
    <p:sldId id="265" r:id="rId21"/>
    <p:sldId id="267" r:id="rId22"/>
    <p:sldId id="268" r:id="rId23"/>
    <p:sldId id="270" r:id="rId24"/>
    <p:sldId id="271" r:id="rId25"/>
    <p:sldId id="261" r:id="rId26"/>
    <p:sldId id="262" r:id="rId27"/>
    <p:sldId id="275" r:id="rId28"/>
    <p:sldId id="281" r:id="rId29"/>
    <p:sldId id="278" r:id="rId30"/>
    <p:sldId id="280" r:id="rId31"/>
    <p:sldId id="285" r:id="rId32"/>
    <p:sldId id="284" r:id="rId33"/>
    <p:sldId id="288" r:id="rId34"/>
    <p:sldId id="276" r:id="rId3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7E9C5-2AC7-441D-93C6-715065AF8EC0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2910A94-60B1-4F9E-BD91-94A34C0CA7E2}">
      <dgm:prSet/>
      <dgm:spPr/>
      <dgm:t>
        <a:bodyPr/>
        <a:lstStyle/>
        <a:p>
          <a:r>
            <a:rPr lang="en-US" b="1" dirty="0"/>
            <a:t>OPPILASHUOLTO</a:t>
          </a:r>
          <a:endParaRPr lang="en-US" dirty="0"/>
        </a:p>
      </dgm:t>
    </dgm:pt>
    <dgm:pt modelId="{A110E8AD-0728-4E49-86B1-0EEEF0F1584F}" type="parTrans" cxnId="{F7381BEC-B89E-42CB-81C7-B5D8C038ECF7}">
      <dgm:prSet/>
      <dgm:spPr/>
      <dgm:t>
        <a:bodyPr/>
        <a:lstStyle/>
        <a:p>
          <a:endParaRPr lang="en-US"/>
        </a:p>
      </dgm:t>
    </dgm:pt>
    <dgm:pt modelId="{072E1666-6282-49B8-A8B8-CEF37D0BED24}" type="sibTrans" cxnId="{F7381BEC-B89E-42CB-81C7-B5D8C038ECF7}">
      <dgm:prSet/>
      <dgm:spPr/>
      <dgm:t>
        <a:bodyPr/>
        <a:lstStyle/>
        <a:p>
          <a:endParaRPr lang="en-US"/>
        </a:p>
      </dgm:t>
    </dgm:pt>
    <dgm:pt modelId="{1199299A-9B97-4AB7-B22D-08D7E48F0EDF}">
      <dgm:prSet/>
      <dgm:spPr/>
      <dgm:t>
        <a:bodyPr/>
        <a:lstStyle/>
        <a:p>
          <a:r>
            <a:rPr lang="en-US" b="1" dirty="0"/>
            <a:t>KURAATTORI, TERVEYDENHOITAJA JA PSYKOLOGI</a:t>
          </a:r>
          <a:endParaRPr lang="en-US" dirty="0"/>
        </a:p>
      </dgm:t>
    </dgm:pt>
    <dgm:pt modelId="{512C0AFB-76F5-4390-A17B-DAD154A71302}" type="parTrans" cxnId="{31320157-3FB0-4193-8BCA-FFCAD9E28C56}">
      <dgm:prSet/>
      <dgm:spPr/>
      <dgm:t>
        <a:bodyPr/>
        <a:lstStyle/>
        <a:p>
          <a:endParaRPr lang="en-US"/>
        </a:p>
      </dgm:t>
    </dgm:pt>
    <dgm:pt modelId="{AC981BB5-B503-4196-B549-CF26392BD484}" type="sibTrans" cxnId="{31320157-3FB0-4193-8BCA-FFCAD9E28C56}">
      <dgm:prSet/>
      <dgm:spPr/>
      <dgm:t>
        <a:bodyPr/>
        <a:lstStyle/>
        <a:p>
          <a:endParaRPr lang="en-US"/>
        </a:p>
      </dgm:t>
    </dgm:pt>
    <dgm:pt modelId="{DA95E32B-9605-4A67-90DC-B4DEB9D3FC36}" type="pres">
      <dgm:prSet presAssocID="{92A7E9C5-2AC7-441D-93C6-715065AF8EC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640AA2-1A6E-43CE-A898-675CFF94468C}" type="pres">
      <dgm:prSet presAssocID="{E2910A94-60B1-4F9E-BD91-94A34C0CA7E2}" presName="hierRoot1" presStyleCnt="0">
        <dgm:presLayoutVars>
          <dgm:hierBranch val="init"/>
        </dgm:presLayoutVars>
      </dgm:prSet>
      <dgm:spPr/>
    </dgm:pt>
    <dgm:pt modelId="{C1BF942C-AD41-47E6-A59E-8C369800EB43}" type="pres">
      <dgm:prSet presAssocID="{E2910A94-60B1-4F9E-BD91-94A34C0CA7E2}" presName="rootComposite1" presStyleCnt="0"/>
      <dgm:spPr/>
    </dgm:pt>
    <dgm:pt modelId="{4171F544-F66A-4C8B-A196-4CF2DE0CB973}" type="pres">
      <dgm:prSet presAssocID="{E2910A94-60B1-4F9E-BD91-94A34C0CA7E2}" presName="rootText1" presStyleLbl="node0" presStyleIdx="0" presStyleCnt="2">
        <dgm:presLayoutVars>
          <dgm:chPref val="3"/>
        </dgm:presLayoutVars>
      </dgm:prSet>
      <dgm:spPr/>
    </dgm:pt>
    <dgm:pt modelId="{94E0C4F7-D2D0-4EBE-BFCC-280849AB0BF8}" type="pres">
      <dgm:prSet presAssocID="{E2910A94-60B1-4F9E-BD91-94A34C0CA7E2}" presName="rootConnector1" presStyleLbl="node1" presStyleIdx="0" presStyleCnt="0"/>
      <dgm:spPr/>
    </dgm:pt>
    <dgm:pt modelId="{D28F2060-8D72-4804-90BD-0BA344AE193D}" type="pres">
      <dgm:prSet presAssocID="{E2910A94-60B1-4F9E-BD91-94A34C0CA7E2}" presName="hierChild2" presStyleCnt="0"/>
      <dgm:spPr/>
    </dgm:pt>
    <dgm:pt modelId="{A1BEDDF9-3268-4DC3-B4A5-10FCD03C81FA}" type="pres">
      <dgm:prSet presAssocID="{E2910A94-60B1-4F9E-BD91-94A34C0CA7E2}" presName="hierChild3" presStyleCnt="0"/>
      <dgm:spPr/>
    </dgm:pt>
    <dgm:pt modelId="{4C6BB3E5-879C-49F8-89AB-D1C1396722C2}" type="pres">
      <dgm:prSet presAssocID="{1199299A-9B97-4AB7-B22D-08D7E48F0EDF}" presName="hierRoot1" presStyleCnt="0">
        <dgm:presLayoutVars>
          <dgm:hierBranch val="init"/>
        </dgm:presLayoutVars>
      </dgm:prSet>
      <dgm:spPr/>
    </dgm:pt>
    <dgm:pt modelId="{6171596E-3D80-4DCB-999F-C4267B9F71A0}" type="pres">
      <dgm:prSet presAssocID="{1199299A-9B97-4AB7-B22D-08D7E48F0EDF}" presName="rootComposite1" presStyleCnt="0"/>
      <dgm:spPr/>
    </dgm:pt>
    <dgm:pt modelId="{3A812E0E-EE9C-470C-83A8-07C0A82DC081}" type="pres">
      <dgm:prSet presAssocID="{1199299A-9B97-4AB7-B22D-08D7E48F0EDF}" presName="rootText1" presStyleLbl="node0" presStyleIdx="1" presStyleCnt="2">
        <dgm:presLayoutVars>
          <dgm:chPref val="3"/>
        </dgm:presLayoutVars>
      </dgm:prSet>
      <dgm:spPr/>
    </dgm:pt>
    <dgm:pt modelId="{CC21C74C-D656-4BAF-ABD0-C1A45C8633DA}" type="pres">
      <dgm:prSet presAssocID="{1199299A-9B97-4AB7-B22D-08D7E48F0EDF}" presName="rootConnector1" presStyleLbl="node1" presStyleIdx="0" presStyleCnt="0"/>
      <dgm:spPr/>
    </dgm:pt>
    <dgm:pt modelId="{48E2AE83-42CE-4391-8417-14F844182925}" type="pres">
      <dgm:prSet presAssocID="{1199299A-9B97-4AB7-B22D-08D7E48F0EDF}" presName="hierChild2" presStyleCnt="0"/>
      <dgm:spPr/>
    </dgm:pt>
    <dgm:pt modelId="{272B591A-0051-4080-AC2B-EF40E60F9E6A}" type="pres">
      <dgm:prSet presAssocID="{1199299A-9B97-4AB7-B22D-08D7E48F0EDF}" presName="hierChild3" presStyleCnt="0"/>
      <dgm:spPr/>
    </dgm:pt>
  </dgm:ptLst>
  <dgm:cxnLst>
    <dgm:cxn modelId="{B6250A1C-C1D9-4126-A3E4-653D91AB2AA6}" type="presOf" srcId="{1199299A-9B97-4AB7-B22D-08D7E48F0EDF}" destId="{3A812E0E-EE9C-470C-83A8-07C0A82DC081}" srcOrd="0" destOrd="0" presId="urn:microsoft.com/office/officeart/2005/8/layout/orgChart1"/>
    <dgm:cxn modelId="{31320157-3FB0-4193-8BCA-FFCAD9E28C56}" srcId="{92A7E9C5-2AC7-441D-93C6-715065AF8EC0}" destId="{1199299A-9B97-4AB7-B22D-08D7E48F0EDF}" srcOrd="1" destOrd="0" parTransId="{512C0AFB-76F5-4390-A17B-DAD154A71302}" sibTransId="{AC981BB5-B503-4196-B549-CF26392BD484}"/>
    <dgm:cxn modelId="{A8B731A6-ACB7-451D-ADB3-E991BE186935}" type="presOf" srcId="{92A7E9C5-2AC7-441D-93C6-715065AF8EC0}" destId="{DA95E32B-9605-4A67-90DC-B4DEB9D3FC36}" srcOrd="0" destOrd="0" presId="urn:microsoft.com/office/officeart/2005/8/layout/orgChart1"/>
    <dgm:cxn modelId="{FDBC54B4-FECE-438C-B86F-844815486224}" type="presOf" srcId="{E2910A94-60B1-4F9E-BD91-94A34C0CA7E2}" destId="{94E0C4F7-D2D0-4EBE-BFCC-280849AB0BF8}" srcOrd="1" destOrd="0" presId="urn:microsoft.com/office/officeart/2005/8/layout/orgChart1"/>
    <dgm:cxn modelId="{C9B426DC-8755-430A-97F2-C790E8F5D37C}" type="presOf" srcId="{1199299A-9B97-4AB7-B22D-08D7E48F0EDF}" destId="{CC21C74C-D656-4BAF-ABD0-C1A45C8633DA}" srcOrd="1" destOrd="0" presId="urn:microsoft.com/office/officeart/2005/8/layout/orgChart1"/>
    <dgm:cxn modelId="{05826AE8-73F4-4DF8-806D-36355BC5C336}" type="presOf" srcId="{E2910A94-60B1-4F9E-BD91-94A34C0CA7E2}" destId="{4171F544-F66A-4C8B-A196-4CF2DE0CB973}" srcOrd="0" destOrd="0" presId="urn:microsoft.com/office/officeart/2005/8/layout/orgChart1"/>
    <dgm:cxn modelId="{F7381BEC-B89E-42CB-81C7-B5D8C038ECF7}" srcId="{92A7E9C5-2AC7-441D-93C6-715065AF8EC0}" destId="{E2910A94-60B1-4F9E-BD91-94A34C0CA7E2}" srcOrd="0" destOrd="0" parTransId="{A110E8AD-0728-4E49-86B1-0EEEF0F1584F}" sibTransId="{072E1666-6282-49B8-A8B8-CEF37D0BED24}"/>
    <dgm:cxn modelId="{2BB6452B-76F5-4257-AF60-FEFE3FB4C74F}" type="presParOf" srcId="{DA95E32B-9605-4A67-90DC-B4DEB9D3FC36}" destId="{6B640AA2-1A6E-43CE-A898-675CFF94468C}" srcOrd="0" destOrd="0" presId="urn:microsoft.com/office/officeart/2005/8/layout/orgChart1"/>
    <dgm:cxn modelId="{53355878-C506-4637-93F5-51D5E9BEE213}" type="presParOf" srcId="{6B640AA2-1A6E-43CE-A898-675CFF94468C}" destId="{C1BF942C-AD41-47E6-A59E-8C369800EB43}" srcOrd="0" destOrd="0" presId="urn:microsoft.com/office/officeart/2005/8/layout/orgChart1"/>
    <dgm:cxn modelId="{E1B3AB66-4E47-4B35-875E-573CEF2C4BC1}" type="presParOf" srcId="{C1BF942C-AD41-47E6-A59E-8C369800EB43}" destId="{4171F544-F66A-4C8B-A196-4CF2DE0CB973}" srcOrd="0" destOrd="0" presId="urn:microsoft.com/office/officeart/2005/8/layout/orgChart1"/>
    <dgm:cxn modelId="{317F6C86-4F6E-49A0-81FB-E4E0EDBE74F6}" type="presParOf" srcId="{C1BF942C-AD41-47E6-A59E-8C369800EB43}" destId="{94E0C4F7-D2D0-4EBE-BFCC-280849AB0BF8}" srcOrd="1" destOrd="0" presId="urn:microsoft.com/office/officeart/2005/8/layout/orgChart1"/>
    <dgm:cxn modelId="{586335E0-711A-4C19-A6A5-C4E8F30E6DB5}" type="presParOf" srcId="{6B640AA2-1A6E-43CE-A898-675CFF94468C}" destId="{D28F2060-8D72-4804-90BD-0BA344AE193D}" srcOrd="1" destOrd="0" presId="urn:microsoft.com/office/officeart/2005/8/layout/orgChart1"/>
    <dgm:cxn modelId="{3770C76A-F5F3-41D6-93AF-EAB4B1013F70}" type="presParOf" srcId="{6B640AA2-1A6E-43CE-A898-675CFF94468C}" destId="{A1BEDDF9-3268-4DC3-B4A5-10FCD03C81FA}" srcOrd="2" destOrd="0" presId="urn:microsoft.com/office/officeart/2005/8/layout/orgChart1"/>
    <dgm:cxn modelId="{4B6F6701-4594-44B0-AFC3-684BF2C3C6E4}" type="presParOf" srcId="{DA95E32B-9605-4A67-90DC-B4DEB9D3FC36}" destId="{4C6BB3E5-879C-49F8-89AB-D1C1396722C2}" srcOrd="1" destOrd="0" presId="urn:microsoft.com/office/officeart/2005/8/layout/orgChart1"/>
    <dgm:cxn modelId="{D5F49D10-F897-4696-AF4F-9C72BC7690E5}" type="presParOf" srcId="{4C6BB3E5-879C-49F8-89AB-D1C1396722C2}" destId="{6171596E-3D80-4DCB-999F-C4267B9F71A0}" srcOrd="0" destOrd="0" presId="urn:microsoft.com/office/officeart/2005/8/layout/orgChart1"/>
    <dgm:cxn modelId="{0FF6FE16-9DD6-4E18-92BA-3C39AF8DA4B6}" type="presParOf" srcId="{6171596E-3D80-4DCB-999F-C4267B9F71A0}" destId="{3A812E0E-EE9C-470C-83A8-07C0A82DC081}" srcOrd="0" destOrd="0" presId="urn:microsoft.com/office/officeart/2005/8/layout/orgChart1"/>
    <dgm:cxn modelId="{D148EC95-92C8-46D5-AB6D-F0C93CBE7242}" type="presParOf" srcId="{6171596E-3D80-4DCB-999F-C4267B9F71A0}" destId="{CC21C74C-D656-4BAF-ABD0-C1A45C8633DA}" srcOrd="1" destOrd="0" presId="urn:microsoft.com/office/officeart/2005/8/layout/orgChart1"/>
    <dgm:cxn modelId="{87FC1BDB-CE16-43F4-96EB-32FF06017148}" type="presParOf" srcId="{4C6BB3E5-879C-49F8-89AB-D1C1396722C2}" destId="{48E2AE83-42CE-4391-8417-14F844182925}" srcOrd="1" destOrd="0" presId="urn:microsoft.com/office/officeart/2005/8/layout/orgChart1"/>
    <dgm:cxn modelId="{BAE6E74A-C47D-4C6B-B2F4-4F52991B9194}" type="presParOf" srcId="{4C6BB3E5-879C-49F8-89AB-D1C1396722C2}" destId="{272B591A-0051-4080-AC2B-EF40E60F9E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1F544-F66A-4C8B-A196-4CF2DE0CB973}">
      <dsp:nvSpPr>
        <dsp:cNvPr id="0" name=""/>
        <dsp:cNvSpPr/>
      </dsp:nvSpPr>
      <dsp:spPr>
        <a:xfrm>
          <a:off x="2535" y="615855"/>
          <a:ext cx="4755895" cy="2377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/>
            <a:t>OPPILASHUOLTO</a:t>
          </a:r>
          <a:endParaRPr lang="en-US" sz="4300" kern="1200" dirty="0"/>
        </a:p>
      </dsp:txBody>
      <dsp:txXfrm>
        <a:off x="2535" y="615855"/>
        <a:ext cx="4755895" cy="2377947"/>
      </dsp:txXfrm>
    </dsp:sp>
    <dsp:sp modelId="{3A812E0E-EE9C-470C-83A8-07C0A82DC081}">
      <dsp:nvSpPr>
        <dsp:cNvPr id="0" name=""/>
        <dsp:cNvSpPr/>
      </dsp:nvSpPr>
      <dsp:spPr>
        <a:xfrm>
          <a:off x="5757169" y="615855"/>
          <a:ext cx="4755895" cy="2377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/>
            <a:t>KURAATTORI, TERVEYDENHOITAJA JA PSYKOLOGI</a:t>
          </a:r>
          <a:endParaRPr lang="en-US" sz="4300" kern="1200" dirty="0"/>
        </a:p>
      </dsp:txBody>
      <dsp:txXfrm>
        <a:off x="5757169" y="615855"/>
        <a:ext cx="4755895" cy="2377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9E7B8C-A48A-09EA-4C68-B6D1EEF09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2A6CE34-EC69-D0D0-583D-B24F83936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86A767B-5377-11DB-C949-59A9336D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5FD3B0-BDFD-0584-A382-395AC25F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5361067-8D07-E4DC-C02F-A0480D0F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78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862053-2BD1-5E27-08A6-D7F3EBB8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D3233BA-714D-1911-D8DE-8277B0BE5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314B1A7-ECEB-EF0B-09EC-E050ECBDB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DC1ABD-41C5-5B8F-7273-1C7D5AAC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F2AD01-8B96-13AF-D497-853A5EDC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31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E08D157-C028-9BEB-EECD-C8DE5ABD8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A50C6A0-88EE-975D-5AEC-90C48CD1D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C8DB00B-3FB2-85A5-72D2-B29ADB34F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C1C40B-4386-4046-640B-10FBB4EA9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23BC3D-283C-BE79-115E-5FA23D42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344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9CE049-32BF-35C3-60B6-3B2E4F1A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33C31A-61CB-E6B8-AE95-15A786365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C5474C7-8C3A-FBC8-4D5B-A24AA8AB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EB8AEE-879B-6EC4-2CA2-4530D702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88152E-9520-F1F0-B22C-A090301D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332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08390E-E8A0-A564-CDFA-3D1C1A0A2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E26FF4-0346-4539-7CE3-9C8B6C3E5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F4E243-37D7-81F1-C1C6-CA9F0BAD9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85B3926-7D4E-C74C-C8B0-F25170F2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958515-1854-688C-E481-FEBE7143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454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3E7F9A-1678-E0E4-51D9-2C0F91B3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CCDFB3-9C8D-9CBB-5BAB-4AED4B00C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D08BF0-ADB8-D7DB-86F7-62B2B2628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0A151F3-410E-1245-0225-AA9AC1EA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396CD7C-69D5-46D3-D9CC-02C05818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9ED8C3F-F230-E125-6142-30E54365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1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F3A8D8-864C-3665-445F-218469B3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7D1FCF4-A21A-1490-A9E5-6580BA2A3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FC6005-FBE2-F15D-B3D8-6FE2558AF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64A9AAE-7809-6658-690D-DEAA85B2C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2F1E3D0-3684-26D8-A385-F5CC26439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AD521E5-A6CE-6741-F79C-40D58659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D1E9A24-B7A4-F074-529C-B827EE28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EBE1D57-69CA-5D42-E3B9-BC1E12D7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333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86CB91-50BE-8E6E-BBC7-2A730A3A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E2289D3-C7BC-1A63-B69C-EE610AE9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A58FCB4-81B6-AAC0-6C3E-5B754A6C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C7887A-27AF-F0A6-30D6-7FE7D9C5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967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D468E18-045A-8E6A-CF62-F4835255F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8613B48-F5B5-CDFE-4233-F154BD08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BDCEE56-B307-6780-6EA3-DB7C298B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589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0CA1B6-EAAB-F7C2-1DE1-8DB4B191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2C726C-97D1-F6FD-2537-A1DD31CAE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FB39F64-1D17-EF83-984F-EE9C07BFA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7DFF3B7-6AD3-54A1-5346-FD541110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2BD73A8-1126-FAC6-9DAC-091B67D1B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A8BABDC-A92C-A7E6-CC93-07B2E75A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937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22BC03-BAD4-0EC5-B647-201DEF28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890CA60-F498-1150-D39A-855F8D76A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6564B7-08B0-E06E-CBFE-5B4761C25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9AB7502-9179-1EE4-1A98-C5E35FDEB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ADE17D4-494F-C0C0-49E8-0C780AB3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072282-8465-5671-9CE7-751663D7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79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A557E2F-D63C-F6E3-E55E-36CA8502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F4E697A-C31A-6532-54DC-2FADAA33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0F71F3-9623-97FE-DF94-2679163FF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1FB38-4426-419D-85CB-6E5E59D4BBC5}" type="datetimeFigureOut">
              <a:rPr lang="fi-FI" smtClean="0"/>
              <a:t>28.8.2024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40951D-F147-87F2-B477-9B577D833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60FFCD-6739-45A6-6BBB-9DEC217CC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8DF92-B26A-40F4-B22E-078D57F4CE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236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tulevaisuus.fi/artikkeleita/opettajuuden-tulevaisuus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https://en.wikiquote.org/wiki/Sunflowers" TargetMode="Externa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quote.org/wiki/Sunflowe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603" y="609600"/>
            <a:ext cx="5262880" cy="2076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      3</a:t>
            </a:r>
            <a:r>
              <a:rPr lang="en-US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C:n </a:t>
            </a:r>
            <a:r>
              <a:rPr lang="en-US" sz="4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vanhempainilta</a:t>
            </a:r>
            <a:endParaRPr lang="en-US" sz="4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Alaotsikko 5">
            <a:extLst>
              <a:ext uri="{FF2B5EF4-FFF2-40B4-BE49-F238E27FC236}">
                <a16:creationId xmlns:a16="http://schemas.microsoft.com/office/drawing/2014/main" id="{4A53B5F0-DD1D-94DA-3F73-ABDE92C3A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4112" y="3428999"/>
            <a:ext cx="6343650" cy="1655762"/>
          </a:xfrm>
        </p:spPr>
        <p:txBody>
          <a:bodyPr>
            <a:normAutofit/>
          </a:bodyPr>
          <a:lstStyle/>
          <a:p>
            <a:r>
              <a:rPr lang="fi-FI" sz="72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TERVETULOA</a:t>
            </a:r>
          </a:p>
        </p:txBody>
      </p:sp>
    </p:spTree>
    <p:extLst>
      <p:ext uri="{BB962C8B-B14F-4D97-AF65-F5344CB8AC3E}">
        <p14:creationId xmlns:p14="http://schemas.microsoft.com/office/powerpoint/2010/main" val="227495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Koulun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roolin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muutos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0B9F21D-0811-D22D-9D9A-9718AAFD97B0}"/>
              </a:ext>
            </a:extLst>
          </p:cNvPr>
          <p:cNvSpPr txBox="1"/>
          <p:nvPr/>
        </p:nvSpPr>
        <p:spPr>
          <a:xfrm>
            <a:off x="4241442" y="1064027"/>
            <a:ext cx="749335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”Yksilöllisyys ja luovuus ovat nyt yhä tärkeämpiä perusarvoja ja esimerkiksi nuoret tekevät ammatinvalintojen sijasta pikemminkin elämäntapavalintoja.”</a:t>
            </a:r>
          </a:p>
          <a:p>
            <a:endParaRPr lang="fi-FI" sz="3200" dirty="0">
              <a:solidFill>
                <a:srgbClr val="444444"/>
              </a:solidFill>
              <a:latin typeface="Lato" panose="020F0502020204030203" pitchFamily="34" charset="0"/>
            </a:endParaRPr>
          </a:p>
          <a:p>
            <a:r>
              <a:rPr lang="fi-FI" sz="1400" b="1" dirty="0">
                <a:solidFill>
                  <a:srgbClr val="444444"/>
                </a:solidFill>
                <a:latin typeface="Lato" panose="020F0502020204030203" pitchFamily="34" charset="0"/>
                <a:hlinkClick r:id="rId2"/>
              </a:rPr>
              <a:t>https://tulevaisuus.fi/artikkeleita/opettajuuden-tulevaisuus/</a:t>
            </a:r>
            <a:r>
              <a:rPr lang="fi-FI" sz="1400" b="1" dirty="0">
                <a:solidFill>
                  <a:srgbClr val="444444"/>
                </a:solidFill>
                <a:latin typeface="Lato" panose="020F0502020204030203" pitchFamily="34" charset="0"/>
              </a:rPr>
              <a:t> </a:t>
            </a:r>
            <a:endParaRPr lang="fi-FI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5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99" y="2220633"/>
            <a:ext cx="3180275" cy="2757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MITÄ OLEN OPPINUT OPPIMISESTA?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7749997-259B-2A39-B859-86B90C17186E}"/>
              </a:ext>
            </a:extLst>
          </p:cNvPr>
          <p:cNvSpPr txBox="1"/>
          <p:nvPr/>
        </p:nvSpPr>
        <p:spPr>
          <a:xfrm>
            <a:off x="4038603" y="4708"/>
            <a:ext cx="662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VERTAISOPPIMINEN.</a:t>
            </a:r>
          </a:p>
          <a:p>
            <a:r>
              <a:rPr lang="fi-FI" sz="2400" b="1" dirty="0"/>
              <a:t>JOS ET OSAA KYSY ENSIKSI KAVERILTA.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96353E3-497B-2455-C13E-E8749446FDCC}"/>
              </a:ext>
            </a:extLst>
          </p:cNvPr>
          <p:cNvSpPr txBox="1"/>
          <p:nvPr/>
        </p:nvSpPr>
        <p:spPr>
          <a:xfrm>
            <a:off x="4610100" y="867469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1"/>
                </a:solidFill>
              </a:rPr>
              <a:t>MALLIOPPIMINEN</a:t>
            </a:r>
            <a:r>
              <a:rPr lang="fi-FI" sz="2400" b="1" dirty="0"/>
              <a:t>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6354564-2851-9814-B38C-7A1502A09FFA}"/>
              </a:ext>
            </a:extLst>
          </p:cNvPr>
          <p:cNvSpPr txBox="1"/>
          <p:nvPr/>
        </p:nvSpPr>
        <p:spPr>
          <a:xfrm>
            <a:off x="5447230" y="1428339"/>
            <a:ext cx="6191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LEARNING BY DOING.</a:t>
            </a:r>
          </a:p>
          <a:p>
            <a:r>
              <a:rPr lang="fi-FI" sz="2400" b="1" dirty="0"/>
              <a:t>TEKEMÄLLÄ OPPIMINEN.</a:t>
            </a:r>
          </a:p>
          <a:p>
            <a:r>
              <a:rPr lang="fi-FI" sz="2400" b="1" dirty="0"/>
              <a:t>LEIKIN KAUTTA OPPIMINEN.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B14BB96-75C7-9D65-21A9-3365AE019203}"/>
              </a:ext>
            </a:extLst>
          </p:cNvPr>
          <p:cNvSpPr txBox="1"/>
          <p:nvPr/>
        </p:nvSpPr>
        <p:spPr>
          <a:xfrm>
            <a:off x="7121484" y="2753540"/>
            <a:ext cx="4942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1"/>
                </a:solidFill>
              </a:rPr>
              <a:t>ELINIKÄINEN OPPIMINEN = IHMINEN KOKEMUSTEN/VALINTOJEN SUMMA.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8FFA14F-DDFF-6265-D156-860342BBC95F}"/>
              </a:ext>
            </a:extLst>
          </p:cNvPr>
          <p:cNvSpPr txBox="1"/>
          <p:nvPr/>
        </p:nvSpPr>
        <p:spPr>
          <a:xfrm>
            <a:off x="7729541" y="3642795"/>
            <a:ext cx="4581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VAATIMUSTASO= OPE USKOO SINUUN. OPIT, JOS NÄET VAIVAA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FEE40D8-2170-6235-9C20-C200113B93F0}"/>
              </a:ext>
            </a:extLst>
          </p:cNvPr>
          <p:cNvSpPr txBox="1"/>
          <p:nvPr/>
        </p:nvSpPr>
        <p:spPr>
          <a:xfrm>
            <a:off x="5516049" y="4598664"/>
            <a:ext cx="5151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1"/>
                </a:solidFill>
              </a:rPr>
              <a:t>AI-OPPIMISEN TUKENA. TEKOÄLYN TUOMAT MUUTOKSET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8C45E93F-2CEA-EF64-45A1-FDF844D76075}"/>
              </a:ext>
            </a:extLst>
          </p:cNvPr>
          <p:cNvSpPr txBox="1"/>
          <p:nvPr/>
        </p:nvSpPr>
        <p:spPr>
          <a:xfrm>
            <a:off x="4718568" y="5715532"/>
            <a:ext cx="679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VIRHEIDEN KAUTTA OPPIMINEN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42E8742-E9C2-3E61-6AE2-2C1B46DA6977}"/>
              </a:ext>
            </a:extLst>
          </p:cNvPr>
          <p:cNvSpPr txBox="1"/>
          <p:nvPr/>
        </p:nvSpPr>
        <p:spPr>
          <a:xfrm>
            <a:off x="4038603" y="6404478"/>
            <a:ext cx="679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1"/>
                </a:solidFill>
              </a:rPr>
              <a:t>LIIKKEEN JA TAITEEN TEON MERKITYS OPPIMISESSA</a:t>
            </a:r>
          </a:p>
        </p:txBody>
      </p:sp>
    </p:spTree>
    <p:extLst>
      <p:ext uri="{BB962C8B-B14F-4D97-AF65-F5344CB8AC3E}">
        <p14:creationId xmlns:p14="http://schemas.microsoft.com/office/powerpoint/2010/main" val="305025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99" y="2220633"/>
            <a:ext cx="3180275" cy="2757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MITÄ OLEN OPPINUT OPPIMISESTA?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7749997-259B-2A39-B859-86B90C17186E}"/>
              </a:ext>
            </a:extLst>
          </p:cNvPr>
          <p:cNvSpPr txBox="1"/>
          <p:nvPr/>
        </p:nvSpPr>
        <p:spPr>
          <a:xfrm>
            <a:off x="4191001" y="163903"/>
            <a:ext cx="662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VERTAISOPPIMINEN.</a:t>
            </a:r>
          </a:p>
          <a:p>
            <a:r>
              <a:rPr lang="fi-FI" sz="2400" b="1" dirty="0"/>
              <a:t>JOS ET OSAA KYSY ENSIKSI KAVERILTA.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96353E3-497B-2455-C13E-E8749446FDCC}"/>
              </a:ext>
            </a:extLst>
          </p:cNvPr>
          <p:cNvSpPr txBox="1"/>
          <p:nvPr/>
        </p:nvSpPr>
        <p:spPr>
          <a:xfrm>
            <a:off x="4733925" y="1194234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MALLIOPPIMINEN.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6354564-2851-9814-B38C-7A1502A09FFA}"/>
              </a:ext>
            </a:extLst>
          </p:cNvPr>
          <p:cNvSpPr txBox="1"/>
          <p:nvPr/>
        </p:nvSpPr>
        <p:spPr>
          <a:xfrm>
            <a:off x="5210175" y="1787153"/>
            <a:ext cx="6191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LEARNING BY DOING.</a:t>
            </a:r>
          </a:p>
          <a:p>
            <a:r>
              <a:rPr lang="fi-FI" sz="2400" b="1" dirty="0"/>
              <a:t>TEKEMÄLLÄ OPPIMINEN.</a:t>
            </a:r>
          </a:p>
          <a:p>
            <a:r>
              <a:rPr lang="fi-FI" sz="2400" b="1" dirty="0"/>
              <a:t>LEIKIN KAUTTA OPPIMINEN.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B14BB96-75C7-9D65-21A9-3365AE019203}"/>
              </a:ext>
            </a:extLst>
          </p:cNvPr>
          <p:cNvSpPr txBox="1"/>
          <p:nvPr/>
        </p:nvSpPr>
        <p:spPr>
          <a:xfrm>
            <a:off x="5648325" y="3103175"/>
            <a:ext cx="404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ELINIKÄINEN OPPIMINEN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8FFA14F-DDFF-6265-D156-860342BBC95F}"/>
              </a:ext>
            </a:extLst>
          </p:cNvPr>
          <p:cNvSpPr txBox="1"/>
          <p:nvPr/>
        </p:nvSpPr>
        <p:spPr>
          <a:xfrm>
            <a:off x="5210175" y="3841451"/>
            <a:ext cx="679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VAATIMUSTASO= OPE USKOO SINUUN. OPIT, JOS NÄET VAIVAA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FEE40D8-2170-6235-9C20-C200113B93F0}"/>
              </a:ext>
            </a:extLst>
          </p:cNvPr>
          <p:cNvSpPr txBox="1"/>
          <p:nvPr/>
        </p:nvSpPr>
        <p:spPr>
          <a:xfrm>
            <a:off x="4733925" y="4854433"/>
            <a:ext cx="679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AI-OPPIMISEN TUKENA. TEKOÄLYN TUOMAT MUUTOKSET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8C45E93F-2CEA-EF64-45A1-FDF844D76075}"/>
              </a:ext>
            </a:extLst>
          </p:cNvPr>
          <p:cNvSpPr txBox="1"/>
          <p:nvPr/>
        </p:nvSpPr>
        <p:spPr>
          <a:xfrm>
            <a:off x="4273034" y="5856216"/>
            <a:ext cx="679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VIRHEIDEN KAUTTA OPPIMINEN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DE2B104-BBD3-ED86-F4CF-196D89CE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3" y="32972"/>
            <a:ext cx="8164580" cy="68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3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064" y="2721038"/>
            <a:ext cx="3180275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TIETO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vs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VIISAUS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7749997-259B-2A39-B859-86B90C17186E}"/>
              </a:ext>
            </a:extLst>
          </p:cNvPr>
          <p:cNvSpPr txBox="1"/>
          <p:nvPr/>
        </p:nvSpPr>
        <p:spPr>
          <a:xfrm>
            <a:off x="4836559" y="573478"/>
            <a:ext cx="66293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b="1" dirty="0">
                <a:latin typeface="Agency FB" panose="020B0503020202020204" pitchFamily="34" charset="0"/>
              </a:rPr>
              <a:t>TIETO ON SITÄ, ETTÄ TIEDÄT, ETTÄ TOMAATTI ON HEDELMÄ.</a:t>
            </a:r>
          </a:p>
          <a:p>
            <a:r>
              <a:rPr lang="fi-FI" sz="5400" b="1" dirty="0">
                <a:latin typeface="Agency FB" panose="020B0503020202020204" pitchFamily="34" charset="0"/>
              </a:rPr>
              <a:t>VIISAUS ON SITÄ, ETTÄ TIEDÄT, ETTEI SITÄ KANNATA LAITTAA HEDELMÄSALAATTIIN.</a:t>
            </a:r>
          </a:p>
        </p:txBody>
      </p:sp>
    </p:spTree>
    <p:extLst>
      <p:ext uri="{BB962C8B-B14F-4D97-AF65-F5344CB8AC3E}">
        <p14:creationId xmlns:p14="http://schemas.microsoft.com/office/powerpoint/2010/main" val="3343413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2079" y="609600"/>
            <a:ext cx="539440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/>
              <a:t>Video </a:t>
            </a:r>
            <a:r>
              <a:rPr lang="en-US" sz="4400" b="1" dirty="0" err="1"/>
              <a:t>vastuunkannosta</a:t>
            </a:r>
            <a:endParaRPr lang="en-US" sz="4400" b="1" dirty="0"/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WhatsApp Video 2024-08-26 at 13.31.43">
            <a:hlinkClick r:id="" action="ppaction://media"/>
            <a:extLst>
              <a:ext uri="{FF2B5EF4-FFF2-40B4-BE49-F238E27FC236}">
                <a16:creationId xmlns:a16="http://schemas.microsoft.com/office/drawing/2014/main" id="{D0833184-88BD-42C7-2F19-9363351B3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9281" y="1473200"/>
            <a:ext cx="2540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Kuva 8">
            <a:extLst>
              <a:ext uri="{FF2B5EF4-FFF2-40B4-BE49-F238E27FC236}">
                <a16:creationId xmlns:a16="http://schemas.microsoft.com/office/drawing/2014/main" id="{DE57FFEF-06EE-F306-4768-AA3A89ECB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34" y="1361775"/>
            <a:ext cx="5148072" cy="11969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Kuva 12">
            <a:extLst>
              <a:ext uri="{FF2B5EF4-FFF2-40B4-BE49-F238E27FC236}">
                <a16:creationId xmlns:a16="http://schemas.microsoft.com/office/drawing/2014/main" id="{3DF8CBD1-B221-3E47-E293-940326732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66" y="4028437"/>
            <a:ext cx="2322576" cy="17719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Kuva 16">
            <a:extLst>
              <a:ext uri="{FF2B5EF4-FFF2-40B4-BE49-F238E27FC236}">
                <a16:creationId xmlns:a16="http://schemas.microsoft.com/office/drawing/2014/main" id="{69AC0323-4C40-0B82-96C8-9216228E0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62" y="4218274"/>
            <a:ext cx="2322576" cy="139224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Kuva 18">
            <a:extLst>
              <a:ext uri="{FF2B5EF4-FFF2-40B4-BE49-F238E27FC236}">
                <a16:creationId xmlns:a16="http://schemas.microsoft.com/office/drawing/2014/main" id="{B3C6A954-62CF-990F-C127-71EE283BB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342" y="1347090"/>
            <a:ext cx="5120640" cy="41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71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Alaotsikko 6">
            <a:extLst>
              <a:ext uri="{FF2B5EF4-FFF2-40B4-BE49-F238E27FC236}">
                <a16:creationId xmlns:a16="http://schemas.microsoft.com/office/drawing/2014/main" id="{769FB1FF-914C-F110-44E9-BEF4A6D62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09ADB572-0871-F9D5-5678-3F6A106C2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EC57662-1ECC-9614-F23C-A57D71BE6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80" cy="68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2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77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Sokerin saanti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8DA78FC-E73A-7F0D-C539-23C7E620F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040" y="728132"/>
            <a:ext cx="608763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3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77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Sokerin saanti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F7C7BAD-FD7D-AD95-FD9C-B96DD5859AC5}"/>
              </a:ext>
            </a:extLst>
          </p:cNvPr>
          <p:cNvSpPr txBox="1"/>
          <p:nvPr/>
        </p:nvSpPr>
        <p:spPr>
          <a:xfrm>
            <a:off x="3840480" y="592698"/>
            <a:ext cx="771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/>
              <a:t>Lapselle n.10 palaa päivässä.</a:t>
            </a:r>
          </a:p>
          <a:p>
            <a:r>
              <a:rPr lang="fi-FI" sz="4800" b="1" dirty="0"/>
              <a:t>Aikuiselle n.20 palaa päivässä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F60957A-E509-4CF7-CEB9-70C1EFCD7AD4}"/>
              </a:ext>
            </a:extLst>
          </p:cNvPr>
          <p:cNvSpPr txBox="1"/>
          <p:nvPr/>
        </p:nvSpPr>
        <p:spPr>
          <a:xfrm>
            <a:off x="3605596" y="3318570"/>
            <a:ext cx="8657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i="0" dirty="0">
                <a:solidFill>
                  <a:srgbClr val="444444"/>
                </a:solidFill>
                <a:effectLst/>
                <a:latin typeface="Lato" panose="020F0502020204030204" pitchFamily="34" charset="0"/>
              </a:rPr>
              <a:t>Käytännössä suositus tarkoittaa 6-vuotiaalle noin kolmea ruokalusikallista lisättyä sokeria päivässä. Tähän eivät sisälly hedelmien, marjojen, kasvisten tai maidon sisältämä luontainen sokeri, vaan lisätty sokeri esimerkiksi mehuissa, jogurteissa, muroissa ja karkeissa.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173081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77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Kouluruoka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F7C7BAD-FD7D-AD95-FD9C-B96DD5859AC5}"/>
              </a:ext>
            </a:extLst>
          </p:cNvPr>
          <p:cNvSpPr txBox="1"/>
          <p:nvPr/>
        </p:nvSpPr>
        <p:spPr>
          <a:xfrm>
            <a:off x="5679440" y="541898"/>
            <a:ext cx="39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/>
              <a:t>KOULURUOKA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F60957A-E509-4CF7-CEB9-70C1EFCD7AD4}"/>
              </a:ext>
            </a:extLst>
          </p:cNvPr>
          <p:cNvSpPr txBox="1"/>
          <p:nvPr/>
        </p:nvSpPr>
        <p:spPr>
          <a:xfrm>
            <a:off x="3910396" y="1914793"/>
            <a:ext cx="83527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rgbClr val="444444"/>
                </a:solidFill>
                <a:latin typeface="Lato" panose="020F0502020204030204" pitchFamily="34" charset="0"/>
              </a:rPr>
              <a:t>Koulussa ruokaa maistetaan. </a:t>
            </a:r>
          </a:p>
          <a:p>
            <a:r>
              <a:rPr lang="fi-FI" sz="4000" b="1" dirty="0">
                <a:solidFill>
                  <a:srgbClr val="444444"/>
                </a:solidFill>
                <a:latin typeface="Lato" panose="020F0502020204030204" pitchFamily="34" charset="0"/>
              </a:rPr>
              <a:t>Opetellaan uusia makuja. </a:t>
            </a:r>
          </a:p>
          <a:p>
            <a:r>
              <a:rPr lang="fi-FI" sz="4000" b="1" dirty="0">
                <a:solidFill>
                  <a:srgbClr val="444444"/>
                </a:solidFill>
                <a:latin typeface="Lato" panose="020F0502020204030204" pitchFamily="34" charset="0"/>
              </a:rPr>
              <a:t>Osa lapsista ei syö kuin ”hiiren annoksia”, koska eivät ole </a:t>
            </a:r>
          </a:p>
          <a:p>
            <a:r>
              <a:rPr lang="fi-FI" sz="4000" b="1" dirty="0">
                <a:solidFill>
                  <a:srgbClr val="444444"/>
                </a:solidFill>
                <a:latin typeface="Lato" panose="020F0502020204030204" pitchFamily="34" charset="0"/>
              </a:rPr>
              <a:t>tottuneet eri makuihin. </a:t>
            </a:r>
          </a:p>
          <a:p>
            <a:r>
              <a:rPr lang="fi-FI" sz="4000" b="1" dirty="0">
                <a:solidFill>
                  <a:srgbClr val="444444"/>
                </a:solidFill>
                <a:latin typeface="Lato" panose="020F0502020204030204" pitchFamily="34" charset="0"/>
              </a:rPr>
              <a:t>Ope vaalii ruuan maistamista.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390056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0084" y="1684654"/>
            <a:ext cx="4284198" cy="391350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Toni Tammi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-</a:t>
            </a:r>
            <a:r>
              <a:rPr lang="en-US" sz="3100" b="1" dirty="0" err="1">
                <a:solidFill>
                  <a:schemeClr val="bg1"/>
                </a:solidFill>
              </a:rPr>
              <a:t>kuopiolainen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vuodesta</a:t>
            </a:r>
            <a:r>
              <a:rPr lang="en-US" sz="3100" b="1" dirty="0">
                <a:solidFill>
                  <a:schemeClr val="bg1"/>
                </a:solidFill>
              </a:rPr>
              <a:t> 2009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 err="1">
                <a:solidFill>
                  <a:schemeClr val="bg1"/>
                </a:solidFill>
              </a:rPr>
              <a:t>opeura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tässä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koulussa</a:t>
            </a:r>
            <a:r>
              <a:rPr lang="en-US" sz="3100" b="1" dirty="0">
                <a:solidFill>
                  <a:schemeClr val="bg1"/>
                </a:solidFill>
              </a:rPr>
              <a:t> (</a:t>
            </a:r>
            <a:r>
              <a:rPr lang="en-US" sz="3100" b="1" dirty="0" err="1">
                <a:solidFill>
                  <a:schemeClr val="bg1"/>
                </a:solidFill>
              </a:rPr>
              <a:t>välillä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apulaisjohtajana</a:t>
            </a:r>
            <a:r>
              <a:rPr lang="en-US" sz="3100" b="1" dirty="0">
                <a:solidFill>
                  <a:schemeClr val="bg1"/>
                </a:solidFill>
              </a:rPr>
              <a:t>)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-lo-</a:t>
            </a:r>
            <a:r>
              <a:rPr lang="en-US" sz="3100" b="1" dirty="0" err="1">
                <a:solidFill>
                  <a:schemeClr val="bg1"/>
                </a:solidFill>
              </a:rPr>
              <a:t>opinnot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Helsingissä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-</a:t>
            </a:r>
            <a:r>
              <a:rPr lang="en-US" sz="3100" b="1" dirty="0" err="1">
                <a:solidFill>
                  <a:schemeClr val="bg1"/>
                </a:solidFill>
              </a:rPr>
              <a:t>neljän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lapsen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isä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Linnanpellolta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-</a:t>
            </a:r>
            <a:r>
              <a:rPr lang="en-US" sz="3100" b="1" dirty="0" err="1">
                <a:solidFill>
                  <a:schemeClr val="bg1"/>
                </a:solidFill>
              </a:rPr>
              <a:t>intohimoina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3100" b="1" dirty="0" err="1">
                <a:solidFill>
                  <a:schemeClr val="bg1"/>
                </a:solidFill>
              </a:rPr>
              <a:t>jalkapallo</a:t>
            </a:r>
            <a:r>
              <a:rPr lang="en-US" sz="3100" b="1" dirty="0">
                <a:solidFill>
                  <a:schemeClr val="bg1"/>
                </a:solidFill>
              </a:rPr>
              <a:t> ja </a:t>
            </a:r>
            <a:r>
              <a:rPr lang="en-US" sz="3100" b="1" dirty="0" err="1">
                <a:solidFill>
                  <a:schemeClr val="bg1"/>
                </a:solidFill>
              </a:rPr>
              <a:t>runous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-</a:t>
            </a:r>
            <a:r>
              <a:rPr lang="en-US" sz="3100" b="1" dirty="0" err="1">
                <a:solidFill>
                  <a:schemeClr val="bg1"/>
                </a:solidFill>
              </a:rPr>
              <a:t>koulumaailmassa</a:t>
            </a:r>
            <a:r>
              <a:rPr lang="en-US" sz="3100" b="1" dirty="0">
                <a:solidFill>
                  <a:schemeClr val="bg1"/>
                </a:solidFill>
              </a:rPr>
              <a:t> jo </a:t>
            </a:r>
            <a:r>
              <a:rPr lang="en-US" sz="3100" b="1" dirty="0" err="1">
                <a:solidFill>
                  <a:schemeClr val="bg1"/>
                </a:solidFill>
              </a:rPr>
              <a:t>vuodesta</a:t>
            </a:r>
            <a:r>
              <a:rPr lang="en-US" sz="3100" b="1" dirty="0">
                <a:solidFill>
                  <a:schemeClr val="bg1"/>
                </a:solidFill>
              </a:rPr>
              <a:t> 1994</a:t>
            </a:r>
            <a:br>
              <a:rPr lang="en-US" sz="2200" b="1" dirty="0">
                <a:solidFill>
                  <a:schemeClr val="bg1"/>
                </a:solidFill>
              </a:rPr>
            </a:br>
            <a:endParaRPr lang="en-US" sz="2200" b="1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939" r="23887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FBD73201-DFC7-424E-B0F3-3DD4B74560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71" r="10965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20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503" y="0"/>
            <a:ext cx="1811447" cy="631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400" b="1" dirty="0"/>
              <a:t>LIIKUNTA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F1E0072-A2A7-4191-38EA-1CBA82FD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1" r="10086"/>
          <a:stretch/>
        </p:blipFill>
        <p:spPr>
          <a:xfrm>
            <a:off x="20" y="431"/>
            <a:ext cx="7610455" cy="64083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laotsikko 7">
            <a:extLst>
              <a:ext uri="{FF2B5EF4-FFF2-40B4-BE49-F238E27FC236}">
                <a16:creationId xmlns:a16="http://schemas.microsoft.com/office/drawing/2014/main" id="{6EA05753-82E8-8EF8-E94E-D5B587EDD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0475" y="631150"/>
            <a:ext cx="4581505" cy="5777590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YLLÄPITÄVÄ LIIKUNTA</a:t>
            </a:r>
          </a:p>
          <a:p>
            <a:r>
              <a:rPr lang="fi-FI" b="1" dirty="0"/>
              <a:t>1H/PÄIVÄ</a:t>
            </a:r>
          </a:p>
          <a:p>
            <a:r>
              <a:rPr lang="fi-FI" b="1" dirty="0"/>
              <a:t>HENGÄSTYTTÄVÄÄ LIIKETTÄ</a:t>
            </a:r>
          </a:p>
          <a:p>
            <a:endParaRPr lang="fi-FI" b="1" dirty="0"/>
          </a:p>
          <a:p>
            <a:r>
              <a:rPr lang="fi-FI" b="1" dirty="0"/>
              <a:t>OSA LUOKAN LAPSISTA EI JAKSA JUOSTA 1 KM LENKKIÄ</a:t>
            </a:r>
          </a:p>
          <a:p>
            <a:endParaRPr lang="fi-FI" b="1" dirty="0"/>
          </a:p>
          <a:p>
            <a:r>
              <a:rPr lang="fi-FI" b="1" dirty="0"/>
              <a:t>MITÄ AIKUINEN VOI TEHDÄ LIIKUNTATUNNILLA, JOS LAPSI SANOO, ETTÄ EI PYSTY LIIKKUMAAN, KUN RINTAAN/JALKAAN SATTUU?</a:t>
            </a:r>
          </a:p>
          <a:p>
            <a:endParaRPr lang="fi-FI" b="1" dirty="0"/>
          </a:p>
          <a:p>
            <a:r>
              <a:rPr lang="fi-FI" sz="3200" b="1" dirty="0"/>
              <a:t>HIKOILU ja PINNISTELY!</a:t>
            </a:r>
          </a:p>
        </p:txBody>
      </p:sp>
    </p:spTree>
    <p:extLst>
      <p:ext uri="{BB962C8B-B14F-4D97-AF65-F5344CB8AC3E}">
        <p14:creationId xmlns:p14="http://schemas.microsoft.com/office/powerpoint/2010/main" val="3409174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597" y="405301"/>
            <a:ext cx="10178934" cy="8659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dirty="0"/>
              <a:t>ARVIOINTI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EF7163D-68B6-1148-771A-DD0B37DC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236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A52E220-0AA2-9888-F367-3BF5A78A5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43" r="-1" b="31205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26F337EB-86F4-0719-3799-2CAE47BBA0BF}"/>
              </a:ext>
            </a:extLst>
          </p:cNvPr>
          <p:cNvSpPr txBox="1">
            <a:spLocks/>
          </p:cNvSpPr>
          <p:nvPr/>
        </p:nvSpPr>
        <p:spPr>
          <a:xfrm>
            <a:off x="198741" y="1676510"/>
            <a:ext cx="5592459" cy="552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/>
              <a:t>JOULU = OPPIMISKESKUSTELU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8FAF63B8-B821-4973-DE5B-565616D9114B}"/>
              </a:ext>
            </a:extLst>
          </p:cNvPr>
          <p:cNvSpPr txBox="1">
            <a:spLocks/>
          </p:cNvSpPr>
          <p:nvPr/>
        </p:nvSpPr>
        <p:spPr>
          <a:xfrm>
            <a:off x="6189934" y="1676510"/>
            <a:ext cx="5440015" cy="552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/>
              <a:t>KEVÄT = LUKUVUOSITODISTUS</a:t>
            </a:r>
          </a:p>
        </p:txBody>
      </p:sp>
    </p:spTree>
    <p:extLst>
      <p:ext uri="{BB962C8B-B14F-4D97-AF65-F5344CB8AC3E}">
        <p14:creationId xmlns:p14="http://schemas.microsoft.com/office/powerpoint/2010/main" val="7272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ARVIOINTI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26F337EB-86F4-0719-3799-2CAE47BBA0BF}"/>
              </a:ext>
            </a:extLst>
          </p:cNvPr>
          <p:cNvSpPr txBox="1">
            <a:spLocks/>
          </p:cNvSpPr>
          <p:nvPr/>
        </p:nvSpPr>
        <p:spPr>
          <a:xfrm>
            <a:off x="5353721" y="420115"/>
            <a:ext cx="6593684" cy="612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b="1" dirty="0">
                <a:latin typeface="+mn-lt"/>
                <a:ea typeface="+mn-ea"/>
                <a:cs typeface="+mn-cs"/>
              </a:rPr>
              <a:t>NYKYKOULUSSA ARVIOINTI ON JATKUVAA JA SIIHEN VAIKUTTAA TUNTIAKTIIVISUUS, KOKEISSA SUORIUTUMINEN JA OPPILAIDEN OMAT TAVOITTEET JA NIIDEN TOTEUTUMISEN SEURAAMINEN.</a:t>
            </a:r>
          </a:p>
        </p:txBody>
      </p:sp>
    </p:spTree>
    <p:extLst>
      <p:ext uri="{BB962C8B-B14F-4D97-AF65-F5344CB8AC3E}">
        <p14:creationId xmlns:p14="http://schemas.microsoft.com/office/powerpoint/2010/main" val="2559672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ARVIOINTI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26F337EB-86F4-0719-3799-2CAE47BBA0BF}"/>
              </a:ext>
            </a:extLst>
          </p:cNvPr>
          <p:cNvSpPr txBox="1">
            <a:spLocks/>
          </p:cNvSpPr>
          <p:nvPr/>
        </p:nvSpPr>
        <p:spPr>
          <a:xfrm>
            <a:off x="5595268" y="2172207"/>
            <a:ext cx="6387182" cy="2933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b="1" dirty="0">
                <a:latin typeface="+mn-lt"/>
                <a:ea typeface="+mn-ea"/>
                <a:cs typeface="+mn-cs"/>
              </a:rPr>
              <a:t>= SANOITETAAN MITÄ OPPIJAN TULISI OPPIA KYSEISEN LUKUVUODEN AIKANA JA HARJOITELLAAN SEN ARVIOIMISTA.</a:t>
            </a:r>
          </a:p>
        </p:txBody>
      </p:sp>
    </p:spTree>
    <p:extLst>
      <p:ext uri="{BB962C8B-B14F-4D97-AF65-F5344CB8AC3E}">
        <p14:creationId xmlns:p14="http://schemas.microsoft.com/office/powerpoint/2010/main" val="778220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ARVIOINTI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26F337EB-86F4-0719-3799-2CAE47BBA0BF}"/>
              </a:ext>
            </a:extLst>
          </p:cNvPr>
          <p:cNvSpPr txBox="1">
            <a:spLocks/>
          </p:cNvSpPr>
          <p:nvPr/>
        </p:nvSpPr>
        <p:spPr>
          <a:xfrm>
            <a:off x="5595268" y="2172207"/>
            <a:ext cx="6387182" cy="2933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b="1" dirty="0">
                <a:latin typeface="+mn-lt"/>
                <a:ea typeface="+mn-ea"/>
                <a:cs typeface="+mn-cs"/>
              </a:rPr>
              <a:t>KAIKKI OSAA</a:t>
            </a:r>
          </a:p>
          <a:p>
            <a:pPr algn="l">
              <a:spcAft>
                <a:spcPts val="600"/>
              </a:spcAft>
            </a:pPr>
            <a:endParaRPr lang="en-US" sz="4400" b="1" dirty="0">
              <a:latin typeface="+mn-l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r>
              <a:rPr lang="en-US" sz="4400" b="1" dirty="0">
                <a:latin typeface="+mn-lt"/>
                <a:ea typeface="+mn-ea"/>
                <a:cs typeface="+mn-cs"/>
              </a:rPr>
              <a:t>KAIKKI OPPII</a:t>
            </a:r>
          </a:p>
        </p:txBody>
      </p:sp>
    </p:spTree>
    <p:extLst>
      <p:ext uri="{BB962C8B-B14F-4D97-AF65-F5344CB8AC3E}">
        <p14:creationId xmlns:p14="http://schemas.microsoft.com/office/powerpoint/2010/main" val="3062759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Haasteita luokalla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5AF0A62-5454-9C78-E77F-48FB3D353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266488"/>
            <a:ext cx="6780700" cy="4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90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Haasteita luokalla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A6B99CC-AACE-F189-C8AF-3249C09E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04" y="1"/>
            <a:ext cx="7664196" cy="333375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3292E90-E59A-A2FA-1589-180113B98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04" y="3333752"/>
            <a:ext cx="7664196" cy="35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6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339" y="219407"/>
            <a:ext cx="5394404" cy="1330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400" b="1" dirty="0"/>
              <a:t>WILMA (</a:t>
            </a:r>
            <a:r>
              <a:rPr lang="en-US" sz="4400" b="1" dirty="0" err="1"/>
              <a:t>poissaolot</a:t>
            </a:r>
            <a:r>
              <a:rPr lang="en-US" sz="4400" b="1" dirty="0"/>
              <a:t>, </a:t>
            </a:r>
            <a:r>
              <a:rPr lang="en-US" sz="4400" b="1" dirty="0" err="1"/>
              <a:t>myöhästymiset</a:t>
            </a:r>
            <a:r>
              <a:rPr lang="en-US" sz="4400" b="1" dirty="0"/>
              <a:t>, </a:t>
            </a:r>
            <a:r>
              <a:rPr lang="en-US" sz="4400" b="1" dirty="0" err="1"/>
              <a:t>käyttäytyminen</a:t>
            </a:r>
            <a:endParaRPr lang="en-US" sz="4400" b="1" dirty="0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5D889723-E475-612D-21F3-3561670E3E47}"/>
              </a:ext>
            </a:extLst>
          </p:cNvPr>
          <p:cNvSpPr txBox="1">
            <a:spLocks/>
          </p:cNvSpPr>
          <p:nvPr/>
        </p:nvSpPr>
        <p:spPr>
          <a:xfrm>
            <a:off x="6504304" y="111760"/>
            <a:ext cx="539440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LÄKSYPAJA </a:t>
            </a:r>
            <a:r>
              <a:rPr lang="en-US" sz="4400" b="1" dirty="0" err="1"/>
              <a:t>koululla</a:t>
            </a:r>
            <a:endParaRPr lang="en-US" sz="4400" b="1" dirty="0"/>
          </a:p>
          <a:p>
            <a:pPr algn="l"/>
            <a:r>
              <a:rPr lang="en-US" sz="4400" b="1" dirty="0"/>
              <a:t>13-15 (</a:t>
            </a:r>
            <a:r>
              <a:rPr lang="en-US" sz="4400" b="1" dirty="0" err="1"/>
              <a:t>ke</a:t>
            </a:r>
            <a:r>
              <a:rPr lang="en-US" sz="4400" b="1" dirty="0"/>
              <a:t> 12-14)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80447E37-6517-B082-3FD2-922E5521CF60}"/>
              </a:ext>
            </a:extLst>
          </p:cNvPr>
          <p:cNvSpPr txBox="1">
            <a:spLocks/>
          </p:cNvSpPr>
          <p:nvPr/>
        </p:nvSpPr>
        <p:spPr>
          <a:xfrm>
            <a:off x="192339" y="2098160"/>
            <a:ext cx="539440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TORSTAISIN SAA OTTAA EVÄÄT 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E433E5F-8438-040B-D633-AC5296F7A287}"/>
              </a:ext>
            </a:extLst>
          </p:cNvPr>
          <p:cNvSpPr txBox="1">
            <a:spLocks/>
          </p:cNvSpPr>
          <p:nvPr/>
        </p:nvSpPr>
        <p:spPr>
          <a:xfrm>
            <a:off x="6559510" y="1540145"/>
            <a:ext cx="539440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LÄKSYT LUOKAN KOTISIVULLA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88342F78-7C84-A815-0861-6FF52EB119BE}"/>
              </a:ext>
            </a:extLst>
          </p:cNvPr>
          <p:cNvSpPr txBox="1">
            <a:spLocks/>
          </p:cNvSpPr>
          <p:nvPr/>
        </p:nvSpPr>
        <p:spPr>
          <a:xfrm>
            <a:off x="192339" y="3617744"/>
            <a:ext cx="539440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UINNIT 20.9.-26.9.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84DB6A54-36D1-6BE7-D3E7-CCA4C3AA2801}"/>
              </a:ext>
            </a:extLst>
          </p:cNvPr>
          <p:cNvSpPr txBox="1">
            <a:spLocks/>
          </p:cNvSpPr>
          <p:nvPr/>
        </p:nvSpPr>
        <p:spPr>
          <a:xfrm>
            <a:off x="192339" y="5137328"/>
            <a:ext cx="539440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KOULUKUVAUS LOKAKUUN ALUSSA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16E14A5A-DF52-EBA7-DA55-9C8E1551871D}"/>
              </a:ext>
            </a:extLst>
          </p:cNvPr>
          <p:cNvSpPr txBox="1">
            <a:spLocks/>
          </p:cNvSpPr>
          <p:nvPr/>
        </p:nvSpPr>
        <p:spPr>
          <a:xfrm>
            <a:off x="6504304" y="3083921"/>
            <a:ext cx="5394404" cy="2398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KERHOT SRK:N KANSSA YHTEISTYÖSSÄ. </a:t>
            </a:r>
          </a:p>
          <a:p>
            <a:pPr algn="l"/>
            <a:r>
              <a:rPr lang="en-US" sz="4400" b="1" dirty="0"/>
              <a:t>KOULUN KERHOIHIN EI SAATU RAHAA</a:t>
            </a: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1EC15B3F-02B2-DB87-F510-4FCFB8015074}"/>
              </a:ext>
            </a:extLst>
          </p:cNvPr>
          <p:cNvSpPr txBox="1">
            <a:spLocks/>
          </p:cNvSpPr>
          <p:nvPr/>
        </p:nvSpPr>
        <p:spPr>
          <a:xfrm>
            <a:off x="6504303" y="5504782"/>
            <a:ext cx="539440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LIIKKAVAATTEET JA JUOMAPULLO</a:t>
            </a:r>
          </a:p>
        </p:txBody>
      </p:sp>
    </p:spTree>
    <p:extLst>
      <p:ext uri="{BB962C8B-B14F-4D97-AF65-F5344CB8AC3E}">
        <p14:creationId xmlns:p14="http://schemas.microsoft.com/office/powerpoint/2010/main" val="3801525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BF3E28A-9142-B787-9027-09CF7F43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256" b="315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tsikko 1">
            <a:extLst>
              <a:ext uri="{FF2B5EF4-FFF2-40B4-BE49-F238E27FC236}">
                <a16:creationId xmlns:a16="http://schemas.microsoft.com/office/drawing/2014/main" id="{F18155E7-24AB-CDC7-00CA-2BE600E175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370278"/>
              </p:ext>
            </p:extLst>
          </p:nvPr>
        </p:nvGraphicFramePr>
        <p:xfrm>
          <a:off x="782300" y="3248341"/>
          <a:ext cx="10515600" cy="3609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Kuva 12">
            <a:extLst>
              <a:ext uri="{FF2B5EF4-FFF2-40B4-BE49-F238E27FC236}">
                <a16:creationId xmlns:a16="http://schemas.microsoft.com/office/drawing/2014/main" id="{515518AB-AF7E-23C0-5097-489B67823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300" y="0"/>
            <a:ext cx="10515600" cy="3850639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087A77A-C8B8-ACC2-8509-6122F1BBFDFF}"/>
              </a:ext>
            </a:extLst>
          </p:cNvPr>
          <p:cNvSpPr txBox="1"/>
          <p:nvPr/>
        </p:nvSpPr>
        <p:spPr>
          <a:xfrm>
            <a:off x="8252726" y="104775"/>
            <a:ext cx="2924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AVOVASTAAN-OTTO 10.30-11.15</a:t>
            </a:r>
          </a:p>
        </p:txBody>
      </p:sp>
    </p:spTree>
    <p:extLst>
      <p:ext uri="{BB962C8B-B14F-4D97-AF65-F5344CB8AC3E}">
        <p14:creationId xmlns:p14="http://schemas.microsoft.com/office/powerpoint/2010/main" val="2527200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799" y="-1"/>
            <a:ext cx="539440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/>
              <a:t>PEDA.NET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A2557E-ED55-5DFA-3A4A-6E314F9B3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5400"/>
            <a:ext cx="12192000" cy="58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Lapsuuden muutos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3CD36D3-AC32-F4FF-010E-A5C5CFE8B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830" y="3841462"/>
            <a:ext cx="4397393" cy="293525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8234D18-5861-C65F-2F56-CE045800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134" y="141436"/>
            <a:ext cx="3590306" cy="46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5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7658" y="-70269"/>
            <a:ext cx="539440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/>
              <a:t>HUONO KÄYTÖS???</a:t>
            </a:r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0A8F316-A62B-B52D-CF71-1AE6E6746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680" y="985209"/>
            <a:ext cx="3278549" cy="244379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4A36724-265C-15C8-A492-950488BD6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40" y="3684182"/>
            <a:ext cx="1739202" cy="2188609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4D03D713-5F5B-9CFA-CBDA-E353C74EE9A5}"/>
              </a:ext>
            </a:extLst>
          </p:cNvPr>
          <p:cNvSpPr txBox="1">
            <a:spLocks/>
          </p:cNvSpPr>
          <p:nvPr/>
        </p:nvSpPr>
        <p:spPr>
          <a:xfrm>
            <a:off x="8065547" y="5143273"/>
            <a:ext cx="4635183" cy="105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3 min </a:t>
            </a:r>
            <a:r>
              <a:rPr lang="en-US" sz="4400" b="1" dirty="0" err="1"/>
              <a:t>keskustelu</a:t>
            </a:r>
            <a:endParaRPr lang="en-US" sz="4400" b="1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F7BB53D6-5946-C4A9-F5BA-DE0E9F783421}"/>
              </a:ext>
            </a:extLst>
          </p:cNvPr>
          <p:cNvSpPr txBox="1">
            <a:spLocks/>
          </p:cNvSpPr>
          <p:nvPr/>
        </p:nvSpPr>
        <p:spPr>
          <a:xfrm>
            <a:off x="8065547" y="5874122"/>
            <a:ext cx="4635183" cy="105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+ </a:t>
            </a:r>
            <a:r>
              <a:rPr lang="en-US" sz="4400" b="1" dirty="0" err="1"/>
              <a:t>wilma-merkintä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51644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9837" y="3428999"/>
            <a:ext cx="5394404" cy="1330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400" b="1" dirty="0"/>
              <a:t>VANHEMPIEN WHATSUPP?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LUOKAN TILI?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OPE POISSA 3.10.-11.10.</a:t>
            </a:r>
            <a:br>
              <a:rPr lang="en-US" sz="4400" b="1" dirty="0"/>
            </a:br>
            <a:r>
              <a:rPr lang="en-US" sz="3600" b="1" dirty="0"/>
              <a:t>(INSTAGRAM MAMIJAPAPIHYVANPUOLESTA)</a:t>
            </a:r>
            <a:endParaRPr lang="en-US" sz="4400" b="1" dirty="0"/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A9545C27-595E-7FA9-2104-DAE9F13AF2F4}"/>
              </a:ext>
            </a:extLst>
          </p:cNvPr>
          <p:cNvSpPr txBox="1">
            <a:spLocks/>
          </p:cNvSpPr>
          <p:nvPr/>
        </p:nvSpPr>
        <p:spPr>
          <a:xfrm>
            <a:off x="6639837" y="593209"/>
            <a:ext cx="539440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MUUT ASIAT</a:t>
            </a:r>
          </a:p>
        </p:txBody>
      </p:sp>
    </p:spTree>
    <p:extLst>
      <p:ext uri="{BB962C8B-B14F-4D97-AF65-F5344CB8AC3E}">
        <p14:creationId xmlns:p14="http://schemas.microsoft.com/office/powerpoint/2010/main" val="1710487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6073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603" y="609600"/>
            <a:ext cx="5262880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 err="1"/>
              <a:t>Vanhempainilta-runko</a:t>
            </a:r>
            <a:endParaRPr lang="en-US" sz="4400" b="1" dirty="0"/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0B680730-8245-BB36-055E-D720E1B2B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286" y="1940439"/>
            <a:ext cx="5262877" cy="416224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Esittely</a:t>
            </a:r>
            <a:r>
              <a:rPr lang="en-US" sz="1100" b="1" dirty="0"/>
              <a:t> (</a:t>
            </a:r>
            <a:r>
              <a:rPr lang="en-US" sz="1100" b="1" dirty="0" err="1"/>
              <a:t>isyys</a:t>
            </a:r>
            <a:r>
              <a:rPr lang="en-US" sz="1100" b="1" dirty="0"/>
              <a:t>, </a:t>
            </a:r>
            <a:r>
              <a:rPr lang="en-US" sz="1100" b="1" dirty="0" err="1"/>
              <a:t>jalkapallo</a:t>
            </a:r>
            <a:r>
              <a:rPr lang="en-US" sz="1100" b="1" dirty="0"/>
              <a:t>, </a:t>
            </a:r>
            <a:r>
              <a:rPr lang="en-US" sz="1100" b="1" dirty="0" err="1"/>
              <a:t>opetustyö</a:t>
            </a:r>
            <a:r>
              <a:rPr lang="en-US" sz="1100" b="1" dirty="0"/>
              <a:t> ja </a:t>
            </a:r>
            <a:r>
              <a:rPr lang="en-US" sz="1100" b="1" dirty="0" err="1"/>
              <a:t>runous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Lapsuuden</a:t>
            </a:r>
            <a:r>
              <a:rPr lang="en-US" sz="1100" b="1" dirty="0"/>
              <a:t> </a:t>
            </a:r>
            <a:r>
              <a:rPr lang="en-US" sz="1100" b="1" dirty="0" err="1"/>
              <a:t>muutos</a:t>
            </a:r>
            <a:r>
              <a:rPr lang="en-US" sz="1100" b="1" dirty="0"/>
              <a:t> SOSIAALINEN KÖMPELYYS, VUOROVAIKUTUSTAIDOT, TUNNEKONTROLLI, KÄRSIMÄTTÖMYYS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Puhelimet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Ruokavalio</a:t>
            </a:r>
            <a:r>
              <a:rPr lang="en-US" sz="1100" b="1" dirty="0"/>
              <a:t> (</a:t>
            </a:r>
            <a:r>
              <a:rPr lang="en-US" sz="1100" b="1" dirty="0" err="1"/>
              <a:t>Sokerin</a:t>
            </a:r>
            <a:r>
              <a:rPr lang="en-US" sz="1100" b="1" dirty="0"/>
              <a:t> </a:t>
            </a:r>
            <a:r>
              <a:rPr lang="en-US" sz="1100" b="1" dirty="0" err="1"/>
              <a:t>määrä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Liikunta</a:t>
            </a:r>
            <a:r>
              <a:rPr lang="en-US" sz="1100" b="1" dirty="0"/>
              <a:t> (1h </a:t>
            </a:r>
            <a:r>
              <a:rPr lang="en-US" sz="1100" b="1" dirty="0" err="1"/>
              <a:t>hengästyttävää</a:t>
            </a:r>
            <a:r>
              <a:rPr lang="en-US" sz="1100" b="1" dirty="0"/>
              <a:t> </a:t>
            </a:r>
            <a:r>
              <a:rPr lang="en-US" sz="1100" b="1" dirty="0" err="1"/>
              <a:t>liikuntaa</a:t>
            </a:r>
            <a:r>
              <a:rPr lang="en-US" sz="1100" b="1" dirty="0"/>
              <a:t> = </a:t>
            </a:r>
            <a:r>
              <a:rPr lang="en-US" sz="1100" b="1" dirty="0" err="1"/>
              <a:t>Hikoilu</a:t>
            </a:r>
            <a:r>
              <a:rPr lang="en-US" sz="1100" b="1" dirty="0"/>
              <a:t> ja </a:t>
            </a:r>
            <a:r>
              <a:rPr lang="en-US" sz="1100" b="1" dirty="0" err="1"/>
              <a:t>pinnistely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Taiteet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/>
              <a:t>Handle with care = </a:t>
            </a:r>
            <a:r>
              <a:rPr lang="en-US" sz="1100" b="1" dirty="0" err="1"/>
              <a:t>koulun</a:t>
            </a:r>
            <a:r>
              <a:rPr lang="en-US" sz="1100" b="1" dirty="0"/>
              <a:t> </a:t>
            </a:r>
            <a:r>
              <a:rPr lang="en-US" sz="1100" b="1" dirty="0" err="1"/>
              <a:t>roolin</a:t>
            </a:r>
            <a:r>
              <a:rPr lang="en-US" sz="1100" b="1" dirty="0"/>
              <a:t> </a:t>
            </a:r>
            <a:r>
              <a:rPr lang="en-US" sz="1100" b="1" dirty="0" err="1"/>
              <a:t>muutos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Säännöt</a:t>
            </a:r>
            <a:r>
              <a:rPr lang="en-US" sz="1100" b="1" dirty="0"/>
              <a:t> vs </a:t>
            </a:r>
            <a:r>
              <a:rPr lang="en-US" sz="1100" b="1" dirty="0" err="1"/>
              <a:t>sopimukset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Lukeminen</a:t>
            </a:r>
            <a:r>
              <a:rPr lang="en-US" sz="1100" b="1" dirty="0"/>
              <a:t> ja </a:t>
            </a:r>
            <a:r>
              <a:rPr lang="en-US" sz="1100" b="1" dirty="0" err="1"/>
              <a:t>kirjoittaminen</a:t>
            </a:r>
            <a:r>
              <a:rPr lang="en-US" sz="1100" b="1" dirty="0"/>
              <a:t> (</a:t>
            </a:r>
            <a:r>
              <a:rPr lang="en-US" sz="1100" b="1" dirty="0" err="1"/>
              <a:t>käsinkirjoittamisen</a:t>
            </a:r>
            <a:r>
              <a:rPr lang="en-US" sz="1100" b="1" dirty="0"/>
              <a:t> </a:t>
            </a:r>
            <a:r>
              <a:rPr lang="en-US" sz="1100" b="1" dirty="0" err="1"/>
              <a:t>merkitys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/>
              <a:t>Video </a:t>
            </a:r>
            <a:r>
              <a:rPr lang="en-US" sz="1100" b="1" dirty="0" err="1"/>
              <a:t>vastuunkannosta</a:t>
            </a:r>
            <a:r>
              <a:rPr lang="en-US" sz="1100" b="1" dirty="0"/>
              <a:t> </a:t>
            </a:r>
            <a:r>
              <a:rPr lang="en-US" sz="1100" b="1" dirty="0" err="1"/>
              <a:t>eli</a:t>
            </a:r>
            <a:r>
              <a:rPr lang="en-US" sz="1100" b="1" dirty="0"/>
              <a:t> </a:t>
            </a:r>
            <a:r>
              <a:rPr lang="en-US" sz="1100" b="1" dirty="0" err="1"/>
              <a:t>oikeudet</a:t>
            </a:r>
            <a:r>
              <a:rPr lang="en-US" sz="1100" b="1" dirty="0"/>
              <a:t> ja </a:t>
            </a:r>
            <a:r>
              <a:rPr lang="en-US" sz="1100" b="1" dirty="0" err="1"/>
              <a:t>vastuut</a:t>
            </a:r>
            <a:r>
              <a:rPr lang="en-US" sz="1100" b="1" dirty="0"/>
              <a:t>. </a:t>
            </a:r>
            <a:r>
              <a:rPr lang="en-US" sz="1100" b="1" dirty="0" err="1"/>
              <a:t>Perusopetuslaki</a:t>
            </a:r>
            <a:r>
              <a:rPr lang="en-US" sz="1100" b="1" dirty="0"/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Oppimisprosessi</a:t>
            </a:r>
            <a:r>
              <a:rPr lang="en-US" sz="1100" b="1" dirty="0"/>
              <a:t> (</a:t>
            </a:r>
            <a:r>
              <a:rPr lang="en-US" sz="1100" b="1" dirty="0" err="1"/>
              <a:t>mallioppiminen</a:t>
            </a:r>
            <a:r>
              <a:rPr lang="en-US" sz="1100" b="1" dirty="0"/>
              <a:t>, </a:t>
            </a:r>
            <a:r>
              <a:rPr lang="en-US" sz="1100" b="1" dirty="0" err="1"/>
              <a:t>vertaisoppiminen</a:t>
            </a:r>
            <a:r>
              <a:rPr lang="en-US" sz="1100" b="1" dirty="0"/>
              <a:t>, </a:t>
            </a:r>
            <a:r>
              <a:rPr lang="en-US" sz="1100" b="1" dirty="0" err="1"/>
              <a:t>kaverin</a:t>
            </a:r>
            <a:r>
              <a:rPr lang="en-US" sz="1100" b="1" dirty="0"/>
              <a:t> </a:t>
            </a:r>
            <a:r>
              <a:rPr lang="en-US" sz="1100" b="1" dirty="0" err="1"/>
              <a:t>auttaminen</a:t>
            </a:r>
            <a:r>
              <a:rPr lang="en-US" sz="1100" b="1" dirty="0"/>
              <a:t>, learning by doing, </a:t>
            </a:r>
            <a:r>
              <a:rPr lang="en-US" sz="1100" b="1" dirty="0" err="1"/>
              <a:t>elinikäinen</a:t>
            </a:r>
            <a:r>
              <a:rPr lang="en-US" sz="1100" b="1" dirty="0"/>
              <a:t> </a:t>
            </a:r>
            <a:r>
              <a:rPr lang="en-US" sz="1100" b="1" dirty="0" err="1"/>
              <a:t>oppiminen</a:t>
            </a:r>
            <a:r>
              <a:rPr lang="en-US" sz="1100" b="1" dirty="0"/>
              <a:t>, </a:t>
            </a:r>
            <a:r>
              <a:rPr lang="en-US" sz="1100" b="1" dirty="0" err="1"/>
              <a:t>vaatimustaso</a:t>
            </a:r>
            <a:r>
              <a:rPr lang="en-US" sz="1100" b="1" dirty="0"/>
              <a:t> = </a:t>
            </a:r>
            <a:r>
              <a:rPr lang="en-US" sz="1100" b="1" dirty="0" err="1"/>
              <a:t>ope</a:t>
            </a:r>
            <a:r>
              <a:rPr lang="en-US" sz="1100" b="1" dirty="0"/>
              <a:t> </a:t>
            </a:r>
            <a:r>
              <a:rPr lang="en-US" sz="1100" b="1" dirty="0" err="1"/>
              <a:t>uskoo</a:t>
            </a:r>
            <a:r>
              <a:rPr lang="en-US" sz="1100" b="1" dirty="0"/>
              <a:t> </a:t>
            </a:r>
            <a:r>
              <a:rPr lang="en-US" sz="1100" b="1" dirty="0" err="1"/>
              <a:t>sen</a:t>
            </a:r>
            <a:r>
              <a:rPr lang="en-US" sz="1100" b="1" dirty="0"/>
              <a:t> </a:t>
            </a:r>
            <a:r>
              <a:rPr lang="en-US" sz="1100" b="1" dirty="0" err="1"/>
              <a:t>verran</a:t>
            </a:r>
            <a:r>
              <a:rPr lang="en-US" sz="1100" b="1" dirty="0"/>
              <a:t> </a:t>
            </a:r>
            <a:r>
              <a:rPr lang="en-US" sz="1100" b="1" dirty="0" err="1"/>
              <a:t>oppijan</a:t>
            </a:r>
            <a:r>
              <a:rPr lang="en-US" sz="1100" b="1" dirty="0"/>
              <a:t> </a:t>
            </a:r>
            <a:r>
              <a:rPr lang="en-US" sz="1100" b="1" dirty="0" err="1"/>
              <a:t>potentiaaliin</a:t>
            </a:r>
            <a:r>
              <a:rPr lang="en-US" sz="1100" b="1" dirty="0"/>
              <a:t>, </a:t>
            </a:r>
            <a:r>
              <a:rPr lang="en-US" sz="1100" b="1" dirty="0" err="1"/>
              <a:t>että</a:t>
            </a:r>
            <a:r>
              <a:rPr lang="en-US" sz="1100" b="1" dirty="0"/>
              <a:t> </a:t>
            </a:r>
            <a:r>
              <a:rPr lang="en-US" sz="1100" b="1" dirty="0" err="1"/>
              <a:t>vaatii</a:t>
            </a:r>
            <a:r>
              <a:rPr lang="en-US" sz="1100" b="1" dirty="0"/>
              <a:t>, </a:t>
            </a:r>
            <a:r>
              <a:rPr lang="en-US" sz="1100" b="1" dirty="0" err="1"/>
              <a:t>tekoälyn</a:t>
            </a:r>
            <a:r>
              <a:rPr lang="en-US" sz="1100" b="1" dirty="0"/>
              <a:t> </a:t>
            </a:r>
            <a:r>
              <a:rPr lang="en-US" sz="1100" b="1" dirty="0" err="1"/>
              <a:t>tuomat</a:t>
            </a:r>
            <a:r>
              <a:rPr lang="en-US" sz="1100" b="1" dirty="0"/>
              <a:t> </a:t>
            </a:r>
            <a:r>
              <a:rPr lang="en-US" sz="1100" b="1" dirty="0" err="1"/>
              <a:t>muutokset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Käytännön</a:t>
            </a:r>
            <a:r>
              <a:rPr lang="en-US" sz="1100" b="1" dirty="0"/>
              <a:t> </a:t>
            </a:r>
            <a:r>
              <a:rPr lang="en-US" sz="1100" b="1" dirty="0" err="1"/>
              <a:t>asiat</a:t>
            </a:r>
            <a:r>
              <a:rPr lang="en-US" sz="1100" b="1" dirty="0"/>
              <a:t>: </a:t>
            </a:r>
            <a:r>
              <a:rPr lang="en-US" sz="1100" b="1" dirty="0" err="1"/>
              <a:t>luokka</a:t>
            </a:r>
            <a:r>
              <a:rPr lang="en-US" sz="1100" b="1" dirty="0"/>
              <a:t> </a:t>
            </a:r>
            <a:r>
              <a:rPr lang="en-US" sz="1100" b="1" dirty="0" err="1"/>
              <a:t>numeroina</a:t>
            </a:r>
            <a:r>
              <a:rPr lang="en-US" sz="1100" b="1" dirty="0"/>
              <a:t>, </a:t>
            </a:r>
            <a:r>
              <a:rPr lang="en-US" sz="1100" b="1" dirty="0" err="1"/>
              <a:t>luokan</a:t>
            </a:r>
            <a:r>
              <a:rPr lang="en-US" sz="1100" b="1" dirty="0"/>
              <a:t> </a:t>
            </a:r>
            <a:r>
              <a:rPr lang="en-US" sz="1100" b="1" dirty="0" err="1"/>
              <a:t>tili</a:t>
            </a:r>
            <a:r>
              <a:rPr lang="en-US" sz="1100" b="1" dirty="0"/>
              <a:t>=</a:t>
            </a:r>
            <a:r>
              <a:rPr lang="en-US" sz="1100" b="1" dirty="0" err="1"/>
              <a:t>luokkaretki</a:t>
            </a:r>
            <a:r>
              <a:rPr lang="en-US" sz="1100" b="1" dirty="0"/>
              <a:t>, w-</a:t>
            </a:r>
            <a:r>
              <a:rPr lang="en-US" sz="1100" b="1" dirty="0" err="1"/>
              <a:t>upp</a:t>
            </a:r>
            <a:r>
              <a:rPr lang="en-US" sz="1100" b="1" dirty="0"/>
              <a:t> </a:t>
            </a:r>
            <a:r>
              <a:rPr lang="en-US" sz="1100" b="1" dirty="0" err="1"/>
              <a:t>ryhmä</a:t>
            </a:r>
            <a:r>
              <a:rPr lang="en-US" sz="1100" b="1" dirty="0"/>
              <a:t>, </a:t>
            </a:r>
            <a:r>
              <a:rPr lang="en-US" sz="1100" b="1" dirty="0" err="1"/>
              <a:t>Kalevalan</a:t>
            </a:r>
            <a:r>
              <a:rPr lang="en-US" sz="1100" b="1" dirty="0"/>
              <a:t> </a:t>
            </a:r>
            <a:r>
              <a:rPr lang="en-US" sz="1100" b="1" dirty="0" err="1"/>
              <a:t>koulun</a:t>
            </a:r>
            <a:r>
              <a:rPr lang="en-US" sz="1100" b="1" dirty="0"/>
              <a:t> </a:t>
            </a:r>
            <a:r>
              <a:rPr lang="en-US" sz="1100" b="1" dirty="0" err="1"/>
              <a:t>nettisivut</a:t>
            </a:r>
            <a:r>
              <a:rPr lang="en-US" sz="1100" b="1" dirty="0"/>
              <a:t>, Wilma </a:t>
            </a:r>
            <a:r>
              <a:rPr lang="en-US" sz="1100" b="1" dirty="0" err="1"/>
              <a:t>merkinnät</a:t>
            </a:r>
            <a:r>
              <a:rPr lang="en-US" sz="1100" b="1" dirty="0"/>
              <a:t>, 3-minuutin </a:t>
            </a:r>
            <a:r>
              <a:rPr lang="en-US" sz="1100" b="1" dirty="0" err="1"/>
              <a:t>muistutus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348220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603" y="609600"/>
            <a:ext cx="5262880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 err="1"/>
              <a:t>Vanhempainilta-runko</a:t>
            </a:r>
            <a:endParaRPr lang="en-US" sz="4400" b="1" dirty="0"/>
          </a:p>
        </p:txBody>
      </p:sp>
      <p:pic>
        <p:nvPicPr>
          <p:cNvPr id="5" name="Kuva 4" descr="Kuva, joka sisältää kohteen taivas, kasvi, kukka, auringonkukka&#10;&#10;Kuvaus luotu automaattisesti">
            <a:extLst>
              <a:ext uri="{FF2B5EF4-FFF2-40B4-BE49-F238E27FC236}">
                <a16:creationId xmlns:a16="http://schemas.microsoft.com/office/drawing/2014/main" id="{A4993BDC-51BE-6321-E835-B90CBE29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320"/>
          <a:stretch/>
        </p:blipFill>
        <p:spPr>
          <a:xfrm>
            <a:off x="20" y="10"/>
            <a:ext cx="6482059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0B680730-8245-BB36-055E-D720E1B2B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286" y="1940439"/>
            <a:ext cx="5262877" cy="416224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Esittely</a:t>
            </a:r>
            <a:r>
              <a:rPr lang="en-US" sz="1100" b="1" dirty="0"/>
              <a:t> (</a:t>
            </a:r>
            <a:r>
              <a:rPr lang="en-US" sz="1100" b="1" dirty="0" err="1"/>
              <a:t>isyys</a:t>
            </a:r>
            <a:r>
              <a:rPr lang="en-US" sz="1100" b="1" dirty="0"/>
              <a:t>, </a:t>
            </a:r>
            <a:r>
              <a:rPr lang="en-US" sz="1100" b="1" dirty="0" err="1"/>
              <a:t>jalkapallo</a:t>
            </a:r>
            <a:r>
              <a:rPr lang="en-US" sz="1100" b="1" dirty="0"/>
              <a:t>, </a:t>
            </a:r>
            <a:r>
              <a:rPr lang="en-US" sz="1100" b="1" dirty="0" err="1"/>
              <a:t>opetustyö</a:t>
            </a:r>
            <a:r>
              <a:rPr lang="en-US" sz="1100" b="1" dirty="0"/>
              <a:t> ja </a:t>
            </a:r>
            <a:r>
              <a:rPr lang="en-US" sz="1100" b="1" dirty="0" err="1"/>
              <a:t>runous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Lapsuuden</a:t>
            </a:r>
            <a:r>
              <a:rPr lang="en-US" sz="1100" b="1" dirty="0"/>
              <a:t> </a:t>
            </a:r>
            <a:r>
              <a:rPr lang="en-US" sz="1100" b="1" dirty="0" err="1"/>
              <a:t>muutos</a:t>
            </a:r>
            <a:r>
              <a:rPr lang="en-US" sz="1100" b="1" dirty="0"/>
              <a:t> SOSIAALINEN KÖMPELYYS, VUOROVAIKUTUSTAIDOT, TUNNEKONTROLLI, KÄRSIMÄTTÖMYYS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Puhelimet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Ruokavalio</a:t>
            </a:r>
            <a:r>
              <a:rPr lang="en-US" sz="1100" b="1" dirty="0"/>
              <a:t> (</a:t>
            </a:r>
            <a:r>
              <a:rPr lang="en-US" sz="1100" b="1" dirty="0" err="1"/>
              <a:t>Sokerin</a:t>
            </a:r>
            <a:r>
              <a:rPr lang="en-US" sz="1100" b="1" dirty="0"/>
              <a:t> </a:t>
            </a:r>
            <a:r>
              <a:rPr lang="en-US" sz="1100" b="1" dirty="0" err="1"/>
              <a:t>määrä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Liikunta</a:t>
            </a:r>
            <a:r>
              <a:rPr lang="en-US" sz="1100" b="1" dirty="0"/>
              <a:t> (1h </a:t>
            </a:r>
            <a:r>
              <a:rPr lang="en-US" sz="1100" b="1" dirty="0" err="1"/>
              <a:t>hengästyttävää</a:t>
            </a:r>
            <a:r>
              <a:rPr lang="en-US" sz="1100" b="1" dirty="0"/>
              <a:t> </a:t>
            </a:r>
            <a:r>
              <a:rPr lang="en-US" sz="1100" b="1" dirty="0" err="1"/>
              <a:t>liikuntaa</a:t>
            </a:r>
            <a:r>
              <a:rPr lang="en-US" sz="1100" b="1" dirty="0"/>
              <a:t> = </a:t>
            </a:r>
            <a:r>
              <a:rPr lang="en-US" sz="1100" b="1" dirty="0" err="1"/>
              <a:t>Hikoilu</a:t>
            </a:r>
            <a:r>
              <a:rPr lang="en-US" sz="1100" b="1" dirty="0"/>
              <a:t> ja </a:t>
            </a:r>
            <a:r>
              <a:rPr lang="en-US" sz="1100" b="1" dirty="0" err="1"/>
              <a:t>pinnistely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Taiteet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/>
              <a:t>Handle with care = </a:t>
            </a:r>
            <a:r>
              <a:rPr lang="en-US" sz="1100" b="1" dirty="0" err="1"/>
              <a:t>koulun</a:t>
            </a:r>
            <a:r>
              <a:rPr lang="en-US" sz="1100" b="1" dirty="0"/>
              <a:t> </a:t>
            </a:r>
            <a:r>
              <a:rPr lang="en-US" sz="1100" b="1" dirty="0" err="1"/>
              <a:t>roolin</a:t>
            </a:r>
            <a:r>
              <a:rPr lang="en-US" sz="1100" b="1" dirty="0"/>
              <a:t> </a:t>
            </a:r>
            <a:r>
              <a:rPr lang="en-US" sz="1100" b="1" dirty="0" err="1"/>
              <a:t>muutos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Säännöt</a:t>
            </a:r>
            <a:r>
              <a:rPr lang="en-US" sz="1100" b="1" dirty="0"/>
              <a:t> vs </a:t>
            </a:r>
            <a:r>
              <a:rPr lang="en-US" sz="1100" b="1" dirty="0" err="1"/>
              <a:t>sopimukset</a:t>
            </a:r>
            <a:endParaRPr lang="en-US" sz="11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Lukeminen</a:t>
            </a:r>
            <a:r>
              <a:rPr lang="en-US" sz="1100" b="1" dirty="0"/>
              <a:t> ja </a:t>
            </a:r>
            <a:r>
              <a:rPr lang="en-US" sz="1100" b="1" dirty="0" err="1"/>
              <a:t>kirjoittaminen</a:t>
            </a:r>
            <a:r>
              <a:rPr lang="en-US" sz="1100" b="1" dirty="0"/>
              <a:t> (</a:t>
            </a:r>
            <a:r>
              <a:rPr lang="en-US" sz="1100" b="1" dirty="0" err="1"/>
              <a:t>käsinkirjoittamisen</a:t>
            </a:r>
            <a:r>
              <a:rPr lang="en-US" sz="1100" b="1" dirty="0"/>
              <a:t> </a:t>
            </a:r>
            <a:r>
              <a:rPr lang="en-US" sz="1100" b="1" dirty="0" err="1"/>
              <a:t>merkitys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/>
              <a:t>Video </a:t>
            </a:r>
            <a:r>
              <a:rPr lang="en-US" sz="1100" b="1" dirty="0" err="1"/>
              <a:t>vastuunkannosta</a:t>
            </a:r>
            <a:r>
              <a:rPr lang="en-US" sz="1100" b="1" dirty="0"/>
              <a:t> </a:t>
            </a:r>
            <a:r>
              <a:rPr lang="en-US" sz="1100" b="1" dirty="0" err="1"/>
              <a:t>eli</a:t>
            </a:r>
            <a:r>
              <a:rPr lang="en-US" sz="1100" b="1" dirty="0"/>
              <a:t> </a:t>
            </a:r>
            <a:r>
              <a:rPr lang="en-US" sz="1100" b="1" dirty="0" err="1"/>
              <a:t>oikeudet</a:t>
            </a:r>
            <a:r>
              <a:rPr lang="en-US" sz="1100" b="1" dirty="0"/>
              <a:t> ja </a:t>
            </a:r>
            <a:r>
              <a:rPr lang="en-US" sz="1100" b="1" dirty="0" err="1"/>
              <a:t>vastuut</a:t>
            </a:r>
            <a:r>
              <a:rPr lang="en-US" sz="1100" b="1" dirty="0"/>
              <a:t>. </a:t>
            </a:r>
            <a:r>
              <a:rPr lang="en-US" sz="1100" b="1" dirty="0" err="1"/>
              <a:t>Perusopetuslaki</a:t>
            </a:r>
            <a:r>
              <a:rPr lang="en-US" sz="1100" b="1" dirty="0"/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Oppimisprosessi</a:t>
            </a:r>
            <a:r>
              <a:rPr lang="en-US" sz="1100" b="1" dirty="0"/>
              <a:t> (</a:t>
            </a:r>
            <a:r>
              <a:rPr lang="en-US" sz="1100" b="1" dirty="0" err="1"/>
              <a:t>mallioppiminen</a:t>
            </a:r>
            <a:r>
              <a:rPr lang="en-US" sz="1100" b="1" dirty="0"/>
              <a:t>, </a:t>
            </a:r>
            <a:r>
              <a:rPr lang="en-US" sz="1100" b="1" dirty="0" err="1"/>
              <a:t>vertaisoppiminen</a:t>
            </a:r>
            <a:r>
              <a:rPr lang="en-US" sz="1100" b="1" dirty="0"/>
              <a:t>, </a:t>
            </a:r>
            <a:r>
              <a:rPr lang="en-US" sz="1100" b="1" dirty="0" err="1"/>
              <a:t>kaverin</a:t>
            </a:r>
            <a:r>
              <a:rPr lang="en-US" sz="1100" b="1" dirty="0"/>
              <a:t> </a:t>
            </a:r>
            <a:r>
              <a:rPr lang="en-US" sz="1100" b="1" dirty="0" err="1"/>
              <a:t>auttaminen</a:t>
            </a:r>
            <a:r>
              <a:rPr lang="en-US" sz="1100" b="1" dirty="0"/>
              <a:t>, learning by doing, </a:t>
            </a:r>
            <a:r>
              <a:rPr lang="en-US" sz="1100" b="1" dirty="0" err="1"/>
              <a:t>elinikäinen</a:t>
            </a:r>
            <a:r>
              <a:rPr lang="en-US" sz="1100" b="1" dirty="0"/>
              <a:t> </a:t>
            </a:r>
            <a:r>
              <a:rPr lang="en-US" sz="1100" b="1" dirty="0" err="1"/>
              <a:t>oppiminen</a:t>
            </a:r>
            <a:r>
              <a:rPr lang="en-US" sz="1100" b="1" dirty="0"/>
              <a:t>, </a:t>
            </a:r>
            <a:r>
              <a:rPr lang="en-US" sz="1100" b="1" dirty="0" err="1"/>
              <a:t>vaatimustaso</a:t>
            </a:r>
            <a:r>
              <a:rPr lang="en-US" sz="1100" b="1" dirty="0"/>
              <a:t> = </a:t>
            </a:r>
            <a:r>
              <a:rPr lang="en-US" sz="1100" b="1" dirty="0" err="1"/>
              <a:t>ope</a:t>
            </a:r>
            <a:r>
              <a:rPr lang="en-US" sz="1100" b="1" dirty="0"/>
              <a:t> </a:t>
            </a:r>
            <a:r>
              <a:rPr lang="en-US" sz="1100" b="1" dirty="0" err="1"/>
              <a:t>uskoo</a:t>
            </a:r>
            <a:r>
              <a:rPr lang="en-US" sz="1100" b="1" dirty="0"/>
              <a:t> </a:t>
            </a:r>
            <a:r>
              <a:rPr lang="en-US" sz="1100" b="1" dirty="0" err="1"/>
              <a:t>sen</a:t>
            </a:r>
            <a:r>
              <a:rPr lang="en-US" sz="1100" b="1" dirty="0"/>
              <a:t> </a:t>
            </a:r>
            <a:r>
              <a:rPr lang="en-US" sz="1100" b="1" dirty="0" err="1"/>
              <a:t>verran</a:t>
            </a:r>
            <a:r>
              <a:rPr lang="en-US" sz="1100" b="1" dirty="0"/>
              <a:t> </a:t>
            </a:r>
            <a:r>
              <a:rPr lang="en-US" sz="1100" b="1" dirty="0" err="1"/>
              <a:t>oppijan</a:t>
            </a:r>
            <a:r>
              <a:rPr lang="en-US" sz="1100" b="1" dirty="0"/>
              <a:t> </a:t>
            </a:r>
            <a:r>
              <a:rPr lang="en-US" sz="1100" b="1" dirty="0" err="1"/>
              <a:t>potentiaaliin</a:t>
            </a:r>
            <a:r>
              <a:rPr lang="en-US" sz="1100" b="1" dirty="0"/>
              <a:t>, </a:t>
            </a:r>
            <a:r>
              <a:rPr lang="en-US" sz="1100" b="1" dirty="0" err="1"/>
              <a:t>että</a:t>
            </a:r>
            <a:r>
              <a:rPr lang="en-US" sz="1100" b="1" dirty="0"/>
              <a:t> </a:t>
            </a:r>
            <a:r>
              <a:rPr lang="en-US" sz="1100" b="1" dirty="0" err="1"/>
              <a:t>vaatii</a:t>
            </a:r>
            <a:r>
              <a:rPr lang="en-US" sz="1100" b="1" dirty="0"/>
              <a:t>, </a:t>
            </a:r>
            <a:r>
              <a:rPr lang="en-US" sz="1100" b="1" dirty="0" err="1"/>
              <a:t>tekoälyn</a:t>
            </a:r>
            <a:r>
              <a:rPr lang="en-US" sz="1100" b="1" dirty="0"/>
              <a:t> </a:t>
            </a:r>
            <a:r>
              <a:rPr lang="en-US" sz="1100" b="1" dirty="0" err="1"/>
              <a:t>tuomat</a:t>
            </a:r>
            <a:r>
              <a:rPr lang="en-US" sz="1100" b="1" dirty="0"/>
              <a:t> </a:t>
            </a:r>
            <a:r>
              <a:rPr lang="en-US" sz="1100" b="1" dirty="0" err="1"/>
              <a:t>muutokset</a:t>
            </a:r>
            <a:r>
              <a:rPr lang="en-US" sz="1100" b="1" dirty="0"/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b="1" dirty="0" err="1"/>
              <a:t>Käytännön</a:t>
            </a:r>
            <a:r>
              <a:rPr lang="en-US" sz="1100" b="1" dirty="0"/>
              <a:t> </a:t>
            </a:r>
            <a:r>
              <a:rPr lang="en-US" sz="1100" b="1" dirty="0" err="1"/>
              <a:t>asiat</a:t>
            </a:r>
            <a:r>
              <a:rPr lang="en-US" sz="1100" b="1" dirty="0"/>
              <a:t>: </a:t>
            </a:r>
            <a:r>
              <a:rPr lang="en-US" sz="1100" b="1" dirty="0" err="1"/>
              <a:t>luokka</a:t>
            </a:r>
            <a:r>
              <a:rPr lang="en-US" sz="1100" b="1" dirty="0"/>
              <a:t> </a:t>
            </a:r>
            <a:r>
              <a:rPr lang="en-US" sz="1100" b="1" dirty="0" err="1"/>
              <a:t>numeroina</a:t>
            </a:r>
            <a:r>
              <a:rPr lang="en-US" sz="1100" b="1" dirty="0"/>
              <a:t>, </a:t>
            </a:r>
            <a:r>
              <a:rPr lang="en-US" sz="1100" b="1" dirty="0" err="1"/>
              <a:t>luokan</a:t>
            </a:r>
            <a:r>
              <a:rPr lang="en-US" sz="1100" b="1" dirty="0"/>
              <a:t> </a:t>
            </a:r>
            <a:r>
              <a:rPr lang="en-US" sz="1100" b="1" dirty="0" err="1"/>
              <a:t>tili</a:t>
            </a:r>
            <a:r>
              <a:rPr lang="en-US" sz="1100" b="1" dirty="0"/>
              <a:t>=</a:t>
            </a:r>
            <a:r>
              <a:rPr lang="en-US" sz="1100" b="1" dirty="0" err="1"/>
              <a:t>luokkaretki</a:t>
            </a:r>
            <a:r>
              <a:rPr lang="en-US" sz="1100" b="1" dirty="0"/>
              <a:t>, w-</a:t>
            </a:r>
            <a:r>
              <a:rPr lang="en-US" sz="1100" b="1" dirty="0" err="1"/>
              <a:t>upp</a:t>
            </a:r>
            <a:r>
              <a:rPr lang="en-US" sz="1100" b="1" dirty="0"/>
              <a:t> </a:t>
            </a:r>
            <a:r>
              <a:rPr lang="en-US" sz="1100" b="1" dirty="0" err="1"/>
              <a:t>ryhmä</a:t>
            </a:r>
            <a:r>
              <a:rPr lang="en-US" sz="1100" b="1" dirty="0"/>
              <a:t>, </a:t>
            </a:r>
            <a:r>
              <a:rPr lang="en-US" sz="1100" b="1" dirty="0" err="1"/>
              <a:t>Kalevalan</a:t>
            </a:r>
            <a:r>
              <a:rPr lang="en-US" sz="1100" b="1" dirty="0"/>
              <a:t> </a:t>
            </a:r>
            <a:r>
              <a:rPr lang="en-US" sz="1100" b="1" dirty="0" err="1"/>
              <a:t>koulun</a:t>
            </a:r>
            <a:r>
              <a:rPr lang="en-US" sz="1100" b="1" dirty="0"/>
              <a:t> </a:t>
            </a:r>
            <a:r>
              <a:rPr lang="en-US" sz="1100" b="1" dirty="0" err="1"/>
              <a:t>nettisivut</a:t>
            </a:r>
            <a:r>
              <a:rPr lang="en-US" sz="1100" b="1" dirty="0"/>
              <a:t>, Wilma </a:t>
            </a:r>
            <a:r>
              <a:rPr lang="en-US" sz="1100" b="1" dirty="0" err="1"/>
              <a:t>merkinnät</a:t>
            </a:r>
            <a:r>
              <a:rPr lang="en-US" sz="1100" b="1" dirty="0"/>
              <a:t>, 3-minuutin </a:t>
            </a:r>
            <a:r>
              <a:rPr lang="en-US" sz="1100" b="1" dirty="0" err="1"/>
              <a:t>muistutus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130684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Lapsuuden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muutos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3D5F941-DDBF-C249-6E41-5AE37268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869" y="2142883"/>
            <a:ext cx="5816899" cy="314341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DE9D28D-6D38-C108-B74E-5D94C58F14E9}"/>
              </a:ext>
            </a:extLst>
          </p:cNvPr>
          <p:cNvSpPr txBox="1"/>
          <p:nvPr/>
        </p:nvSpPr>
        <p:spPr>
          <a:xfrm>
            <a:off x="4858932" y="1095375"/>
            <a:ext cx="620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”ONKS PAKO, JOS EI TYKÄÄ”</a:t>
            </a:r>
          </a:p>
        </p:txBody>
      </p:sp>
    </p:spTree>
    <p:extLst>
      <p:ext uri="{BB962C8B-B14F-4D97-AF65-F5344CB8AC3E}">
        <p14:creationId xmlns:p14="http://schemas.microsoft.com/office/powerpoint/2010/main" val="313319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Lapsuuden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muutos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DE9D28D-6D38-C108-B74E-5D94C58F14E9}"/>
              </a:ext>
            </a:extLst>
          </p:cNvPr>
          <p:cNvSpPr txBox="1"/>
          <p:nvPr/>
        </p:nvSpPr>
        <p:spPr>
          <a:xfrm>
            <a:off x="5154207" y="3710581"/>
            <a:ext cx="6200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LYHYTKESTOISEN NAUTINNON TARPEEN LYKKÄÄMINEN = KYKY PINNISTELLÄ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9412EA-87C7-F537-DB64-F5BCA5FE2043}"/>
              </a:ext>
            </a:extLst>
          </p:cNvPr>
          <p:cNvSpPr txBox="1"/>
          <p:nvPr/>
        </p:nvSpPr>
        <p:spPr>
          <a:xfrm rot="1269055">
            <a:off x="5419035" y="1136260"/>
            <a:ext cx="68592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b="1" dirty="0"/>
              <a:t>TULEVAISUUDEN AVAINTAITO 1</a:t>
            </a:r>
          </a:p>
        </p:txBody>
      </p:sp>
    </p:spTree>
    <p:extLst>
      <p:ext uri="{BB962C8B-B14F-4D97-AF65-F5344CB8AC3E}">
        <p14:creationId xmlns:p14="http://schemas.microsoft.com/office/powerpoint/2010/main" val="163697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Lapsuuden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muutos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DE9D28D-6D38-C108-B74E-5D94C58F14E9}"/>
              </a:ext>
            </a:extLst>
          </p:cNvPr>
          <p:cNvSpPr txBox="1"/>
          <p:nvPr/>
        </p:nvSpPr>
        <p:spPr>
          <a:xfrm>
            <a:off x="5154207" y="4455578"/>
            <a:ext cx="620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KYKY SIETÄÄ PETTYMYKSIÄ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9412EA-87C7-F537-DB64-F5BCA5FE2043}"/>
              </a:ext>
            </a:extLst>
          </p:cNvPr>
          <p:cNvSpPr txBox="1"/>
          <p:nvPr/>
        </p:nvSpPr>
        <p:spPr>
          <a:xfrm rot="1269055">
            <a:off x="5419035" y="1136260"/>
            <a:ext cx="68592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b="1" dirty="0"/>
              <a:t>TULEVAISUUDEN AVAINTAITO 2</a:t>
            </a:r>
          </a:p>
        </p:txBody>
      </p:sp>
    </p:spTree>
    <p:extLst>
      <p:ext uri="{BB962C8B-B14F-4D97-AF65-F5344CB8AC3E}">
        <p14:creationId xmlns:p14="http://schemas.microsoft.com/office/powerpoint/2010/main" val="1052599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Lapsuuden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muutos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9412EA-87C7-F537-DB64-F5BCA5FE2043}"/>
              </a:ext>
            </a:extLst>
          </p:cNvPr>
          <p:cNvSpPr txBox="1"/>
          <p:nvPr/>
        </p:nvSpPr>
        <p:spPr>
          <a:xfrm rot="836872">
            <a:off x="5276160" y="509980"/>
            <a:ext cx="68592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b="1" dirty="0"/>
              <a:t>TULEVAISUUDEN AVAINTAITO 3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0D18221-5412-734C-8CFD-E0F0B226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073" y="2684804"/>
            <a:ext cx="6316370" cy="39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0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Koulun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roolin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muutos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114E767-CE8B-DD98-1DF7-DC7C9AEB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3" y="-1"/>
            <a:ext cx="4952427" cy="341051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EA9AC17-63C0-5A4D-3F7C-3958C9D5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0" y="3415401"/>
            <a:ext cx="4693920" cy="344259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5D008BA-AFF2-AE62-A21F-B025D24328B3}"/>
              </a:ext>
            </a:extLst>
          </p:cNvPr>
          <p:cNvSpPr txBox="1"/>
          <p:nvPr/>
        </p:nvSpPr>
        <p:spPr>
          <a:xfrm>
            <a:off x="8991030" y="276225"/>
            <a:ext cx="288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TIETO OPETTAJALLA TAI OPPIMATERIAALISSA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EED7DCD-7B45-EF65-CB11-1D0EB2036E39}"/>
              </a:ext>
            </a:extLst>
          </p:cNvPr>
          <p:cNvSpPr txBox="1"/>
          <p:nvPr/>
        </p:nvSpPr>
        <p:spPr>
          <a:xfrm>
            <a:off x="4652962" y="4782757"/>
            <a:ext cx="288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JAETTU TIETO</a:t>
            </a:r>
          </a:p>
          <a:p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50802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15B47B-E7EE-7F34-D769-D57BD3655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Koulun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roolin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muutos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EED7DCD-7B45-EF65-CB11-1D0EB2036E39}"/>
              </a:ext>
            </a:extLst>
          </p:cNvPr>
          <p:cNvSpPr txBox="1"/>
          <p:nvPr/>
        </p:nvSpPr>
        <p:spPr>
          <a:xfrm>
            <a:off x="7641868" y="1706718"/>
            <a:ext cx="2886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MUUTTUU KOHTI GLOBAALIA JAETTUA YHTEISKUNTAA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D6AFABA-01A2-71DD-2EDF-B03FAAE0EB13}"/>
              </a:ext>
            </a:extLst>
          </p:cNvPr>
          <p:cNvSpPr txBox="1"/>
          <p:nvPr/>
        </p:nvSpPr>
        <p:spPr>
          <a:xfrm>
            <a:off x="5908318" y="3664540"/>
            <a:ext cx="2886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INFORMAATIO-YHTEISKUNTA</a:t>
            </a:r>
          </a:p>
          <a:p>
            <a:r>
              <a:rPr lang="fi-FI" sz="2000" b="1" dirty="0"/>
              <a:t>(80-90 LUKU)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819270E-BA17-A4A8-46B7-EE3975387D26}"/>
              </a:ext>
            </a:extLst>
          </p:cNvPr>
          <p:cNvSpPr txBox="1"/>
          <p:nvPr/>
        </p:nvSpPr>
        <p:spPr>
          <a:xfrm>
            <a:off x="4143378" y="5796172"/>
            <a:ext cx="288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KANSALAISYHTEISKUNTA</a:t>
            </a:r>
          </a:p>
          <a:p>
            <a:r>
              <a:rPr lang="fi-FI" sz="2000" b="1" dirty="0"/>
              <a:t>(SODANJÄLKEINEN AIKA)</a:t>
            </a:r>
          </a:p>
        </p:txBody>
      </p:sp>
      <p:sp>
        <p:nvSpPr>
          <p:cNvPr id="9" name="Nuoli: Ylös 8">
            <a:extLst>
              <a:ext uri="{FF2B5EF4-FFF2-40B4-BE49-F238E27FC236}">
                <a16:creationId xmlns:a16="http://schemas.microsoft.com/office/drawing/2014/main" id="{A9F34993-659F-FFC3-E154-970AC9B4275C}"/>
              </a:ext>
            </a:extLst>
          </p:cNvPr>
          <p:cNvSpPr/>
          <p:nvPr/>
        </p:nvSpPr>
        <p:spPr>
          <a:xfrm rot="2797160">
            <a:off x="5658042" y="4729356"/>
            <a:ext cx="923925" cy="86677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Ylös 9">
            <a:extLst>
              <a:ext uri="{FF2B5EF4-FFF2-40B4-BE49-F238E27FC236}">
                <a16:creationId xmlns:a16="http://schemas.microsoft.com/office/drawing/2014/main" id="{00FCDAFF-C3E7-713A-85F0-82524AB1F69C}"/>
              </a:ext>
            </a:extLst>
          </p:cNvPr>
          <p:cNvSpPr/>
          <p:nvPr/>
        </p:nvSpPr>
        <p:spPr>
          <a:xfrm rot="2797160">
            <a:off x="7362545" y="2760073"/>
            <a:ext cx="923925" cy="86677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0B9F21D-0811-D22D-9D9A-9718AAFD97B0}"/>
              </a:ext>
            </a:extLst>
          </p:cNvPr>
          <p:cNvSpPr txBox="1"/>
          <p:nvPr/>
        </p:nvSpPr>
        <p:spPr>
          <a:xfrm>
            <a:off x="5809178" y="435377"/>
            <a:ext cx="697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</a:rPr>
              <a:t>LANGATTOMUUS JA VIRTUAALISUUS</a:t>
            </a:r>
          </a:p>
        </p:txBody>
      </p:sp>
    </p:spTree>
    <p:extLst>
      <p:ext uri="{BB962C8B-B14F-4D97-AF65-F5344CB8AC3E}">
        <p14:creationId xmlns:p14="http://schemas.microsoft.com/office/powerpoint/2010/main" val="544717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12981</TotalTime>
  <Words>791</Words>
  <Application>Microsoft Office PowerPoint</Application>
  <PresentationFormat>Laajakuva</PresentationFormat>
  <Paragraphs>135</Paragraphs>
  <Slides>34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34</vt:i4>
      </vt:variant>
    </vt:vector>
  </HeadingPairs>
  <TitlesOfParts>
    <vt:vector size="42" baseType="lpstr">
      <vt:lpstr>ADLaM Display</vt:lpstr>
      <vt:lpstr>Agency FB</vt:lpstr>
      <vt:lpstr>Aharoni</vt:lpstr>
      <vt:lpstr>Arial</vt:lpstr>
      <vt:lpstr>Calibri</vt:lpstr>
      <vt:lpstr>Calibri Light</vt:lpstr>
      <vt:lpstr>Lato</vt:lpstr>
      <vt:lpstr>Office-teema</vt:lpstr>
      <vt:lpstr>       3C:n vanhempainilta</vt:lpstr>
      <vt:lpstr>Toni Tammi  -kuopiolainen vuodesta 2009 opeura tässä koulussa (välillä apulaisjohtajana) -lo-opinnot Helsingissä -neljän lapsen isä Linnanpellolta -intohimoina jalkapallo ja runous -koulumaailmassa jo vuodesta 1994 </vt:lpstr>
      <vt:lpstr>Lapsuuden muutos</vt:lpstr>
      <vt:lpstr>Lapsuuden muutos</vt:lpstr>
      <vt:lpstr>Lapsuuden muutos</vt:lpstr>
      <vt:lpstr>Lapsuuden muutos</vt:lpstr>
      <vt:lpstr>Lapsuuden muutos</vt:lpstr>
      <vt:lpstr>Koulun roolin muutos</vt:lpstr>
      <vt:lpstr>Koulun roolin muutos</vt:lpstr>
      <vt:lpstr>Koulun roolin muutos</vt:lpstr>
      <vt:lpstr> MITÄ OLEN OPPINUT OPPIMISESTA?</vt:lpstr>
      <vt:lpstr> MITÄ OLEN OPPINUT OPPIMISESTA?</vt:lpstr>
      <vt:lpstr>TIETO vs VIISAUS</vt:lpstr>
      <vt:lpstr>Video vastuunkannosta</vt:lpstr>
      <vt:lpstr>PowerPoint-esitys</vt:lpstr>
      <vt:lpstr>PowerPoint-esitys</vt:lpstr>
      <vt:lpstr>Sokerin saanti</vt:lpstr>
      <vt:lpstr>Sokerin saanti</vt:lpstr>
      <vt:lpstr>Kouluruoka</vt:lpstr>
      <vt:lpstr>LIIKUNTA</vt:lpstr>
      <vt:lpstr>ARVIOINTI</vt:lpstr>
      <vt:lpstr>ARVIOINTI</vt:lpstr>
      <vt:lpstr>ARVIOINTI</vt:lpstr>
      <vt:lpstr>ARVIOINTI</vt:lpstr>
      <vt:lpstr>Haasteita luokalla</vt:lpstr>
      <vt:lpstr>Haasteita luokalla</vt:lpstr>
      <vt:lpstr>WILMA (poissaolot, myöhästymiset, käyttäytyminen</vt:lpstr>
      <vt:lpstr>PowerPoint-esitys</vt:lpstr>
      <vt:lpstr>PEDA.NET</vt:lpstr>
      <vt:lpstr>HUONO KÄYTÖS???</vt:lpstr>
      <vt:lpstr>VANHEMPIEN WHATSUPP?  LUOKAN TILI?  OPE POISSA 3.10.-11.10. (INSTAGRAM MAMIJAPAPIHYVANPUOLESTA)</vt:lpstr>
      <vt:lpstr>PowerPoint-esitys</vt:lpstr>
      <vt:lpstr>Vanhempainilta-runko</vt:lpstr>
      <vt:lpstr>Vanhempainilta-runko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Vanhempainilta-runko</dc:title>
  <dc:creator>Tammi Toni Olavi</dc:creator>
  <cp:lastModifiedBy>Tammi Toni Olavi</cp:lastModifiedBy>
  <cp:revision>14</cp:revision>
  <dcterms:created xsi:type="dcterms:W3CDTF">2024-08-19T05:28:38Z</dcterms:created>
  <dcterms:modified xsi:type="dcterms:W3CDTF">2024-08-29T11:36:41Z</dcterms:modified>
</cp:coreProperties>
</file>