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sldIdLst>
    <p:sldId id="256" r:id="rId2"/>
    <p:sldId id="258" r:id="rId3"/>
    <p:sldId id="265" r:id="rId4"/>
    <p:sldId id="259" r:id="rId5"/>
    <p:sldId id="261" r:id="rId6"/>
    <p:sldId id="262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6CB898-9A3B-17EB-5807-3616D2535345}" v="87" dt="2025-02-26T10:16:53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kelinen Kati Tiia Elina" userId="S::kati.eskelinen@opedu.kuopio.fi::d775a9f3-9ba8-4837-b2f7-f945e7062658" providerId="AD" clId="Web-{DF6CB898-9A3B-17EB-5807-3616D2535345}"/>
    <pc:docChg chg="modSld">
      <pc:chgData name="Eskelinen Kati Tiia Elina" userId="S::kati.eskelinen@opedu.kuopio.fi::d775a9f3-9ba8-4837-b2f7-f945e7062658" providerId="AD" clId="Web-{DF6CB898-9A3B-17EB-5807-3616D2535345}" dt="2025-02-26T10:16:53.937" v="88" actId="20577"/>
      <pc:docMkLst>
        <pc:docMk/>
      </pc:docMkLst>
      <pc:sldChg chg="modSp">
        <pc:chgData name="Eskelinen Kati Tiia Elina" userId="S::kati.eskelinen@opedu.kuopio.fi::d775a9f3-9ba8-4837-b2f7-f945e7062658" providerId="AD" clId="Web-{DF6CB898-9A3B-17EB-5807-3616D2535345}" dt="2025-02-26T10:16:53.937" v="88" actId="20577"/>
        <pc:sldMkLst>
          <pc:docMk/>
          <pc:sldMk cId="499778412" sldId="262"/>
        </pc:sldMkLst>
        <pc:spChg chg="mod">
          <ac:chgData name="Eskelinen Kati Tiia Elina" userId="S::kati.eskelinen@opedu.kuopio.fi::d775a9f3-9ba8-4837-b2f7-f945e7062658" providerId="AD" clId="Web-{DF6CB898-9A3B-17EB-5807-3616D2535345}" dt="2025-02-26T10:16:53.937" v="88" actId="20577"/>
          <ac:spMkLst>
            <pc:docMk/>
            <pc:sldMk cId="499778412" sldId="26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0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42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8686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25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186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25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22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5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5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2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444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6795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7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122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1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5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  <p:sldLayoutId id="2147483978" r:id="rId13"/>
    <p:sldLayoutId id="2147483979" r:id="rId14"/>
    <p:sldLayoutId id="2147483980" r:id="rId15"/>
    <p:sldLayoutId id="21474839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r>
              <a:rPr lang="fi-FI"/>
              <a:t>Vanhempainilta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i-FI"/>
              <a:t>21.8.2024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7334" y="162077"/>
            <a:ext cx="8596668" cy="778339"/>
          </a:xfrm>
        </p:spPr>
        <p:txBody>
          <a:bodyPr>
            <a:normAutofit/>
          </a:bodyPr>
          <a:lstStyle/>
          <a:p>
            <a:r>
              <a:rPr lang="fi-FI"/>
              <a:t>Joustava esi- ja alkuopetus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513608"/>
            <a:ext cx="8596668" cy="452775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 sz="2400"/>
          </a:p>
          <a:p>
            <a:endParaRPr lang="fi-FI"/>
          </a:p>
          <a:p>
            <a:endParaRPr lang="fi-FI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3A27C644-42ED-4696-A3BB-D7385278EE80}"/>
              </a:ext>
            </a:extLst>
          </p:cNvPr>
          <p:cNvSpPr txBox="1"/>
          <p:nvPr/>
        </p:nvSpPr>
        <p:spPr>
          <a:xfrm>
            <a:off x="2352782" y="940416"/>
            <a:ext cx="9308532" cy="59400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Alkuopetuksessa jokainen harjoittelee taitoja omassa tahdissa omalla tasollaan.</a:t>
            </a:r>
          </a:p>
          <a:p>
            <a:endParaRPr lang="fi-FI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Yhdysluokka tukee eriyttämistä sekä </a:t>
            </a:r>
            <a:r>
              <a:rPr lang="fi-FI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ylös-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että alaspäin.</a:t>
            </a:r>
          </a:p>
          <a:p>
            <a:endParaRPr lang="fi-FI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Matematiikassa, käsitöissä, liikunnassa, englannissa ja musiikissa on vuosiluokkajaot: </a:t>
            </a:r>
          </a:p>
          <a:p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1.luokka: Kati</a:t>
            </a:r>
          </a:p>
          <a:p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2.luokka: Veera</a:t>
            </a:r>
          </a:p>
          <a:p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Luokassa toimii ohjaajana Eeva Enqvist. Jokaisella oppitunnilla ei ole ohjaajaa käytettävissä.</a:t>
            </a:r>
          </a:p>
          <a:p>
            <a:endParaRPr lang="fi-FI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Musiikki: Elina </a:t>
            </a:r>
            <a:r>
              <a:rPr lang="fi-FI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Vidgren</a:t>
            </a: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buFont typeface="Arial"/>
              <a:buChar char="•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ET: Veera</a:t>
            </a:r>
          </a:p>
          <a:p>
            <a:pPr marL="342900" indent="-342900">
              <a:buFont typeface="Arial"/>
              <a:buChar char="•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UE: Kati</a:t>
            </a:r>
          </a:p>
          <a:p>
            <a:pPr marL="342900" indent="-342900">
              <a:buFont typeface="Arial"/>
              <a:buChar char="•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Erityisopettaja: Emilia Puustinen</a:t>
            </a:r>
          </a:p>
          <a:p>
            <a:pPr marL="342900" indent="-342900">
              <a:buFont typeface="Wingdings"/>
              <a:buChar char="Ø"/>
            </a:pPr>
            <a:endParaRPr lang="fi-FI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i-FI" dirty="0">
              <a:solidFill>
                <a:srgbClr val="000000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141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981943-6557-4A6B-A590-AB30A73A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970"/>
          </a:xfrm>
        </p:spPr>
        <p:txBody>
          <a:bodyPr>
            <a:normAutofit/>
          </a:bodyPr>
          <a:lstStyle/>
          <a:p>
            <a:r>
              <a:rPr lang="fi-FI" sz="3200"/>
              <a:t>Yhteisopettajuus ja oppimisympäristömme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6D7C2F4-D0D6-4047-9D4B-95A9271EE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766" y="1565012"/>
            <a:ext cx="9761234" cy="488718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fi-FI" sz="2400" dirty="0"/>
              <a:t>Yhteisopettajuus antaa mahdollisuuden erilaisten oppimistyylien huomioimiseen, eriyttämiseen sekä konfliktitilanteiden välittömään selvittelyyn.</a:t>
            </a:r>
          </a:p>
          <a:p>
            <a:pPr>
              <a:buFont typeface="Arial"/>
              <a:buChar char="•"/>
            </a:pPr>
            <a:endParaRPr lang="fi-FI" dirty="0"/>
          </a:p>
          <a:p>
            <a:pPr>
              <a:buFont typeface="Arial"/>
              <a:buChar char="•"/>
            </a:pPr>
            <a:r>
              <a:rPr lang="fi-FI" sz="2400" dirty="0">
                <a:ea typeface="+mn-lt"/>
                <a:cs typeface="+mn-lt"/>
              </a:rPr>
              <a:t>Toimimme joustavasti isona ryhmänä (1-2BC) sekä vuosiluokkaryhminä (1BC ja 2BC) </a:t>
            </a:r>
            <a:endParaRPr lang="fi-FI" dirty="0">
              <a:ea typeface="+mn-lt"/>
              <a:cs typeface="+mn-lt"/>
            </a:endParaRPr>
          </a:p>
          <a:p>
            <a:pPr>
              <a:buClr>
                <a:srgbClr val="5FCBEF"/>
              </a:buClr>
              <a:buFont typeface="Arial"/>
              <a:buChar char="•"/>
            </a:pPr>
            <a:endParaRPr lang="fi-FI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  <a:buFont typeface="Arial"/>
              <a:buChar char="•"/>
            </a:pPr>
            <a:r>
              <a:rPr lang="fi-FI" sz="2400" dirty="0">
                <a:ea typeface="+mn-lt"/>
                <a:cs typeface="+mn-lt"/>
              </a:rPr>
              <a:t>Yli puolet viikon oppitunneista olemme vuosiluokkaryhminä.</a:t>
            </a:r>
          </a:p>
          <a:p>
            <a:pPr>
              <a:buClr>
                <a:srgbClr val="EB3D9F"/>
              </a:buClr>
              <a:buFont typeface="Arial"/>
              <a:buChar char="•"/>
            </a:pPr>
            <a:endParaRPr lang="fi-FI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  <a:buFont typeface="Arial"/>
              <a:buChar char="•"/>
            </a:pPr>
            <a:r>
              <a:rPr lang="fi-FI" sz="2400" dirty="0">
                <a:ea typeface="+mn-lt"/>
                <a:cs typeface="+mn-lt"/>
              </a:rPr>
              <a:t>Jokaisella</a:t>
            </a:r>
            <a:r>
              <a:rPr lang="fi-FI" sz="2400" dirty="0"/>
              <a:t> on oma lokero ja työskentelypaikka. Aloitamme päivän yhteisesti aamupiirissä.</a:t>
            </a:r>
          </a:p>
          <a:p>
            <a:pPr>
              <a:buFont typeface="Arial"/>
              <a:buChar char="•"/>
            </a:pPr>
            <a:endParaRPr lang="fi-FI" sz="2400" dirty="0"/>
          </a:p>
          <a:p>
            <a:pPr>
              <a:buFont typeface="Arial"/>
              <a:buChar char="•"/>
            </a:pPr>
            <a:endParaRPr lang="fi-FI" sz="2400" dirty="0"/>
          </a:p>
          <a:p>
            <a:pPr>
              <a:buFont typeface="Arial"/>
              <a:buChar char="•"/>
            </a:pPr>
            <a:endParaRPr lang="fi-FI" sz="2400" dirty="0"/>
          </a:p>
          <a:p>
            <a:pPr>
              <a:buFont typeface="Arial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912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Suomen kieli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05219" y="1763646"/>
            <a:ext cx="9286781" cy="447024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fi-FI" sz="2400" dirty="0"/>
              <a:t>1.luokalla pääpaino lukemisen harjoittelussa. Lukemaan opettelevalla joka päivä noin 10min. lukuharjoituksia ääneen. Myös jo lukevilla ääneen lukeminen on tärkeää. Joulun jälkeen pääpaino siirtyy vähitellen kirjoittamiseen.</a:t>
            </a:r>
            <a:endParaRPr lang="fi-FI" dirty="0"/>
          </a:p>
          <a:p>
            <a:pPr>
              <a:buFont typeface="Arial" charset="2"/>
              <a:buChar char="•"/>
            </a:pPr>
            <a:r>
              <a:rPr lang="fi-FI" sz="2400" dirty="0"/>
              <a:t>2.luokalla vahvistetaan lukutaitoa. Edelleen on ääneen lukeminen tärkeää. Harjoitellaan tunnistamaan ja tuottamaan itse virkkeitä: iso alkukirjan ja lopetusmerkki.</a:t>
            </a:r>
          </a:p>
          <a:p>
            <a:pPr>
              <a:buFont typeface="Arial" charset="2"/>
              <a:buChar char="•"/>
            </a:pPr>
            <a:r>
              <a:rPr lang="fi-FI" sz="2400" dirty="0"/>
              <a:t>Suomea toisena kielenä opettaa Susanna Pitkänen.</a:t>
            </a:r>
          </a:p>
          <a:p>
            <a:pPr>
              <a:buFont typeface="Arial" charset="2"/>
              <a:buChar char="•"/>
            </a:pPr>
            <a:r>
              <a:rPr lang="fi-FI" sz="2400" dirty="0"/>
              <a:t>Lukuläksyn merkitseminen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194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Matematiikka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50434" y="1905000"/>
            <a:ext cx="8596668" cy="445586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•"/>
            </a:pPr>
            <a:r>
              <a:rPr lang="fi-FI" sz="2400" dirty="0"/>
              <a:t>1.luokalla harjoitellaan yhteen- ja vähennyslaskua pääasiassa lukuvälillä 0-20. Tärkeitä opittavia taitoja ovat lukujonot, kymppiparit ja tuplat. </a:t>
            </a:r>
          </a:p>
          <a:p>
            <a:pPr>
              <a:buClr>
                <a:srgbClr val="EB3D9F"/>
              </a:buClr>
            </a:pPr>
            <a:endParaRPr lang="fi-FI" sz="2400" dirty="0"/>
          </a:p>
          <a:p>
            <a:pPr>
              <a:buFont typeface="Arial" charset="2"/>
              <a:buChar char="•"/>
            </a:pPr>
            <a:r>
              <a:rPr lang="fi-FI" sz="2400" dirty="0"/>
              <a:t>2.luokalla pyritään pikkuhiljaa pääsemään sormien avulla laskemisesta eroon (laskutoimitukset automatisoituvat). Uutena tulevat kertolaskut 0-5 ja 10. Kertolaskut on opeteltava ulkoa. </a:t>
            </a:r>
            <a:endParaRPr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576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68477" y="101600"/>
            <a:ext cx="8705525" cy="716039"/>
          </a:xfrm>
        </p:spPr>
        <p:txBody>
          <a:bodyPr>
            <a:normAutofit/>
          </a:bodyPr>
          <a:lstStyle/>
          <a:p>
            <a:r>
              <a:rPr lang="fi-FI"/>
              <a:t>Käytännönasioita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95859" y="908889"/>
            <a:ext cx="9243648" cy="564188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Arial" charset="2"/>
              <a:buChar char="•"/>
            </a:pPr>
            <a:r>
              <a:rPr lang="fi-FI" sz="2400" dirty="0">
                <a:ea typeface="+mn-lt"/>
                <a:cs typeface="+mn-lt"/>
              </a:rPr>
              <a:t>Yhteydenotto</a:t>
            </a:r>
            <a:r>
              <a:rPr lang="fi-FI" sz="2400" dirty="0"/>
              <a:t> opettajaan: Wilma ja puhelin. Toivomme Wilma-viestit lähetettävän molemmille opettajille. </a:t>
            </a:r>
            <a:endParaRPr lang="en-US" sz="2400" dirty="0"/>
          </a:p>
          <a:p>
            <a:pPr>
              <a:buClr>
                <a:srgbClr val="EB3D9F"/>
              </a:buClr>
            </a:pPr>
            <a:endParaRPr lang="fi-FI" sz="2400" dirty="0"/>
          </a:p>
          <a:p>
            <a:pPr>
              <a:buClr>
                <a:srgbClr val="EB3D9F"/>
              </a:buClr>
              <a:buFont typeface="Arial" charset="2"/>
              <a:buChar char="•"/>
            </a:pPr>
            <a:r>
              <a:rPr lang="fi-FI" sz="2400" dirty="0"/>
              <a:t>Sairauspoissaolot luokan puhelimeen. Huoltaja katsoo poissaoloajan tehtävät luokan nettisivuilta.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Clr>
                <a:srgbClr val="EB3D9F"/>
              </a:buClr>
              <a:buNone/>
            </a:pPr>
            <a:endParaRPr lang="fi-FI" sz="2400" dirty="0"/>
          </a:p>
          <a:p>
            <a:pPr>
              <a:buClr>
                <a:srgbClr val="EB3D9F"/>
              </a:buClr>
              <a:buFont typeface="Arial" charset="2"/>
              <a:buChar char="•"/>
            </a:pPr>
            <a:r>
              <a:rPr lang="fi-FI" sz="2400" dirty="0"/>
              <a:t>Viikkotiedote lähetetään Wilmassa edellisellä viikolla. Se on myös nähtävissä luokan nettisivuilla.</a:t>
            </a:r>
          </a:p>
          <a:p>
            <a:pPr>
              <a:buClr>
                <a:srgbClr val="EB3D9F"/>
              </a:buClr>
              <a:buFont typeface="Arial" charset="2"/>
              <a:buChar char="•"/>
            </a:pPr>
            <a:r>
              <a:rPr lang="fi-FI" sz="2400" dirty="0"/>
              <a:t>Alkuopetuksessa viidestä punaisesta Wilma-merkinnästä järjestetään kasvatuskeskustelu. Seuraavasta viidestä samasta merkistä seuraa jälki-istunto.</a:t>
            </a:r>
          </a:p>
          <a:p>
            <a:pPr>
              <a:buClr>
                <a:srgbClr val="EB3D9F"/>
              </a:buClr>
            </a:pPr>
            <a:endParaRPr lang="fi-FI" sz="2400" dirty="0"/>
          </a:p>
          <a:p>
            <a:pPr>
              <a:buFont typeface="Arial" charset="2"/>
              <a:buChar char="•"/>
            </a:pPr>
            <a:r>
              <a:rPr lang="fi-FI" sz="2400" dirty="0"/>
              <a:t>Läksyjä tulee pääsääntöisesti ma-to. Läksyt merkitsemme rastilla tehtävänumeron päälle päivämäärän kanssa. Läksy tehdään seuraavaksi koulupäiväksi. Läksyt löytyvät luokan nettisivuilta. Toivomme, että vanhempi tarkastaa lapsen läksyt kotona.</a:t>
            </a:r>
            <a:endParaRPr sz="2400" dirty="0"/>
          </a:p>
          <a:p>
            <a:endParaRPr lang="fi-FI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fi-FI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fi-FI" sz="2400" dirty="0">
              <a:ea typeface="+mn-lt"/>
              <a:cs typeface="+mn-lt"/>
            </a:endParaRPr>
          </a:p>
          <a:p>
            <a:pPr>
              <a:spcBef>
                <a:spcPts val="0"/>
              </a:spcBef>
            </a:pPr>
            <a:endParaRPr lang="fi-FI" sz="2400" dirty="0"/>
          </a:p>
          <a:p>
            <a:endParaRPr lang="fi-FI" sz="2400" dirty="0"/>
          </a:p>
          <a:p>
            <a:endParaRPr lang="fi-FI" sz="2400" dirty="0"/>
          </a:p>
          <a:p>
            <a:pPr marL="39751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9778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487181-B62D-B85E-0EBE-C75A5C922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Käytännönasioita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B4E81E-4866-F145-38EB-33EE9A5B8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519" y="1551739"/>
            <a:ext cx="8596668" cy="483856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Arial" charset="2"/>
              <a:buChar char="•"/>
            </a:pPr>
            <a:r>
              <a:rPr lang="fi-FI" sz="2400" dirty="0">
                <a:ea typeface="+mn-lt"/>
                <a:cs typeface="+mn-lt"/>
              </a:rPr>
              <a:t>Liikuntavaatteet: sisäliikuntavaatepussin voi tuoda naulakkoon (shortsit, t-paita, juomapullo)</a:t>
            </a:r>
            <a:endParaRPr lang="en-US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</a:pPr>
            <a:endParaRPr lang="fi-FI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  <a:buFont typeface="Arial" charset="2"/>
              <a:buChar char="•"/>
            </a:pPr>
            <a:r>
              <a:rPr lang="fi-FI" sz="2400" dirty="0">
                <a:ea typeface="+mn-lt"/>
                <a:cs typeface="+mn-lt"/>
              </a:rPr>
              <a:t>Säähän sopivat vaatteet, olemme paljon ulkona myös liikuntatuntien ja välituntien ulkopuolella. Välitunnit vietetään ulkona.</a:t>
            </a:r>
            <a:endParaRPr lang="en-US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</a:pPr>
            <a:endParaRPr lang="fi-FI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  <a:buFont typeface="Arial" charset="2"/>
              <a:buChar char="•"/>
            </a:pPr>
            <a:r>
              <a:rPr lang="fi-FI" sz="2400" dirty="0">
                <a:ea typeface="+mn-lt"/>
                <a:cs typeface="+mn-lt"/>
              </a:rPr>
              <a:t>Sisäkengät on suositeltavat</a:t>
            </a:r>
            <a:endParaRPr lang="en-US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</a:pPr>
            <a:endParaRPr lang="fi-FI" sz="2400" dirty="0"/>
          </a:p>
          <a:p>
            <a:pPr>
              <a:buClr>
                <a:srgbClr val="EB3D9F"/>
              </a:buClr>
              <a:buFont typeface="Arial" charset="2"/>
              <a:buChar char="•"/>
            </a:pPr>
            <a:r>
              <a:rPr lang="fi-FI" sz="2400" dirty="0"/>
              <a:t>Vaatteiden nimikointi!</a:t>
            </a:r>
            <a:endParaRPr lang="fi-FI" sz="2400" dirty="0">
              <a:ea typeface="+mn-lt"/>
              <a:cs typeface="+mn-lt"/>
            </a:endParaRPr>
          </a:p>
          <a:p>
            <a:pPr>
              <a:buClr>
                <a:srgbClr val="EB3D9F"/>
              </a:buClr>
              <a:buFont typeface="Arial" charset="2"/>
              <a:buChar char="•"/>
            </a:pPr>
            <a:r>
              <a:rPr lang="fi-FI" sz="2400" dirty="0">
                <a:ea typeface="+mn-lt"/>
                <a:cs typeface="+mn-lt"/>
              </a:rPr>
              <a:t>Koulun ja kodin välinen yhteistyö toimii molempiin suuntiin. Olkaa heti yhteydessä, jos haluatte enemmän tietoa lapsenne koulunkäynnistä tai jokin asia huolettaa.</a:t>
            </a:r>
          </a:p>
          <a:p>
            <a:pPr>
              <a:buClr>
                <a:srgbClr val="EB3D9F"/>
              </a:buClr>
            </a:pPr>
            <a:endParaRPr lang="fi-FI" dirty="0"/>
          </a:p>
          <a:p>
            <a:pPr>
              <a:buClr>
                <a:srgbClr val="EB3D9F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3247743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368</Words>
  <Application>Microsoft Office PowerPoint</Application>
  <PresentationFormat>Laajakuva</PresentationFormat>
  <Paragraphs>60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Kuiskaus</vt:lpstr>
      <vt:lpstr>Vanhempainilta</vt:lpstr>
      <vt:lpstr>Joustava esi- ja alkuopetus</vt:lpstr>
      <vt:lpstr>Yhteisopettajuus ja oppimisympäristömme</vt:lpstr>
      <vt:lpstr>Suomen kieli</vt:lpstr>
      <vt:lpstr>Matematiikka</vt:lpstr>
      <vt:lpstr>Käytännönasioita</vt:lpstr>
      <vt:lpstr>Käytännönasioita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Vanhempainilta</dc:title>
  <dc:creator>Turunen Paula</dc:creator>
  <cp:lastModifiedBy>Eskelinen Kati Tiia Elina</cp:lastModifiedBy>
  <cp:revision>202</cp:revision>
  <dcterms:modified xsi:type="dcterms:W3CDTF">2025-02-26T10:16:57Z</dcterms:modified>
</cp:coreProperties>
</file>