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58" r:id="rId3"/>
    <p:sldId id="265" r:id="rId4"/>
    <p:sldId id="259" r:id="rId5"/>
    <p:sldId id="261" r:id="rId6"/>
    <p:sldId id="262" r:id="rId7"/>
    <p:sldId id="268" r:id="rId8"/>
    <p:sldId id="269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9B5F11-E92A-22F3-3193-95300BAFBD8B}" v="353" dt="2020-09-02T11:33:33.551"/>
    <p1510:client id="{0E3CC727-76EE-9998-C652-A97BC102CCD4}" v="332" dt="2022-08-29T10:33:08.074"/>
    <p1510:client id="{2C62914D-E07A-3000-CADF-78028D60E8D1}" v="174" dt="2023-08-29T14:15:59.828"/>
    <p1510:client id="{3A97FFAB-6CEC-4FC9-AB8F-D609D10CEFE9}" v="309" dt="2020-09-02T14:37:09.451"/>
    <p1510:client id="{51C8952F-F22B-8D10-F790-5E394114AB05}" v="3288" dt="2021-08-16T11:59:32.011"/>
    <p1510:client id="{64E15163-F01E-C27A-953C-3721F00F2BB1}" v="80" dt="2023-08-22T11:42:24.461"/>
    <p1510:client id="{6F8F0086-C03D-BDB8-A4E3-6C00E24D1DF7}" v="8" dt="2022-08-29T10:53:28.632"/>
    <p1510:client id="{7F3E6032-0517-3159-0256-A84EC794D9F5}" v="15" dt="2022-08-30T13:27:48.567"/>
    <p1510:client id="{A13A6615-A8EA-8C9B-B9FA-AC6997409B4C}" v="80" dt="2021-08-17T14:08:37.236"/>
    <p1510:client id="{AC3A1550-8C9B-4A6F-8CB8-1B86797D23C5}" v="1213" dt="2020-08-20T10:59:00.343"/>
    <p1510:client id="{B6A8591A-B04E-193C-240F-F27CE0EAFE25}" v="171" dt="2023-08-22T11:26:36.034"/>
    <p1510:client id="{C488EF2E-628A-8EBB-1A0F-8618738514AC}" v="38" dt="2020-08-20T11:00:59.490"/>
    <p1510:client id="{E61E7BC7-6C02-5FBD-1015-EC69350C3D8B}" v="6" dt="2021-08-17T14:17:41.8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854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224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4579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62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834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5086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861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119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937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910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546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768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83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796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531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502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194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DD6BC9EB-F181-48AB-BCA2-3D1DB20D2D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07066" y="999460"/>
            <a:ext cx="5698067" cy="4479852"/>
          </a:xfrm>
        </p:spPr>
        <p:txBody>
          <a:bodyPr anchor="ctr">
            <a:normAutofit/>
          </a:bodyPr>
          <a:lstStyle/>
          <a:p>
            <a:r>
              <a:rPr lang="fi-FI"/>
              <a:t>Vanhempainilta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7871971" y="999460"/>
            <a:ext cx="3123620" cy="44798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i-FI"/>
              <a:t>29.8.2023</a:t>
            </a:r>
          </a:p>
        </p:txBody>
      </p:sp>
      <p:sp>
        <p:nvSpPr>
          <p:cNvPr id="6" name="Isosceles Triangle 9">
            <a:extLst>
              <a:ext uri="{FF2B5EF4-FFF2-40B4-BE49-F238E27FC236}">
                <a16:creationId xmlns:a16="http://schemas.microsoft.com/office/drawing/2014/main" id="{D33AAA80-39DC-4020-9BFF-0718F35C7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7" name="Straight Connector 11">
            <a:extLst>
              <a:ext uri="{FF2B5EF4-FFF2-40B4-BE49-F238E27FC236}">
                <a16:creationId xmlns:a16="http://schemas.microsoft.com/office/drawing/2014/main" id="{C9C5D90B-7EE3-4D26-AB7D-A5A3A6E11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639186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Isosceles Triangle 13">
            <a:extLst>
              <a:ext uri="{FF2B5EF4-FFF2-40B4-BE49-F238E27FC236}">
                <a16:creationId xmlns:a16="http://schemas.microsoft.com/office/drawing/2014/main" id="{1177F295-741F-4EFF-B0CA-BE69295AD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11349404" y="1217756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77334" y="162077"/>
            <a:ext cx="8596668" cy="778339"/>
          </a:xfrm>
        </p:spPr>
        <p:txBody>
          <a:bodyPr/>
          <a:lstStyle/>
          <a:p>
            <a:r>
              <a:rPr lang="fi-FI"/>
              <a:t>Joustava esi- ja alkuopetus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513608"/>
            <a:ext cx="8596668" cy="4527754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fi-FI" sz="2400"/>
          </a:p>
          <a:p>
            <a:endParaRPr lang="fi-FI"/>
          </a:p>
          <a:p>
            <a:endParaRPr lang="fi-FI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3A27C644-42ED-4696-A3BB-D7385278EE80}"/>
              </a:ext>
            </a:extLst>
          </p:cNvPr>
          <p:cNvSpPr txBox="1"/>
          <p:nvPr/>
        </p:nvSpPr>
        <p:spPr>
          <a:xfrm>
            <a:off x="502935" y="1107012"/>
            <a:ext cx="10449462" cy="65556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Alkuopetuksessa jokainen harjoittelee taitoja omassa tahdissa omalla tasollaan.</a:t>
            </a:r>
            <a:endParaRPr lang="fi-FI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fi-FI" sz="2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Yhdysluokka tukee eriyttämistä sekä </a:t>
            </a:r>
            <a:r>
              <a:rPr lang="fi-FI" sz="2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ylös-</a:t>
            </a:r>
            <a: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että alaspäin.</a:t>
            </a:r>
          </a:p>
          <a:p>
            <a:endParaRPr lang="fi-FI" sz="2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Matematiikassa, käsitöissä, liikunnassa, englannissa ja musiikissa on vuosiluokkajaot: </a:t>
            </a:r>
          </a:p>
          <a:p>
            <a: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1.luokka: Paula</a:t>
            </a:r>
            <a:endParaRPr lang="fi-FI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2.luokka: Kati</a:t>
            </a:r>
          </a:p>
          <a:p>
            <a: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Luokassa toimii ohjaajat Eeva Enqvist ja Riitta Hannula.</a:t>
            </a:r>
          </a:p>
          <a:p>
            <a:endParaRPr lang="fi-FI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Musiikkia opettaa Elina </a:t>
            </a:r>
            <a:r>
              <a:rPr lang="fi-FI" sz="240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Vidgren</a:t>
            </a:r>
            <a: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342900" indent="-342900">
              <a:buFont typeface="Wingdings"/>
              <a:buChar char="Ø"/>
            </a:pPr>
            <a:endParaRPr lang="fi-FI" sz="2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Eskariyhteistyötä on joka toinen viikko, aiheena tunne- ja vuorovaikutustaidot</a:t>
            </a:r>
          </a:p>
          <a:p>
            <a:pPr marL="342900" indent="-342900">
              <a:buFont typeface="Wingdings"/>
              <a:buChar char="Ø"/>
            </a:pPr>
            <a:endParaRPr lang="fi-FI" sz="2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fi-FI">
              <a:solidFill>
                <a:srgbClr val="000000"/>
              </a:solidFill>
            </a:endParaRP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1413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981943-6557-4A6B-A590-AB30A73AA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970"/>
          </a:xfrm>
        </p:spPr>
        <p:txBody>
          <a:bodyPr>
            <a:normAutofit/>
          </a:bodyPr>
          <a:lstStyle/>
          <a:p>
            <a:r>
              <a:rPr lang="fi-FI" sz="3200"/>
              <a:t>Yhteisopettajuus ja oppimisympäristömme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6D7C2F4-D0D6-4047-9D4B-95A9271EE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1722"/>
            <a:ext cx="9761234" cy="488718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"/>
              <a:buChar char="•"/>
            </a:pPr>
            <a:r>
              <a:rPr lang="fi-FI" sz="2400" dirty="0"/>
              <a:t>Yhteisopettajuus antaa mahdollisuuden erilaisten oppimistyylien huomioimiseen, eriyttämiseen, aistiherkkyyksien ja oppilaiden välisten kemioiden huomioimiseen sekä konfliktitilanteiden välittömään selvittelyyn.</a:t>
            </a:r>
            <a:endParaRPr lang="fi-FI"/>
          </a:p>
          <a:p>
            <a:pPr>
              <a:buFont typeface="Arial"/>
              <a:buChar char="•"/>
            </a:pPr>
            <a:r>
              <a:rPr lang="fi-FI" sz="2400" dirty="0">
                <a:ea typeface="+mn-lt"/>
                <a:cs typeface="+mn-lt"/>
              </a:rPr>
              <a:t>Toimimme joustavasti isona ryhmänä (1-2BC) sekä vuosiluokkaryhminä (1BC ja 2BC) </a:t>
            </a:r>
            <a:endParaRPr lang="fi-FI" dirty="0">
              <a:ea typeface="+mn-lt"/>
              <a:cs typeface="+mn-lt"/>
            </a:endParaRPr>
          </a:p>
          <a:p>
            <a:pPr>
              <a:buClr>
                <a:srgbClr val="5FCBEF"/>
              </a:buClr>
              <a:buFont typeface="Arial"/>
              <a:buChar char="•"/>
            </a:pPr>
            <a:endParaRPr lang="fi-FI" sz="2400" dirty="0">
              <a:ea typeface="+mn-lt"/>
              <a:cs typeface="+mn-lt"/>
            </a:endParaRPr>
          </a:p>
          <a:p>
            <a:pPr>
              <a:buClr>
                <a:srgbClr val="EB3D9F"/>
              </a:buClr>
              <a:buFont typeface="Arial"/>
              <a:buChar char="•"/>
            </a:pPr>
            <a:r>
              <a:rPr lang="fi-FI" sz="2400" dirty="0">
                <a:ea typeface="+mn-lt"/>
                <a:cs typeface="+mn-lt"/>
              </a:rPr>
              <a:t>Puolet viikon oppitunneista olemme vuosiluokkaryhminä.</a:t>
            </a:r>
          </a:p>
          <a:p>
            <a:pPr>
              <a:buClr>
                <a:srgbClr val="EB3D9F"/>
              </a:buClr>
              <a:buFont typeface="Arial"/>
              <a:buChar char="•"/>
            </a:pPr>
            <a:endParaRPr lang="fi-FI" sz="2400" dirty="0">
              <a:ea typeface="+mn-lt"/>
              <a:cs typeface="+mn-lt"/>
            </a:endParaRPr>
          </a:p>
          <a:p>
            <a:pPr>
              <a:buClr>
                <a:srgbClr val="EB3D9F"/>
              </a:buClr>
              <a:buFont typeface="Arial"/>
              <a:buChar char="•"/>
            </a:pPr>
            <a:r>
              <a:rPr lang="fi-FI" sz="2400" dirty="0">
                <a:ea typeface="+mn-lt"/>
                <a:cs typeface="+mn-lt"/>
              </a:rPr>
              <a:t>Jokaisella</a:t>
            </a:r>
            <a:r>
              <a:rPr lang="fi-FI" sz="2400" dirty="0"/>
              <a:t> on oma lokero ja työskentelypaikka. Aloitamme päivän yhteisesti aamupiirissä.</a:t>
            </a:r>
          </a:p>
          <a:p>
            <a:pPr>
              <a:buFont typeface="Arial"/>
              <a:buChar char="•"/>
            </a:pPr>
            <a:endParaRPr lang="fi-FI" sz="2400" dirty="0"/>
          </a:p>
          <a:p>
            <a:pPr>
              <a:buFont typeface="Arial"/>
              <a:buChar char="•"/>
            </a:pPr>
            <a:endParaRPr lang="fi-FI" sz="2400"/>
          </a:p>
          <a:p>
            <a:pPr>
              <a:buFont typeface="Arial"/>
              <a:buChar char="•"/>
            </a:pPr>
            <a:endParaRPr lang="fi-FI" sz="2400"/>
          </a:p>
          <a:p>
            <a:pPr>
              <a:buFont typeface="Arial"/>
              <a:buChar char="•"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9127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Suomen kieli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571118"/>
            <a:ext cx="9286781" cy="4470244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charset="2"/>
              <a:buChar char="•"/>
            </a:pPr>
            <a:r>
              <a:rPr lang="fi-FI" sz="2400" dirty="0"/>
              <a:t>1.luokalla pääpaino lukemisen harjoittelussa. Lukemaan opettelevalla joka päivä noin 10min. lukuharjoituksia ääneen. Myös jo lukevilla ääneen lukeminen on tärkeää. Joulun jälkeen pääpaino siirtyy vähitellen kirjoittamiseen.</a:t>
            </a:r>
            <a:endParaRPr lang="fi-FI" dirty="0"/>
          </a:p>
          <a:p>
            <a:pPr>
              <a:buFont typeface="Arial" charset="2"/>
              <a:buChar char="•"/>
            </a:pPr>
            <a:r>
              <a:rPr lang="fi-FI" sz="2400" dirty="0"/>
              <a:t>2.luokalla vahvistetaan lukutaitoa. Edelleen on ääneen lukeminen tärkeää. Harjoitellaan tunnistamaan ja tuottamaan itse virkkeitä: iso alkukirjan ja lopetusmerkki.</a:t>
            </a:r>
          </a:p>
          <a:p>
            <a:pPr>
              <a:buFont typeface="Arial" charset="2"/>
              <a:buChar char="•"/>
            </a:pPr>
            <a:r>
              <a:rPr lang="fi-FI" sz="2400" dirty="0"/>
              <a:t>Suomea toisena kielenä opettaa Susanna Pitkänen.</a:t>
            </a:r>
          </a:p>
          <a:p>
            <a:pPr>
              <a:buFont typeface="Arial" charset="2"/>
              <a:buChar char="•"/>
            </a:pPr>
            <a:r>
              <a:rPr lang="fi-FI" sz="2400" dirty="0"/>
              <a:t>Lukuläksyn merkitseminen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1946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Matematiikka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585495"/>
            <a:ext cx="8596668" cy="445586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charset="2"/>
              <a:buChar char="•"/>
            </a:pPr>
            <a:r>
              <a:rPr lang="fi-FI" sz="2400" dirty="0"/>
              <a:t>1.luokalla harjoitellaan yhteen- ja vähennyslaskua pääasiassa lukuvälillä 0-20. Tärkeitä opittavia taitoja ovat lukujonot, kymppiparit ja tuplat. Käytössä on konkreettisia välineitä. Syyslukukaudella matematiikan opiskelu on kirjatonta. </a:t>
            </a:r>
            <a:endParaRPr lang="fi-FI"/>
          </a:p>
          <a:p>
            <a:pPr>
              <a:buClr>
                <a:srgbClr val="EB3D9F"/>
              </a:buClr>
            </a:pPr>
            <a:endParaRPr lang="fi-FI" sz="2400" dirty="0"/>
          </a:p>
          <a:p>
            <a:pPr>
              <a:buFont typeface="Arial" charset="2"/>
              <a:buChar char="•"/>
            </a:pPr>
            <a:r>
              <a:rPr lang="fi-FI" sz="2400" dirty="0"/>
              <a:t>2.luokalla pyritään pikkuhiljaa pääsemään sormien avulla laskemisesta eroon (laskutoimitukset automatisoituvat). Uutena tulevat kertolaskut. Pienten kokeiden avulla opitaan kertolaskut ulkoa. </a:t>
            </a:r>
            <a:endParaRPr dirty="0"/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576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68477" y="101600"/>
            <a:ext cx="8705525" cy="716039"/>
          </a:xfrm>
        </p:spPr>
        <p:txBody>
          <a:bodyPr/>
          <a:lstStyle/>
          <a:p>
            <a:r>
              <a:rPr lang="fi-FI"/>
              <a:t>Käytännönasioita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816422"/>
            <a:ext cx="9243648" cy="5641883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buFont typeface="Arial" charset="2"/>
              <a:buChar char="•"/>
            </a:pPr>
            <a:r>
              <a:rPr lang="fi-FI" sz="2400" dirty="0">
                <a:ea typeface="+mn-lt"/>
                <a:cs typeface="+mn-lt"/>
              </a:rPr>
              <a:t>Yhteydenotto</a:t>
            </a:r>
            <a:r>
              <a:rPr lang="fi-FI" sz="2400" dirty="0"/>
              <a:t> opettajaan: Wilma ja puhelin. Toivomme Wilma-viestit lähetettävän molemmille opettajille.</a:t>
            </a:r>
            <a:endParaRPr lang="en-US" sz="2400" dirty="0"/>
          </a:p>
          <a:p>
            <a:pPr>
              <a:buClr>
                <a:srgbClr val="EB3D9F"/>
              </a:buClr>
            </a:pPr>
            <a:endParaRPr lang="fi-FI" sz="2400" dirty="0"/>
          </a:p>
          <a:p>
            <a:pPr>
              <a:buClr>
                <a:srgbClr val="EB3D9F"/>
              </a:buClr>
              <a:buFont typeface="Arial" charset="2"/>
              <a:buChar char="•"/>
            </a:pPr>
            <a:r>
              <a:rPr lang="fi-FI" sz="2400" dirty="0"/>
              <a:t>Sairauspoissaolot luokan puhelimeen. Huoltaja katsoo poissaoloajan tehtävät luokan nettisivuilta.</a:t>
            </a:r>
            <a:endParaRPr lang="en-US" sz="2400" dirty="0">
              <a:ea typeface="+mn-lt"/>
              <a:cs typeface="+mn-lt"/>
            </a:endParaRPr>
          </a:p>
          <a:p>
            <a:pPr>
              <a:buClr>
                <a:srgbClr val="EB3D9F"/>
              </a:buClr>
            </a:pPr>
            <a:endParaRPr lang="fi-FI" sz="2400" dirty="0">
              <a:ea typeface="+mn-lt"/>
              <a:cs typeface="+mn-lt"/>
            </a:endParaRPr>
          </a:p>
          <a:p>
            <a:pPr>
              <a:buClr>
                <a:srgbClr val="EB3D9F"/>
              </a:buClr>
              <a:buFont typeface="Arial" charset="2"/>
              <a:buChar char="•"/>
            </a:pPr>
            <a:r>
              <a:rPr lang="fi-FI" sz="2400" dirty="0">
                <a:ea typeface="+mn-lt"/>
                <a:cs typeface="+mn-lt"/>
              </a:rPr>
              <a:t> Puhu koulusta ja koulun henkilökunnasta myönteisesti. Jos jokin asia harmittaa, keskustellaan aikuisten kesken.</a:t>
            </a:r>
            <a:endParaRPr lang="en-US" sz="2400">
              <a:ea typeface="+mn-lt"/>
              <a:cs typeface="+mn-lt"/>
            </a:endParaRPr>
          </a:p>
          <a:p>
            <a:pPr>
              <a:buClr>
                <a:srgbClr val="EB3D9F"/>
              </a:buClr>
            </a:pPr>
            <a:endParaRPr lang="fi-FI" sz="2400" dirty="0"/>
          </a:p>
          <a:p>
            <a:pPr>
              <a:buClr>
                <a:srgbClr val="EB3D9F"/>
              </a:buClr>
              <a:buFont typeface="Arial" charset="2"/>
              <a:buChar char="•"/>
            </a:pPr>
            <a:r>
              <a:rPr lang="fi-FI" sz="2400" dirty="0"/>
              <a:t>Viikkotiedote lähetetään Wilmassa edellisellä viikolla. Se on myös nähtävissä  luokan nettisivuilla.</a:t>
            </a:r>
          </a:p>
          <a:p>
            <a:pPr>
              <a:buClr>
                <a:srgbClr val="EB3D9F"/>
              </a:buClr>
            </a:pPr>
            <a:endParaRPr lang="fi-FI" sz="2400" dirty="0"/>
          </a:p>
          <a:p>
            <a:pPr>
              <a:buFont typeface="Arial" charset="2"/>
              <a:buChar char="•"/>
            </a:pPr>
            <a:r>
              <a:rPr lang="fi-FI" sz="2400" dirty="0"/>
              <a:t>Läksyjä tulee pääsääntöisesti ma-to. Läksyt merkitsemme rastilla tehtävänumeron päälle päivämäärän kanssa. Läksy tehdään seuraavaksi koulupäiväksi. Läksyt löytyvät luokan nettisivuilta.</a:t>
            </a:r>
            <a:endParaRPr sz="2400" dirty="0"/>
          </a:p>
          <a:p>
            <a:endParaRPr lang="fi-FI" sz="2400" dirty="0">
              <a:ea typeface="+mn-lt"/>
              <a:cs typeface="+mn-lt"/>
            </a:endParaRPr>
          </a:p>
          <a:p>
            <a:pPr marL="0" indent="0">
              <a:buNone/>
            </a:pPr>
            <a:endParaRPr lang="fi-FI" sz="2400" dirty="0">
              <a:ea typeface="+mn-lt"/>
              <a:cs typeface="+mn-lt"/>
            </a:endParaRPr>
          </a:p>
          <a:p>
            <a:pPr marL="0" indent="0">
              <a:buNone/>
            </a:pPr>
            <a:endParaRPr lang="fi-FI" sz="2400"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endParaRPr lang="fi-FI" sz="2400"/>
          </a:p>
          <a:p>
            <a:endParaRPr lang="fi-FI" sz="2400"/>
          </a:p>
          <a:p>
            <a:endParaRPr lang="fi-FI" sz="2400"/>
          </a:p>
          <a:p>
            <a:pPr marL="397510" indent="0">
              <a:buNone/>
            </a:pPr>
            <a:endParaRPr lang="fi-FI"/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9778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487181-B62D-B85E-0EBE-C75A5C922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Käytännönasioita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8B4E81E-4866-F145-38EB-33EE9A5B8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1465"/>
            <a:ext cx="8596668" cy="4838563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buFont typeface="Arial" charset="2"/>
              <a:buChar char="•"/>
            </a:pPr>
            <a:r>
              <a:rPr lang="fi-FI" sz="2400" dirty="0">
                <a:ea typeface="+mn-lt"/>
                <a:cs typeface="+mn-lt"/>
              </a:rPr>
              <a:t>Liikuntavaatteet: sisäliikuntavaatepussin voi tuoda naulakkoon (shortsit, t-paita, juomapullo, pieni pyyhe)</a:t>
            </a:r>
            <a:endParaRPr lang="en-US" sz="2400" dirty="0">
              <a:ea typeface="+mn-lt"/>
              <a:cs typeface="+mn-lt"/>
            </a:endParaRPr>
          </a:p>
          <a:p>
            <a:pPr>
              <a:buClr>
                <a:srgbClr val="EB3D9F"/>
              </a:buClr>
            </a:pPr>
            <a:endParaRPr lang="fi-FI" sz="2400" dirty="0">
              <a:ea typeface="+mn-lt"/>
              <a:cs typeface="+mn-lt"/>
            </a:endParaRPr>
          </a:p>
          <a:p>
            <a:pPr>
              <a:buClr>
                <a:srgbClr val="EB3D9F"/>
              </a:buClr>
              <a:buFont typeface="Arial" charset="2"/>
              <a:buChar char="•"/>
            </a:pPr>
            <a:r>
              <a:rPr lang="fi-FI" sz="2400" dirty="0">
                <a:ea typeface="+mn-lt"/>
                <a:cs typeface="+mn-lt"/>
              </a:rPr>
              <a:t>Säähän sopivat vaatteet, olemme paljon ulkona myös liikuntatuntien ja välituntien ulkopuolella. Välitunnit vietetään ulkona.</a:t>
            </a:r>
            <a:endParaRPr lang="en-US" sz="2400" dirty="0">
              <a:ea typeface="+mn-lt"/>
              <a:cs typeface="+mn-lt"/>
            </a:endParaRPr>
          </a:p>
          <a:p>
            <a:pPr>
              <a:buClr>
                <a:srgbClr val="EB3D9F"/>
              </a:buClr>
            </a:pPr>
            <a:endParaRPr lang="fi-FI" sz="2400" dirty="0">
              <a:ea typeface="+mn-lt"/>
              <a:cs typeface="+mn-lt"/>
            </a:endParaRPr>
          </a:p>
          <a:p>
            <a:pPr>
              <a:buClr>
                <a:srgbClr val="EB3D9F"/>
              </a:buClr>
              <a:buFont typeface="Arial" charset="2"/>
              <a:buChar char="•"/>
            </a:pPr>
            <a:r>
              <a:rPr lang="fi-FI" sz="2400" dirty="0">
                <a:ea typeface="+mn-lt"/>
                <a:cs typeface="+mn-lt"/>
              </a:rPr>
              <a:t>Sisäkengät on suositeltavat</a:t>
            </a:r>
            <a:endParaRPr lang="en-US" sz="2400" dirty="0">
              <a:ea typeface="+mn-lt"/>
              <a:cs typeface="+mn-lt"/>
            </a:endParaRPr>
          </a:p>
          <a:p>
            <a:pPr>
              <a:buClr>
                <a:srgbClr val="EB3D9F"/>
              </a:buClr>
            </a:pPr>
            <a:endParaRPr lang="fi-FI" sz="2400" dirty="0"/>
          </a:p>
          <a:p>
            <a:pPr>
              <a:buClr>
                <a:srgbClr val="EB3D9F"/>
              </a:buClr>
              <a:buFont typeface="Arial" charset="2"/>
              <a:buChar char="•"/>
            </a:pPr>
            <a:r>
              <a:rPr lang="fi-FI" sz="2400" dirty="0"/>
              <a:t>Vaatteiden nimikointi</a:t>
            </a:r>
            <a:endParaRPr lang="fi-FI" sz="2400" dirty="0">
              <a:ea typeface="+mn-lt"/>
              <a:cs typeface="+mn-lt"/>
            </a:endParaRPr>
          </a:p>
          <a:p>
            <a:pPr>
              <a:buClr>
                <a:srgbClr val="EB3D9F"/>
              </a:buClr>
              <a:buFont typeface="Arial" charset="2"/>
              <a:buChar char="•"/>
            </a:pPr>
            <a:r>
              <a:rPr lang="fi-FI" sz="2400" dirty="0">
                <a:ea typeface="+mn-lt"/>
                <a:cs typeface="+mn-lt"/>
              </a:rPr>
              <a:t>Koulun ja kodin välinen yhteistyö toimii molempiin suuntiin. Olkaa heti yhteydessä, jos haluatte enemmän tietoa lapsenne koulunkäynnistä.</a:t>
            </a:r>
          </a:p>
          <a:p>
            <a:pPr>
              <a:buClr>
                <a:srgbClr val="EB3D9F"/>
              </a:buClr>
            </a:pPr>
            <a:endParaRPr lang="fi-FI" dirty="0"/>
          </a:p>
          <a:p>
            <a:pPr>
              <a:buClr>
                <a:srgbClr val="EB3D9F"/>
              </a:buClr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13247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8DF418-C854-0EDF-726B-39CE2A220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Muita asioita?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D66BC57-D8F7-741F-496B-4D2EA83FA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352012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Laajakuva</PresentationFormat>
  <Slides>8</Slides>
  <Notes>0</Notes>
  <HiddenSlides>0</HiddenSlide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9" baseType="lpstr">
      <vt:lpstr>Facet</vt:lpstr>
      <vt:lpstr>Vanhempainilta</vt:lpstr>
      <vt:lpstr>Joustava esi- ja alkuopetus</vt:lpstr>
      <vt:lpstr>Yhteisopettajuus ja oppimisympäristömme</vt:lpstr>
      <vt:lpstr>Suomen kieli</vt:lpstr>
      <vt:lpstr>Matematiikka</vt:lpstr>
      <vt:lpstr>Käytännönasioita</vt:lpstr>
      <vt:lpstr>Käytännönasioita</vt:lpstr>
      <vt:lpstr>Muita asioita?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Vanhempainilta</dc:title>
  <dc:creator>Turunen Paula</dc:creator>
  <cp:revision>193</cp:revision>
  <dcterms:modified xsi:type="dcterms:W3CDTF">2023-08-30T10:25:47Z</dcterms:modified>
</cp:coreProperties>
</file>