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FAC730-EF66-87FE-44DA-34EEC2247AF9}" v="41" dt="2022-10-21T10:43:23.469"/>
    <p1510:client id="{9861DEAB-1F85-47E0-BF0D-68024E45DCD7}" v="13" dt="2022-10-21T11:06:44.430"/>
    <p1510:client id="{B3CAA555-1855-4A4F-B512-C65E0977A000}" v="29" dt="2022-10-21T10:39:15.940"/>
    <p1510:client id="{F18D5D5F-6468-4298-B32C-A2B7447CD140}" v="5" dt="2022-10-25T10:44:25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25.10.2022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i/media/joulu-havupuut-koriste-loma-lumihiutale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16794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16170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i-fi/kuva/koristelu-joulu-kiiltava-ulkona-3215724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i/illustrations/kun-joulun-joulu-hyv%C3%A4%C3%A4-joulua-talvi-466686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fi/loma/joulu/kultainen-puu-joulu-koriste-sisustu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6646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arhu, nallekarhu, täytetty, nukke&#10;&#10;Kuvaus luotu automaattisesti">
            <a:extLst>
              <a:ext uri="{FF2B5EF4-FFF2-40B4-BE49-F238E27FC236}">
                <a16:creationId xmlns:a16="http://schemas.microsoft.com/office/drawing/2014/main" id="{554EF005-2BB2-6EF7-DC82-9538D00C5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4797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4672" y="342006"/>
            <a:ext cx="3879232" cy="2248122"/>
          </a:xfrm>
        </p:spPr>
        <p:txBody>
          <a:bodyPr anchor="b">
            <a:normAutofit/>
          </a:bodyPr>
          <a:lstStyle/>
          <a:p>
            <a:pPr algn="l"/>
            <a:r>
              <a:rPr lang="fi-FI" sz="5000">
                <a:cs typeface="Calibri Light"/>
              </a:rPr>
              <a:t>Käärmelahden koulun MOK syksy 2022</a:t>
            </a:r>
            <a:endParaRPr lang="fi-FI" sz="50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04672" y="2726652"/>
            <a:ext cx="3205463" cy="11555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i-FI" sz="3200" dirty="0">
                <a:cs typeface="Calibri"/>
              </a:rPr>
              <a:t>Joulumarkkinat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23D480-24BC-E953-9321-1BA98360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 dirty="0">
                <a:cs typeface="Calibri Light"/>
              </a:rPr>
              <a:t>Joulumarkkinat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43382E-93B0-E36C-1D98-354E6BED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cs typeface="Calibri"/>
              </a:rPr>
              <a:t>Käärmelahden koulun monialainen oppimiskokonaisuus (MOK) syksyllä 2022</a:t>
            </a:r>
          </a:p>
          <a:p>
            <a:r>
              <a:rPr lang="fi-FI" sz="2000" dirty="0">
                <a:cs typeface="Calibri"/>
              </a:rPr>
              <a:t>Aiheena Yrittäjyyskasvatus – ”Yrittäjänä Käärmelahden joulumarkkinoilla 1.12.-22”</a:t>
            </a:r>
          </a:p>
          <a:p>
            <a:r>
              <a:rPr lang="fi-FI" sz="2000" dirty="0">
                <a:effectLst/>
                <a:ea typeface="Open Sans"/>
                <a:cs typeface="Times New Roman"/>
              </a:rPr>
              <a:t>Tarkoituksena on, että oppilaat suunnittelevat ja valmistavat itse tuotteita myyntiin joulumarkkinoille. Oppilaiden kanssa käsitellään ennen markkinoita tärkeitä yrittäjyyteen liittyviä asioita, kuten markkinointia, tuotteen </a:t>
            </a:r>
            <a:r>
              <a:rPr lang="fi-FI" sz="2000" dirty="0">
                <a:ea typeface="Open Sans"/>
                <a:cs typeface="Times New Roman"/>
              </a:rPr>
              <a:t>valmistukseen</a:t>
            </a:r>
            <a:r>
              <a:rPr lang="fi-FI" sz="2000" dirty="0">
                <a:effectLst/>
                <a:ea typeface="Open Sans"/>
                <a:cs typeface="Times New Roman"/>
              </a:rPr>
              <a:t> liittyviä asioita sekä myyntiä ja liiketoiminnan aloittamista sekä </a:t>
            </a:r>
            <a:r>
              <a:rPr lang="fi-FI" sz="2000" dirty="0">
                <a:ea typeface="Open Sans"/>
                <a:cs typeface="Times New Roman"/>
              </a:rPr>
              <a:t>kehittämistä</a:t>
            </a:r>
            <a:r>
              <a:rPr lang="fi-FI" sz="2000" dirty="0">
                <a:effectLst/>
                <a:ea typeface="Open Sans"/>
                <a:cs typeface="Times New Roman"/>
              </a:rPr>
              <a:t>. </a:t>
            </a:r>
            <a:r>
              <a:rPr lang="fi-FI" sz="2000" dirty="0" err="1">
                <a:effectLst/>
                <a:ea typeface="Open Sans"/>
                <a:cs typeface="Times New Roman"/>
              </a:rPr>
              <a:t>MOK:issa</a:t>
            </a:r>
            <a:r>
              <a:rPr lang="fi-FI" sz="2000" dirty="0">
                <a:effectLst/>
                <a:ea typeface="Open Sans"/>
                <a:cs typeface="Times New Roman"/>
              </a:rPr>
              <a:t> erityisen tärkeäksi nousee oppilaiden osallistaminen ja yrittäjyyden tukeminen.</a:t>
            </a:r>
          </a:p>
          <a:p>
            <a:endParaRPr lang="fi-FI" sz="2000">
              <a:cs typeface="Calibri"/>
            </a:endParaRPr>
          </a:p>
        </p:txBody>
      </p:sp>
      <p:pic>
        <p:nvPicPr>
          <p:cNvPr id="5" name="Kuva 4" descr="Kuva, joka sisältää kohteen objekti, kynttilä&#10;&#10;Kuvaus luotu automaattisesti">
            <a:extLst>
              <a:ext uri="{FF2B5EF4-FFF2-40B4-BE49-F238E27FC236}">
                <a16:creationId xmlns:a16="http://schemas.microsoft.com/office/drawing/2014/main" id="{E94187FC-A58A-887F-DEF0-A7B9BD07E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58" r="8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5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6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7180A-2E20-BB28-9FD5-D2160E80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Ajankohta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7548F6-564E-810E-0BDD-3365518A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31479" cy="3320668"/>
          </a:xfrm>
        </p:spPr>
        <p:txBody>
          <a:bodyPr>
            <a:normAutofit/>
          </a:bodyPr>
          <a:lstStyle/>
          <a:p>
            <a:r>
              <a:rPr lang="fi-FI" sz="2200"/>
              <a:t>oppilaiden työskentelypäivät/viikot: työskentelyä 43-48 vkolla, yksi päivä viikossa (24.10./1.11./9.11./17.11./25.11.)</a:t>
            </a:r>
          </a:p>
          <a:p>
            <a:r>
              <a:rPr lang="fi-FI" sz="2200"/>
              <a:t>Joulumarkkinat 1.12.-22, klo 17.30-19.30, Käärmelahden koululla</a:t>
            </a:r>
          </a:p>
          <a:p>
            <a:pPr marL="0" indent="0">
              <a:buNone/>
            </a:pPr>
            <a:endParaRPr lang="fi-FI" sz="2200"/>
          </a:p>
        </p:txBody>
      </p:sp>
      <p:pic>
        <p:nvPicPr>
          <p:cNvPr id="5" name="Kuva 4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DF1CAACB-0641-CFF4-7D4E-395E691E19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914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020291A-7FF5-F444-F209-FA81E5A5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fi-FI" sz="5400"/>
              <a:t>Ryhmät &amp; yritykset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ED0E3E-9269-CB82-6A87-95AD196A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fi-FI" sz="1900"/>
              <a:t>myyntituotteita valmistetaan MOK -työskentelypäivinä oman luokanopettajan ohjaamana omissa luokissa</a:t>
            </a:r>
          </a:p>
          <a:p>
            <a:r>
              <a:rPr lang="fi-FI" sz="1900"/>
              <a:t>yritykset jaetaan niin, että yrityksissä on eri-ikäisiä oppilaita huolehtimassa yrityksen mainonnasta, tuotteiden viimeistelystä, esillepanosta, myynnistä sekä toiminnan loppuarvioinnista</a:t>
            </a:r>
          </a:p>
          <a:p>
            <a:endParaRPr lang="fi-FI" sz="1900"/>
          </a:p>
        </p:txBody>
      </p:sp>
      <p:pic>
        <p:nvPicPr>
          <p:cNvPr id="5" name="Kuva 4" descr="Kuva, joka sisältää kohteen punainen, aseta&#10;&#10;Kuvaus luotu automaattisesti">
            <a:extLst>
              <a:ext uri="{FF2B5EF4-FFF2-40B4-BE49-F238E27FC236}">
                <a16:creationId xmlns:a16="http://schemas.microsoft.com/office/drawing/2014/main" id="{ED7ADF07-C620-811E-8727-04C88A9FE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33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42C809-5BD7-0B1E-F31A-32DA1269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Tavoitteet &amp; sisällöt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B49055-A952-69B0-54FE-37EA91B9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1700" dirty="0"/>
              <a:t>Toimia yhdessä ryhmän kanssa, jossa eri ikäisiä oppilaita (L1, L2, L7)</a:t>
            </a:r>
          </a:p>
          <a:p>
            <a:r>
              <a:rPr lang="fi-FI" sz="1700" dirty="0"/>
              <a:t>Tutustua yrittämiseen ikätasolle sopivalla tavalla (L1,L5,L6)</a:t>
            </a:r>
          </a:p>
          <a:p>
            <a:r>
              <a:rPr lang="fi-FI" sz="1700" dirty="0"/>
              <a:t>Oppia eri materiaalien/aineiden käyttöä myytävän tuotteen valmistamisessa (L2,L3,L7)</a:t>
            </a:r>
          </a:p>
          <a:p>
            <a:r>
              <a:rPr lang="fi-FI" sz="1700" dirty="0"/>
              <a:t>Tehdä yhteistyötä kotien, vanhempainyhdistyksen sekä kyläläisten kanssa (L2,L6, L7)</a:t>
            </a:r>
          </a:p>
          <a:p>
            <a:r>
              <a:rPr lang="fi-FI" sz="1700" dirty="0"/>
              <a:t>Joulumarkkinoiden järjestäminen (L4,L6,L7)</a:t>
            </a:r>
          </a:p>
          <a:p>
            <a:endParaRPr lang="fi-FI" sz="1700" dirty="0"/>
          </a:p>
        </p:txBody>
      </p:sp>
      <p:pic>
        <p:nvPicPr>
          <p:cNvPr id="5" name="Kuva 4" descr="Kuva, joka sisältää kohteen lumi, lelu&#10;&#10;Kuvaus luotu automaattisesti">
            <a:extLst>
              <a:ext uri="{FF2B5EF4-FFF2-40B4-BE49-F238E27FC236}">
                <a16:creationId xmlns:a16="http://schemas.microsoft.com/office/drawing/2014/main" id="{5B38D89E-A6F5-B40B-7523-1ABE44746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140" r="590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138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2F5791-E100-2CC7-DD72-D822CD94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/>
              <a:t>Oppilaiden osallistaminen</a:t>
            </a:r>
          </a:p>
        </p:txBody>
      </p:sp>
      <p:pic>
        <p:nvPicPr>
          <p:cNvPr id="5" name="Kuva 4" descr="Kuva, joka sisältää kohteen puu, ulko, yö, valaistu&#10;&#10;Kuvaus luotu automaattisesti">
            <a:extLst>
              <a:ext uri="{FF2B5EF4-FFF2-40B4-BE49-F238E27FC236}">
                <a16:creationId xmlns:a16="http://schemas.microsoft.com/office/drawing/2014/main" id="{13284E03-EF64-A0FE-C0FA-D190E4062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76" r="48093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0A0FF5-472E-6D68-7CDC-6D776C191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fi-FI" sz="2200"/>
              <a:t>ideointi/suunnittelu yhdessä</a:t>
            </a:r>
          </a:p>
          <a:p>
            <a:r>
              <a:rPr lang="fi-FI" sz="2200"/>
              <a:t>yrityksen tavoitteen nimeäminen</a:t>
            </a:r>
          </a:p>
          <a:p>
            <a:r>
              <a:rPr lang="fi-FI" sz="2200"/>
              <a:t>yrityksen työntekijöiden toiminnan tavoitteen nimeäminen</a:t>
            </a:r>
          </a:p>
          <a:p>
            <a:endParaRPr lang="fi-FI" sz="2200"/>
          </a:p>
        </p:txBody>
      </p:sp>
    </p:spTree>
    <p:extLst>
      <p:ext uri="{BB962C8B-B14F-4D97-AF65-F5344CB8AC3E}">
        <p14:creationId xmlns:p14="http://schemas.microsoft.com/office/powerpoint/2010/main" val="337139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D738777-E8B5-F5D1-3EC0-895F1467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Arviointi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338BCE-8FCD-003B-96C5-39CCCD46D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2200"/>
              <a:t>yrityksen asettaman myyntitavoitteen arvioiminen itsearviointina </a:t>
            </a:r>
          </a:p>
          <a:p>
            <a:r>
              <a:rPr lang="fi-FI" sz="2200"/>
              <a:t>yrityksen työntekijöiden toiminnan arvioiminen ryhmäarviointina</a:t>
            </a:r>
          </a:p>
          <a:p>
            <a:endParaRPr lang="fi-FI" sz="2200"/>
          </a:p>
        </p:txBody>
      </p:sp>
      <p:pic>
        <p:nvPicPr>
          <p:cNvPr id="5" name="Kuva 4" descr="Kuva, joka sisältää kohteen teksti, sisä, kohteet, useat&#10;&#10;Kuvaus luotu automaattisesti">
            <a:extLst>
              <a:ext uri="{FF2B5EF4-FFF2-40B4-BE49-F238E27FC236}">
                <a16:creationId xmlns:a16="http://schemas.microsoft.com/office/drawing/2014/main" id="{35CA0B1D-87EB-0B79-2FD8-F6A229154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74" r="907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6829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54F69E418F9BE45BF5D042B80A9B60E" ma:contentTypeVersion="14" ma:contentTypeDescription="Luo uusi asiakirja." ma:contentTypeScope="" ma:versionID="5b23854b3336e16ad23277c39cf16680">
  <xsd:schema xmlns:xsd="http://www.w3.org/2001/XMLSchema" xmlns:xs="http://www.w3.org/2001/XMLSchema" xmlns:p="http://schemas.microsoft.com/office/2006/metadata/properties" xmlns:ns3="eb5b84cf-ef2d-4fbd-881d-4bbf5cb38d78" xmlns:ns4="09c30052-aec7-447f-8c7d-cc8032d0f7c9" targetNamespace="http://schemas.microsoft.com/office/2006/metadata/properties" ma:root="true" ma:fieldsID="6f9569c670bb9f82584154d13cc3777b" ns3:_="" ns4:_="">
    <xsd:import namespace="eb5b84cf-ef2d-4fbd-881d-4bbf5cb38d78"/>
    <xsd:import namespace="09c30052-aec7-447f-8c7d-cc8032d0f7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5b84cf-ef2d-4fbd-881d-4bbf5cb38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30052-aec7-447f-8c7d-cc8032d0f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59B6A4-2B87-4541-9C97-B1F29910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BFFF24-6100-45A4-A719-46E2390E5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5b84cf-ef2d-4fbd-881d-4bbf5cb38d78"/>
    <ds:schemaRef ds:uri="09c30052-aec7-447f-8c7d-cc8032d0f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2B4B2-1C2F-483D-A6B1-5796DC768FF0}">
  <ds:schemaRefs>
    <ds:schemaRef ds:uri="http://purl.org/dc/terms/"/>
    <ds:schemaRef ds:uri="09c30052-aec7-447f-8c7d-cc8032d0f7c9"/>
    <ds:schemaRef ds:uri="eb5b84cf-ef2d-4fbd-881d-4bbf5cb38d78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242</Words>
  <Application>Microsoft Office PowerPoint</Application>
  <PresentationFormat>Laajakuva</PresentationFormat>
  <Paragraphs>25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Office-teema</vt:lpstr>
      <vt:lpstr>Käärmelahden koulun MOK syksy 2022</vt:lpstr>
      <vt:lpstr>Joulumarkkinat</vt:lpstr>
      <vt:lpstr>Ajankohta </vt:lpstr>
      <vt:lpstr>Ryhmät &amp; yritykset</vt:lpstr>
      <vt:lpstr>Tavoitteet &amp; sisällöt</vt:lpstr>
      <vt:lpstr>Oppilaiden osallistaminen</vt:lpstr>
      <vt:lpstr>Arviointi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Ronkanen Iina Eveliina</cp:lastModifiedBy>
  <cp:revision>20</cp:revision>
  <dcterms:created xsi:type="dcterms:W3CDTF">2022-10-21T10:36:50Z</dcterms:created>
  <dcterms:modified xsi:type="dcterms:W3CDTF">2022-10-25T10:47:55Z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0x010100A54F69E418F9BE45BF5D042B80A9B60E</vt:lpwstr>
  </property>
</Properties>
</file>