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3" r:id="rId3"/>
    <p:sldId id="257" r:id="rId4"/>
    <p:sldId id="261" r:id="rId5"/>
    <p:sldId id="260" r:id="rId6"/>
    <p:sldId id="268" r:id="rId7"/>
    <p:sldId id="270" r:id="rId8"/>
    <p:sldId id="273" r:id="rId9"/>
    <p:sldId id="258" r:id="rId10"/>
    <p:sldId id="267" r:id="rId11"/>
    <p:sldId id="271" r:id="rId12"/>
    <p:sldId id="272" r:id="rId13"/>
    <p:sldId id="265" r:id="rId14"/>
    <p:sldId id="264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15548-1749-65DF-0E7E-C46EC3E25403}" v="55" dt="2022-05-23T06:08:57.789"/>
    <p1510:client id="{7BA57AAD-04A8-456C-BE1A-5A9FF1D2A495}" v="13" dt="2022-05-23T10:19:30.343"/>
    <p1510:client id="{AD6AC3FD-F2CB-48BD-984B-63DAB3C17B77}" v="52" dt="2022-05-23T06:00:10.422"/>
    <p1510:client id="{AEF98AB0-9374-400A-A09B-1E3EE8235E0B}" v="36" dt="2022-06-01T06:16:57.921"/>
    <p1510:client id="{E096A40D-D2F8-F980-32C4-9493FE607C09}" v="33" dt="2022-05-24T05:54: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6C0F03-3F2D-4F06-AB27-743EEAEF659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C0742CC-1141-4481-B527-7B2C9A28981F}">
      <dgm:prSet/>
      <dgm:spPr/>
      <dgm:t>
        <a:bodyPr/>
        <a:lstStyle/>
        <a:p>
          <a:r>
            <a:rPr lang="fi-FI" dirty="0"/>
            <a:t>Käärmelahti oli </a:t>
          </a:r>
          <a:r>
            <a:rPr lang="fi-FI" dirty="0">
              <a:latin typeface="Calibri Light" panose="020F0302020204030204"/>
            </a:rPr>
            <a:t>lentopallokylä</a:t>
          </a:r>
          <a:r>
            <a:rPr lang="fi-FI" dirty="0"/>
            <a:t>.</a:t>
          </a:r>
          <a:endParaRPr lang="en-US" dirty="0"/>
        </a:p>
      </dgm:t>
    </dgm:pt>
    <dgm:pt modelId="{B0B64932-4B53-4F00-A83E-D36AA65DC285}" type="parTrans" cxnId="{5AB8C8F1-0CC1-41AC-BD88-4D7340E6118A}">
      <dgm:prSet/>
      <dgm:spPr/>
      <dgm:t>
        <a:bodyPr/>
        <a:lstStyle/>
        <a:p>
          <a:endParaRPr lang="en-US"/>
        </a:p>
      </dgm:t>
    </dgm:pt>
    <dgm:pt modelId="{CDB0AF66-89AD-4E74-829A-4A47AE3D540D}" type="sibTrans" cxnId="{5AB8C8F1-0CC1-41AC-BD88-4D7340E6118A}">
      <dgm:prSet/>
      <dgm:spPr/>
      <dgm:t>
        <a:bodyPr/>
        <a:lstStyle/>
        <a:p>
          <a:endParaRPr lang="en-US"/>
        </a:p>
      </dgm:t>
    </dgm:pt>
    <dgm:pt modelId="{D04DE9E1-553B-465C-AD21-F3828C598617}">
      <dgm:prSet/>
      <dgm:spPr/>
      <dgm:t>
        <a:bodyPr/>
        <a:lstStyle/>
        <a:p>
          <a:r>
            <a:rPr lang="fi-FI" dirty="0"/>
            <a:t>Käärmelahdessa asui hiihdonmestari Veikko Räsänen.</a:t>
          </a:r>
          <a:endParaRPr lang="en-US" dirty="0"/>
        </a:p>
      </dgm:t>
    </dgm:pt>
    <dgm:pt modelId="{DB8BB95B-1E2D-4377-B64A-916D87CBBACE}" type="parTrans" cxnId="{F02A7299-9601-4E5E-873A-8C84F9047E18}">
      <dgm:prSet/>
      <dgm:spPr/>
      <dgm:t>
        <a:bodyPr/>
        <a:lstStyle/>
        <a:p>
          <a:endParaRPr lang="en-US"/>
        </a:p>
      </dgm:t>
    </dgm:pt>
    <dgm:pt modelId="{BD1D5212-0601-4620-8F2E-930ED4EBA5EC}" type="sibTrans" cxnId="{F02A7299-9601-4E5E-873A-8C84F9047E18}">
      <dgm:prSet/>
      <dgm:spPr/>
      <dgm:t>
        <a:bodyPr/>
        <a:lstStyle/>
        <a:p>
          <a:endParaRPr lang="en-US"/>
        </a:p>
      </dgm:t>
    </dgm:pt>
    <dgm:pt modelId="{4946BD63-CE79-48ED-9C86-BD6BF5CF4605}">
      <dgm:prSet/>
      <dgm:spPr/>
      <dgm:t>
        <a:bodyPr/>
        <a:lstStyle/>
        <a:p>
          <a:r>
            <a:rPr lang="fi-FI" dirty="0"/>
            <a:t>Käärmelahden viereisiä naapuri kyliä </a:t>
          </a:r>
          <a:r>
            <a:rPr lang="fi-FI" dirty="0">
              <a:latin typeface="Calibri Light" panose="020F0302020204030204"/>
            </a:rPr>
            <a:t>ovat</a:t>
          </a:r>
          <a:r>
            <a:rPr lang="fi-FI" dirty="0"/>
            <a:t> Maaninka, </a:t>
          </a:r>
          <a:r>
            <a:rPr lang="fi-FI" dirty="0" err="1"/>
            <a:t>Kinnulanlahti</a:t>
          </a:r>
          <a:r>
            <a:rPr lang="fi-FI" dirty="0"/>
            <a:t>, Haapamäki ja Siilinjärvi.</a:t>
          </a:r>
          <a:endParaRPr lang="en-US" dirty="0"/>
        </a:p>
      </dgm:t>
    </dgm:pt>
    <dgm:pt modelId="{95E4F77C-A622-446C-9582-DFF3B4F39F4A}" type="parTrans" cxnId="{DB404041-8A00-4434-8AF1-9AC6DB55A2DA}">
      <dgm:prSet/>
      <dgm:spPr/>
      <dgm:t>
        <a:bodyPr/>
        <a:lstStyle/>
        <a:p>
          <a:endParaRPr lang="en-US"/>
        </a:p>
      </dgm:t>
    </dgm:pt>
    <dgm:pt modelId="{5CEFF2AE-24FD-4A8D-AB46-E2CBF827DAA6}" type="sibTrans" cxnId="{DB404041-8A00-4434-8AF1-9AC6DB55A2DA}">
      <dgm:prSet/>
      <dgm:spPr/>
      <dgm:t>
        <a:bodyPr/>
        <a:lstStyle/>
        <a:p>
          <a:endParaRPr lang="en-US"/>
        </a:p>
      </dgm:t>
    </dgm:pt>
    <dgm:pt modelId="{CBE68BC1-25E7-40E2-8392-ECA6E7E74CFB}">
      <dgm:prSet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Hänet tunnetaan paremmin nimellä Räsä-Ukko</a:t>
          </a:r>
        </a:p>
      </dgm:t>
    </dgm:pt>
    <dgm:pt modelId="{79EDCC7C-7AA2-4BE0-BC0C-8308C4B0B6E6}" type="parTrans" cxnId="{FECD0F8B-519D-4DBD-8E84-DE4CC485C16A}">
      <dgm:prSet/>
      <dgm:spPr/>
    </dgm:pt>
    <dgm:pt modelId="{F367DB2D-77CA-470F-8030-0B59EE26CA3F}" type="sibTrans" cxnId="{FECD0F8B-519D-4DBD-8E84-DE4CC485C16A}">
      <dgm:prSet/>
      <dgm:spPr/>
    </dgm:pt>
    <dgm:pt modelId="{8202C874-ADA3-4FD2-A9CA-BD991AA7E2D0}" type="pres">
      <dgm:prSet presAssocID="{A06C0F03-3F2D-4F06-AB27-743EEAEF6599}" presName="linear" presStyleCnt="0">
        <dgm:presLayoutVars>
          <dgm:animLvl val="lvl"/>
          <dgm:resizeHandles val="exact"/>
        </dgm:presLayoutVars>
      </dgm:prSet>
      <dgm:spPr/>
    </dgm:pt>
    <dgm:pt modelId="{4F344A6A-8131-447E-BC99-A1634FD80B9F}" type="pres">
      <dgm:prSet presAssocID="{FC0742CC-1141-4481-B527-7B2C9A28981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273BE89-043B-4A24-AC69-EAFB7364B182}" type="pres">
      <dgm:prSet presAssocID="{CDB0AF66-89AD-4E74-829A-4A47AE3D540D}" presName="spacer" presStyleCnt="0"/>
      <dgm:spPr/>
    </dgm:pt>
    <dgm:pt modelId="{34FFCFE6-1499-4876-B151-9D7B29701432}" type="pres">
      <dgm:prSet presAssocID="{D04DE9E1-553B-465C-AD21-F3828C59861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B7C6FB2-17BA-45F1-A9B0-0B697B93AB72}" type="pres">
      <dgm:prSet presAssocID="{BD1D5212-0601-4620-8F2E-930ED4EBA5EC}" presName="spacer" presStyleCnt="0"/>
      <dgm:spPr/>
    </dgm:pt>
    <dgm:pt modelId="{141E3BB2-CAF4-42C4-8F77-9E02EE651CCE}" type="pres">
      <dgm:prSet presAssocID="{CBE68BC1-25E7-40E2-8392-ECA6E7E74CF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0C7DE17-476A-49C5-8C92-8947F1A964E5}" type="pres">
      <dgm:prSet presAssocID="{F367DB2D-77CA-470F-8030-0B59EE26CA3F}" presName="spacer" presStyleCnt="0"/>
      <dgm:spPr/>
    </dgm:pt>
    <dgm:pt modelId="{C61F5857-B693-425D-A30C-F4E98D3FE200}" type="pres">
      <dgm:prSet presAssocID="{4946BD63-CE79-48ED-9C86-BD6BF5CF460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B404041-8A00-4434-8AF1-9AC6DB55A2DA}" srcId="{A06C0F03-3F2D-4F06-AB27-743EEAEF6599}" destId="{4946BD63-CE79-48ED-9C86-BD6BF5CF4605}" srcOrd="3" destOrd="0" parTransId="{95E4F77C-A622-446C-9582-DFF3B4F39F4A}" sibTransId="{5CEFF2AE-24FD-4A8D-AB46-E2CBF827DAA6}"/>
    <dgm:cxn modelId="{81FDAF6F-EF4B-4FE1-8161-13476DF4F68A}" type="presOf" srcId="{CBE68BC1-25E7-40E2-8392-ECA6E7E74CFB}" destId="{141E3BB2-CAF4-42C4-8F77-9E02EE651CCE}" srcOrd="0" destOrd="0" presId="urn:microsoft.com/office/officeart/2005/8/layout/vList2"/>
    <dgm:cxn modelId="{2B13E052-73F1-409D-91F7-EB44AD5D2A78}" type="presOf" srcId="{4946BD63-CE79-48ED-9C86-BD6BF5CF4605}" destId="{C61F5857-B693-425D-A30C-F4E98D3FE200}" srcOrd="0" destOrd="0" presId="urn:microsoft.com/office/officeart/2005/8/layout/vList2"/>
    <dgm:cxn modelId="{FECD0F8B-519D-4DBD-8E84-DE4CC485C16A}" srcId="{A06C0F03-3F2D-4F06-AB27-743EEAEF6599}" destId="{CBE68BC1-25E7-40E2-8392-ECA6E7E74CFB}" srcOrd="2" destOrd="0" parTransId="{79EDCC7C-7AA2-4BE0-BC0C-8308C4B0B6E6}" sibTransId="{F367DB2D-77CA-470F-8030-0B59EE26CA3F}"/>
    <dgm:cxn modelId="{0C09E08C-032E-4EA7-9EF2-6CAA9B274558}" type="presOf" srcId="{FC0742CC-1141-4481-B527-7B2C9A28981F}" destId="{4F344A6A-8131-447E-BC99-A1634FD80B9F}" srcOrd="0" destOrd="0" presId="urn:microsoft.com/office/officeart/2005/8/layout/vList2"/>
    <dgm:cxn modelId="{F02A7299-9601-4E5E-873A-8C84F9047E18}" srcId="{A06C0F03-3F2D-4F06-AB27-743EEAEF6599}" destId="{D04DE9E1-553B-465C-AD21-F3828C598617}" srcOrd="1" destOrd="0" parTransId="{DB8BB95B-1E2D-4377-B64A-916D87CBBACE}" sibTransId="{BD1D5212-0601-4620-8F2E-930ED4EBA5EC}"/>
    <dgm:cxn modelId="{09A666D0-3D83-43D2-B8E7-939D2346952C}" type="presOf" srcId="{D04DE9E1-553B-465C-AD21-F3828C598617}" destId="{34FFCFE6-1499-4876-B151-9D7B29701432}" srcOrd="0" destOrd="0" presId="urn:microsoft.com/office/officeart/2005/8/layout/vList2"/>
    <dgm:cxn modelId="{EDDD6CEB-50CE-41FB-8B60-CE84676CF5FC}" type="presOf" srcId="{A06C0F03-3F2D-4F06-AB27-743EEAEF6599}" destId="{8202C874-ADA3-4FD2-A9CA-BD991AA7E2D0}" srcOrd="0" destOrd="0" presId="urn:microsoft.com/office/officeart/2005/8/layout/vList2"/>
    <dgm:cxn modelId="{5AB8C8F1-0CC1-41AC-BD88-4D7340E6118A}" srcId="{A06C0F03-3F2D-4F06-AB27-743EEAEF6599}" destId="{FC0742CC-1141-4481-B527-7B2C9A28981F}" srcOrd="0" destOrd="0" parTransId="{B0B64932-4B53-4F00-A83E-D36AA65DC285}" sibTransId="{CDB0AF66-89AD-4E74-829A-4A47AE3D540D}"/>
    <dgm:cxn modelId="{264F1B9C-2F01-463B-BF06-075ED224F35C}" type="presParOf" srcId="{8202C874-ADA3-4FD2-A9CA-BD991AA7E2D0}" destId="{4F344A6A-8131-447E-BC99-A1634FD80B9F}" srcOrd="0" destOrd="0" presId="urn:microsoft.com/office/officeart/2005/8/layout/vList2"/>
    <dgm:cxn modelId="{A4BCC9C6-4FF3-458C-B51A-E3DB193BF675}" type="presParOf" srcId="{8202C874-ADA3-4FD2-A9CA-BD991AA7E2D0}" destId="{B273BE89-043B-4A24-AC69-EAFB7364B182}" srcOrd="1" destOrd="0" presId="urn:microsoft.com/office/officeart/2005/8/layout/vList2"/>
    <dgm:cxn modelId="{B378E270-A8F9-4374-83E9-60CA091C1064}" type="presParOf" srcId="{8202C874-ADA3-4FD2-A9CA-BD991AA7E2D0}" destId="{34FFCFE6-1499-4876-B151-9D7B29701432}" srcOrd="2" destOrd="0" presId="urn:microsoft.com/office/officeart/2005/8/layout/vList2"/>
    <dgm:cxn modelId="{275A25B0-AFC1-4D69-A46C-B20648D00C53}" type="presParOf" srcId="{8202C874-ADA3-4FD2-A9CA-BD991AA7E2D0}" destId="{AB7C6FB2-17BA-45F1-A9B0-0B697B93AB72}" srcOrd="3" destOrd="0" presId="urn:microsoft.com/office/officeart/2005/8/layout/vList2"/>
    <dgm:cxn modelId="{2F353082-93A5-4882-BA71-F129E8729AA3}" type="presParOf" srcId="{8202C874-ADA3-4FD2-A9CA-BD991AA7E2D0}" destId="{141E3BB2-CAF4-42C4-8F77-9E02EE651CCE}" srcOrd="4" destOrd="0" presId="urn:microsoft.com/office/officeart/2005/8/layout/vList2"/>
    <dgm:cxn modelId="{E3E30E4A-A56A-4CD4-A959-35C61BC8D43D}" type="presParOf" srcId="{8202C874-ADA3-4FD2-A9CA-BD991AA7E2D0}" destId="{40C7DE17-476A-49C5-8C92-8947F1A964E5}" srcOrd="5" destOrd="0" presId="urn:microsoft.com/office/officeart/2005/8/layout/vList2"/>
    <dgm:cxn modelId="{D67AAEAC-3B17-4EDF-BEF9-705EBDB5414A}" type="presParOf" srcId="{8202C874-ADA3-4FD2-A9CA-BD991AA7E2D0}" destId="{C61F5857-B693-425D-A30C-F4E98D3FE20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44A6A-8131-447E-BC99-A1634FD80B9F}">
      <dsp:nvSpPr>
        <dsp:cNvPr id="0" name=""/>
        <dsp:cNvSpPr/>
      </dsp:nvSpPr>
      <dsp:spPr>
        <a:xfrm>
          <a:off x="0" y="825626"/>
          <a:ext cx="6263640" cy="913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Käärmelahti oli </a:t>
          </a:r>
          <a:r>
            <a:rPr lang="fi-FI" sz="2300" kern="1200" dirty="0">
              <a:latin typeface="Calibri Light" panose="020F0302020204030204"/>
            </a:rPr>
            <a:t>lentopallokylä</a:t>
          </a:r>
          <a:r>
            <a:rPr lang="fi-FI" sz="2300" kern="1200" dirty="0"/>
            <a:t>.</a:t>
          </a:r>
          <a:endParaRPr lang="en-US" sz="2300" kern="1200" dirty="0"/>
        </a:p>
      </dsp:txBody>
      <dsp:txXfrm>
        <a:off x="44602" y="870228"/>
        <a:ext cx="6174436" cy="824474"/>
      </dsp:txXfrm>
    </dsp:sp>
    <dsp:sp modelId="{34FFCFE6-1499-4876-B151-9D7B29701432}">
      <dsp:nvSpPr>
        <dsp:cNvPr id="0" name=""/>
        <dsp:cNvSpPr/>
      </dsp:nvSpPr>
      <dsp:spPr>
        <a:xfrm>
          <a:off x="0" y="1805545"/>
          <a:ext cx="6263640" cy="913678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Käärmelahdessa asui hiihdonmestari Veikko Räsänen.</a:t>
          </a:r>
          <a:endParaRPr lang="en-US" sz="2300" kern="1200" dirty="0"/>
        </a:p>
      </dsp:txBody>
      <dsp:txXfrm>
        <a:off x="44602" y="1850147"/>
        <a:ext cx="6174436" cy="824474"/>
      </dsp:txXfrm>
    </dsp:sp>
    <dsp:sp modelId="{141E3BB2-CAF4-42C4-8F77-9E02EE651CCE}">
      <dsp:nvSpPr>
        <dsp:cNvPr id="0" name=""/>
        <dsp:cNvSpPr/>
      </dsp:nvSpPr>
      <dsp:spPr>
        <a:xfrm>
          <a:off x="0" y="2785464"/>
          <a:ext cx="6263640" cy="913678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Hänet tunnetaan paremmin nimellä Räsä-Ukko</a:t>
          </a:r>
        </a:p>
      </dsp:txBody>
      <dsp:txXfrm>
        <a:off x="44602" y="2830066"/>
        <a:ext cx="6174436" cy="824474"/>
      </dsp:txXfrm>
    </dsp:sp>
    <dsp:sp modelId="{C61F5857-B693-425D-A30C-F4E98D3FE200}">
      <dsp:nvSpPr>
        <dsp:cNvPr id="0" name=""/>
        <dsp:cNvSpPr/>
      </dsp:nvSpPr>
      <dsp:spPr>
        <a:xfrm>
          <a:off x="0" y="3765382"/>
          <a:ext cx="6263640" cy="91367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Käärmelahden viereisiä naapuri kyliä </a:t>
          </a:r>
          <a:r>
            <a:rPr lang="fi-FI" sz="2300" kern="1200" dirty="0">
              <a:latin typeface="Calibri Light" panose="020F0302020204030204"/>
            </a:rPr>
            <a:t>ovat</a:t>
          </a:r>
          <a:r>
            <a:rPr lang="fi-FI" sz="2300" kern="1200" dirty="0"/>
            <a:t> Maaninka, </a:t>
          </a:r>
          <a:r>
            <a:rPr lang="fi-FI" sz="2300" kern="1200" dirty="0" err="1"/>
            <a:t>Kinnulanlahti</a:t>
          </a:r>
          <a:r>
            <a:rPr lang="fi-FI" sz="2300" kern="1200" dirty="0"/>
            <a:t>, Haapamäki ja Siilinjärvi.</a:t>
          </a:r>
          <a:endParaRPr lang="en-US" sz="2300" kern="1200" dirty="0"/>
        </a:p>
      </dsp:txBody>
      <dsp:txXfrm>
        <a:off x="44602" y="3809984"/>
        <a:ext cx="6174436" cy="824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0T09:01:2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8430 4419 16383 0 0,'5'-5'0'0'0,"7"-1"0"0"0,6-6 0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0T09:01:21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8507 4369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0T09:01:21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8584 4369 16383 0 0,'-6'0'0'0'0,"-7"0"0"0"0,-8 5 0 0 0,-5 2 0 0 0,-15 5 0 0 0,-16 1 0 0 0,0-2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2.6.2022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3.xml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56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6" name="Group 58">
            <a:extLst>
              <a:ext uri="{FF2B5EF4-FFF2-40B4-BE49-F238E27FC236}">
                <a16:creationId xmlns:a16="http://schemas.microsoft.com/office/drawing/2014/main" id="{31460D47-75CD-497D-BC88-FA41997D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9009592-A5E6-4C28-98E1-2066732D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60">
              <a:extLst>
                <a:ext uri="{FF2B5EF4-FFF2-40B4-BE49-F238E27FC236}">
                  <a16:creationId xmlns:a16="http://schemas.microsoft.com/office/drawing/2014/main" id="{40D59619-E7E2-49E5-B842-23F79868B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Freeform: Shape 62">
            <a:extLst>
              <a:ext uri="{FF2B5EF4-FFF2-40B4-BE49-F238E27FC236}">
                <a16:creationId xmlns:a16="http://schemas.microsoft.com/office/drawing/2014/main" id="{E6A0E474-BC1B-4020-8F1C-5DB17CF64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990600"/>
            <a:ext cx="99060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85A9D93-2E9F-1A84-AB77-149E345D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6166"/>
          </a:xfrm>
        </p:spPr>
        <p:txBody>
          <a:bodyPr/>
          <a:lstStyle/>
          <a:p>
            <a:r>
              <a:rPr lang="fi-FI" dirty="0">
                <a:cs typeface="Calibri Light"/>
              </a:rPr>
              <a:t>     </a:t>
            </a:r>
            <a:r>
              <a:rPr lang="fi-FI" sz="6000" dirty="0">
                <a:latin typeface="Cambria"/>
                <a:ea typeface="Cambria"/>
                <a:cs typeface="Calibri Light"/>
              </a:rPr>
              <a:t> Elettiinpä sitä ennenkin</a:t>
            </a:r>
          </a:p>
        </p:txBody>
      </p:sp>
    </p:spTree>
    <p:extLst>
      <p:ext uri="{BB962C8B-B14F-4D97-AF65-F5344CB8AC3E}">
        <p14:creationId xmlns:p14="http://schemas.microsoft.com/office/powerpoint/2010/main" val="321162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C4E81A3-CFDA-6A5E-BC1C-87779E8B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Mummo haastattelu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A0179EB-38EF-1FBF-B239-5E6E7B72A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5569" y="1956816"/>
            <a:ext cx="7860863" cy="4024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Entisaikaan</a:t>
            </a:r>
            <a:r>
              <a:rPr lang="en-US" sz="2400" dirty="0"/>
              <a:t> </a:t>
            </a:r>
            <a:r>
              <a:rPr lang="en-US" sz="2400" dirty="0" err="1"/>
              <a:t>vapaa-ajalla</a:t>
            </a:r>
            <a:r>
              <a:rPr lang="en-US" sz="2400" dirty="0"/>
              <a:t> </a:t>
            </a:r>
            <a:r>
              <a:rPr lang="en-US" sz="2400" dirty="0" err="1"/>
              <a:t>tehtiin</a:t>
            </a:r>
            <a:r>
              <a:rPr lang="en-US" sz="2400" dirty="0"/>
              <a:t> </a:t>
            </a:r>
            <a:r>
              <a:rPr lang="en-US" sz="2400" dirty="0" err="1"/>
              <a:t>oma</a:t>
            </a:r>
            <a:r>
              <a:rPr lang="en-US" sz="2400" dirty="0"/>
              <a:t> latu </a:t>
            </a:r>
            <a:r>
              <a:rPr lang="en-US" sz="2400" dirty="0" err="1"/>
              <a:t>itse</a:t>
            </a:r>
            <a:r>
              <a:rPr lang="en-US" sz="2400" dirty="0"/>
              <a:t> ja </a:t>
            </a:r>
            <a:r>
              <a:rPr lang="en-US" sz="2400" dirty="0" err="1"/>
              <a:t>hiihdettiin</a:t>
            </a:r>
            <a:r>
              <a:rPr lang="en-US" sz="2400" dirty="0"/>
              <a:t>, </a:t>
            </a:r>
            <a:r>
              <a:rPr lang="en-US" sz="2400" dirty="0" err="1"/>
              <a:t>oltiin</a:t>
            </a:r>
            <a:r>
              <a:rPr lang="en-US" sz="2400" dirty="0"/>
              <a:t> </a:t>
            </a:r>
            <a:r>
              <a:rPr lang="en-US" sz="2400" dirty="0" err="1"/>
              <a:t>navettatöissä</a:t>
            </a:r>
            <a:r>
              <a:rPr lang="en-US" sz="2400" dirty="0"/>
              <a:t>. </a:t>
            </a:r>
            <a:r>
              <a:rPr lang="en-US" sz="2400" dirty="0" err="1"/>
              <a:t>Välitunnilla</a:t>
            </a:r>
            <a:r>
              <a:rPr lang="en-US" sz="2400" dirty="0"/>
              <a:t> </a:t>
            </a:r>
            <a:r>
              <a:rPr lang="en-US" sz="2400" dirty="0" err="1"/>
              <a:t>hypittiin</a:t>
            </a:r>
            <a:r>
              <a:rPr lang="en-US" sz="2400" dirty="0"/>
              <a:t> </a:t>
            </a:r>
            <a:r>
              <a:rPr lang="en-US" sz="2400" dirty="0" err="1"/>
              <a:t>narua</a:t>
            </a:r>
            <a:r>
              <a:rPr lang="en-US" sz="2400" dirty="0"/>
              <a:t>, </a:t>
            </a:r>
            <a:r>
              <a:rPr lang="en-US" sz="2400" dirty="0" err="1"/>
              <a:t>pelattiin</a:t>
            </a:r>
            <a:r>
              <a:rPr lang="en-US" sz="2400" dirty="0"/>
              <a:t> </a:t>
            </a:r>
            <a:r>
              <a:rPr lang="en-US" sz="2400" dirty="0" err="1"/>
              <a:t>polttopalloa</a:t>
            </a:r>
            <a:r>
              <a:rPr lang="en-US" sz="2400" dirty="0"/>
              <a:t> ja </a:t>
            </a:r>
            <a:r>
              <a:rPr lang="en-US" sz="2400" dirty="0" err="1"/>
              <a:t>hippaa</a:t>
            </a:r>
            <a:r>
              <a:rPr lang="en-US" sz="2400" dirty="0"/>
              <a:t>. </a:t>
            </a:r>
            <a:r>
              <a:rPr lang="en-US" sz="2400" dirty="0" err="1"/>
              <a:t>Kouluruokalassa</a:t>
            </a:r>
            <a:r>
              <a:rPr lang="en-US" sz="2400" dirty="0"/>
              <a:t> </a:t>
            </a:r>
            <a:r>
              <a:rPr lang="en-US" sz="2400" dirty="0" err="1"/>
              <a:t>oli</a:t>
            </a:r>
            <a:r>
              <a:rPr lang="en-US" sz="2400" dirty="0"/>
              <a:t> vain </a:t>
            </a:r>
            <a:r>
              <a:rPr lang="en-US" sz="2400" dirty="0" err="1"/>
              <a:t>lusikoita</a:t>
            </a:r>
            <a:r>
              <a:rPr lang="en-US" sz="2400" dirty="0"/>
              <a:t>. Sen </a:t>
            </a:r>
            <a:r>
              <a:rPr lang="en-US" sz="2400" dirty="0" err="1"/>
              <a:t>takia</a:t>
            </a:r>
            <a:r>
              <a:rPr lang="en-US" sz="2400" dirty="0"/>
              <a:t> </a:t>
            </a:r>
            <a:r>
              <a:rPr lang="en-US" sz="2400" dirty="0" err="1"/>
              <a:t>syötiin</a:t>
            </a:r>
            <a:r>
              <a:rPr lang="en-US" sz="2400" dirty="0"/>
              <a:t> </a:t>
            </a:r>
            <a:r>
              <a:rPr lang="en-US" sz="2400" dirty="0" err="1"/>
              <a:t>makkarakeittoa</a:t>
            </a:r>
            <a:r>
              <a:rPr lang="en-US" sz="2400" dirty="0"/>
              <a:t>, </a:t>
            </a:r>
            <a:r>
              <a:rPr lang="en-US" sz="2400" dirty="0" err="1"/>
              <a:t>hernekeittoa</a:t>
            </a:r>
            <a:r>
              <a:rPr lang="en-US" sz="2400" dirty="0"/>
              <a:t>, </a:t>
            </a:r>
            <a:r>
              <a:rPr lang="en-US" sz="2400" dirty="0" err="1"/>
              <a:t>perunavelliä</a:t>
            </a:r>
            <a:r>
              <a:rPr lang="en-US" sz="2400" dirty="0"/>
              <a:t> </a:t>
            </a:r>
            <a:r>
              <a:rPr lang="en-US" sz="2400" dirty="0" err="1"/>
              <a:t>jne</a:t>
            </a:r>
            <a:r>
              <a:rPr lang="en-US" sz="2400" dirty="0"/>
              <a:t>. </a:t>
            </a:r>
            <a:r>
              <a:rPr lang="en-US" sz="2400" dirty="0" err="1"/>
              <a:t>Leivät</a:t>
            </a:r>
            <a:r>
              <a:rPr lang="en-US" sz="2400" dirty="0"/>
              <a:t> </a:t>
            </a:r>
            <a:r>
              <a:rPr lang="en-US" sz="2400" dirty="0" err="1"/>
              <a:t>piti</a:t>
            </a:r>
            <a:r>
              <a:rPr lang="en-US" sz="2400" dirty="0"/>
              <a:t> </a:t>
            </a:r>
            <a:r>
              <a:rPr lang="en-US" sz="2400" dirty="0" err="1"/>
              <a:t>viedä</a:t>
            </a:r>
            <a:r>
              <a:rPr lang="en-US" sz="2400" dirty="0"/>
              <a:t> </a:t>
            </a:r>
            <a:r>
              <a:rPr lang="en-US" sz="2400" dirty="0" err="1"/>
              <a:t>itse</a:t>
            </a:r>
            <a:r>
              <a:rPr lang="en-US" sz="2400" dirty="0"/>
              <a:t> </a:t>
            </a:r>
            <a:r>
              <a:rPr lang="en-US" sz="2400" dirty="0" err="1"/>
              <a:t>jos</a:t>
            </a:r>
            <a:r>
              <a:rPr lang="en-US" sz="2400" dirty="0"/>
              <a:t> </a:t>
            </a:r>
            <a:r>
              <a:rPr lang="en-US" sz="2400" dirty="0" err="1"/>
              <a:t>halusi</a:t>
            </a:r>
            <a:r>
              <a:rPr lang="en-US" sz="2400" dirty="0"/>
              <a:t> </a:t>
            </a:r>
            <a:r>
              <a:rPr lang="en-US" sz="2400" dirty="0" err="1"/>
              <a:t>syödä</a:t>
            </a:r>
            <a:r>
              <a:rPr lang="en-US" sz="2400" dirty="0"/>
              <a:t> </a:t>
            </a:r>
            <a:r>
              <a:rPr lang="en-US" sz="2400" dirty="0" err="1"/>
              <a:t>leipää</a:t>
            </a:r>
            <a:r>
              <a:rPr lang="en-US" sz="2400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A7D80DF9-AAC5-92D9-2106-A76500E4B668}"/>
                  </a:ext>
                </a:extLst>
              </p14:cNvPr>
              <p14:cNvContentPartPr/>
              <p14:nvPr/>
            </p14:nvContentPartPr>
            <p14:xfrm>
              <a:off x="2661589" y="2252453"/>
              <a:ext cx="19050" cy="19050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A7D80DF9-AAC5-92D9-2106-A76500E4B6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3950" y="2225995"/>
                <a:ext cx="53975" cy="71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FD963885-49BD-4250-6392-F9D27377EE0C}"/>
                  </a:ext>
                </a:extLst>
              </p14:cNvPr>
              <p14:cNvContentPartPr/>
              <p14:nvPr/>
            </p14:nvContentPartPr>
            <p14:xfrm>
              <a:off x="2703839" y="2243664"/>
              <a:ext cx="19050" cy="19050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FD963885-49BD-4250-6392-F9D27377EE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1339" y="1291164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C76136BD-A1BD-2B9B-151D-1CB30C568270}"/>
                  </a:ext>
                </a:extLst>
              </p14:cNvPr>
              <p14:cNvContentPartPr/>
              <p14:nvPr/>
            </p14:nvContentPartPr>
            <p14:xfrm>
              <a:off x="2624431" y="2243664"/>
              <a:ext cx="76200" cy="1905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C76136BD-A1BD-2B9B-151D-1CB30C5682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7269" y="2224225"/>
                <a:ext cx="110181" cy="575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1771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C231995-0150-B68D-1D14-DC093E60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Entisajan keittiö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4E0E98-A0B9-7BE0-7318-10427529E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Entisajan keittiöön kuuluu hernekeitto, kanakeitto, perunavelli, leipää, maitoa, porkkanaa, ruisleipää, mämmiä, perunaa ja omenaa. Perinteisin oli kuitenkin perunavelli.</a:t>
            </a:r>
            <a:endParaRPr lang="fi-FI"/>
          </a:p>
        </p:txBody>
      </p:sp>
      <p:pic>
        <p:nvPicPr>
          <p:cNvPr id="4" name="Kuva 4" descr="Kuva, joka sisältää kohteen lautanen, ruoka, sisä, valkoinen&#10;&#10;Kuvaus luotu automaattisesti">
            <a:extLst>
              <a:ext uri="{FF2B5EF4-FFF2-40B4-BE49-F238E27FC236}">
                <a16:creationId xmlns:a16="http://schemas.microsoft.com/office/drawing/2014/main" id="{CD842F39-D2E5-EC9A-5D30-BCB335B69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62" r="-1" b="1884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9E8DA0B6-9E15-64ED-28DF-E089B4C26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70" r="-2" b="1017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714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2E8EA1-433B-9DED-4C47-AA2C932C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fi-FI" sz="3400" dirty="0">
                <a:cs typeface="Calibri Light"/>
              </a:rPr>
              <a:t>               </a:t>
            </a:r>
            <a:r>
              <a:rPr lang="fi-FI" sz="3600" dirty="0">
                <a:cs typeface="Calibri Light"/>
              </a:rPr>
              <a:t> </a:t>
            </a:r>
            <a:r>
              <a:rPr lang="fi-FI" sz="4800" dirty="0">
                <a:cs typeface="Calibri Light"/>
              </a:rPr>
              <a:t>Korkeakoski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5" descr="Kuva, joka sisältää kohteen luonto, lumi, puu, ulko&#10;&#10;Kuvaus luotu automaattisesti">
            <a:extLst>
              <a:ext uri="{FF2B5EF4-FFF2-40B4-BE49-F238E27FC236}">
                <a16:creationId xmlns:a16="http://schemas.microsoft.com/office/drawing/2014/main" id="{E98E4B3F-118A-27B1-0111-07BBF1301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7" r="2" b="2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E70A14-34BB-5137-ADA4-434B9724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7972" y="1636130"/>
            <a:ext cx="4884189" cy="24388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3200" dirty="0">
                <a:cs typeface="Calibri"/>
              </a:rPr>
              <a:t>Korkeakoskella on vapaana virtaava koski.</a:t>
            </a:r>
          </a:p>
          <a:p>
            <a:pPr marL="0" indent="0">
              <a:buNone/>
            </a:pPr>
            <a:r>
              <a:rPr lang="fi-FI" sz="3200" dirty="0">
                <a:ea typeface="Calibri"/>
                <a:cs typeface="Calibri"/>
              </a:rPr>
              <a:t>Korkeakoski on luonnonsuojelualue.</a:t>
            </a:r>
          </a:p>
          <a:p>
            <a:pPr marL="0" indent="0">
              <a:buNone/>
            </a:pPr>
            <a:r>
              <a:rPr lang="fi-FI" sz="3200" dirty="0">
                <a:ea typeface="Calibri"/>
                <a:cs typeface="Calibri"/>
              </a:rPr>
              <a:t>Korkeakoski on syntynyt muinaiseen kallioperän murtumalinjaan.</a:t>
            </a:r>
          </a:p>
        </p:txBody>
      </p:sp>
      <p:pic>
        <p:nvPicPr>
          <p:cNvPr id="6" name="Kuva 6" descr="Kuva, joka sisältää kohteen puu, ulko, metsä&#10;&#10;Kuvaus luotu automaattisesti">
            <a:extLst>
              <a:ext uri="{FF2B5EF4-FFF2-40B4-BE49-F238E27FC236}">
                <a16:creationId xmlns:a16="http://schemas.microsoft.com/office/drawing/2014/main" id="{3B19C3B2-74C8-BEDF-6EA4-EE8751864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98" r="-2" b="318"/>
          <a:stretch/>
        </p:blipFill>
        <p:spPr>
          <a:xfrm>
            <a:off x="2785874" y="4333791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9619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32DDE0-478D-11EC-821C-50FFB85E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55098"/>
            <a:ext cx="5962002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 err="1">
                <a:solidFill>
                  <a:schemeClr val="tx2"/>
                </a:solidFill>
                <a:latin typeface="Calibri"/>
                <a:cs typeface="Calibri"/>
              </a:rPr>
              <a:t>Lähteet</a:t>
            </a:r>
            <a:r>
              <a:rPr lang="en-US" sz="4400" kern="1200" dirty="0">
                <a:solidFill>
                  <a:schemeClr val="tx2"/>
                </a:solidFill>
                <a:latin typeface="Consolas"/>
              </a:rPr>
              <a:t>:</a:t>
            </a:r>
            <a:r>
              <a: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Tavinsalmen</a:t>
            </a:r>
            <a:r>
              <a: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kuninkaankartanosta</a:t>
            </a:r>
            <a:r>
              <a:rPr lang="en-US" sz="4400" dirty="0">
                <a:solidFill>
                  <a:schemeClr val="tx2"/>
                </a:solidFill>
              </a:rPr>
              <a:t>, 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 err="1">
                <a:solidFill>
                  <a:schemeClr val="tx2"/>
                </a:solidFill>
              </a:rPr>
              <a:t>Käärmelahteen-kirja</a:t>
            </a:r>
            <a:r>
              <a: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Myö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Maaningan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helemassa</a:t>
            </a:r>
            <a:r>
              <a:rPr lang="en-US" sz="4400" dirty="0">
                <a:solidFill>
                  <a:schemeClr val="tx2"/>
                </a:solidFill>
              </a:rPr>
              <a:t> </a:t>
            </a:r>
            <a:r>
              <a:rPr lang="en-US" sz="4400" dirty="0" err="1">
                <a:solidFill>
                  <a:schemeClr val="tx2"/>
                </a:solidFill>
              </a:rPr>
              <a:t>huppaellaan-kirja</a:t>
            </a:r>
            <a:r>
              <a:rPr lang="en-US" sz="4400" dirty="0">
                <a:solidFill>
                  <a:schemeClr val="tx2"/>
                </a:solidFill>
              </a:rPr>
              <a:t>, </a:t>
            </a:r>
            <a:r>
              <a:rPr lang="en-US" sz="4400" dirty="0" err="1">
                <a:solidFill>
                  <a:schemeClr val="tx2"/>
                </a:solidFill>
              </a:rPr>
              <a:t>wikipedia</a:t>
            </a:r>
            <a:r>
              <a: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ja google. </a:t>
            </a:r>
            <a:endParaRPr lang="en-US" sz="4400" kern="1200" dirty="0">
              <a:solidFill>
                <a:schemeClr val="tx2"/>
              </a:solidFill>
              <a:latin typeface="+mj-lt"/>
              <a:cs typeface="Calibri Light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1E193E-D3BC-82BD-7663-FC53C0756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3490" y="1796451"/>
            <a:ext cx="4020644" cy="3581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 err="1">
                <a:solidFill>
                  <a:schemeClr val="tx2"/>
                </a:solidFill>
                <a:latin typeface="Arial Nova"/>
              </a:rPr>
              <a:t>Tekijät</a:t>
            </a:r>
            <a:r>
              <a:rPr lang="en-US" sz="4400" kern="1200" dirty="0">
                <a:solidFill>
                  <a:schemeClr val="tx2"/>
                </a:solidFill>
                <a:latin typeface="Arial Nova"/>
              </a:rPr>
              <a:t>:</a:t>
            </a:r>
            <a:r>
              <a:rPr lang="en-US" sz="4400" dirty="0">
                <a:solidFill>
                  <a:schemeClr val="tx2"/>
                </a:solidFill>
                <a:latin typeface="Arial Nova"/>
              </a:rPr>
              <a:t> </a:t>
            </a:r>
            <a:r>
              <a:rPr lang="en-US" sz="4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Aatu</a:t>
            </a:r>
            <a:r>
              <a:rPr lang="en-US" sz="4400" dirty="0">
                <a:solidFill>
                  <a:schemeClr val="tx2"/>
                </a:solidFill>
              </a:rPr>
              <a:t> R,</a:t>
            </a:r>
            <a:r>
              <a:rPr lang="en-US" sz="4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Siiri, Niilo, Minttu, Jinna,</a:t>
            </a:r>
            <a:r>
              <a:rPr lang="en-US" sz="4400" dirty="0">
                <a:solidFill>
                  <a:schemeClr val="tx2"/>
                </a:solidFill>
              </a:rPr>
              <a:t> Sohvi, </a:t>
            </a:r>
            <a:r>
              <a:rPr lang="en-US" sz="4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Nanna</a:t>
            </a:r>
            <a:r>
              <a:rPr lang="en-US" sz="4400" dirty="0">
                <a:solidFill>
                  <a:schemeClr val="tx2"/>
                </a:solidFill>
              </a:rPr>
              <a:t> ja</a:t>
            </a:r>
            <a:r>
              <a:rPr lang="en-US" sz="4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schemeClr val="tx2"/>
                </a:solidFill>
              </a:rPr>
              <a:t>Jasper</a:t>
            </a:r>
            <a:endParaRPr lang="en-US" sz="4400" kern="1200" dirty="0">
              <a:solidFill>
                <a:schemeClr val="tx2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585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C6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FC8A80-8DA5-E95E-3B95-E518DDDF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600" kern="1200" dirty="0"/>
            </a:br>
            <a:br>
              <a:rPr lang="en-US" sz="2600" kern="1200" dirty="0"/>
            </a:br>
            <a:r>
              <a:rPr lang="en-US" sz="4800" kern="1200" dirty="0" err="1">
                <a:solidFill>
                  <a:srgbClr val="FFFFFF"/>
                </a:solidFill>
                <a:latin typeface="Times New Roman"/>
                <a:cs typeface="Times New Roman"/>
              </a:rPr>
              <a:t>Loppu</a:t>
            </a:r>
            <a:endParaRPr lang="en-US" sz="4800" kern="12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Kuva 4" descr="Kuva, joka sisältää kohteen teksti, luonnoslehtiö&#10;&#10;Kuvaus luotu automaattisesti">
            <a:extLst>
              <a:ext uri="{FF2B5EF4-FFF2-40B4-BE49-F238E27FC236}">
                <a16:creationId xmlns:a16="http://schemas.microsoft.com/office/drawing/2014/main" id="{C0F8EAFD-C788-5D81-CFD6-A58E11380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46"/>
          <a:stretch/>
        </p:blipFill>
        <p:spPr>
          <a:xfrm>
            <a:off x="4038600" y="1604361"/>
            <a:ext cx="7188199" cy="36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5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D2EF62E-FA98-7F6D-D24B-341521E5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800" kern="120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Kuva 1920-luvulla ja 2020-luvulla</a:t>
            </a:r>
            <a:r>
              <a:rPr lang="en-US" sz="2800">
                <a:solidFill>
                  <a:schemeClr val="bg1">
                    <a:alpha val="60000"/>
                  </a:schemeClr>
                </a:solidFill>
              </a:rPr>
              <a:t>    </a:t>
            </a:r>
            <a:br>
              <a:rPr lang="en-US" sz="2800">
                <a:solidFill>
                  <a:schemeClr val="bg1">
                    <a:alpha val="60000"/>
                  </a:schemeClr>
                </a:solidFill>
                <a:cs typeface="Calibri Light"/>
              </a:rPr>
            </a:br>
            <a:br>
              <a:rPr lang="en-US" sz="2800"/>
            </a:br>
            <a:endParaRPr lang="en-US" sz="2800" kern="1200">
              <a:solidFill>
                <a:schemeClr val="bg1">
                  <a:alpha val="60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3" name="Kuva 5" descr="Kuva, joka sisältää kohteen henkilö, tyttö, ryhmä&#10;&#10;Kuvaus luotu automaattisesti">
            <a:extLst>
              <a:ext uri="{FF2B5EF4-FFF2-40B4-BE49-F238E27FC236}">
                <a16:creationId xmlns:a16="http://schemas.microsoft.com/office/drawing/2014/main" id="{1729042A-B9C5-87DC-95DC-A91FD2156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9" r="11314"/>
          <a:stretch/>
        </p:blipFill>
        <p:spPr>
          <a:xfrm>
            <a:off x="8774936" y="815191"/>
            <a:ext cx="2931299" cy="54864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68EC3FE-7B9D-DCA7-16F7-76FDF40D4CA3}"/>
              </a:ext>
            </a:extLst>
          </p:cNvPr>
          <p:cNvSpPr txBox="1"/>
          <p:nvPr/>
        </p:nvSpPr>
        <p:spPr>
          <a:xfrm>
            <a:off x="8075863" y="6298324"/>
            <a:ext cx="3976577" cy="30832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Kuva 4" descr="Kuva, joka sisältää kohteen ulko, maa, henkilö, ryhmä&#10;&#10;Kuvaus luotu automaattisesti">
            <a:extLst>
              <a:ext uri="{FF2B5EF4-FFF2-40B4-BE49-F238E27FC236}">
                <a16:creationId xmlns:a16="http://schemas.microsoft.com/office/drawing/2014/main" id="{8A4D2F77-B857-5F8B-C4E8-60984F128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88" r="21671"/>
          <a:stretch/>
        </p:blipFill>
        <p:spPr>
          <a:xfrm>
            <a:off x="382268" y="743315"/>
            <a:ext cx="2905400" cy="5486399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4E2496A-1918-81DC-8D4C-6D980262E550}"/>
              </a:ext>
            </a:extLst>
          </p:cNvPr>
          <p:cNvSpPr txBox="1"/>
          <p:nvPr/>
        </p:nvSpPr>
        <p:spPr>
          <a:xfrm>
            <a:off x="9813986" y="629153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000">
                <a:solidFill>
                  <a:schemeClr val="bg1"/>
                </a:solidFill>
                <a:cs typeface="Calibri"/>
              </a:rPr>
              <a:t>2020-luvulla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D968732-401F-BA63-7D95-67BA1B29A8E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>
              <a:cs typeface="Calibri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6465D07-D29E-1D28-811A-A821C106ED5F}"/>
              </a:ext>
            </a:extLst>
          </p:cNvPr>
          <p:cNvSpPr txBox="1"/>
          <p:nvPr/>
        </p:nvSpPr>
        <p:spPr>
          <a:xfrm>
            <a:off x="5010150" y="3486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>
              <a:cs typeface="Calibri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0F344F0-FD56-A6E5-73E5-5C4E71C03C72}"/>
              </a:ext>
            </a:extLst>
          </p:cNvPr>
          <p:cNvSpPr txBox="1"/>
          <p:nvPr/>
        </p:nvSpPr>
        <p:spPr>
          <a:xfrm>
            <a:off x="5543909" y="35598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>
              <a:cs typeface="Calibri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7DADF82-F4B1-7DD1-A4C2-79237B205320}"/>
              </a:ext>
            </a:extLst>
          </p:cNvPr>
          <p:cNvSpPr txBox="1"/>
          <p:nvPr/>
        </p:nvSpPr>
        <p:spPr>
          <a:xfrm>
            <a:off x="309655" y="6348142"/>
            <a:ext cx="30738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000">
                <a:solidFill>
                  <a:schemeClr val="bg1"/>
                </a:solidFill>
              </a:rPr>
              <a:t>1920-luvulla</a:t>
            </a:r>
            <a:endParaRPr lang="fi-FI" sz="2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04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935DA3-6E8D-FC4C-4AFA-279F655B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  <a:ea typeface="Calibri Light"/>
                <a:cs typeface="Calibri Light"/>
              </a:rPr>
              <a:t>Entisajan koulu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5" name="Kuva 5" descr="Kuva, joka sisältää kohteen ulko, rakennus, talo, katu&#10;&#10;Kuvaus luotu automaattisesti">
            <a:extLst>
              <a:ext uri="{FF2B5EF4-FFF2-40B4-BE49-F238E27FC236}">
                <a16:creationId xmlns:a16="http://schemas.microsoft.com/office/drawing/2014/main" id="{B09CF1ED-4881-6ABF-364A-9A9CBCC01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1" r="28149" b="-1"/>
          <a:stretch/>
        </p:blipFill>
        <p:spPr>
          <a:xfrm flipH="1"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53" name="Group 4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4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Sisällön paikkamerkki 2">
            <a:extLst>
              <a:ext uri="{FF2B5EF4-FFF2-40B4-BE49-F238E27FC236}">
                <a16:creationId xmlns:a16="http://schemas.microsoft.com/office/drawing/2014/main" id="{61E31908-A0DD-7718-D969-1BE6C2DAC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Käärmelahdessa koulu alkoi v. 1902</a:t>
            </a: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Käärmelahden koulu valmistui v. 1903</a:t>
            </a: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Vuonna 1921 Suomessa tuli voimaan oppivelvollisuuslaki. </a:t>
            </a:r>
          </a:p>
          <a:p>
            <a:endParaRPr lang="fi-FI" sz="1500">
              <a:solidFill>
                <a:schemeClr val="bg1"/>
              </a:solidFill>
              <a:cs typeface="Calibri"/>
            </a:endParaRP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Koulu kesti ma-la eli 6 päivää</a:t>
            </a: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Oppiaineet olivat erinimisiä</a:t>
            </a: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Kuri oli kova</a:t>
            </a: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Kouluasu tytöillä: mekko ja essu ja pojilla sarkahousut ja takki sekä lakki</a:t>
            </a:r>
            <a:endParaRPr lang="fi-FI" sz="1500" dirty="0">
              <a:solidFill>
                <a:schemeClr val="bg1"/>
              </a:solidFill>
            </a:endParaRP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Ilmainen kouluruoka alkoi v.1943 jälkeen</a:t>
            </a:r>
          </a:p>
          <a:p>
            <a:r>
              <a:rPr lang="fi-FI" sz="1500" dirty="0">
                <a:solidFill>
                  <a:schemeClr val="bg1"/>
                </a:solidFill>
                <a:ea typeface="Calibri"/>
                <a:cs typeface="Calibri"/>
              </a:rPr>
              <a:t>Vanhan ajan koulu    -&gt;  Helsingin kaupunginmuseo                        </a:t>
            </a:r>
          </a:p>
          <a:p>
            <a:pPr marL="0" indent="0">
              <a:buNone/>
            </a:pPr>
            <a:endParaRPr lang="fi-FI" sz="1500">
              <a:solidFill>
                <a:schemeClr val="bg1"/>
              </a:solidFill>
              <a:ea typeface="Calibri"/>
              <a:cs typeface="Calibri"/>
            </a:endParaRPr>
          </a:p>
          <a:p>
            <a:endParaRPr lang="fi-FI" sz="15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15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1500">
              <a:solidFill>
                <a:schemeClr val="bg1"/>
              </a:solidFill>
              <a:ea typeface="Calibri"/>
              <a:cs typeface="Calibri"/>
            </a:endParaRPr>
          </a:p>
        </p:txBody>
      </p:sp>
      <p:grpSp>
        <p:nvGrpSpPr>
          <p:cNvPr id="5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4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4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4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kstiruutu 3">
            <a:extLst>
              <a:ext uri="{FF2B5EF4-FFF2-40B4-BE49-F238E27FC236}">
                <a16:creationId xmlns:a16="http://schemas.microsoft.com/office/drawing/2014/main" id="{6E6FBE59-28FD-E9FE-6505-5DCDB9A632C3}"/>
              </a:ext>
            </a:extLst>
          </p:cNvPr>
          <p:cNvSpPr txBox="1"/>
          <p:nvPr/>
        </p:nvSpPr>
        <p:spPr>
          <a:xfrm>
            <a:off x="12574438" y="-9690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fi-FI"/>
              <a:t>Lisää teksti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39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C4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38F4B1-4BD8-4538-613D-D2544ED3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cs typeface="Calibri Light"/>
              </a:rPr>
              <a:t>Käärmelahden koulun historia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ulko, rakennus, talo, katu&#10;&#10;Kuvaus luotu automaattisesti">
            <a:extLst>
              <a:ext uri="{FF2B5EF4-FFF2-40B4-BE49-F238E27FC236}">
                <a16:creationId xmlns:a16="http://schemas.microsoft.com/office/drawing/2014/main" id="{0AEF8F13-6195-7D56-B0B6-EECEC4C9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929580"/>
            <a:ext cx="6579910" cy="3108301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C36053-CA3A-81AC-DFBC-7E6CA615A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>
                <a:solidFill>
                  <a:srgbClr val="FFFFFF"/>
                </a:solidFill>
                <a:cs typeface="Calibri"/>
              </a:rPr>
              <a:t>Päätös koulun rakentamisesta käärmelahteen tehtiin 29.12.1901</a:t>
            </a:r>
          </a:p>
          <a:p>
            <a:r>
              <a:rPr lang="fi-FI" sz="2000">
                <a:solidFill>
                  <a:srgbClr val="FFFFFF"/>
                </a:solidFill>
                <a:cs typeface="Calibri"/>
              </a:rPr>
              <a:t>Koulu avattiin 29.9.1902</a:t>
            </a:r>
          </a:p>
          <a:p>
            <a:r>
              <a:rPr lang="fi-FI" sz="2000">
                <a:solidFill>
                  <a:srgbClr val="FFFFFF"/>
                </a:solidFill>
                <a:cs typeface="Calibri"/>
              </a:rPr>
              <a:t>Ensimmäinen lukukausi päättyi 20.12.1902</a:t>
            </a:r>
          </a:p>
          <a:p>
            <a:r>
              <a:rPr lang="fi-FI" sz="2000">
                <a:solidFill>
                  <a:srgbClr val="FFFFFF"/>
                </a:solidFill>
                <a:cs typeface="Calibri"/>
              </a:rPr>
              <a:t>Kevätkausi alkoi 13.1.1903</a:t>
            </a:r>
          </a:p>
          <a:p>
            <a:r>
              <a:rPr lang="fi-FI" sz="2000">
                <a:solidFill>
                  <a:srgbClr val="FFFFFF"/>
                </a:solidFill>
                <a:cs typeface="Calibri"/>
              </a:rPr>
              <a:t>Koulukeittiö päätettiin ottaa käyttöön 11.10.1939</a:t>
            </a:r>
          </a:p>
          <a:p>
            <a:r>
              <a:rPr lang="fi-FI" sz="2000">
                <a:solidFill>
                  <a:srgbClr val="FFFFFF"/>
                </a:solidFill>
                <a:cs typeface="Calibri"/>
              </a:rPr>
              <a:t>Toinen koulurakennus valmistui v.1957</a:t>
            </a:r>
          </a:p>
          <a:p>
            <a:r>
              <a:rPr lang="fi-FI" sz="2000">
                <a:solidFill>
                  <a:srgbClr val="FFFFFF"/>
                </a:solidFill>
                <a:cs typeface="Calibri"/>
              </a:rPr>
              <a:t>Koulurakennuksen vihkiäiset oli sunnuntaina 30.3.1958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1CFF1CC-261F-9E42-8D5A-F7966DE5608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E73F139-3B43-C632-A96E-461245A616C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7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DD36FFD-62A7-3AEB-530E-79B4C9B4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rgbClr val="FFFFFF"/>
                </a:solidFill>
                <a:cs typeface="Calibri Light"/>
              </a:rPr>
              <a:t>Entisajan kulkuvälineet</a:t>
            </a:r>
            <a:endParaRPr lang="fi-FI" sz="4000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26A7D-16FD-0490-C14C-7B71F317B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endParaRPr lang="fi-FI" sz="3600">
              <a:cs typeface="Calibri"/>
            </a:endParaRPr>
          </a:p>
          <a:p>
            <a:endParaRPr lang="fi-FI" sz="3600">
              <a:cs typeface="Calibri"/>
            </a:endParaRPr>
          </a:p>
          <a:p>
            <a:endParaRPr lang="fi-FI" sz="3600">
              <a:cs typeface="Calibri"/>
            </a:endParaRPr>
          </a:p>
          <a:p>
            <a:r>
              <a:rPr lang="fi-FI" sz="3600">
                <a:cs typeface="Calibri"/>
              </a:rPr>
              <a:t>Entisajan kulkuvälineitä oli  mm hevoskärryjä, talvella suksia, kesällä veneitä ja pyöriä.</a:t>
            </a:r>
            <a:endParaRPr lang="fi-FI">
              <a:cs typeface="Calibri"/>
            </a:endParaRPr>
          </a:p>
          <a:p>
            <a:r>
              <a:rPr lang="fi-FI" sz="3600">
                <a:cs typeface="Calibri"/>
              </a:rPr>
              <a:t>Entisaikaan ei ollut autoja ja traktoreita.</a:t>
            </a:r>
          </a:p>
          <a:p>
            <a:r>
              <a:rPr lang="fi-FI" sz="3600">
                <a:cs typeface="Calibri"/>
              </a:rPr>
              <a:t>Työn teko ja kulkeminen oli rankempaa kuin nykyään.</a:t>
            </a:r>
          </a:p>
          <a:p>
            <a:endParaRPr lang="fi-FI" sz="3600">
              <a:cs typeface="Calibri"/>
            </a:endParaRPr>
          </a:p>
          <a:p>
            <a:endParaRPr lang="fi-FI" sz="3600">
              <a:cs typeface="Calibri"/>
            </a:endParaRPr>
          </a:p>
          <a:p>
            <a:endParaRPr lang="fi-FI" sz="3600">
              <a:cs typeface="Calibri"/>
            </a:endParaRPr>
          </a:p>
          <a:p>
            <a:endParaRPr lang="fi-FI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80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6679BA4-91A0-B0FE-E04A-0A56BAA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 dirty="0" err="1">
                <a:latin typeface="+mj-lt"/>
                <a:ea typeface="+mj-ea"/>
                <a:cs typeface="+mj-cs"/>
              </a:rPr>
              <a:t>Entisajan</a:t>
            </a:r>
            <a:r>
              <a:rPr lang="en-US" sz="3100" dirty="0"/>
              <a:t> </a:t>
            </a:r>
            <a:br>
              <a:rPr lang="en-US" sz="3100" dirty="0"/>
            </a:br>
            <a:r>
              <a:rPr lang="en-US" sz="3100" dirty="0"/>
              <a:t> </a:t>
            </a:r>
            <a:r>
              <a:rPr lang="en-US" sz="3100" dirty="0" err="1"/>
              <a:t>polkupyörä</a:t>
            </a:r>
            <a:br>
              <a:rPr lang="en-US" sz="3100" dirty="0"/>
            </a:br>
            <a:r>
              <a:rPr lang="en-US" sz="3100" kern="1200" dirty="0">
                <a:latin typeface="+mj-lt"/>
                <a:ea typeface="+mj-ea"/>
                <a:cs typeface="+mj-cs"/>
              </a:rPr>
              <a:t>.</a:t>
            </a:r>
            <a:br>
              <a:rPr lang="en-US" sz="3100" kern="1200" dirty="0"/>
            </a:br>
            <a:r>
              <a:rPr lang="en-US" sz="3100" dirty="0" err="1"/>
              <a:t>Polkupyörä</a:t>
            </a:r>
            <a:r>
              <a:rPr lang="en-US" sz="3100" dirty="0"/>
              <a:t> </a:t>
            </a:r>
            <a:r>
              <a:rPr lang="en-US" sz="3100" dirty="0" err="1"/>
              <a:t>helpotti</a:t>
            </a:r>
            <a:r>
              <a:rPr lang="en-US" sz="3100" dirty="0"/>
              <a:t> 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liikkumista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4" descr="Kuva, joka sisältää kohteen polkupyörä, ulko, ruoho, pysäköity&#10;&#10;Kuvaus luotu automaattisesti">
            <a:extLst>
              <a:ext uri="{FF2B5EF4-FFF2-40B4-BE49-F238E27FC236}">
                <a16:creationId xmlns:a16="http://schemas.microsoft.com/office/drawing/2014/main" id="{287F537F-9F78-B784-2973-2A97CBC9A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53" r="6083" b="1"/>
          <a:stretch/>
        </p:blipFill>
        <p:spPr>
          <a:xfrm>
            <a:off x="5629729" y="566916"/>
            <a:ext cx="5866445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99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maa, polkupyörä, ulko, pysäköity&#10;&#10;Kuvaus luotu automaattisesti">
            <a:extLst>
              <a:ext uri="{FF2B5EF4-FFF2-40B4-BE49-F238E27FC236}">
                <a16:creationId xmlns:a16="http://schemas.microsoft.com/office/drawing/2014/main" id="{7C01A63F-5AD5-0500-11F8-DDC2880E6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341"/>
          <a:stretch/>
        </p:blipFill>
        <p:spPr>
          <a:xfrm>
            <a:off x="560539" y="-1"/>
            <a:ext cx="11588329" cy="685799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EEBE82-C1B9-F6E3-5716-ADF86129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460" y="994975"/>
            <a:ext cx="3874686" cy="2147520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>
                <a:solidFill>
                  <a:schemeClr val="bg1"/>
                </a:solidFill>
                <a:cs typeface="Calibri Light"/>
              </a:rPr>
            </a:b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BC89444-5C0F-9F97-28FE-74C1995B3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3200">
                <a:solidFill>
                  <a:schemeClr val="bg1"/>
                </a:solidFill>
                <a:cs typeface="Calibri"/>
              </a:rPr>
              <a:t>Hevoskärryt </a:t>
            </a:r>
          </a:p>
          <a:p>
            <a:r>
              <a:rPr lang="fi-FI" sz="3200">
                <a:solidFill>
                  <a:schemeClr val="bg1"/>
                </a:solidFill>
                <a:cs typeface="Calibri"/>
              </a:rPr>
              <a:t>Hevoskärryt keksittiin noin 1000v eaa.</a:t>
            </a:r>
          </a:p>
        </p:txBody>
      </p:sp>
    </p:spTree>
    <p:extLst>
      <p:ext uri="{BB962C8B-B14F-4D97-AF65-F5344CB8AC3E}">
        <p14:creationId xmlns:p14="http://schemas.microsoft.com/office/powerpoint/2010/main" val="18431278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hiihtäminen, ulko, valkoinen, rinne&#10;&#10;Kuvaus luotu automaattisesti">
            <a:extLst>
              <a:ext uri="{FF2B5EF4-FFF2-40B4-BE49-F238E27FC236}">
                <a16:creationId xmlns:a16="http://schemas.microsoft.com/office/drawing/2014/main" id="{17A27383-7DDA-A77D-E7B7-6586EDA73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1" r="12563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7DB073D-4880-BE56-8E6B-11F1FC18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Sukset</a:t>
            </a:r>
            <a:r>
              <a:rPr lang="en-US" sz="5000" dirty="0"/>
              <a:t> </a:t>
            </a:r>
            <a:r>
              <a:rPr lang="en-US" sz="5000" dirty="0" err="1"/>
              <a:t>olivat</a:t>
            </a:r>
            <a:r>
              <a:rPr lang="en-US" sz="5000" dirty="0"/>
              <a:t> </a:t>
            </a:r>
            <a:r>
              <a:rPr lang="en-US" sz="5000" dirty="0" err="1"/>
              <a:t>hyödylliset</a:t>
            </a:r>
            <a:r>
              <a:rPr lang="en-US" sz="5000" dirty="0"/>
              <a:t> </a:t>
            </a:r>
            <a:r>
              <a:rPr lang="en-US" sz="5000" dirty="0" err="1"/>
              <a:t>talvella</a:t>
            </a:r>
            <a:r>
              <a:rPr lang="en-US" sz="5000" dirty="0"/>
              <a:t>.</a:t>
            </a:r>
            <a:endParaRPr lang="en-US" sz="50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821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EE635CA-E080-0BA9-3E02-7484484E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fi-FI" sz="4700">
                <a:solidFill>
                  <a:schemeClr val="bg1"/>
                </a:solidFill>
                <a:cs typeface="Calibri Light"/>
              </a:rPr>
              <a:t>Käärmelahden alueen historia</a:t>
            </a:r>
          </a:p>
        </p:txBody>
      </p:sp>
      <p:graphicFrame>
        <p:nvGraphicFramePr>
          <p:cNvPr id="31" name="Sisällön paikkamerkki 2">
            <a:extLst>
              <a:ext uri="{FF2B5EF4-FFF2-40B4-BE49-F238E27FC236}">
                <a16:creationId xmlns:a16="http://schemas.microsoft.com/office/drawing/2014/main" id="{B667ABF6-FF10-FD27-F8E0-FF06327DC8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77598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963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14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5" baseType="lpstr">
      <vt:lpstr>Office-teema</vt:lpstr>
      <vt:lpstr>      Elettiinpä sitä ennenkin</vt:lpstr>
      <vt:lpstr>Kuva 1920-luvulla ja 2020-luvulla      </vt:lpstr>
      <vt:lpstr>Entisajan koulu</vt:lpstr>
      <vt:lpstr>Käärmelahden koulun historia</vt:lpstr>
      <vt:lpstr>Entisajan kulkuvälineet</vt:lpstr>
      <vt:lpstr>Entisajan   polkupyörä . Polkupyörä helpotti  liikkumista.</vt:lpstr>
      <vt:lpstr> </vt:lpstr>
      <vt:lpstr>Sukset olivat hyödylliset talvella.</vt:lpstr>
      <vt:lpstr>Käärmelahden alueen historia</vt:lpstr>
      <vt:lpstr>Mummo haastattelu</vt:lpstr>
      <vt:lpstr>Entisajan keittiö</vt:lpstr>
      <vt:lpstr>                Korkeakoski</vt:lpstr>
      <vt:lpstr>Lähteet: Tavinsalmen kuninkaankartanosta,  Käärmelahteen-kirja, Myö Maaningan helemassa huppaellaan-kirja, wikipedia ja google. </vt:lpstr>
      <vt:lpstr>  Loppu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Aatu Rytkönen</cp:lastModifiedBy>
  <cp:revision>131</cp:revision>
  <dcterms:created xsi:type="dcterms:W3CDTF">2022-05-16T08:01:28Z</dcterms:created>
  <dcterms:modified xsi:type="dcterms:W3CDTF">2022-06-02T14:38:36Z</dcterms:modified>
</cp:coreProperties>
</file>