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5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772400" cy="1470025"/>
          </a:xfrm>
        </p:spPr>
        <p:txBody>
          <a:bodyPr anchor="ctr"/>
          <a:lstStyle>
            <a:lvl1pPr algn="r">
              <a:defRPr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2792" y="3357562"/>
            <a:ext cx="6400800" cy="17526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8" name="Chevron 7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829196"/>
          </a:xfrm>
        </p:spPr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154758"/>
          </a:xfrm>
        </p:spPr>
        <p:txBody>
          <a:bodyPr vert="eaVert"/>
          <a:lstStyle>
            <a:lvl1pPr>
              <a:defRPr>
                <a:effectLst>
                  <a:outerShdw blurRad="50800" dist="50800" dir="189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154758"/>
          </a:xfrm>
        </p:spPr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10" name="Chevron 9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86113"/>
            <a:ext cx="7772400" cy="1362075"/>
          </a:xfrm>
        </p:spPr>
        <p:txBody>
          <a:bodyPr anchor="t"/>
          <a:lstStyle>
            <a:lvl1pPr algn="r">
              <a:defRPr sz="4000" b="0" cap="all"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85926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9" name="Chevron 8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11" name="Chevron 10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pPr/>
              <a:t>9/15/2015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7" name="Chevron 6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pPr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pPr/>
              <a:t>9/15/2015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0745" y="285728"/>
            <a:ext cx="5106055" cy="1162050"/>
          </a:xfrm>
        </p:spPr>
        <p:txBody>
          <a:bodyPr anchor="ctr">
            <a:normAutofit/>
          </a:bodyPr>
          <a:lstStyle>
            <a:lvl1pPr algn="ctr">
              <a:defRPr sz="32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6218"/>
            <a:ext cx="5111750" cy="46796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85729"/>
            <a:ext cx="3008313" cy="5840435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1400"/>
            </a:lvl1pPr>
            <a:lvl2pPr marL="457200" indent="0">
              <a:spcAft>
                <a:spcPts val="0"/>
              </a:spcAft>
              <a:buNone/>
              <a:defRPr sz="1200"/>
            </a:lvl2pPr>
            <a:lvl3pPr marL="914400" indent="0">
              <a:spcAft>
                <a:spcPts val="0"/>
              </a:spcAft>
              <a:buNone/>
              <a:defRPr sz="1000"/>
            </a:lvl3pPr>
            <a:lvl4pPr marL="1371600" indent="0">
              <a:spcAft>
                <a:spcPts val="0"/>
              </a:spcAft>
              <a:buNone/>
              <a:defRPr sz="900"/>
            </a:lvl4pPr>
            <a:lvl5pPr marL="1828800" indent="0">
              <a:spcAft>
                <a:spcPts val="0"/>
              </a:spcAft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72" y="615868"/>
            <a:ext cx="928694" cy="5813528"/>
          </a:xfrm>
        </p:spPr>
        <p:txBody>
          <a:bodyPr vert="eaVert" anchor="ctr">
            <a:normAutofit/>
          </a:bodyPr>
          <a:lstStyle>
            <a:lvl1pPr algn="l">
              <a:defRPr sz="28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18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4348" y="612777"/>
            <a:ext cx="6858048" cy="4745051"/>
          </a:xfrm>
          <a:ln w="38100" cap="flat" cmpd="sng" algn="ctr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rect">
                <a:fillToRect l="100000" t="100000"/>
              </a:path>
              <a:tileRect r="-100000" b="-100000"/>
            </a:gradFill>
            <a:prstDash val="solid"/>
          </a:ln>
          <a:effectLst>
            <a:outerShdw blurRad="38100" dist="50800" dir="54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fi-FI" smtClean="0"/>
              <a:t>Lisää kuva napsauttamalla kuvaketta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348" y="5500702"/>
            <a:ext cx="6858048" cy="9286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3" cstate="print">
              <a:alphaModFix amt="30000"/>
              <a:duotone>
                <a:schemeClr val="accent1"/>
                <a:srgbClr val="FFFFFF"/>
              </a:duotone>
            </a:blip>
            <a:tile tx="0" ty="0" sx="100000" sy="100000" flip="none" algn="tl"/>
          </a:blipFill>
          <a:ln w="25400" cap="flat" cmpd="sng" algn="ctr">
            <a:noFill/>
            <a:prstDash val="solid"/>
          </a:ln>
          <a:effectLst/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rtl="0" eaLnBrk="1" latinLnBrk="0" hangingPunct="1"/>
            <a:endParaRPr kumimoji="0" lang="zh-CN" altLang="en-US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8" name="Group 17"/>
          <p:cNvGrpSpPr/>
          <p:nvPr/>
        </p:nvGrpSpPr>
        <p:grpSpPr>
          <a:xfrm>
            <a:off x="0" y="6570024"/>
            <a:ext cx="9144000" cy="288000"/>
            <a:chOff x="0" y="6353387"/>
            <a:chExt cx="9144000" cy="361763"/>
          </a:xfrm>
        </p:grpSpPr>
        <p:grpSp>
          <p:nvGrpSpPr>
            <p:cNvPr id="9" name="Group 16"/>
            <p:cNvGrpSpPr/>
            <p:nvPr/>
          </p:nvGrpSpPr>
          <p:grpSpPr>
            <a:xfrm>
              <a:off x="0" y="6353387"/>
              <a:ext cx="8756597" cy="360000"/>
              <a:chOff x="1" y="6353387"/>
              <a:chExt cx="8756597" cy="360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1" y="653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50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/>
              </a:p>
            </p:txBody>
          </p:sp>
          <p:sp>
            <p:nvSpPr>
              <p:cNvPr id="11" name="Freeform 10"/>
              <p:cNvSpPr/>
              <p:nvPr userDrawn="1"/>
            </p:nvSpPr>
            <p:spPr>
              <a:xfrm flipV="1">
                <a:off x="1" y="635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75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/>
              </a:p>
            </p:txBody>
          </p:sp>
        </p:grpSp>
        <p:grpSp>
          <p:nvGrpSpPr>
            <p:cNvPr id="15" name="Group 15"/>
            <p:cNvGrpSpPr/>
            <p:nvPr/>
          </p:nvGrpSpPr>
          <p:grpSpPr>
            <a:xfrm>
              <a:off x="8640700" y="6354583"/>
              <a:ext cx="503300" cy="360567"/>
              <a:chOff x="8640700" y="6354583"/>
              <a:chExt cx="503300" cy="360567"/>
            </a:xfrm>
          </p:grpSpPr>
          <p:sp>
            <p:nvSpPr>
              <p:cNvPr id="12" name="Chevron 11"/>
              <p:cNvSpPr/>
              <p:nvPr userDrawn="1"/>
            </p:nvSpPr>
            <p:spPr>
              <a:xfrm flipH="1">
                <a:off x="8640700" y="6354583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100000">
                    <a:schemeClr val="accent1"/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Chevron 12"/>
              <p:cNvSpPr/>
              <p:nvPr userDrawn="1"/>
            </p:nvSpPr>
            <p:spPr>
              <a:xfrm flipH="1">
                <a:off x="8767248" y="6355150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shade val="75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Chevron 13"/>
              <p:cNvSpPr/>
              <p:nvPr userDrawn="1"/>
            </p:nvSpPr>
            <p:spPr>
              <a:xfrm flipH="1">
                <a:off x="8894116" y="6355000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shade val="75000"/>
                    </a:schemeClr>
                  </a:gs>
                  <a:gs pos="100000">
                    <a:schemeClr val="accent1">
                      <a:shade val="50000"/>
                      <a:shade val="2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0000"/>
            <a:ext cx="1643042" cy="288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4986D-6BE9-4264-908F-02DB36FD8D6C}" type="datetime1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43042" y="6570000"/>
            <a:ext cx="4214842" cy="288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85000"/>
                  </a:schemeClr>
                </a:solidFill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528" y="6570000"/>
            <a:ext cx="571472" cy="288000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lang="zh-CN" altLang="en-US" sz="4400" b="1" kern="1200" dirty="0">
          <a:ln w="11430"/>
          <a:gradFill flip="none" rotWithShape="1">
            <a:gsLst>
              <a:gs pos="0">
                <a:schemeClr val="accent2"/>
              </a:gs>
              <a:gs pos="45000">
                <a:schemeClr val="accent2">
                  <a:tint val="60000"/>
                </a:schemeClr>
              </a:gs>
              <a:gs pos="90000">
                <a:schemeClr val="accent2">
                  <a:tint val="40000"/>
                </a:schemeClr>
              </a:gs>
              <a:gs pos="100000">
                <a:schemeClr val="accent2">
                  <a:tint val="20000"/>
                </a:schemeClr>
              </a:gs>
            </a:gsLst>
            <a:lin ang="5400000" scaled="1"/>
            <a:tileRect/>
          </a:gradFill>
          <a:effectLst>
            <a:outerShdw blurRad="44450" dist="41910" dir="3600000" algn="tl">
              <a:srgbClr val="000000">
                <a:alpha val="5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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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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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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ARTIKKELIT JA MONIKKO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6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ARTIKKELIT JA MONIKKO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YKSIKKÖ		MASKULIINI	FEMINIINI</a:t>
            </a:r>
          </a:p>
          <a:p>
            <a:pPr marL="0" indent="0">
              <a:buNone/>
            </a:pPr>
            <a:r>
              <a:rPr lang="fi-FI" dirty="0" smtClean="0"/>
              <a:t>Epämääräinen	un </a:t>
            </a:r>
            <a:r>
              <a:rPr lang="fi-FI" dirty="0" err="1" smtClean="0"/>
              <a:t>ticket</a:t>
            </a:r>
            <a:r>
              <a:rPr lang="fi-FI" dirty="0" smtClean="0"/>
              <a:t>		</a:t>
            </a:r>
            <a:r>
              <a:rPr lang="fi-FI" dirty="0" err="1" smtClean="0"/>
              <a:t>une</a:t>
            </a:r>
            <a:r>
              <a:rPr lang="fi-FI" dirty="0" smtClean="0"/>
              <a:t> </a:t>
            </a:r>
            <a:r>
              <a:rPr lang="fi-FI" dirty="0" err="1" smtClean="0"/>
              <a:t>station</a:t>
            </a:r>
            <a:endParaRPr lang="fi-FI" dirty="0" smtClean="0"/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		un euro		</a:t>
            </a:r>
            <a:r>
              <a:rPr lang="fi-FI" dirty="0" err="1" smtClean="0"/>
              <a:t>une</a:t>
            </a:r>
            <a:r>
              <a:rPr lang="fi-FI" dirty="0" smtClean="0"/>
              <a:t> </a:t>
            </a:r>
            <a:r>
              <a:rPr lang="fi-FI" dirty="0" err="1" smtClean="0"/>
              <a:t>idée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Määräinen 	le </a:t>
            </a:r>
            <a:r>
              <a:rPr lang="fi-FI" dirty="0" err="1" smtClean="0"/>
              <a:t>ticket</a:t>
            </a:r>
            <a:r>
              <a:rPr lang="fi-FI" dirty="0" smtClean="0"/>
              <a:t>	</a:t>
            </a:r>
            <a:r>
              <a:rPr lang="fi-FI" dirty="0"/>
              <a:t>	</a:t>
            </a:r>
            <a:r>
              <a:rPr lang="fi-FI" dirty="0" smtClean="0"/>
              <a:t>la </a:t>
            </a:r>
            <a:r>
              <a:rPr lang="fi-FI" dirty="0" err="1" smtClean="0"/>
              <a:t>station</a:t>
            </a:r>
            <a:endParaRPr lang="fi-FI" dirty="0" smtClean="0"/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		</a:t>
            </a:r>
            <a:r>
              <a:rPr lang="fi-FI" dirty="0" err="1" smtClean="0"/>
              <a:t>l’euro</a:t>
            </a:r>
            <a:r>
              <a:rPr lang="fi-FI" dirty="0" smtClean="0"/>
              <a:t>		</a:t>
            </a:r>
            <a:r>
              <a:rPr lang="fi-FI" dirty="0" err="1" smtClean="0"/>
              <a:t>l’idée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7" name="Picture 3" descr="C:\Users\Heli\AppData\Local\Microsoft\Windows\Temporary Internet Files\Content.IE5\B1RQ8A94\MC90028733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400" y="4272936"/>
            <a:ext cx="1756372" cy="1973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Heli\AppData\Local\Microsoft\Windows\Temporary Internet Files\Content.IE5\ELWYWABR\MC90023111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581128"/>
            <a:ext cx="2160240" cy="166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955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dirty="0" smtClean="0"/>
              <a:t>MONIKKO		MASKULIINI	FEMINIINI</a:t>
            </a:r>
          </a:p>
          <a:p>
            <a:pPr marL="0" indent="0">
              <a:buNone/>
            </a:pPr>
            <a:r>
              <a:rPr lang="fi-FI" sz="2800" dirty="0" smtClean="0"/>
              <a:t>Epämääräinen	</a:t>
            </a:r>
            <a:r>
              <a:rPr lang="fi-FI" sz="2800" u="sng" dirty="0" smtClean="0">
                <a:solidFill>
                  <a:srgbClr val="FF0000"/>
                </a:solidFill>
              </a:rPr>
              <a:t>des</a:t>
            </a:r>
            <a:r>
              <a:rPr lang="fi-FI" sz="2800" u="sng" dirty="0" smtClean="0"/>
              <a:t> </a:t>
            </a:r>
            <a:r>
              <a:rPr lang="fi-FI" sz="2800" dirty="0" err="1" smtClean="0"/>
              <a:t>tickets</a:t>
            </a:r>
            <a:r>
              <a:rPr lang="fi-FI" sz="2800" dirty="0" smtClean="0"/>
              <a:t>		</a:t>
            </a:r>
            <a:r>
              <a:rPr lang="fi-FI" sz="2800" u="sng" dirty="0" smtClean="0">
                <a:solidFill>
                  <a:srgbClr val="FF0000"/>
                </a:solidFill>
              </a:rPr>
              <a:t>des</a:t>
            </a:r>
            <a:r>
              <a:rPr lang="fi-FI" sz="2800" dirty="0" smtClean="0"/>
              <a:t> </a:t>
            </a:r>
            <a:r>
              <a:rPr lang="fi-FI" sz="2800" dirty="0" err="1" smtClean="0"/>
              <a:t>stations</a:t>
            </a:r>
            <a:endParaRPr lang="fi-FI" sz="2800" dirty="0" smtClean="0"/>
          </a:p>
          <a:p>
            <a:pPr marL="0" indent="0">
              <a:buNone/>
            </a:pPr>
            <a:r>
              <a:rPr lang="fi-FI" sz="2800" dirty="0"/>
              <a:t>	</a:t>
            </a:r>
            <a:r>
              <a:rPr lang="fi-FI" sz="2800" dirty="0" smtClean="0"/>
              <a:t>		=lippuja		= asemia</a:t>
            </a:r>
          </a:p>
          <a:p>
            <a:pPr marL="0" indent="0">
              <a:buNone/>
            </a:pPr>
            <a:r>
              <a:rPr lang="fi-FI" sz="2800" dirty="0" smtClean="0"/>
              <a:t>	</a:t>
            </a:r>
            <a:r>
              <a:rPr lang="fi-FI" sz="2800" dirty="0"/>
              <a:t>	</a:t>
            </a:r>
            <a:r>
              <a:rPr lang="fi-FI" sz="2800" dirty="0" smtClean="0"/>
              <a:t>	</a:t>
            </a:r>
            <a:r>
              <a:rPr lang="fi-FI" sz="2800" u="sng" dirty="0" smtClean="0">
                <a:solidFill>
                  <a:srgbClr val="FF0000"/>
                </a:solidFill>
              </a:rPr>
              <a:t>des</a:t>
            </a:r>
            <a:r>
              <a:rPr lang="fi-FI" sz="2800" dirty="0" smtClean="0"/>
              <a:t> </a:t>
            </a:r>
            <a:r>
              <a:rPr lang="fi-FI" sz="2800" dirty="0" err="1" smtClean="0"/>
              <a:t>euros</a:t>
            </a:r>
            <a:r>
              <a:rPr lang="fi-FI" sz="2800" dirty="0" smtClean="0"/>
              <a:t>		</a:t>
            </a:r>
            <a:r>
              <a:rPr lang="fi-FI" sz="2800" u="sng" dirty="0" smtClean="0">
                <a:solidFill>
                  <a:srgbClr val="FF0000"/>
                </a:solidFill>
              </a:rPr>
              <a:t>des</a:t>
            </a:r>
            <a:r>
              <a:rPr lang="fi-FI" sz="2800" dirty="0" smtClean="0"/>
              <a:t> </a:t>
            </a:r>
            <a:r>
              <a:rPr lang="fi-FI" sz="2800" dirty="0" err="1" smtClean="0"/>
              <a:t>idées</a:t>
            </a:r>
            <a:endParaRPr lang="fi-FI" sz="2800" dirty="0" smtClean="0"/>
          </a:p>
          <a:p>
            <a:pPr marL="0" indent="0">
              <a:buNone/>
            </a:pPr>
            <a:r>
              <a:rPr lang="fi-FI" sz="2800" dirty="0"/>
              <a:t>	</a:t>
            </a:r>
            <a:r>
              <a:rPr lang="fi-FI" sz="2800" dirty="0" smtClean="0"/>
              <a:t>		= euroja		= ideoita</a:t>
            </a:r>
          </a:p>
          <a:p>
            <a:pPr marL="0" indent="0">
              <a:buNone/>
            </a:pPr>
            <a:r>
              <a:rPr lang="fi-FI" sz="2800" dirty="0" smtClean="0"/>
              <a:t>Määräinen		</a:t>
            </a:r>
            <a:r>
              <a:rPr lang="fi-FI" sz="2800" u="sng" dirty="0" smtClean="0">
                <a:solidFill>
                  <a:schemeClr val="bg2">
                    <a:lumMod val="50000"/>
                  </a:schemeClr>
                </a:solidFill>
              </a:rPr>
              <a:t>les</a:t>
            </a:r>
            <a:r>
              <a:rPr lang="fi-FI" sz="2800" dirty="0" smtClean="0"/>
              <a:t> </a:t>
            </a:r>
            <a:r>
              <a:rPr lang="fi-FI" sz="2800" dirty="0" err="1" smtClean="0"/>
              <a:t>tickets</a:t>
            </a:r>
            <a:r>
              <a:rPr lang="fi-FI" sz="2800" dirty="0" smtClean="0"/>
              <a:t>		</a:t>
            </a:r>
            <a:r>
              <a:rPr lang="fi-FI" sz="2800" u="sng" dirty="0" smtClean="0">
                <a:solidFill>
                  <a:schemeClr val="bg2">
                    <a:lumMod val="50000"/>
                  </a:schemeClr>
                </a:solidFill>
              </a:rPr>
              <a:t>les</a:t>
            </a:r>
            <a:r>
              <a:rPr lang="fi-FI" sz="2800" dirty="0" smtClean="0"/>
              <a:t> </a:t>
            </a:r>
            <a:r>
              <a:rPr lang="fi-FI" sz="2800" dirty="0" err="1" smtClean="0"/>
              <a:t>stations</a:t>
            </a:r>
            <a:r>
              <a:rPr lang="fi-FI" sz="2800" dirty="0" smtClean="0"/>
              <a:t> </a:t>
            </a:r>
          </a:p>
          <a:p>
            <a:pPr marL="0" indent="0">
              <a:buNone/>
            </a:pPr>
            <a:r>
              <a:rPr lang="fi-FI" sz="2800" dirty="0"/>
              <a:t>	</a:t>
            </a:r>
            <a:r>
              <a:rPr lang="fi-FI" sz="2800" dirty="0" smtClean="0"/>
              <a:t>		= liput		= asemat</a:t>
            </a:r>
          </a:p>
          <a:p>
            <a:pPr marL="0" indent="0">
              <a:buNone/>
            </a:pPr>
            <a:r>
              <a:rPr lang="fi-FI" sz="2800" dirty="0"/>
              <a:t>	</a:t>
            </a:r>
            <a:r>
              <a:rPr lang="fi-FI" sz="2800" dirty="0" smtClean="0"/>
              <a:t>		</a:t>
            </a:r>
            <a:r>
              <a:rPr lang="fi-FI" sz="2800" u="sng" dirty="0" smtClean="0">
                <a:solidFill>
                  <a:schemeClr val="bg2">
                    <a:lumMod val="50000"/>
                  </a:schemeClr>
                </a:solidFill>
              </a:rPr>
              <a:t>les</a:t>
            </a:r>
            <a:r>
              <a:rPr lang="fi-FI" sz="2800" dirty="0" smtClean="0"/>
              <a:t> </a:t>
            </a:r>
            <a:r>
              <a:rPr lang="fi-FI" sz="2800" dirty="0" err="1" smtClean="0"/>
              <a:t>euros</a:t>
            </a:r>
            <a:r>
              <a:rPr lang="fi-FI" sz="2800" dirty="0" smtClean="0"/>
              <a:t>		</a:t>
            </a:r>
            <a:r>
              <a:rPr lang="fi-FI" sz="2800" u="sng" dirty="0" smtClean="0">
                <a:solidFill>
                  <a:schemeClr val="bg2">
                    <a:lumMod val="50000"/>
                  </a:schemeClr>
                </a:solidFill>
              </a:rPr>
              <a:t>les</a:t>
            </a:r>
            <a:r>
              <a:rPr lang="fi-FI" sz="2800" dirty="0" smtClean="0"/>
              <a:t> </a:t>
            </a:r>
            <a:r>
              <a:rPr lang="fi-FI" sz="2800" dirty="0" err="1" smtClean="0"/>
              <a:t>idées</a:t>
            </a:r>
            <a:endParaRPr lang="fi-FI" sz="2800" dirty="0" smtClean="0"/>
          </a:p>
          <a:p>
            <a:pPr marL="0" indent="0">
              <a:buNone/>
            </a:pPr>
            <a:r>
              <a:rPr lang="fi-FI" sz="2800" dirty="0"/>
              <a:t>	</a:t>
            </a:r>
            <a:r>
              <a:rPr lang="fi-FI" sz="2800" dirty="0" smtClean="0"/>
              <a:t>		= eurot		ideat	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Picture 7" descr="C:\Users\Heli\AppData\Local\Microsoft\Windows\Temporary Internet Files\Content.IE5\QOY6POY4\MC90035214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941166"/>
            <a:ext cx="1444163" cy="1204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Heli\AppData\Local\Microsoft\Windows\Temporary Internet Files\Content.IE5\D176FF91\MC90008897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503339"/>
            <a:ext cx="1100373" cy="1412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3869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TEHTÄVÄT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9, 10 S. 43</a:t>
            </a:r>
          </a:p>
          <a:p>
            <a:r>
              <a:rPr lang="fi-FI" dirty="0" smtClean="0"/>
              <a:t>11 s. 44, (+13 </a:t>
            </a:r>
            <a:r>
              <a:rPr lang="fi-FI" dirty="0" smtClean="0"/>
              <a:t>S. </a:t>
            </a:r>
            <a:r>
              <a:rPr lang="fi-FI" dirty="0" smtClean="0"/>
              <a:t>44)</a:t>
            </a:r>
          </a:p>
          <a:p>
            <a:r>
              <a:rPr lang="fi-FI" dirty="0" smtClean="0"/>
              <a:t>Kotitehtävä s. 46</a:t>
            </a:r>
            <a:endParaRPr lang="fi-FI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">
  <a:themeElements>
    <a:clrScheme name="Welcome">
      <a:dk1>
        <a:sysClr val="windowText" lastClr="000000"/>
      </a:dk1>
      <a:lt1>
        <a:sysClr val="window" lastClr="FFFFFF"/>
      </a:lt1>
      <a:dk2>
        <a:srgbClr val="00272B"/>
      </a:dk2>
      <a:lt2>
        <a:srgbClr val="F7F7FF"/>
      </a:lt2>
      <a:accent1>
        <a:srgbClr val="006AED"/>
      </a:accent1>
      <a:accent2>
        <a:srgbClr val="0087BF"/>
      </a:accent2>
      <a:accent3>
        <a:srgbClr val="5D974B"/>
      </a:accent3>
      <a:accent4>
        <a:srgbClr val="9DBB3F"/>
      </a:accent4>
      <a:accent5>
        <a:srgbClr val="C77CC7"/>
      </a:accent5>
      <a:accent6>
        <a:srgbClr val="996699"/>
      </a:accent6>
      <a:hlink>
        <a:srgbClr val="E78707"/>
      </a:hlink>
      <a:folHlink>
        <a:srgbClr val="C618BA"/>
      </a:folHlink>
    </a:clrScheme>
    <a:fontScheme name="Welcome">
      <a:majorFont>
        <a:latin typeface="Book Antiqua"/>
        <a:ea typeface=""/>
        <a:cs typeface=""/>
        <a:font script="Jpan" typeface="ＭＳ Ｐゴシック"/>
        <a:font script="Hang" typeface="돋움"/>
        <a:font script="Hans" typeface="华文中宋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ajorFont>
      <a:min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inorFont>
    </a:fontScheme>
    <a:fmtScheme name="Welcome">
      <a:fillStyleLst>
        <a:solidFill>
          <a:schemeClr val="phClr">
            <a:tint val="100000"/>
            <a:shade val="100000"/>
            <a:hueMod val="100000"/>
            <a:satMod val="150000"/>
          </a:schemeClr>
        </a:solidFill>
        <a:gradFill rotWithShape="1">
          <a:gsLst>
            <a:gs pos="0">
              <a:schemeClr val="phClr">
                <a:tint val="10000"/>
                <a:shade val="100000"/>
                <a:hueMod val="100000"/>
                <a:satMod val="10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300000"/>
              </a:schemeClr>
            </a:gs>
          </a:gsLst>
          <a:lin ang="16200000" scaled="1"/>
        </a:gradFill>
        <a:gradFill flip="none" rotWithShape="1">
          <a:gsLst>
            <a:gs pos="0">
              <a:schemeClr val="phClr">
                <a:tint val="70000"/>
              </a:schemeClr>
            </a:gs>
            <a:gs pos="30000">
              <a:schemeClr val="phClr">
                <a:tint val="90000"/>
              </a:schemeClr>
            </a:gs>
            <a:gs pos="88000">
              <a:schemeClr val="phClr">
                <a:shade val="30000"/>
              </a:schemeClr>
            </a:gs>
            <a:gs pos="100000">
              <a:schemeClr val="phClr">
                <a:shade val="20000"/>
              </a:schemeClr>
            </a:gs>
          </a:gsLst>
          <a:lin ang="5400000" scaled="1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outerShdw blurRad="39000" dist="25400" dir="5400000">
              <a:srgbClr val="000000">
                <a:alpha val="40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30000"/>
                <a:hueMod val="100000"/>
              </a:schemeClr>
            </a:gs>
            <a:gs pos="20000">
              <a:schemeClr val="phClr">
                <a:tint val="100000"/>
                <a:shade val="100000"/>
                <a:hueMod val="1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30000"/>
                <a:hueMod val="100000"/>
                <a:satMod val="1600000"/>
              </a:schemeClr>
            </a:gs>
            <a:gs pos="20000">
              <a:schemeClr val="phClr">
                <a:tint val="100000"/>
                <a:shade val="100000"/>
                <a:hueMod val="100000"/>
                <a:satMod val="5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Tervetuloa-teema</Template>
  <TotalTime>97</TotalTime>
  <Words>46</Words>
  <Application>Microsoft Office PowerPoint</Application>
  <PresentationFormat>Näytössä katseltava diaesitys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10" baseType="lpstr">
      <vt:lpstr>宋体</vt:lpstr>
      <vt:lpstr>Arial</vt:lpstr>
      <vt:lpstr>Book Antiqua</vt:lpstr>
      <vt:lpstr>Cambria</vt:lpstr>
      <vt:lpstr>Wingdings 2</vt:lpstr>
      <vt:lpstr>Welcome</vt:lpstr>
      <vt:lpstr>ARTIKKELIT JA MONIKKO</vt:lpstr>
      <vt:lpstr>ARTIKKELIT JA MONIKKO</vt:lpstr>
      <vt:lpstr>PowerPoint-esitys</vt:lpstr>
      <vt:lpstr>TEHTÄVÄT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Heli</dc:creator>
  <cp:lastModifiedBy>kya_7f</cp:lastModifiedBy>
  <cp:revision>6</cp:revision>
  <dcterms:created xsi:type="dcterms:W3CDTF">2011-10-31T15:33:48Z</dcterms:created>
  <dcterms:modified xsi:type="dcterms:W3CDTF">2015-09-15T11:56:26Z</dcterms:modified>
</cp:coreProperties>
</file>