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"/>
  </p:handoutMasterIdLst>
  <p:sldIdLst>
    <p:sldId id="257" r:id="rId2"/>
    <p:sldId id="261" r:id="rId3"/>
    <p:sldId id="267" r:id="rId4"/>
    <p:sldId id="268" r:id="rId5"/>
  </p:sldIdLst>
  <p:sldSz cx="9144000" cy="6858000" type="screen4x3"/>
  <p:notesSz cx="9942513" cy="67611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5631790" y="0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AC2C35-A0DF-4F7E-9259-9E67F9784037}" type="datetimeFigureOut">
              <a:rPr lang="fi-FI" smtClean="0"/>
              <a:t>29.10.2015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6421932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5631790" y="6421932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7435F-CA3A-47D5-A8BD-0A8EC0BEDD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7395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488"/>
            <a:ext cx="7772400" cy="1470025"/>
          </a:xfrm>
        </p:spPr>
        <p:txBody>
          <a:bodyPr anchor="ctr"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3397" y="3214686"/>
            <a:ext cx="5897206" cy="1500198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29FE7-20C5-4732-8B32-CE3C36FF1E35}" type="datetimeFigureOut">
              <a:rPr lang="fi-FI" smtClean="0"/>
              <a:pPr/>
              <a:t>29.10.2015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33F6-37A9-498D-971E-2033BEF4DAF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29FE7-20C5-4732-8B32-CE3C36FF1E35}" type="datetimeFigureOut">
              <a:rPr lang="fi-FI" smtClean="0"/>
              <a:pPr/>
              <a:t>29.10.2015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33F6-37A9-498D-971E-2033BEF4DAF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68" y="642918"/>
            <a:ext cx="1543032" cy="5483246"/>
          </a:xfrm>
        </p:spPr>
        <p:txBody>
          <a:bodyPr vert="eaVert"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42918"/>
            <a:ext cx="6615130" cy="5483246"/>
          </a:xfrm>
        </p:spPr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29FE7-20C5-4732-8B32-CE3C36FF1E35}" type="datetimeFigureOut">
              <a:rPr lang="fi-FI" smtClean="0"/>
              <a:pPr/>
              <a:t>29.10.2015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33F6-37A9-498D-971E-2033BEF4DAF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50000"/>
              <a:buFont typeface="Wingdings"/>
              <a:buChar char=""/>
              <a:defRPr/>
            </a:lvl1pPr>
            <a:lvl2pPr>
              <a:buSzPct val="50000"/>
              <a:buFont typeface="Wingdings 2"/>
              <a:buChar char=""/>
              <a:defRPr/>
            </a:lvl2pPr>
            <a:lvl3pPr>
              <a:buSzPct val="50000"/>
              <a:buFont typeface="Wingdings"/>
              <a:buChar char="Y"/>
              <a:defRPr/>
            </a:lvl3pPr>
            <a:lvl4pPr>
              <a:buSzPct val="50000"/>
              <a:buFont typeface="Wingdings 2"/>
              <a:buChar char="³"/>
              <a:defRPr/>
            </a:lvl4pPr>
            <a:lvl5pPr>
              <a:buSzPct val="50000"/>
              <a:buFont typeface="Wingdings 2"/>
              <a:buChar char=""/>
              <a:defRPr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29FE7-20C5-4732-8B32-CE3C36FF1E35}" type="datetimeFigureOut">
              <a:rPr lang="fi-FI" smtClean="0"/>
              <a:pPr/>
              <a:t>29.10.2015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33F6-37A9-498D-971E-2033BEF4DAF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43183"/>
            <a:ext cx="6457968" cy="1362075"/>
          </a:xfrm>
        </p:spPr>
        <p:txBody>
          <a:bodyPr anchor="ctr"/>
          <a:lstStyle>
            <a:lvl1pPr algn="l">
              <a:defRPr sz="4000" b="0" cap="all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009383"/>
            <a:ext cx="4529142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29FE7-20C5-4732-8B32-CE3C36FF1E35}" type="datetimeFigureOut">
              <a:rPr lang="fi-FI" smtClean="0"/>
              <a:pPr/>
              <a:t>29.10.2015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33F6-37A9-498D-971E-2033BEF4DAF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29FE7-20C5-4732-8B32-CE3C36FF1E35}" type="datetimeFigureOut">
              <a:rPr lang="fi-FI" smtClean="0"/>
              <a:pPr/>
              <a:t>29.10.2015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33F6-37A9-498D-971E-2033BEF4DAF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0"/>
            </a:lvl2pPr>
            <a:lvl3pPr marL="914400" indent="0">
              <a:buNone/>
              <a:defRPr sz="1800" b="0"/>
            </a:lvl3pPr>
            <a:lvl4pPr marL="1371600" indent="0">
              <a:buNone/>
              <a:defRPr sz="1600" b="0"/>
            </a:lvl4pPr>
            <a:lvl5pPr marL="1828800" indent="0">
              <a:buNone/>
              <a:defRPr sz="1600" b="0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effectLst/>
              </a:defRPr>
            </a:lvl1pPr>
            <a:lvl2pPr marL="457200" indent="0">
              <a:buNone/>
              <a:defRPr sz="2000" b="0">
                <a:effectLst/>
              </a:defRPr>
            </a:lvl2pPr>
            <a:lvl3pPr marL="914400" indent="0">
              <a:buNone/>
              <a:defRPr sz="1800" b="0">
                <a:effectLst/>
              </a:defRPr>
            </a:lvl3pPr>
            <a:lvl4pPr marL="1371600" indent="0">
              <a:buNone/>
              <a:defRPr sz="1600" b="0">
                <a:effectLst/>
              </a:defRPr>
            </a:lvl4pPr>
            <a:lvl5pPr marL="1828800" indent="0">
              <a:buNone/>
              <a:defRPr sz="1600" b="0">
                <a:effectLst/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29FE7-20C5-4732-8B32-CE3C36FF1E35}" type="datetimeFigureOut">
              <a:rPr lang="fi-FI" smtClean="0"/>
              <a:pPr/>
              <a:t>29.10.2015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33F6-37A9-498D-971E-2033BEF4DAF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29FE7-20C5-4732-8B32-CE3C36FF1E35}" type="datetimeFigureOut">
              <a:rPr lang="fi-FI" smtClean="0"/>
              <a:pPr/>
              <a:t>29.10.2015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33F6-37A9-498D-971E-2033BEF4DAF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29FE7-20C5-4732-8B32-CE3C36FF1E35}" type="datetimeFigureOut">
              <a:rPr lang="fi-FI" smtClean="0"/>
              <a:pPr/>
              <a:t>29.10.2015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33F6-37A9-498D-971E-2033BEF4DAF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571480"/>
            <a:ext cx="3008313" cy="1071570"/>
          </a:xfrm>
        </p:spPr>
        <p:txBody>
          <a:bodyPr anchor="t"/>
          <a:lstStyle>
            <a:lvl1pPr algn="l">
              <a:defRPr sz="2000" b="0">
                <a:effectLst/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71481"/>
            <a:ext cx="5111750" cy="555468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43051"/>
            <a:ext cx="3008313" cy="44831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29FE7-20C5-4732-8B32-CE3C36FF1E35}" type="datetimeFigureOut">
              <a:rPr lang="fi-FI" smtClean="0"/>
              <a:pPr/>
              <a:t>29.10.2015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33F6-37A9-498D-971E-2033BEF4DAF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687306"/>
            <a:ext cx="850886" cy="4670520"/>
          </a:xfrm>
        </p:spPr>
        <p:txBody>
          <a:bodyPr vert="eaVert" anchor="ctr"/>
          <a:lstStyle>
            <a:lvl1pPr algn="ctr">
              <a:defRPr sz="2000" b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1"/>
                  <a:tileRect/>
                </a:gradFill>
                <a:effectLst/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0166" y="684213"/>
            <a:ext cx="6929486" cy="4673613"/>
          </a:xfrm>
          <a:prstGeom prst="roundRect">
            <a:avLst>
              <a:gd name="adj" fmla="val 5966"/>
            </a:avLst>
          </a:prstGeom>
          <a:solidFill>
            <a:schemeClr val="bg2">
              <a:tint val="60000"/>
              <a:alpha val="50000"/>
            </a:schemeClr>
          </a:solidFill>
          <a:effectLst>
            <a:outerShdw blurRad="127000" dist="101600" dir="2700000" algn="tl" rotWithShape="0">
              <a:srgbClr val="000000">
                <a:alpha val="43137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fi-FI" smtClean="0"/>
              <a:t>Lisää kuva napsauttamalla kuvaketta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0166" y="5481658"/>
            <a:ext cx="6924037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29FE7-20C5-4732-8B32-CE3C36FF1E35}" type="datetimeFigureOut">
              <a:rPr lang="fi-FI" smtClean="0"/>
              <a:pPr/>
              <a:t>29.10.2015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33F6-37A9-498D-971E-2033BEF4DAF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29FE7-20C5-4732-8B32-CE3C36FF1E35}" type="datetimeFigureOut">
              <a:rPr lang="fi-FI" smtClean="0"/>
              <a:pPr/>
              <a:t>29.10.2015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01090" y="0"/>
            <a:ext cx="642910" cy="571480"/>
          </a:xfrm>
          <a:prstGeom prst="roundRect">
            <a:avLst>
              <a:gd name="adj" fmla="val 16667"/>
            </a:avLst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033F6-37A9-498D-971E-2033BEF4DAFD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  <a:tileRect/>
          </a:gra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z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ø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Y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³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¹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AVOIR= OLLA JOLLAKULLA, OMISTAA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J’ai</a:t>
            </a:r>
            <a:r>
              <a:rPr lang="fi-FI" dirty="0" smtClean="0"/>
              <a:t> = Minulla on</a:t>
            </a:r>
          </a:p>
          <a:p>
            <a:r>
              <a:rPr lang="fi-FI" dirty="0" err="1" smtClean="0"/>
              <a:t>Tu</a:t>
            </a:r>
            <a:r>
              <a:rPr lang="fi-FI" dirty="0" smtClean="0"/>
              <a:t> as = Sinulla on</a:t>
            </a:r>
          </a:p>
          <a:p>
            <a:r>
              <a:rPr lang="fi-FI" dirty="0" err="1" smtClean="0"/>
              <a:t>Il/elle</a:t>
            </a:r>
            <a:r>
              <a:rPr lang="fi-FI" dirty="0" smtClean="0"/>
              <a:t> a = Hänellä on</a:t>
            </a:r>
          </a:p>
          <a:p>
            <a:r>
              <a:rPr lang="fi-FI" dirty="0" smtClean="0"/>
              <a:t>On a = omistetaan, meillä on (puhekieli)</a:t>
            </a:r>
          </a:p>
          <a:p>
            <a:r>
              <a:rPr lang="fi-FI" dirty="0" err="1" smtClean="0"/>
              <a:t>Nous</a:t>
            </a:r>
            <a:r>
              <a:rPr lang="fi-FI" dirty="0" smtClean="0"/>
              <a:t> </a:t>
            </a:r>
            <a:r>
              <a:rPr lang="fi-FI" dirty="0" err="1" smtClean="0"/>
              <a:t>avons</a:t>
            </a:r>
            <a:r>
              <a:rPr lang="fi-FI" dirty="0" smtClean="0"/>
              <a:t> = Meillä on</a:t>
            </a:r>
          </a:p>
          <a:p>
            <a:r>
              <a:rPr lang="fi-FI" dirty="0" err="1" smtClean="0"/>
              <a:t>Vous</a:t>
            </a:r>
            <a:r>
              <a:rPr lang="fi-FI" dirty="0" smtClean="0"/>
              <a:t> </a:t>
            </a:r>
            <a:r>
              <a:rPr lang="fi-FI" dirty="0" err="1" smtClean="0"/>
              <a:t>avez</a:t>
            </a:r>
            <a:r>
              <a:rPr lang="fi-FI" dirty="0" smtClean="0"/>
              <a:t> = Teillä on</a:t>
            </a:r>
          </a:p>
          <a:p>
            <a:r>
              <a:rPr lang="fi-FI" dirty="0" err="1" smtClean="0"/>
              <a:t>Ils/elles</a:t>
            </a:r>
            <a:r>
              <a:rPr lang="fi-FI" dirty="0" smtClean="0"/>
              <a:t> </a:t>
            </a:r>
            <a:r>
              <a:rPr lang="fi-FI" dirty="0" err="1" smtClean="0"/>
              <a:t>ont</a:t>
            </a:r>
            <a:r>
              <a:rPr lang="fi-FI" dirty="0" smtClean="0"/>
              <a:t> = Heillä on</a:t>
            </a:r>
          </a:p>
        </p:txBody>
      </p:sp>
      <p:pic>
        <p:nvPicPr>
          <p:cNvPr id="1027" name="Picture 3" descr="C:\Users\Heli\AppData\Local\Microsoft\Windows\Temporary Internet Files\Content.IE5\GJJRRZD6\MC90042383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196752"/>
            <a:ext cx="2388768" cy="1930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3589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AVOIR-VERBIÄ KÄYTETÄÄN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795320" cy="4781128"/>
          </a:xfrm>
        </p:spPr>
        <p:txBody>
          <a:bodyPr>
            <a:normAutofit fontScale="62500" lnSpcReduction="20000"/>
          </a:bodyPr>
          <a:lstStyle/>
          <a:p>
            <a:r>
              <a:rPr lang="fi-FI" dirty="0" smtClean="0"/>
              <a:t>Ilmaistaessa</a:t>
            </a:r>
          </a:p>
          <a:p>
            <a:pPr>
              <a:buFont typeface="Wingdings" pitchFamily="2" charset="2"/>
              <a:buChar char="Ø"/>
            </a:pPr>
            <a:r>
              <a:rPr lang="fi-FI" dirty="0" smtClean="0"/>
              <a:t>Omistamista</a:t>
            </a:r>
          </a:p>
          <a:p>
            <a:pPr marL="0" indent="0">
              <a:buNone/>
            </a:pPr>
            <a:r>
              <a:rPr lang="fi-FI" dirty="0" err="1" smtClean="0"/>
              <a:t>J’ai</a:t>
            </a:r>
            <a:r>
              <a:rPr lang="fi-FI" dirty="0" smtClean="0"/>
              <a:t> un </a:t>
            </a:r>
            <a:r>
              <a:rPr lang="fi-FI" dirty="0" err="1" smtClean="0"/>
              <a:t>ticket</a:t>
            </a:r>
            <a:r>
              <a:rPr lang="fi-FI" dirty="0" smtClean="0"/>
              <a:t> de </a:t>
            </a:r>
            <a:r>
              <a:rPr lang="fi-FI" dirty="0" err="1" smtClean="0"/>
              <a:t>métro</a:t>
            </a:r>
            <a:r>
              <a:rPr lang="fi-FI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fi-FI" dirty="0" smtClean="0"/>
              <a:t>Ikää</a:t>
            </a:r>
          </a:p>
          <a:p>
            <a:pPr marL="0" indent="0">
              <a:buNone/>
            </a:pPr>
            <a:r>
              <a:rPr lang="fi-FI" dirty="0" err="1" smtClean="0"/>
              <a:t>Tu</a:t>
            </a:r>
            <a:r>
              <a:rPr lang="fi-FI" dirty="0" smtClean="0"/>
              <a:t> as </a:t>
            </a:r>
            <a:r>
              <a:rPr lang="fi-FI" dirty="0" err="1" smtClean="0"/>
              <a:t>quinze</a:t>
            </a:r>
            <a:r>
              <a:rPr lang="fi-FI" dirty="0" smtClean="0"/>
              <a:t> </a:t>
            </a:r>
            <a:r>
              <a:rPr lang="fi-FI" dirty="0" err="1" smtClean="0"/>
              <a:t>ans</a:t>
            </a:r>
            <a:r>
              <a:rPr lang="fi-FI" dirty="0" smtClean="0"/>
              <a:t>?</a:t>
            </a:r>
          </a:p>
          <a:p>
            <a:pPr>
              <a:buFont typeface="Wingdings" pitchFamily="2" charset="2"/>
              <a:buChar char="Ø"/>
            </a:pPr>
            <a:r>
              <a:rPr lang="fi-FI" dirty="0" smtClean="0"/>
              <a:t>Kuumuutta</a:t>
            </a:r>
          </a:p>
          <a:p>
            <a:pPr marL="0" indent="0">
              <a:buNone/>
            </a:pPr>
            <a:r>
              <a:rPr lang="fi-FI" dirty="0" err="1" smtClean="0"/>
              <a:t>Nous</a:t>
            </a:r>
            <a:r>
              <a:rPr lang="fi-FI" dirty="0" smtClean="0"/>
              <a:t> </a:t>
            </a:r>
            <a:r>
              <a:rPr lang="fi-FI" dirty="0" err="1" smtClean="0"/>
              <a:t>avons</a:t>
            </a:r>
            <a:r>
              <a:rPr lang="fi-FI" dirty="0" smtClean="0"/>
              <a:t> </a:t>
            </a:r>
            <a:r>
              <a:rPr lang="fi-FI" dirty="0" err="1" smtClean="0"/>
              <a:t>chaud</a:t>
            </a:r>
            <a:r>
              <a:rPr lang="fi-FI" dirty="0" smtClean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fi-FI" dirty="0" smtClean="0"/>
              <a:t>Kylmyyttä</a:t>
            </a:r>
          </a:p>
          <a:p>
            <a:pPr marL="0" indent="0">
              <a:buNone/>
            </a:pPr>
            <a:r>
              <a:rPr lang="fi-FI" dirty="0" err="1" smtClean="0"/>
              <a:t>Vous</a:t>
            </a:r>
            <a:r>
              <a:rPr lang="fi-FI" dirty="0" smtClean="0"/>
              <a:t> </a:t>
            </a:r>
            <a:r>
              <a:rPr lang="fi-FI" dirty="0" err="1" smtClean="0"/>
              <a:t>avez</a:t>
            </a:r>
            <a:r>
              <a:rPr lang="fi-FI" dirty="0" smtClean="0"/>
              <a:t> </a:t>
            </a:r>
            <a:r>
              <a:rPr lang="fi-FI" dirty="0" err="1" smtClean="0"/>
              <a:t>froid</a:t>
            </a:r>
            <a:r>
              <a:rPr lang="fi-FI" dirty="0" smtClean="0"/>
              <a:t>?</a:t>
            </a:r>
          </a:p>
          <a:p>
            <a:pPr>
              <a:buFont typeface="Wingdings" pitchFamily="2" charset="2"/>
              <a:buChar char="Ø"/>
            </a:pPr>
            <a:r>
              <a:rPr lang="fi-FI" dirty="0" smtClean="0"/>
              <a:t>Janoa</a:t>
            </a:r>
          </a:p>
          <a:p>
            <a:pPr marL="0" indent="0">
              <a:buNone/>
            </a:pPr>
            <a:r>
              <a:rPr lang="fi-FI" dirty="0" smtClean="0"/>
              <a:t>Il n’ a </a:t>
            </a:r>
            <a:r>
              <a:rPr lang="fi-FI" dirty="0" err="1" smtClean="0"/>
              <a:t>pas</a:t>
            </a:r>
            <a:r>
              <a:rPr lang="fi-FI" dirty="0" smtClean="0"/>
              <a:t> </a:t>
            </a:r>
            <a:r>
              <a:rPr lang="fi-FI" dirty="0" err="1" smtClean="0"/>
              <a:t>soif</a:t>
            </a:r>
            <a:r>
              <a:rPr lang="fi-FI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fi-FI" dirty="0" smtClean="0"/>
              <a:t>Nälkää</a:t>
            </a:r>
          </a:p>
          <a:p>
            <a:pPr marL="0" indent="0">
              <a:buNone/>
            </a:pPr>
            <a:r>
              <a:rPr lang="fi-FI" dirty="0" err="1" smtClean="0"/>
              <a:t>Je</a:t>
            </a:r>
            <a:r>
              <a:rPr lang="fi-FI" dirty="0" smtClean="0"/>
              <a:t> </a:t>
            </a:r>
            <a:r>
              <a:rPr lang="fi-FI" dirty="0" err="1" smtClean="0"/>
              <a:t>n’ai</a:t>
            </a:r>
            <a:r>
              <a:rPr lang="fi-FI" dirty="0" smtClean="0"/>
              <a:t> plus </a:t>
            </a:r>
            <a:r>
              <a:rPr lang="fi-FI" dirty="0" err="1" smtClean="0"/>
              <a:t>faim</a:t>
            </a:r>
            <a:r>
              <a:rPr lang="fi-FI" dirty="0" smtClean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fi-FI" dirty="0"/>
              <a:t>k</a:t>
            </a:r>
            <a:r>
              <a:rPr lang="fi-FI" dirty="0" smtClean="0"/>
              <a:t>ipua jossakin paikassa</a:t>
            </a:r>
          </a:p>
          <a:p>
            <a:pPr marL="0" indent="0">
              <a:buNone/>
            </a:pPr>
            <a:r>
              <a:rPr lang="fi-FI" dirty="0" err="1" smtClean="0"/>
              <a:t>Nous</a:t>
            </a:r>
            <a:r>
              <a:rPr lang="fi-FI" dirty="0" smtClean="0"/>
              <a:t> </a:t>
            </a:r>
            <a:r>
              <a:rPr lang="fi-FI" dirty="0" err="1" smtClean="0"/>
              <a:t>avons</a:t>
            </a:r>
            <a:r>
              <a:rPr lang="fi-FI" dirty="0" smtClean="0"/>
              <a:t> </a:t>
            </a:r>
            <a:r>
              <a:rPr lang="fi-FI" dirty="0" err="1" smtClean="0"/>
              <a:t>mal</a:t>
            </a:r>
            <a:r>
              <a:rPr lang="fi-FI" dirty="0" smtClean="0"/>
              <a:t> à la </a:t>
            </a:r>
            <a:r>
              <a:rPr lang="fi-FI" dirty="0" err="1" smtClean="0"/>
              <a:t>tête</a:t>
            </a:r>
            <a:r>
              <a:rPr lang="fi-FI" dirty="0" smtClean="0"/>
              <a:t>. </a:t>
            </a:r>
          </a:p>
          <a:p>
            <a:pPr>
              <a:buFont typeface="Wingdings" pitchFamily="2" charset="2"/>
              <a:buChar char="Ø"/>
            </a:pPr>
            <a:endParaRPr lang="fi-FI" dirty="0" smtClean="0"/>
          </a:p>
        </p:txBody>
      </p:sp>
      <p:pic>
        <p:nvPicPr>
          <p:cNvPr id="1026" name="Picture 2" descr="C:\Users\pir_henkilökunta\AppData\Local\Microsoft\Windows\Temporary Internet Files\Content.IE5\1R6DC9Z0\MC90028694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431" y="1412776"/>
            <a:ext cx="1872208" cy="1841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ir_henkilökunta\AppData\Local\Microsoft\Windows\Temporary Internet Files\Content.IE5\1R6DC9Z0\MC90035375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412776"/>
            <a:ext cx="1848581" cy="1975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pir_henkilökunta\AppData\Local\Microsoft\Windows\Temporary Internet Files\Content.IE5\3GK82XC4\MC90042383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553" y="3933056"/>
            <a:ext cx="1882775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784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Kivun ilmaisu: </a:t>
            </a:r>
            <a:r>
              <a:rPr lang="fi-FI" dirty="0" err="1" smtClean="0"/>
              <a:t>avoir</a:t>
            </a:r>
            <a:r>
              <a:rPr lang="fi-FI" dirty="0" smtClean="0"/>
              <a:t> </a:t>
            </a:r>
            <a:r>
              <a:rPr lang="fi-FI" dirty="0" err="1" smtClean="0"/>
              <a:t>mal</a:t>
            </a:r>
            <a:r>
              <a:rPr lang="fi-FI" dirty="0" smtClean="0"/>
              <a:t> à + ruumiinosa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4" name="Pyöristetty suorakulmio 3"/>
          <p:cNvSpPr/>
          <p:nvPr/>
        </p:nvSpPr>
        <p:spPr>
          <a:xfrm>
            <a:off x="107504" y="1465853"/>
            <a:ext cx="2088232" cy="79208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bg1"/>
                </a:solidFill>
              </a:rPr>
              <a:t>FEMINIINI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5" name="Pyöristetty suorakulmio 4"/>
          <p:cNvSpPr/>
          <p:nvPr/>
        </p:nvSpPr>
        <p:spPr>
          <a:xfrm>
            <a:off x="2343100" y="1474465"/>
            <a:ext cx="2088232" cy="79208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MASKULIINI</a:t>
            </a:r>
            <a:endParaRPr lang="fi-FI" dirty="0"/>
          </a:p>
        </p:txBody>
      </p:sp>
      <p:sp>
        <p:nvSpPr>
          <p:cNvPr id="6" name="Pyöristetty suorakulmio 5"/>
          <p:cNvSpPr/>
          <p:nvPr/>
        </p:nvSpPr>
        <p:spPr>
          <a:xfrm>
            <a:off x="4644008" y="1474465"/>
            <a:ext cx="2088232" cy="79208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VOKAALI- TAI H-ALKUISET </a:t>
            </a:r>
            <a:endParaRPr lang="fi-FI" dirty="0"/>
          </a:p>
        </p:txBody>
      </p:sp>
      <p:sp>
        <p:nvSpPr>
          <p:cNvPr id="7" name="Pyöristetty suorakulmio 6"/>
          <p:cNvSpPr/>
          <p:nvPr/>
        </p:nvSpPr>
        <p:spPr>
          <a:xfrm>
            <a:off x="6876256" y="1465853"/>
            <a:ext cx="2088232" cy="79208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MONIKKO</a:t>
            </a:r>
            <a:endParaRPr lang="fi-FI" dirty="0"/>
          </a:p>
        </p:txBody>
      </p:sp>
      <p:sp>
        <p:nvSpPr>
          <p:cNvPr id="8" name="Alanuoli 7"/>
          <p:cNvSpPr/>
          <p:nvPr/>
        </p:nvSpPr>
        <p:spPr>
          <a:xfrm>
            <a:off x="5235413" y="2641337"/>
            <a:ext cx="936104" cy="864096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Alanuoli 9"/>
          <p:cNvSpPr/>
          <p:nvPr/>
        </p:nvSpPr>
        <p:spPr>
          <a:xfrm>
            <a:off x="2919164" y="2641337"/>
            <a:ext cx="936104" cy="864096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Alanuoli 10"/>
          <p:cNvSpPr/>
          <p:nvPr/>
        </p:nvSpPr>
        <p:spPr>
          <a:xfrm>
            <a:off x="737886" y="2641337"/>
            <a:ext cx="936104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Alanuoli 11"/>
          <p:cNvSpPr/>
          <p:nvPr/>
        </p:nvSpPr>
        <p:spPr>
          <a:xfrm>
            <a:off x="7380312" y="2641337"/>
            <a:ext cx="936104" cy="864096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Pyöristetty suorakulmio 12"/>
          <p:cNvSpPr/>
          <p:nvPr/>
        </p:nvSpPr>
        <p:spPr>
          <a:xfrm>
            <a:off x="131406" y="4719819"/>
            <a:ext cx="2088232" cy="79208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à la </a:t>
            </a:r>
            <a:r>
              <a:rPr lang="fi-FI" dirty="0" err="1" smtClean="0"/>
              <a:t>tête</a:t>
            </a:r>
            <a:endParaRPr lang="fi-FI" dirty="0"/>
          </a:p>
        </p:txBody>
      </p:sp>
      <p:sp>
        <p:nvSpPr>
          <p:cNvPr id="14" name="Pyöristetty suorakulmio 13"/>
          <p:cNvSpPr/>
          <p:nvPr/>
        </p:nvSpPr>
        <p:spPr>
          <a:xfrm>
            <a:off x="2415974" y="4729580"/>
            <a:ext cx="2088232" cy="79208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a</a:t>
            </a:r>
            <a:r>
              <a:rPr lang="fi-FI" dirty="0" smtClean="0"/>
              <a:t>u </a:t>
            </a:r>
            <a:r>
              <a:rPr lang="fi-FI" dirty="0" err="1" smtClean="0"/>
              <a:t>ventre</a:t>
            </a:r>
            <a:endParaRPr lang="fi-FI" dirty="0"/>
          </a:p>
        </p:txBody>
      </p:sp>
      <p:sp>
        <p:nvSpPr>
          <p:cNvPr id="15" name="Pyöristetty suorakulmio 14"/>
          <p:cNvSpPr/>
          <p:nvPr/>
        </p:nvSpPr>
        <p:spPr>
          <a:xfrm>
            <a:off x="4659349" y="4739341"/>
            <a:ext cx="2088232" cy="79208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à </a:t>
            </a:r>
            <a:r>
              <a:rPr lang="fi-FI" dirty="0" err="1" smtClean="0"/>
              <a:t>l’oreille</a:t>
            </a:r>
            <a:endParaRPr lang="fi-FI" dirty="0"/>
          </a:p>
        </p:txBody>
      </p:sp>
      <p:sp>
        <p:nvSpPr>
          <p:cNvPr id="16" name="Pyöristetty suorakulmio 15"/>
          <p:cNvSpPr/>
          <p:nvPr/>
        </p:nvSpPr>
        <p:spPr>
          <a:xfrm>
            <a:off x="6963272" y="4739341"/>
            <a:ext cx="2088232" cy="79208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chemeClr val="bg2"/>
                </a:solidFill>
              </a:rPr>
              <a:t>a</a:t>
            </a:r>
            <a:r>
              <a:rPr lang="fi-FI" dirty="0" err="1" smtClean="0">
                <a:solidFill>
                  <a:schemeClr val="bg2"/>
                </a:solidFill>
              </a:rPr>
              <a:t>ux</a:t>
            </a:r>
            <a:r>
              <a:rPr lang="fi-FI" dirty="0" smtClean="0">
                <a:solidFill>
                  <a:schemeClr val="bg2"/>
                </a:solidFill>
              </a:rPr>
              <a:t> </a:t>
            </a:r>
            <a:r>
              <a:rPr lang="fi-FI" dirty="0" err="1" smtClean="0">
                <a:solidFill>
                  <a:schemeClr val="bg2"/>
                </a:solidFill>
              </a:rPr>
              <a:t>dents</a:t>
            </a:r>
            <a:endParaRPr lang="fi-FI" dirty="0"/>
          </a:p>
        </p:txBody>
      </p:sp>
      <p:sp>
        <p:nvSpPr>
          <p:cNvPr id="17" name="Pyöristetty suorakulmio 16"/>
          <p:cNvSpPr/>
          <p:nvPr/>
        </p:nvSpPr>
        <p:spPr>
          <a:xfrm>
            <a:off x="168985" y="3644529"/>
            <a:ext cx="2088232" cy="79208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À LA</a:t>
            </a:r>
            <a:endParaRPr lang="fi-FI" dirty="0"/>
          </a:p>
        </p:txBody>
      </p:sp>
      <p:sp>
        <p:nvSpPr>
          <p:cNvPr id="18" name="Pyöristetty suorakulmio 17"/>
          <p:cNvSpPr/>
          <p:nvPr/>
        </p:nvSpPr>
        <p:spPr>
          <a:xfrm>
            <a:off x="2415974" y="3644529"/>
            <a:ext cx="2088232" cy="79208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AU</a:t>
            </a:r>
            <a:endParaRPr lang="fi-FI" dirty="0"/>
          </a:p>
        </p:txBody>
      </p:sp>
      <p:sp>
        <p:nvSpPr>
          <p:cNvPr id="19" name="Pyöristetty suorakulmio 18"/>
          <p:cNvSpPr/>
          <p:nvPr/>
        </p:nvSpPr>
        <p:spPr>
          <a:xfrm>
            <a:off x="4659349" y="3644529"/>
            <a:ext cx="2088232" cy="79208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À L’</a:t>
            </a:r>
            <a:endParaRPr lang="fi-FI" dirty="0"/>
          </a:p>
        </p:txBody>
      </p:sp>
      <p:sp>
        <p:nvSpPr>
          <p:cNvPr id="20" name="Pyöristetty suorakulmio 19"/>
          <p:cNvSpPr/>
          <p:nvPr/>
        </p:nvSpPr>
        <p:spPr>
          <a:xfrm>
            <a:off x="6963272" y="3644529"/>
            <a:ext cx="2088232" cy="79208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AUX</a:t>
            </a:r>
            <a:endParaRPr lang="fi-FI" dirty="0"/>
          </a:p>
        </p:txBody>
      </p:sp>
      <p:pic>
        <p:nvPicPr>
          <p:cNvPr id="2050" name="Picture 2" descr="C:\Users\Heli\AppData\Local\Microsoft\Windows\Temporary Internet Files\Content.IE5\3TPFKUUT\MC90043440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02" y="5581583"/>
            <a:ext cx="1076239" cy="1127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Heli\AppData\Local\Microsoft\Windows\Temporary Internet Files\Content.IE5\N2I6Q4Y8\MC90031224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94" y="5581584"/>
            <a:ext cx="915173" cy="1017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Heli\AppData\Local\Microsoft\Windows\Temporary Internet Files\Content.IE5\MVK7GAJL\MC90023819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154" y="5581584"/>
            <a:ext cx="763909" cy="117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Heli\AppData\Local\Microsoft\Windows\Temporary Internet Files\Content.IE5\3TPFKUUT\MC90038990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213" y="5771863"/>
            <a:ext cx="1057251" cy="980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5" descr="C:\Users\Heli\AppData\Local\Microsoft\Windows\Temporary Internet Files\Content.IE5\3TPFKUUT\MC90038990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0588" y="5787152"/>
            <a:ext cx="895553" cy="830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683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Ruumiinosat s. 128 tekstikirja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 dirty="0"/>
              <a:t>Minulla on </a:t>
            </a:r>
            <a:r>
              <a:rPr lang="fi-FI" dirty="0" smtClean="0"/>
              <a:t>kuuma.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Sinulla on kylmä. </a:t>
            </a:r>
            <a:endParaRPr lang="fi-FI" dirty="0" smtClean="0"/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Hän </a:t>
            </a:r>
            <a:r>
              <a:rPr lang="fi-FI" dirty="0"/>
              <a:t>on 15 vuotta</a:t>
            </a:r>
            <a:r>
              <a:rPr lang="fi-FI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Hänellä </a:t>
            </a:r>
            <a:r>
              <a:rPr lang="fi-FI" dirty="0"/>
              <a:t>on jano</a:t>
            </a:r>
            <a:r>
              <a:rPr lang="fi-FI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Meillä on pää kipeänä</a:t>
            </a:r>
            <a:r>
              <a:rPr lang="fi-FI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Onko </a:t>
            </a:r>
            <a:r>
              <a:rPr lang="fi-FI" dirty="0"/>
              <a:t>teillä nälkä</a:t>
            </a:r>
            <a:r>
              <a:rPr lang="fi-FI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Heillä </a:t>
            </a:r>
            <a:r>
              <a:rPr lang="fi-FI" dirty="0" smtClean="0"/>
              <a:t>(pojat) on </a:t>
            </a:r>
            <a:r>
              <a:rPr lang="fi-FI" dirty="0"/>
              <a:t>metrolippu. </a:t>
            </a:r>
            <a:endParaRPr lang="fi-FI" dirty="0" smtClean="0"/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He (tytöt) </a:t>
            </a:r>
            <a:r>
              <a:rPr lang="fi-FI" dirty="0"/>
              <a:t>eivät ole 14 </a:t>
            </a:r>
            <a:r>
              <a:rPr lang="fi-FI" dirty="0" smtClean="0"/>
              <a:t>vuotta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Onko sinulla vatsa kipeä?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Hänellä (tyttö) on korva kipeä.  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Meillä ei ole hampaat kipeinä. 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Minulla ei ole selkä kipeä. 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Juliella ei ole kurkku kipeä enää. 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pic>
        <p:nvPicPr>
          <p:cNvPr id="2050" name="Picture 2" descr="C:\Users\pir_henkilökunta\AppData\Local\Microsoft\Windows\Temporary Internet Files\Content.IE5\1R6DC9Z0\MC90042806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2034" y="1607543"/>
            <a:ext cx="1939925" cy="177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366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ckyTie">
  <a:themeElements>
    <a:clrScheme name="Lucky Tie">
      <a:dk1>
        <a:sysClr val="windowText" lastClr="000000"/>
      </a:dk1>
      <a:lt1>
        <a:sysClr val="window" lastClr="FFFFFF"/>
      </a:lt1>
      <a:dk2>
        <a:srgbClr val="C80000"/>
      </a:dk2>
      <a:lt2>
        <a:srgbClr val="FFECEC"/>
      </a:lt2>
      <a:accent1>
        <a:srgbClr val="C93131"/>
      </a:accent1>
      <a:accent2>
        <a:srgbClr val="F58C5D"/>
      </a:accent2>
      <a:accent3>
        <a:srgbClr val="EABC33"/>
      </a:accent3>
      <a:accent4>
        <a:srgbClr val="698F9B"/>
      </a:accent4>
      <a:accent5>
        <a:srgbClr val="825397"/>
      </a:accent5>
      <a:accent6>
        <a:srgbClr val="814359"/>
      </a:accent6>
      <a:hlink>
        <a:srgbClr val="03AEC5"/>
      </a:hlink>
      <a:folHlink>
        <a:srgbClr val="8D9B07"/>
      </a:folHlink>
    </a:clrScheme>
    <a:fontScheme name="Lucky Tie">
      <a:majorFont>
        <a:latin typeface="Tahoma"/>
        <a:ea typeface=""/>
        <a:cs typeface=""/>
        <a:font script="Cyrl" typeface="Tahoma"/>
        <a:font script="Grek" typeface="Tahoma"/>
        <a:font script="Jpan" typeface="ＭＳ Ｐ明朝"/>
        <a:font script="Hang" typeface="굴림"/>
        <a:font script="Hans" typeface="黑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Franklin Gothic Book"/>
        <a:ea typeface=""/>
        <a:cs typeface=""/>
        <a:font script="Cyrl" typeface="Arial"/>
        <a:font script="Grek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cky Tie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90000"/>
              </a:schemeClr>
            </a:gs>
            <a:gs pos="50000">
              <a:schemeClr val="phClr">
                <a:tint val="5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90000"/>
              </a:schemeClr>
            </a:gs>
          </a:gsLst>
          <a:lin ang="1800000" scaled="1"/>
        </a:gradFill>
        <a:solidFill>
          <a:schemeClr val="phClr">
            <a:tint val="100000"/>
            <a:shade val="100000"/>
            <a:hueMod val="100000"/>
            <a:satMod val="100000"/>
          </a:schemeClr>
        </a:solidFill>
      </a:fillStyleLst>
      <a:lnStyleLst>
        <a:ln w="20000" cap="flat" cmpd="sng" algn="ctr">
          <a:solidFill>
            <a:schemeClr val="phClr"/>
          </a:solidFill>
          <a:prstDash val="solid"/>
        </a:ln>
        <a:ln w="30000" cap="flat" cmpd="sng" algn="ctr">
          <a:solidFill>
            <a:schemeClr val="phClr"/>
          </a:solidFill>
          <a:prstDash val="solid"/>
        </a:ln>
        <a:ln w="400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12700">
              <a:schemeClr val="phClr">
                <a:tint val="100000"/>
                <a:shade val="100000"/>
                <a:alpha val="50196"/>
                <a:hueMod val="100000"/>
                <a:satMod val="100000"/>
              </a:schemeClr>
            </a:glow>
          </a:effectLst>
        </a:effectStyle>
        <a:effectStyle>
          <a:effectLst>
            <a:innerShdw blurRad="25400" dist="38100" dir="2700000">
              <a:schemeClr val="phClr">
                <a:tint val="90000"/>
                <a:shade val="100000"/>
                <a:hueMod val="100000"/>
                <a:satMod val="100000"/>
              </a:schemeClr>
            </a:innerShdw>
          </a:effectLst>
        </a:effectStyle>
        <a:effectStyle>
          <a:effectLst>
            <a:innerShdw blurRad="25400" dist="38100" dir="2700000">
              <a:schemeClr val="phClr">
                <a:tint val="100000"/>
                <a:shade val="50000"/>
                <a:hueMod val="100000"/>
                <a:satMod val="100000"/>
              </a:schemeClr>
            </a:innerShdw>
          </a:effectLst>
          <a:scene3d>
            <a:camera prst="orthographicFront"/>
            <a:lightRig rig="soft" dir="t"/>
          </a:scene3d>
          <a:sp3d extrusionH="76200" prstMaterial="matte">
            <a:bevelT h="50800"/>
            <a:bevelB w="0" h="0"/>
            <a:extrusionClr>
              <a:schemeClr val="accent3">
                <a:tint val="40000"/>
              </a:schemeClr>
            </a:extrusionClr>
          </a:sp3d>
        </a:effectStyle>
      </a:effectStyleLst>
      <a:bgFillStyleLst>
        <a:gradFill rotWithShape="1">
          <a:gsLst>
            <a:gs pos="0">
              <a:schemeClr val="phClr">
                <a:tint val="100000"/>
                <a:shade val="50000"/>
                <a:hueMod val="100000"/>
                <a:satMod val="100000"/>
              </a:schemeClr>
            </a:gs>
            <a:gs pos="40000">
              <a:schemeClr val="phClr">
                <a:tint val="8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60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60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Ruusuke-teema</Template>
  <TotalTime>215</TotalTime>
  <Words>203</Words>
  <Application>Microsoft Office PowerPoint</Application>
  <PresentationFormat>Näytössä katseltava diaesitys (4:3)</PresentationFormat>
  <Paragraphs>62</Paragraphs>
  <Slides>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5" baseType="lpstr">
      <vt:lpstr>LuckyTie</vt:lpstr>
      <vt:lpstr>AVOIR= OLLA JOLLAKULLA, OMISTAA</vt:lpstr>
      <vt:lpstr>AVOIR-VERBIÄ KÄYTETÄÄN</vt:lpstr>
      <vt:lpstr>Kivun ilmaisu: avoir mal à + ruumiinosa</vt:lpstr>
      <vt:lpstr>Ruumiinosat s. 128 tekstikirja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Heli</dc:creator>
  <cp:lastModifiedBy>jya_opettajat</cp:lastModifiedBy>
  <cp:revision>20</cp:revision>
  <cp:lastPrinted>2015-10-29T07:49:33Z</cp:lastPrinted>
  <dcterms:created xsi:type="dcterms:W3CDTF">2011-10-24T15:39:36Z</dcterms:created>
  <dcterms:modified xsi:type="dcterms:W3CDTF">2015-10-29T07:49:56Z</dcterms:modified>
</cp:coreProperties>
</file>