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76" r:id="rId6"/>
    <p:sldId id="258" r:id="rId7"/>
    <p:sldId id="272" r:id="rId8"/>
    <p:sldId id="277" r:id="rId9"/>
    <p:sldId id="27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72F18-2FD2-430A-A76D-DA1BDA36393C}" v="44" dt="2022-10-28T10:28:18.050"/>
    <p1510:client id="{503692F1-46ED-4D2C-8E4B-FDA63068B0F5}" v="2" dt="2022-10-12T09:34:27.188"/>
    <p1510:client id="{9DD1167E-226D-44F8-9119-2186573AAA3F}" v="30" vWet="32" dt="2022-10-28T10:26:41.999"/>
    <p1510:client id="{B8BEA9DB-17B5-634B-ED1F-8E01B481D993}" v="1118" dt="2022-12-01T13:10:01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0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3DD3AC-524A-4825-988F-1B8FA45AC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79C0B6E-5D04-4300-BE30-822F564CF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12E52B2-E0B3-4B6F-9E3D-7156617E4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0B4F566-20ED-4730-BB4E-0601C1F38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B9F1BA-9375-42E7-B849-8BA429F3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03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DFF37D-039D-47C2-B17E-5EC87A4C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FB1E4C6-B62C-495B-A5A2-679D012E5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8214EA-C146-43A0-A00A-25BCDFEAE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117253-4DD7-4891-BB80-FFCE65096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D62DE0-7B42-4B5B-81DB-9969036B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31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B377361-83DC-4B9C-8AA1-D1AE66F1A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72AD9CC-729B-46AB-B5A4-AAC9E307D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C52E8D-2A75-411D-8D21-F90C4686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495351-44F8-492E-B0AE-34E0CF97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4C2DC3-9D8E-4069-A9FE-55E95691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122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4B996E-DE0A-4EA4-838C-30E42A57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F1718B-47EB-40EF-BB4C-EB9140F77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63C828-090B-4799-B92D-99ECD4FB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A1F5B6-370F-4310-8022-3FA29BC0F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27F14E-F27B-4316-B54E-1919883A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448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2EAD82-11BF-4FE1-B2E4-D6F1C9DCE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D7BC1BA-B173-456E-99CA-8009C0391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BF25F6D-9683-4600-8156-3CAA30AC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D8E8265-3FEE-4BB7-8F7A-7D8D2A41B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35A868-568D-4E31-A447-59313D7C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42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FF11CD-06F0-4AE1-B4C0-0A0C4323F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7290D4-3507-4CA9-A880-8BD85053B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6829A0E-C912-4B5D-83B8-42EC7C73E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A2C51E5-D86C-4882-9CDE-89D622040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F8F451-CAF8-4548-8B91-E968BEFB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B171563-8689-47B8-9707-92D4F700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8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043C57-6162-4117-8B55-5C3D630F6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CAA6E70-60D3-4FC9-B5DE-566A95687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0C8368E-86CD-413E-8BCD-3231E44A9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94E7824-320D-4CDE-BF49-B72123F9E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B2B4E3F-1B63-4D4D-964C-20158FA3D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63A05D7-EEEB-4394-93CF-6755E204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DD9229F-6DF7-40B3-9B5B-9501B4E72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FAD5A4-002A-4BFD-988B-D3A0B2A8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33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BE72D1-D28C-47BB-91C0-30FFC6046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F80FF14-5369-4784-BA73-80749233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F55A998-A54F-451B-92A7-9A7ACF3CF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FFE9D4D-9296-47A7-ACCD-1E45D709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337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2BA018B-64F7-4403-9596-615A309E7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EE2E93F-C1B0-4C82-B995-C22C0F74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C640D4B-E7C8-4FCD-A3E2-0551C802B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99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2A18E5-0483-40E1-A22A-E5D246C4A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1403D8-41B6-49F2-8A81-DA10AAF85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DBECAB3-2BE3-482B-BE8C-A54C81558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1FAEEE8-0B45-48BE-A8B1-E130C19A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249571A-107C-4D0D-8906-BB337717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A4BE581-AE36-4151-B7ED-A42F2A23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711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6D1253-CCCC-4498-A0FC-8C2085E35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C7BBAB1-746D-4483-A4C3-50EF00B65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081C837-68E2-41A9-B6E9-7D2679AA4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5B38643-5A25-4F34-832C-0BC1A4A6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85C7275-9FA0-46B1-A51B-4B24E3EA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6DBF8A-A403-4080-8B47-F1AE0E16F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388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3587D77-BF37-4DEC-A251-B0BF371FE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C3C5AD8-834D-4736-9B7D-82153E31E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07F5C70-6028-4CF8-BEB8-228B79C08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7C27-E276-48BC-9C66-52DEA09C818E}" type="datetimeFigureOut">
              <a:rPr lang="fi-FI" smtClean="0"/>
              <a:t>1.12.2022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D55A97-86CA-466D-9346-4247EC79B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967CB00-95C1-411E-BE53-F90239BD17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20785-3C1E-4E82-AB6A-297B13318A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59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84CE5D5-4046-4A8A-89EE-C63A8A95C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912644"/>
            <a:ext cx="9144000" cy="1990823"/>
          </a:xfrm>
        </p:spPr>
        <p:txBody>
          <a:bodyPr anchor="ctr">
            <a:normAutofit/>
          </a:bodyPr>
          <a:lstStyle/>
          <a:p>
            <a:r>
              <a:rPr lang="fi-FI" sz="7200" dirty="0"/>
              <a:t>TUVA-vuoden opinnot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BCDB9EB-A939-4FCD-A08B-361866A2A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8118" y="5902885"/>
            <a:ext cx="8258176" cy="6318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/>
              <a:t>Aikuislukion erityisopettaja Inka Turunen</a:t>
            </a:r>
            <a:endParaRPr lang="fi-FI" dirty="0">
              <a:cs typeface="Calibri"/>
            </a:endParaRPr>
          </a:p>
          <a:p>
            <a:r>
              <a:rPr lang="fi-FI" dirty="0">
                <a:cs typeface="Calibri"/>
              </a:rPr>
              <a:t>Minna Canthin koulun erityisluokanopettaja </a:t>
            </a:r>
            <a:r>
              <a:rPr lang="fi-FI" dirty="0" err="1">
                <a:cs typeface="Calibri"/>
              </a:rPr>
              <a:t>Una</a:t>
            </a:r>
            <a:r>
              <a:rPr lang="fi-FI" dirty="0">
                <a:cs typeface="Calibri"/>
              </a:rPr>
              <a:t> Sutinen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BA1F6865-4DDD-47B6-7317-A2F98D339140}"/>
              </a:ext>
            </a:extLst>
          </p:cNvPr>
          <p:cNvSpPr txBox="1">
            <a:spLocks/>
          </p:cNvSpPr>
          <p:nvPr/>
        </p:nvSpPr>
        <p:spPr>
          <a:xfrm>
            <a:off x="1362637" y="4337161"/>
            <a:ext cx="9457765" cy="1027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dirty="0">
                <a:latin typeface="Calibri"/>
                <a:ea typeface="+mj-lt"/>
                <a:cs typeface="+mj-lt"/>
              </a:rPr>
              <a:t>2.12.2022 Ohjauksen ja tuen tarpeisen nuoren opintopolkujen tukeminen Kuopiossa toisen asteen nivelvaiheissa. </a:t>
            </a:r>
            <a:endParaRPr lang="fi-FI" sz="2400" dirty="0">
              <a:latin typeface="Calibri"/>
            </a:endParaRPr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02F313E4-46DC-982B-AF3F-2801136168D5}"/>
              </a:ext>
            </a:extLst>
          </p:cNvPr>
          <p:cNvSpPr txBox="1">
            <a:spLocks/>
          </p:cNvSpPr>
          <p:nvPr/>
        </p:nvSpPr>
        <p:spPr>
          <a:xfrm>
            <a:off x="2875431" y="2387337"/>
            <a:ext cx="6454589" cy="1038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7200" dirty="0"/>
              <a:t>Millaisen vuoden sinä haluat?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619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Kuva 14" descr="Kuva, joka sisältää kohteen ulko, taivas, rakennus, puu&#10;&#10;Kuvaus luotu automaattisesti">
            <a:extLst>
              <a:ext uri="{FF2B5EF4-FFF2-40B4-BE49-F238E27FC236}">
                <a16:creationId xmlns:a16="http://schemas.microsoft.com/office/drawing/2014/main" id="{721629EE-5AE7-778F-73DC-933AA7CCA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460" y="1121747"/>
            <a:ext cx="10049435" cy="5174800"/>
          </a:xfrm>
          <a:prstGeom prst="rect">
            <a:avLst/>
          </a:prstGeom>
        </p:spPr>
      </p:pic>
      <p:sp>
        <p:nvSpPr>
          <p:cNvPr id="15" name="Otsikko 1">
            <a:extLst>
              <a:ext uri="{FF2B5EF4-FFF2-40B4-BE49-F238E27FC236}">
                <a16:creationId xmlns:a16="http://schemas.microsoft.com/office/drawing/2014/main" id="{E3AA5935-4E06-9C7F-5C4A-A04E5DC6F4BD}"/>
              </a:ext>
            </a:extLst>
          </p:cNvPr>
          <p:cNvSpPr>
            <a:spLocks noGrp="1"/>
          </p:cNvSpPr>
          <p:nvPr/>
        </p:nvSpPr>
        <p:spPr>
          <a:xfrm>
            <a:off x="849406" y="737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dirty="0">
                <a:cs typeface="Calibri Light"/>
              </a:rPr>
              <a:t>Puistola, Minna Canthin katu 45</a:t>
            </a:r>
          </a:p>
        </p:txBody>
      </p:sp>
      <p:sp>
        <p:nvSpPr>
          <p:cNvPr id="16" name="Tekstiruutu 1">
            <a:extLst>
              <a:ext uri="{FF2B5EF4-FFF2-40B4-BE49-F238E27FC236}">
                <a16:creationId xmlns:a16="http://schemas.microsoft.com/office/drawing/2014/main" id="{CD5AB7EA-D042-0376-5131-212CB07A972C}"/>
              </a:ext>
            </a:extLst>
          </p:cNvPr>
          <p:cNvSpPr txBox="1"/>
          <p:nvPr/>
        </p:nvSpPr>
        <p:spPr>
          <a:xfrm>
            <a:off x="9363635" y="6371664"/>
            <a:ext cx="1958789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KUVA: PicardIt.fi </a:t>
            </a:r>
          </a:p>
        </p:txBody>
      </p:sp>
    </p:spTree>
    <p:extLst>
      <p:ext uri="{BB962C8B-B14F-4D97-AF65-F5344CB8AC3E}">
        <p14:creationId xmlns:p14="http://schemas.microsoft.com/office/powerpoint/2010/main" val="125911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3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25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27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09D918A0-A4A4-4E8C-8858-D87D05BD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err="1"/>
              <a:t>Koulutuksen</a:t>
            </a:r>
            <a:r>
              <a:rPr lang="en-US" sz="3200" dirty="0"/>
              <a:t> </a:t>
            </a:r>
            <a:r>
              <a:rPr lang="en-US" sz="3200" dirty="0" err="1"/>
              <a:t>osat</a:t>
            </a:r>
            <a:r>
              <a:rPr lang="en-US" sz="3200" dirty="0"/>
              <a:t>  - </a:t>
            </a:r>
            <a:r>
              <a:rPr lang="en-US" sz="3200" dirty="0" err="1"/>
              <a:t>Yksilölliset</a:t>
            </a:r>
            <a:r>
              <a:rPr lang="en-US" sz="3200" dirty="0"/>
              <a:t> </a:t>
            </a:r>
            <a:r>
              <a:rPr lang="en-US" sz="3200" dirty="0" err="1"/>
              <a:t>valinnat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E32B40F-F619-4199-8530-11F0DE4EE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359" y="2706848"/>
            <a:ext cx="4357787" cy="355464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/>
              <a:t>Opiskelu</a:t>
            </a:r>
            <a:r>
              <a:rPr lang="en-US" sz="2000" dirty="0"/>
              <a:t>- ja </a:t>
            </a:r>
            <a:r>
              <a:rPr lang="en-US" sz="2000" dirty="0" err="1"/>
              <a:t>urasuunnittelutaidot</a:t>
            </a:r>
            <a:r>
              <a:rPr lang="en-US" sz="2000" dirty="0"/>
              <a:t> on </a:t>
            </a:r>
            <a:r>
              <a:rPr lang="en-US" sz="2000" dirty="0" err="1"/>
              <a:t>kaikille</a:t>
            </a:r>
            <a:r>
              <a:rPr lang="en-US" sz="2000" dirty="0"/>
              <a:t> </a:t>
            </a:r>
            <a:r>
              <a:rPr lang="en-US" sz="2000" dirty="0" err="1"/>
              <a:t>pakollinen</a:t>
            </a:r>
            <a:r>
              <a:rPr lang="en-US" sz="2000" dirty="0"/>
              <a:t>.</a:t>
            </a:r>
            <a:endParaRPr lang="en-US" sz="2000" dirty="0">
              <a:cs typeface="Calibri"/>
            </a:endParaRPr>
          </a:p>
          <a:p>
            <a:r>
              <a:rPr lang="en-US" sz="2000" dirty="0" err="1"/>
              <a:t>Lisäksi</a:t>
            </a:r>
            <a:r>
              <a:rPr lang="en-US" sz="2000" dirty="0"/>
              <a:t> </a:t>
            </a:r>
            <a:r>
              <a:rPr lang="en-US" sz="2000" dirty="0" err="1"/>
              <a:t>opintoja</a:t>
            </a:r>
            <a:r>
              <a:rPr lang="en-US" sz="2000" dirty="0"/>
              <a:t> </a:t>
            </a:r>
            <a:r>
              <a:rPr lang="en-US" sz="2000" dirty="0" err="1"/>
              <a:t>valitaan</a:t>
            </a:r>
            <a:r>
              <a:rPr lang="en-US" sz="2000" dirty="0"/>
              <a:t> </a:t>
            </a:r>
            <a:r>
              <a:rPr lang="en-US" sz="2000" dirty="0" err="1"/>
              <a:t>vähintään</a:t>
            </a:r>
            <a:r>
              <a:rPr lang="en-US" sz="2000" dirty="0"/>
              <a:t> </a:t>
            </a:r>
            <a:r>
              <a:rPr lang="en-US" sz="2000" dirty="0" err="1"/>
              <a:t>kahdesta</a:t>
            </a:r>
            <a:r>
              <a:rPr lang="en-US" sz="2000" dirty="0"/>
              <a:t> </a:t>
            </a:r>
            <a:r>
              <a:rPr lang="en-US" sz="2000" dirty="0" err="1"/>
              <a:t>koulutuksen</a:t>
            </a:r>
            <a:r>
              <a:rPr lang="en-US" sz="2000" dirty="0"/>
              <a:t> </a:t>
            </a:r>
            <a:r>
              <a:rPr lang="en-US" sz="2000" dirty="0" err="1"/>
              <a:t>osasta</a:t>
            </a:r>
            <a:r>
              <a:rPr lang="en-US" sz="2000" dirty="0"/>
              <a:t>.</a:t>
            </a:r>
            <a:endParaRPr lang="en-US" sz="2000" dirty="0">
              <a:cs typeface="Calibri"/>
            </a:endParaRPr>
          </a:p>
          <a:p>
            <a:r>
              <a:rPr lang="en-US" sz="2000" dirty="0" err="1"/>
              <a:t>Opintoja</a:t>
            </a:r>
            <a:r>
              <a:rPr lang="en-US" sz="2000" dirty="0"/>
              <a:t> </a:t>
            </a:r>
            <a:r>
              <a:rPr lang="en-US" sz="2000" dirty="0" err="1"/>
              <a:t>valitaan</a:t>
            </a:r>
            <a:r>
              <a:rPr lang="en-US" sz="2000" dirty="0"/>
              <a:t> </a:t>
            </a:r>
            <a:r>
              <a:rPr lang="en-US" sz="2000" dirty="0" err="1"/>
              <a:t>yhteensä</a:t>
            </a:r>
            <a:r>
              <a:rPr lang="en-US" sz="2000" dirty="0"/>
              <a:t> 38 </a:t>
            </a:r>
            <a:r>
              <a:rPr lang="en-US" sz="2000" dirty="0" err="1"/>
              <a:t>viikkoa</a:t>
            </a:r>
            <a:r>
              <a:rPr lang="en-US" sz="2000" dirty="0"/>
              <a:t>.</a:t>
            </a:r>
            <a:endParaRPr lang="en-US" sz="2000" dirty="0">
              <a:cs typeface="Calibri"/>
            </a:endParaRPr>
          </a:p>
          <a:p>
            <a:r>
              <a:rPr lang="en-US" sz="2000" dirty="0"/>
              <a:t>Yksi TUVA-</a:t>
            </a:r>
            <a:r>
              <a:rPr lang="en-US" sz="2000" dirty="0" err="1"/>
              <a:t>viikkoa</a:t>
            </a:r>
            <a:r>
              <a:rPr lang="en-US" sz="2000" dirty="0"/>
              <a:t> = 22 </a:t>
            </a:r>
            <a:r>
              <a:rPr lang="en-US" sz="2000" dirty="0" err="1"/>
              <a:t>tuntia</a:t>
            </a:r>
            <a:r>
              <a:rPr lang="en-US" sz="2000" dirty="0"/>
              <a:t> (á 60min).</a:t>
            </a:r>
            <a:endParaRPr lang="en-US" sz="2000" dirty="0">
              <a:cs typeface="Calibri"/>
            </a:endParaRPr>
          </a:p>
        </p:txBody>
      </p:sp>
      <p:pic>
        <p:nvPicPr>
          <p:cNvPr id="4" name="Picture 2" descr="Kuvitus yllä luetelluista TUVA-koulutuksen yhteisistä ja valinnaisista koulutuksen osista">
            <a:extLst>
              <a:ext uri="{FF2B5EF4-FFF2-40B4-BE49-F238E27FC236}">
                <a16:creationId xmlns:a16="http://schemas.microsoft.com/office/drawing/2014/main" id="{0C7BEF22-B16A-4FBF-8143-684394DB3A7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2996" y="45631"/>
            <a:ext cx="6755265" cy="675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30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27CE943-9D61-89B7-62BA-A6D96B3AC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  <a:cs typeface="Calibri Light"/>
              </a:rPr>
              <a:t>Kuopion kaupungin TUVA-koulutus</a:t>
            </a:r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1F2AE9-5F16-5D43-175D-88520DCF7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601255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>
                <a:cs typeface="Calibri"/>
              </a:rPr>
              <a:t>Kuopion kaupungin TUVA-koulutuksen kolme polkua:</a:t>
            </a:r>
          </a:p>
          <a:p>
            <a:pPr lvl="1"/>
            <a:r>
              <a:rPr lang="fi-FI" dirty="0">
                <a:cs typeface="Calibri"/>
              </a:rPr>
              <a:t>Yleislinja</a:t>
            </a:r>
          </a:p>
          <a:p>
            <a:pPr lvl="1"/>
            <a:r>
              <a:rPr lang="fi-FI" dirty="0">
                <a:cs typeface="Calibri"/>
              </a:rPr>
              <a:t>S2</a:t>
            </a:r>
          </a:p>
          <a:p>
            <a:pPr lvl="1"/>
            <a:r>
              <a:rPr lang="fi-FI" dirty="0">
                <a:cs typeface="Calibri"/>
              </a:rPr>
              <a:t>Silta</a:t>
            </a:r>
          </a:p>
          <a:p>
            <a:r>
              <a:rPr lang="fi-FI" dirty="0">
                <a:cs typeface="Calibri"/>
              </a:rPr>
              <a:t>Polku-valinnat ja niihin liittyvät haastattelut tehdään ensimmäisten opiskelupäivien aikana.</a:t>
            </a:r>
          </a:p>
          <a:p>
            <a:r>
              <a:rPr lang="fi-FI" dirty="0">
                <a:cs typeface="Calibri"/>
              </a:rPr>
              <a:t>Kaikki </a:t>
            </a:r>
            <a:r>
              <a:rPr lang="fi-FI" dirty="0" err="1">
                <a:cs typeface="Calibri"/>
              </a:rPr>
              <a:t>tuvalaiset</a:t>
            </a:r>
            <a:r>
              <a:rPr lang="fi-FI" dirty="0">
                <a:cs typeface="Calibri"/>
              </a:rPr>
              <a:t> opiskelevat Puistolassa.</a:t>
            </a:r>
          </a:p>
          <a:p>
            <a:r>
              <a:rPr lang="fi-FI" dirty="0">
                <a:cs typeface="Calibri"/>
              </a:rPr>
              <a:t>Lisätiedot:</a:t>
            </a:r>
          </a:p>
          <a:p>
            <a:pPr lvl="1"/>
            <a:r>
              <a:rPr lang="fi-FI" dirty="0">
                <a:cs typeface="Calibri"/>
              </a:rPr>
              <a:t>Yleislinja ja S2 &gt; Riina Pirskanen</a:t>
            </a:r>
          </a:p>
          <a:p>
            <a:pPr lvl="1"/>
            <a:r>
              <a:rPr lang="fi-FI" dirty="0">
                <a:cs typeface="Calibri"/>
              </a:rPr>
              <a:t>Silta &gt; </a:t>
            </a:r>
            <a:r>
              <a:rPr lang="fi-FI" dirty="0" err="1">
                <a:cs typeface="Calibri"/>
              </a:rPr>
              <a:t>Una</a:t>
            </a:r>
            <a:r>
              <a:rPr lang="fi-FI" dirty="0">
                <a:cs typeface="Calibri"/>
              </a:rPr>
              <a:t> Sutinen</a:t>
            </a:r>
          </a:p>
        </p:txBody>
      </p:sp>
    </p:spTree>
    <p:extLst>
      <p:ext uri="{BB962C8B-B14F-4D97-AF65-F5344CB8AC3E}">
        <p14:creationId xmlns:p14="http://schemas.microsoft.com/office/powerpoint/2010/main" val="163469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27CE943-9D61-89B7-62BA-A6D96B3AC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  <a:cs typeface="Calibri Light"/>
              </a:rPr>
              <a:t>Kuopion kaupungin </a:t>
            </a:r>
            <a:r>
              <a:rPr lang="fi-FI" dirty="0" err="1">
                <a:solidFill>
                  <a:srgbClr val="FFFFFF"/>
                </a:solidFill>
                <a:cs typeface="Calibri Light"/>
              </a:rPr>
              <a:t>TUVAt</a:t>
            </a:r>
            <a:br>
              <a:rPr lang="fi-FI" dirty="0">
                <a:solidFill>
                  <a:srgbClr val="FFFFFF"/>
                </a:solidFill>
                <a:cs typeface="Calibri Light"/>
              </a:rPr>
            </a:br>
            <a:r>
              <a:rPr lang="fi-FI" dirty="0">
                <a:solidFill>
                  <a:srgbClr val="FFFFFF"/>
                </a:solidFill>
                <a:cs typeface="Calibri Light"/>
              </a:rPr>
              <a:t>2022-2023</a:t>
            </a:r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1F2AE9-5F16-5D43-175D-88520DCF7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232756"/>
            <a:ext cx="7590049" cy="651570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>
                <a:ea typeface="+mn-lt"/>
                <a:cs typeface="+mn-lt"/>
              </a:rPr>
              <a:t>Yleislinja + S2 &gt; 22 opiskelijaa</a:t>
            </a:r>
            <a:endParaRPr lang="en-US" dirty="0">
              <a:ea typeface="+mn-lt"/>
              <a:cs typeface="+mn-lt"/>
            </a:endParaRPr>
          </a:p>
          <a:p>
            <a:r>
              <a:rPr lang="fi-FI" dirty="0">
                <a:ea typeface="+mn-lt"/>
                <a:cs typeface="+mn-lt"/>
              </a:rPr>
              <a:t>Silta-luokka &gt; 6 opiskelijaa</a:t>
            </a:r>
            <a:endParaRPr lang="en-US" dirty="0">
              <a:ea typeface="+mn-lt"/>
              <a:cs typeface="+mn-lt"/>
            </a:endParaRPr>
          </a:p>
          <a:p>
            <a:r>
              <a:rPr lang="fi-FI" dirty="0">
                <a:ea typeface="+mn-lt"/>
                <a:cs typeface="+mn-lt"/>
              </a:rPr>
              <a:t>Vaihtelevia taustoja ja runsas tuen tarve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fi-FI" dirty="0">
                <a:ea typeface="+mn-lt"/>
                <a:cs typeface="+mn-lt"/>
              </a:rPr>
              <a:t>Tehostettu tuki, erityinen tuki</a:t>
            </a:r>
          </a:p>
          <a:p>
            <a:r>
              <a:rPr lang="fi-FI" dirty="0">
                <a:ea typeface="+mn-lt"/>
                <a:cs typeface="+mn-lt"/>
              </a:rPr>
              <a:t>Perusopetuksen arvosanojen korottaminen,</a:t>
            </a:r>
            <a:br>
              <a:rPr lang="fi-FI" dirty="0">
                <a:ea typeface="+mn-lt"/>
                <a:cs typeface="+mn-lt"/>
              </a:rPr>
            </a:br>
            <a:r>
              <a:rPr lang="fi-FI" dirty="0">
                <a:ea typeface="+mn-lt"/>
                <a:cs typeface="+mn-lt"/>
              </a:rPr>
              <a:t>myös loppuun saattaminen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fi-FI" dirty="0">
                <a:ea typeface="+mn-lt"/>
                <a:cs typeface="+mn-lt"/>
              </a:rPr>
              <a:t>Erityinen tutkinto </a:t>
            </a:r>
          </a:p>
          <a:p>
            <a:r>
              <a:rPr lang="fi-FI" dirty="0">
                <a:ea typeface="+mn-lt"/>
                <a:cs typeface="+mn-lt"/>
              </a:rPr>
              <a:t>Tavoitteena koulunkäynnin rutiinien opettelu ja valmistautuminen toiselle asteelle</a:t>
            </a:r>
            <a:endParaRPr lang="en-US" dirty="0">
              <a:ea typeface="+mn-lt"/>
              <a:cs typeface="+mn-lt"/>
            </a:endParaRPr>
          </a:p>
          <a:p>
            <a:r>
              <a:rPr lang="fi-FI" dirty="0">
                <a:ea typeface="+mn-lt"/>
                <a:cs typeface="+mn-lt"/>
              </a:rPr>
              <a:t>Joustavat siirtymät ammatilliselle puolelle myös kesken vuoden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530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3D893D-7176-BD21-6533-B32B98AC2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Silta-luokan lukuvuosisuunnitelma 2022-2023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0E02BC6F-26DE-968F-FE25-9F00ACCBC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0276"/>
              </p:ext>
            </p:extLst>
          </p:nvPr>
        </p:nvGraphicFramePr>
        <p:xfrm>
          <a:off x="156882" y="1669676"/>
          <a:ext cx="11862017" cy="4757421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1966630">
                  <a:extLst>
                    <a:ext uri="{9D8B030D-6E8A-4147-A177-3AD203B41FA5}">
                      <a16:colId xmlns:a16="http://schemas.microsoft.com/office/drawing/2014/main" val="1866271499"/>
                    </a:ext>
                  </a:extLst>
                </a:gridCol>
                <a:gridCol w="1527920">
                  <a:extLst>
                    <a:ext uri="{9D8B030D-6E8A-4147-A177-3AD203B41FA5}">
                      <a16:colId xmlns:a16="http://schemas.microsoft.com/office/drawing/2014/main" val="2875634741"/>
                    </a:ext>
                  </a:extLst>
                </a:gridCol>
                <a:gridCol w="1225360">
                  <a:extLst>
                    <a:ext uri="{9D8B030D-6E8A-4147-A177-3AD203B41FA5}">
                      <a16:colId xmlns:a16="http://schemas.microsoft.com/office/drawing/2014/main" val="3888824504"/>
                    </a:ext>
                  </a:extLst>
                </a:gridCol>
                <a:gridCol w="1497666">
                  <a:extLst>
                    <a:ext uri="{9D8B030D-6E8A-4147-A177-3AD203B41FA5}">
                      <a16:colId xmlns:a16="http://schemas.microsoft.com/office/drawing/2014/main" val="1404440944"/>
                    </a:ext>
                  </a:extLst>
                </a:gridCol>
                <a:gridCol w="2148164">
                  <a:extLst>
                    <a:ext uri="{9D8B030D-6E8A-4147-A177-3AD203B41FA5}">
                      <a16:colId xmlns:a16="http://schemas.microsoft.com/office/drawing/2014/main" val="3156166152"/>
                    </a:ext>
                  </a:extLst>
                </a:gridCol>
                <a:gridCol w="1996835">
                  <a:extLst>
                    <a:ext uri="{9D8B030D-6E8A-4147-A177-3AD203B41FA5}">
                      <a16:colId xmlns:a16="http://schemas.microsoft.com/office/drawing/2014/main" val="677532157"/>
                    </a:ext>
                  </a:extLst>
                </a:gridCol>
                <a:gridCol w="1499442">
                  <a:extLst>
                    <a:ext uri="{9D8B030D-6E8A-4147-A177-3AD203B41FA5}">
                      <a16:colId xmlns:a16="http://schemas.microsoft.com/office/drawing/2014/main" val="1879436776"/>
                    </a:ext>
                  </a:extLst>
                </a:gridCol>
              </a:tblGrid>
              <a:tr h="1161292">
                <a:tc>
                  <a:txBody>
                    <a:bodyPr/>
                    <a:lstStyle/>
                    <a:p>
                      <a:pPr algn="ctr"/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Opiskelu- ja urasuunnittelu</a:t>
                      </a:r>
                      <a:endParaRPr lang="fi-FI" sz="1600"/>
                    </a:p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(2–10vkoa)</a:t>
                      </a:r>
                      <a:endParaRPr lang="fi-FI" sz="1600"/>
                    </a:p>
                    <a:p>
                      <a:pPr algn="ctr"/>
                      <a:r>
                        <a:rPr lang="fi-FI" sz="1600" b="0" cap="none" spc="6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2vkoa</a:t>
                      </a:r>
                    </a:p>
                  </a:txBody>
                  <a:tcPr marL="34565" marR="34565" marT="57872" marB="0" anchor="ctr">
                    <a:lnL w="12700" cmpd="sng">
                      <a:solidFill>
                        <a:schemeClr val="tx1"/>
                      </a:solidFill>
                    </a:lnL>
                    <a:lnR w="12700" cmpd="sng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Perustaidot</a:t>
                      </a:r>
                      <a:br>
                        <a:rPr lang="fi-FI" sz="1600" b="0" cap="none" spc="60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(1–30vkoa)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 </a:t>
                      </a:r>
                      <a:r>
                        <a:rPr lang="fi-FI" sz="1600" b="0" cap="none" spc="6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12vkoa</a:t>
                      </a:r>
                      <a:endParaRPr lang="fi-FI" sz="1600" dirty="0">
                        <a:highlight>
                          <a:srgbClr val="C0C0C0"/>
                        </a:highlight>
                      </a:endParaRPr>
                    </a:p>
                  </a:txBody>
                  <a:tcPr marL="34565" marR="34565" marT="57872" marB="0" anchor="ctr">
                    <a:lnL w="12700" cmpd="sng">
                      <a:solidFill>
                        <a:schemeClr val="tx1"/>
                      </a:solidFill>
                    </a:lnL>
                    <a:lnR w="12700" cmpd="sng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Lukio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(1–30vkoa)</a:t>
                      </a:r>
                      <a:endParaRPr lang="fi-FI" sz="1600" dirty="0"/>
                    </a:p>
                  </a:txBody>
                  <a:tcPr marL="34565" marR="34565" marT="57872" marB="0" anchor="ctr">
                    <a:lnL w="12700" cmpd="sng">
                      <a:solidFill>
                        <a:schemeClr val="tx1"/>
                      </a:solidFill>
                    </a:lnL>
                    <a:lnR w="12700" cmpd="sng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Ammatillinen</a:t>
                      </a:r>
                      <a:br>
                        <a:rPr lang="fi-FI" sz="1600" b="0" cap="none" spc="60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(1–30vkoa)</a:t>
                      </a:r>
                    </a:p>
                  </a:txBody>
                  <a:tcPr marL="34565" marR="34565" marT="57872" marB="0" anchor="ctr">
                    <a:lnL w="12700" cmpd="sng">
                      <a:solidFill>
                        <a:schemeClr val="tx1"/>
                      </a:solidFill>
                    </a:lnL>
                    <a:lnR w="12700" cmpd="sng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Työelämä</a:t>
                      </a:r>
                      <a:br>
                        <a:rPr lang="fi-FI" sz="1600" b="0" cap="none" spc="60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(1–20vkoa)</a:t>
                      </a:r>
                      <a:endParaRPr lang="fi-FI" sz="1600"/>
                    </a:p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 </a:t>
                      </a:r>
                      <a:r>
                        <a:rPr lang="fi-FI" sz="1600" b="0" cap="none" spc="6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16vkoa</a:t>
                      </a:r>
                      <a:endParaRPr lang="fi-FI" sz="1600" dirty="0">
                        <a:highlight>
                          <a:srgbClr val="C0C0C0"/>
                        </a:highlight>
                      </a:endParaRPr>
                    </a:p>
                  </a:txBody>
                  <a:tcPr marL="34564" marR="34564" marT="57872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Arjen taidot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(1–20vkoa)</a:t>
                      </a:r>
                      <a:endParaRPr lang="fi-FI" sz="1600"/>
                    </a:p>
                    <a:p>
                      <a:pPr lvl="0" algn="ctr">
                        <a:buNone/>
                      </a:pPr>
                      <a:r>
                        <a:rPr lang="fi-FI" sz="1600" b="0" cap="none" spc="6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8vkoa</a:t>
                      </a:r>
                      <a:endParaRPr lang="fi-FI" sz="1600" dirty="0">
                        <a:highlight>
                          <a:srgbClr val="C0C0C0"/>
                        </a:highlight>
                      </a:endParaRPr>
                    </a:p>
                  </a:txBody>
                  <a:tcPr marL="34564" marR="34564" marT="57872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Valinnaiset</a:t>
                      </a:r>
                      <a:br>
                        <a:rPr lang="fi-FI" sz="1600" b="0" cap="none" spc="60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fi-FI" sz="1600" b="0" cap="none" spc="60" dirty="0">
                          <a:solidFill>
                            <a:schemeClr val="bg1"/>
                          </a:solidFill>
                          <a:effectLst/>
                        </a:rPr>
                        <a:t>(1–10vkoa)</a:t>
                      </a:r>
                    </a:p>
                  </a:txBody>
                  <a:tcPr marL="34565" marR="34565" marT="57872" marB="0" anchor="ctr">
                    <a:lnL w="12700" cmpd="sng">
                      <a:solidFill>
                        <a:schemeClr val="tx1"/>
                      </a:solidFill>
                    </a:lnL>
                    <a:lnR w="12700" cmpd="sng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373355"/>
                  </a:ext>
                </a:extLst>
              </a:tr>
              <a:tr h="1603561">
                <a:tc>
                  <a:txBody>
                    <a:bodyPr/>
                    <a:lstStyle/>
                    <a:p>
                      <a:r>
                        <a:rPr lang="fi-FI" sz="1200" b="0" cap="none" spc="0" dirty="0">
                          <a:solidFill>
                            <a:schemeClr val="tx1"/>
                          </a:solidFill>
                          <a:effectLst/>
                        </a:rPr>
                        <a:t>◦ Henkilökohtainen opiskelusuunnitelma</a:t>
                      </a:r>
                    </a:p>
                    <a:p>
                      <a:r>
                        <a:rPr lang="fi-FI" sz="1200" b="0" cap="none" spc="0" dirty="0">
                          <a:solidFill>
                            <a:schemeClr val="tx1"/>
                          </a:solidFill>
                          <a:effectLst/>
                        </a:rPr>
                        <a:t>◦ Opon tunnit</a:t>
                      </a:r>
                    </a:p>
                    <a:p>
                      <a:r>
                        <a:rPr lang="fi-FI" sz="1200" b="0" cap="none" spc="0" dirty="0">
                          <a:solidFill>
                            <a:schemeClr val="tx1"/>
                          </a:solidFill>
                          <a:effectLst/>
                        </a:rPr>
                        <a:t>◦ TVT-taidot</a:t>
                      </a:r>
                    </a:p>
                    <a:p>
                      <a:r>
                        <a:rPr lang="fi-FI" sz="1200" b="0" cap="none" spc="0" dirty="0">
                          <a:solidFill>
                            <a:schemeClr val="tx1"/>
                          </a:solidFill>
                          <a:effectLst/>
                        </a:rPr>
                        <a:t>◦ Tulevaisuussimulaatio, UTUA</a:t>
                      </a:r>
                    </a:p>
                    <a:p>
                      <a:r>
                        <a:rPr lang="fi-FI" sz="1200" b="0" cap="none" spc="0" dirty="0">
                          <a:solidFill>
                            <a:schemeClr val="tx1"/>
                          </a:solidFill>
                          <a:effectLst/>
                        </a:rPr>
                        <a:t>◦ Muut ohjaukset</a:t>
                      </a:r>
                    </a:p>
                    <a:p>
                      <a:r>
                        <a:rPr lang="fi-FI" sz="1200" b="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i-FI" sz="1200" b="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2vkoa</a:t>
                      </a: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Peruskouluaineet</a:t>
                      </a:r>
                      <a:endParaRPr lang="fi-FI" sz="1200" dirty="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▪ syyslukukausi 5vkoa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▪ kevätlukukausi 7vkoa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12vkoa</a:t>
                      </a:r>
                      <a:endParaRPr lang="fi-FI" sz="1200">
                        <a:highlight>
                          <a:srgbClr val="C0C0C0"/>
                        </a:highlight>
                      </a:endParaRP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Aikuislukio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Lumit</a:t>
                      </a:r>
                      <a:endParaRPr lang="fi-FI" sz="1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Sakky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 (verkko ja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lähi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PAOK (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lähi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IngmanEdu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lähi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4H:n Työelämän ajokortti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Tulevaisuussimulaatio, UTUA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CV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Haastatteluharjoitukset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Oma työportfolio</a:t>
                      </a:r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Duunikoutsi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, TAT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Kesätyön hakeminen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1vko</a:t>
                      </a:r>
                      <a:endParaRPr lang="fi-FI" sz="1200">
                        <a:highlight>
                          <a:srgbClr val="C0C0C0"/>
                        </a:highlight>
                      </a:endParaRPr>
                    </a:p>
                  </a:txBody>
                  <a:tcPr marL="34564" marR="34564" marT="57872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Lukuvuosi 2022–2023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Leiri 1, vko 35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Leiri 2, vko 50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Leiri 3, vko 14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Leiri 4, vko 22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Wingdings"/>
                          <a:sym typeface="Wingdings"/>
                        </a:rPr>
                        <a:t></a:t>
                      </a: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Calibri"/>
                        </a:rPr>
                        <a:t> 4vkoa</a:t>
                      </a:r>
                      <a:endParaRPr lang="fi-FI" sz="1200" cap="none" spc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</a:endParaRPr>
                    </a:p>
                    <a:p>
                      <a:pPr lvl="0">
                        <a:buNone/>
                      </a:pPr>
                      <a:endParaRPr lang="fi-FI" sz="1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Suunnittelu ja valmistautuminen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1vko</a:t>
                      </a:r>
                      <a:endParaRPr lang="fi-FI" sz="1200">
                        <a:highlight>
                          <a:srgbClr val="C0C0C0"/>
                        </a:highlight>
                      </a:endParaRPr>
                    </a:p>
                  </a:txBody>
                  <a:tcPr marL="34564" marR="34564" marT="57872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Kotitalous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Musiikki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Kuvataide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Käsityö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Liikunta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Lukudiplomi (OPH)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Matematiikkadiplomi (Solmu)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TVT-taidot</a:t>
                      </a: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876004"/>
                  </a:ext>
                </a:extLst>
              </a:tr>
              <a:tr h="1709457">
                <a:tc>
                  <a:txBody>
                    <a:bodyPr/>
                    <a:lstStyle/>
                    <a:p>
                      <a:endParaRPr lang="fi-FI" sz="1200" b="1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Lukuvuosi 2022–2023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Työjakso 1,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vkot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 36–41 (18pvä)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Työjakso 2,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vkot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 44–49 (18vpä)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Työjakso 3,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vkot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 3–8 (18pvä)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Työjakso 4, </a:t>
                      </a:r>
                      <a:r>
                        <a:rPr lang="fi-FI" sz="1200" cap="none" spc="0" dirty="0" err="1">
                          <a:solidFill>
                            <a:schemeClr val="tx1"/>
                          </a:solidFill>
                          <a:effectLst/>
                        </a:rPr>
                        <a:t>vkot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 12–18 (21pvä)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15vkoa</a:t>
                      </a:r>
                      <a:endParaRPr lang="fi-FI" sz="1200">
                        <a:highlight>
                          <a:srgbClr val="C0C0C0"/>
                        </a:highlight>
                      </a:endParaRPr>
                    </a:p>
                  </a:txBody>
                  <a:tcPr marL="34564" marR="34564" marT="57872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Itsetuntemus (taidot, vahvuudet, tunteet)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RSMP-profiili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Käyttäytymisen ja tunteiden vahvuuksien arviointi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Asuntoprojekti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◦ Ruokabudjetti</a:t>
                      </a:r>
                      <a:endParaRPr lang="fi-FI" sz="1200"/>
                    </a:p>
                    <a:p>
                      <a:pPr lvl="0">
                        <a:buNone/>
                      </a:pP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Wingdings"/>
                          <a:sym typeface="Wingdings"/>
                        </a:rPr>
                        <a:t></a:t>
                      </a:r>
                      <a:r>
                        <a:rPr lang="fi-FI" sz="1200" b="0" i="0" u="none" strike="noStrike" cap="none" spc="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Calibri"/>
                        </a:rPr>
                        <a:t> 3vkoa</a:t>
                      </a:r>
                      <a:endParaRPr lang="fi-FI" sz="1200" cap="none" spc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</a:endParaRPr>
                    </a:p>
                  </a:txBody>
                  <a:tcPr marL="34564" marR="34564" marT="57872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Hygieniapassi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EA-kortti</a:t>
                      </a:r>
                    </a:p>
                    <a:p>
                      <a:r>
                        <a:rPr lang="fi-FI" sz="1200" cap="none" spc="0" dirty="0">
                          <a:solidFill>
                            <a:schemeClr val="tx1"/>
                          </a:solidFill>
                          <a:effectLst/>
                        </a:rPr>
                        <a:t>◦ Anniskelupassi</a:t>
                      </a:r>
                    </a:p>
                  </a:txBody>
                  <a:tcPr marL="34565" marR="34565" marT="57872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162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963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2F40BE8661293489B55E25E1330EA59" ma:contentTypeVersion="2" ma:contentTypeDescription="Luo uusi asiakirja." ma:contentTypeScope="" ma:versionID="34a6c90e57aa26c54b46a8e042b757d3">
  <xsd:schema xmlns:xsd="http://www.w3.org/2001/XMLSchema" xmlns:xs="http://www.w3.org/2001/XMLSchema" xmlns:p="http://schemas.microsoft.com/office/2006/metadata/properties" xmlns:ns2="720c6992-2517-4cf1-8dac-c7fcb7bafd63" targetNamespace="http://schemas.microsoft.com/office/2006/metadata/properties" ma:root="true" ma:fieldsID="08f025259a4c28acb7789170a69258ab" ns2:_="">
    <xsd:import namespace="720c6992-2517-4cf1-8dac-c7fcb7bafd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c6992-2517-4cf1-8dac-c7fcb7bafd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ED0500-D255-4DD8-A871-B39B39E85DB5}">
  <ds:schemaRefs>
    <ds:schemaRef ds:uri="52635710-d414-4c7a-b7f9-61ece1296695"/>
    <ds:schemaRef ds:uri="bc7adf5b-ce1e-4a65-a18b-5329d2dd978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104CB17-702D-442A-BFE7-6F71B3B1A9F0}">
  <ds:schemaRefs>
    <ds:schemaRef ds:uri="720c6992-2517-4cf1-8dac-c7fcb7bafd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05FB55C-5A50-44E8-A4CD-2EE8377598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Laajakuva</PresentationFormat>
  <Paragraphs>101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Office-teema</vt:lpstr>
      <vt:lpstr>TUVA-vuoden opinnot</vt:lpstr>
      <vt:lpstr>PowerPoint-esitys</vt:lpstr>
      <vt:lpstr>Koulutuksen osat  - Yksilölliset valinnat</vt:lpstr>
      <vt:lpstr>Kuopion kaupungin TUVA-koulutus</vt:lpstr>
      <vt:lpstr>Kuopion kaupungin TUVAt 2022-2023</vt:lpstr>
      <vt:lpstr>Silta-luokan lukuvuosisuunnitelma 2022-2023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TUVA-vuoden opinnot</dc:title>
  <dc:creator>Pirskanen Riina Susanna</dc:creator>
  <cp:lastModifiedBy>Turunen Inka Marjatta</cp:lastModifiedBy>
  <cp:revision>233</cp:revision>
  <dcterms:created xsi:type="dcterms:W3CDTF">2022-06-01T10:15:00Z</dcterms:created>
  <dcterms:modified xsi:type="dcterms:W3CDTF">2022-12-01T17:29:38Z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0x010100A2F40BE8661293489B55E25E1330EA59</vt:lpwstr>
  </property>
</Properties>
</file>