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0" r:id="rId22"/>
    <p:sldId id="275" r:id="rId23"/>
    <p:sldId id="277" r:id="rId24"/>
    <p:sldId id="278" r:id="rId25"/>
    <p:sldId id="279" r:id="rId26"/>
    <p:sldId id="276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0B02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E9630-A75B-4698-B682-7A09D9D63240}" v="2416" dt="2020-12-02T08:13:39.188"/>
    <p1510:client id="{215C9BD7-4FB0-1F19-B7D5-10128E3707C1}" v="4" dt="2020-12-14T09:26:06.687"/>
    <p1510:client id="{27813A5D-BCC3-BB06-57A3-0595966C571B}" v="495" dt="2020-12-06T14:38:35.838"/>
    <p1510:client id="{2D16EE55-3FD6-4F8B-9EB2-B6F41871A911}" v="500" dt="2020-12-03T07:37:27.381"/>
    <p1510:client id="{2E0E28A6-4981-4384-D1B7-607C88F83B70}" v="2697" dt="2020-12-05T13:34:28.342"/>
    <p1510:client id="{9DCED64B-1B4E-5A7C-3C6C-C103C1E1C7F0}" v="198" dt="2020-12-05T14:42:13.683"/>
    <p1510:client id="{A2575260-79AA-803A-7573-EEFFA93ACF8D}" v="310" dt="2020-12-05T13:54:58.285"/>
    <p1510:client id="{D5C22E36-5429-65F2-964B-6EB342CA0776}" v="106" dt="2020-12-06T20:05:26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8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3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7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8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5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2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0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4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4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0B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JOULUVISA 2020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solidFill>
                  <a:schemeClr val="bg1"/>
                </a:solidFill>
                <a:cs typeface="Calibri"/>
              </a:rPr>
              <a:t>Onnea matkaan, voittaja saa mahtavan palkinnon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6E8B16-24CA-4044-98A6-1E9E2B62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9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C9547C-6003-4889-986C-DEEF66FFA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Mistä sarjasta joulujakso oli?</a:t>
            </a:r>
          </a:p>
          <a:p>
            <a:pPr marL="0" indent="0">
              <a:buNone/>
            </a:pP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A.) Kotikatu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B.) Syke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C.) Uusi päivä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D.) Salatut elämät</a:t>
            </a:r>
          </a:p>
        </p:txBody>
      </p:sp>
    </p:spTree>
    <p:extLst>
      <p:ext uri="{BB962C8B-B14F-4D97-AF65-F5344CB8AC3E}">
        <p14:creationId xmlns:p14="http://schemas.microsoft.com/office/powerpoint/2010/main" val="366190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035D07-F469-44A5-A63F-978736BD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10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CEE128-9917-4094-8120-2DF065435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sz="3200">
                <a:cs typeface="Calibri" panose="020F0502020204030204"/>
              </a:rPr>
              <a:t>Miten Tero kuvaili heidän joulukuustaan?</a:t>
            </a:r>
          </a:p>
          <a:p>
            <a:pPr marL="0" indent="0">
              <a:buNone/>
            </a:pPr>
            <a:endParaRPr lang="fi-FI" sz="3200">
              <a:cs typeface="Calibri" panose="020F0502020204030204"/>
            </a:endParaRP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A.) pelkistetyn tyylikäs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B.) moderni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C.) tylsä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D.) mahdottoman mauton   </a:t>
            </a:r>
          </a:p>
        </p:txBody>
      </p:sp>
      <p:pic>
        <p:nvPicPr>
          <p:cNvPr id="5" name="Kuva 5" descr="Kuva, joka sisältää kohteen henkilö, sisä, ikkuna, mies&#10;&#10;Kuvaus luotu automaattisesti">
            <a:extLst>
              <a:ext uri="{FF2B5EF4-FFF2-40B4-BE49-F238E27FC236}">
                <a16:creationId xmlns:a16="http://schemas.microsoft.com/office/drawing/2014/main" id="{825D4632-67C1-4B0E-A4F4-BC278D501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5" r="678" b="3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1546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F75E55-6DF6-4906-9B4A-4515C680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11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43FE4B-386B-4472-ADF1-C8417CD1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sz="3200">
                <a:cs typeface="Calibri" panose="020F0502020204030204"/>
              </a:rPr>
              <a:t>Mistä Elina löysi hänen junalippunsa?</a:t>
            </a:r>
          </a:p>
          <a:p>
            <a:pPr marL="0" indent="0">
              <a:buNone/>
            </a:pPr>
            <a:endParaRPr lang="fi-FI" sz="3200">
              <a:cs typeface="Calibri" panose="020F0502020204030204"/>
            </a:endParaRP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A.) laukustaan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B.) taskustaan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C.) hän ei löytänyt sitä 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D.) penkin alta</a:t>
            </a:r>
          </a:p>
        </p:txBody>
      </p:sp>
      <p:pic>
        <p:nvPicPr>
          <p:cNvPr id="6" name="Kuva 6" descr="Kuva, joka sisältää kohteen henkilö, nainen, vaatetus, hymyileminen&#10;&#10;Kuvaus luotu automaattisesti">
            <a:extLst>
              <a:ext uri="{FF2B5EF4-FFF2-40B4-BE49-F238E27FC236}">
                <a16:creationId xmlns:a16="http://schemas.microsoft.com/office/drawing/2014/main" id="{0530C2EB-3A06-46BF-9475-DD474412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476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3591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285D47-526E-4A3D-9D04-0BA73739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328046"/>
            <a:ext cx="11106753" cy="1087890"/>
          </a:xfrm>
        </p:spPr>
        <p:txBody>
          <a:bodyPr anchor="t">
            <a:normAutofit/>
          </a:bodyPr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12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47BCF5-D27A-4F06-8046-F4762EF94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16" y="2059200"/>
            <a:ext cx="3313114" cy="3783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fi-FI" sz="2000">
                <a:solidFill>
                  <a:schemeClr val="tx1">
                    <a:alpha val="60000"/>
                  </a:schemeClr>
                </a:solidFill>
                <a:cs typeface="Calibri"/>
              </a:rPr>
              <a:t>                                                              </a:t>
            </a:r>
          </a:p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/>
            </a:endParaRPr>
          </a:p>
        </p:txBody>
      </p:sp>
      <p:pic>
        <p:nvPicPr>
          <p:cNvPr id="7" name="Kuva 7" descr="Kuva, joka sisältää kohteen henkilö, mies, solmio, seisominen&#10;&#10;Kuvaus luotu automaattisesti">
            <a:extLst>
              <a:ext uri="{FF2B5EF4-FFF2-40B4-BE49-F238E27FC236}">
                <a16:creationId xmlns:a16="http://schemas.microsoft.com/office/drawing/2014/main" id="{D30295E0-46F6-42E0-B52D-9477835DC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79" r="35377" b="-2"/>
          <a:stretch/>
        </p:blipFill>
        <p:spPr>
          <a:xfrm>
            <a:off x="549281" y="2133600"/>
            <a:ext cx="2280713" cy="417292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Kuva 8" descr="Kuva, joka sisältää kohteen henkilö, pitäminen, hymyileminen, nainen&#10;&#10;Kuvaus luotu automaattisesti">
            <a:extLst>
              <a:ext uri="{FF2B5EF4-FFF2-40B4-BE49-F238E27FC236}">
                <a16:creationId xmlns:a16="http://schemas.microsoft.com/office/drawing/2014/main" id="{9FD1749A-AF76-4454-B6A7-5629BBB36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4" r="15263"/>
          <a:stretch/>
        </p:blipFill>
        <p:spPr>
          <a:xfrm>
            <a:off x="3009941" y="2133600"/>
            <a:ext cx="22824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Kuva 9" descr="Kuva, joka sisältää kohteen henkilö, ulko, pitäminen, päällä pitäminen&#10;&#10;Kuvaus luotu automaattisesti">
            <a:extLst>
              <a:ext uri="{FF2B5EF4-FFF2-40B4-BE49-F238E27FC236}">
                <a16:creationId xmlns:a16="http://schemas.microsoft.com/office/drawing/2014/main" id="{AACB0ABD-91A9-419E-BA32-9F1C649DD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2" r="392"/>
          <a:stretch/>
        </p:blipFill>
        <p:spPr>
          <a:xfrm>
            <a:off x="5472289" y="2133600"/>
            <a:ext cx="2282400" cy="41724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8C9E37AC-1C96-4900-B072-EB054E25926B}"/>
              </a:ext>
            </a:extLst>
          </p:cNvPr>
          <p:cNvSpPr txBox="1"/>
          <p:nvPr/>
        </p:nvSpPr>
        <p:spPr>
          <a:xfrm>
            <a:off x="553039" y="1228627"/>
            <a:ext cx="110937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>
                <a:solidFill>
                  <a:schemeClr val="bg1"/>
                </a:solidFill>
                <a:ea typeface="+mn-lt"/>
                <a:cs typeface="+mn-lt"/>
              </a:rPr>
              <a:t>Kuka räppäsi asuntolan teinien joululaulussa?</a:t>
            </a:r>
            <a:endParaRPr lang="fi-FI" sz="3200">
              <a:solidFill>
                <a:schemeClr val="bg1"/>
              </a:solidFill>
            </a:endParaRPr>
          </a:p>
        </p:txBody>
      </p:sp>
      <p:pic>
        <p:nvPicPr>
          <p:cNvPr id="11" name="Kuva 11" descr="Kuva, joka sisältää kohteen henkilö, mies, hattu, päällä pitäminen&#10;&#10;Kuvaus luotu automaattisesti">
            <a:extLst>
              <a:ext uri="{FF2B5EF4-FFF2-40B4-BE49-F238E27FC236}">
                <a16:creationId xmlns:a16="http://schemas.microsoft.com/office/drawing/2014/main" id="{F2FA0280-F032-4B14-8F27-BF6E2F8A94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98" t="-859" r="-2550" b="942"/>
          <a:stretch/>
        </p:blipFill>
        <p:spPr>
          <a:xfrm>
            <a:off x="7929514" y="2138030"/>
            <a:ext cx="2609562" cy="416435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BA4CD66-142B-4DA6-B656-DA1697134C49}"/>
              </a:ext>
            </a:extLst>
          </p:cNvPr>
          <p:cNvSpPr txBox="1"/>
          <p:nvPr/>
        </p:nvSpPr>
        <p:spPr>
          <a:xfrm>
            <a:off x="553039" y="227343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A.) Aapo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904D2D5-5394-4D86-92E3-95BE6B2F2114}"/>
              </a:ext>
            </a:extLst>
          </p:cNvPr>
          <p:cNvSpPr txBox="1"/>
          <p:nvPr/>
        </p:nvSpPr>
        <p:spPr>
          <a:xfrm>
            <a:off x="3047705" y="226999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B.) Tomi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2442BA9-62E1-4A2B-8461-471D5F76D56B}"/>
              </a:ext>
            </a:extLst>
          </p:cNvPr>
          <p:cNvSpPr txBox="1"/>
          <p:nvPr/>
        </p:nvSpPr>
        <p:spPr>
          <a:xfrm>
            <a:off x="5474305" y="2275115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C.) Jani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05025FC-557A-4B73-9EF9-C72187DE4D08}"/>
              </a:ext>
            </a:extLst>
          </p:cNvPr>
          <p:cNvSpPr txBox="1"/>
          <p:nvPr/>
        </p:nvSpPr>
        <p:spPr>
          <a:xfrm>
            <a:off x="7927370" y="2278894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D.) Karri</a:t>
            </a:r>
          </a:p>
        </p:txBody>
      </p:sp>
    </p:spTree>
    <p:extLst>
      <p:ext uri="{BB962C8B-B14F-4D97-AF65-F5344CB8AC3E}">
        <p14:creationId xmlns:p14="http://schemas.microsoft.com/office/powerpoint/2010/main" val="2214771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4C28F0-B41B-423B-9C27-C2DF34D8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13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D4DB19-1E6D-42F9-9185-BA08158E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sz="3200">
                <a:cs typeface="Calibri"/>
              </a:rPr>
              <a:t>Minkä puun Asko-isä oli pienenä kaatanut joulukuuseksi?</a:t>
            </a:r>
          </a:p>
          <a:p>
            <a:pPr marL="0" indent="0">
              <a:buNone/>
            </a:pPr>
            <a:endParaRPr lang="fi-FI" sz="3200">
              <a:cs typeface="Calibri"/>
            </a:endParaRPr>
          </a:p>
          <a:p>
            <a:pPr marL="0" indent="0">
              <a:buNone/>
            </a:pPr>
            <a:r>
              <a:rPr lang="fi-FI">
                <a:cs typeface="Calibri"/>
              </a:rPr>
              <a:t>A.) Katajan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B.) Koivun  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C.) Kuusen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D.) Männyn</a:t>
            </a:r>
          </a:p>
        </p:txBody>
      </p:sp>
      <p:pic>
        <p:nvPicPr>
          <p:cNvPr id="5" name="Kuva 5" descr="Kuva, joka sisältää kohteen ikkuna, sisä, kaappi, rakennus&#10;&#10;Kuvaus luotu automaattisesti">
            <a:extLst>
              <a:ext uri="{FF2B5EF4-FFF2-40B4-BE49-F238E27FC236}">
                <a16:creationId xmlns:a16="http://schemas.microsoft.com/office/drawing/2014/main" id="{394D4342-1CF8-4A66-86F2-9EBFB41F2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02" b="3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7825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2C7ACD-A4E9-45CE-8569-F4AE2B35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14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CBD883-BFB2-49F1-B75C-5987AF2EE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Mitä tehtaanmiehet tekevät tehtaassa?</a:t>
            </a:r>
          </a:p>
          <a:p>
            <a:pPr marL="0" indent="0">
              <a:buNone/>
            </a:pPr>
            <a:endParaRPr lang="fi-FI" sz="40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A.) paketoivat lahjoja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B.) koristelevat pipareita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C.) koristelevat joulukuusta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D.) tekevät joulusiivousta</a:t>
            </a:r>
          </a:p>
        </p:txBody>
      </p:sp>
    </p:spTree>
    <p:extLst>
      <p:ext uri="{BB962C8B-B14F-4D97-AF65-F5344CB8AC3E}">
        <p14:creationId xmlns:p14="http://schemas.microsoft.com/office/powerpoint/2010/main" val="51738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23EF8F-4988-44CE-9B1D-A80891DD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265200"/>
            <a:ext cx="7202485" cy="1087890"/>
          </a:xfrm>
        </p:spPr>
        <p:txBody>
          <a:bodyPr anchor="t">
            <a:normAutofit/>
          </a:bodyPr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15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EA5D75-72B5-490A-B61A-FEAFD8BC1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16" y="2059200"/>
            <a:ext cx="3313114" cy="3783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 panose="020F0502020204030204"/>
            </a:endParaRPr>
          </a:p>
        </p:txBody>
      </p:sp>
      <p:pic>
        <p:nvPicPr>
          <p:cNvPr id="8" name="Kuva 8" descr="Kuva, joka sisältää kohteen henkilö, sisä, pieni, nuori&#10;&#10;Kuvaus luotu automaattisesti">
            <a:extLst>
              <a:ext uri="{FF2B5EF4-FFF2-40B4-BE49-F238E27FC236}">
                <a16:creationId xmlns:a16="http://schemas.microsoft.com/office/drawing/2014/main" id="{0490CAF5-3DBA-41FA-B073-0758BFDE4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17" b="-3"/>
          <a:stretch/>
        </p:blipFill>
        <p:spPr>
          <a:xfrm>
            <a:off x="549281" y="2141456"/>
            <a:ext cx="2280713" cy="417292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Kuva 9" descr="Kuva, joka sisältää kohteen henkilö, sisä, mies, istuminen&#10;&#10;Kuvaus luotu automaattisesti">
            <a:extLst>
              <a:ext uri="{FF2B5EF4-FFF2-40B4-BE49-F238E27FC236}">
                <a16:creationId xmlns:a16="http://schemas.microsoft.com/office/drawing/2014/main" id="{0E9DCE2C-9DA7-42EA-B6BE-7D8B0B008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9"/>
          <a:stretch/>
        </p:blipFill>
        <p:spPr>
          <a:xfrm>
            <a:off x="3009941" y="2133600"/>
            <a:ext cx="22824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Kuva 7" descr="Kuva, joka sisältää kohteen henkilö, sisä, hattu, päällä pitäminen&#10;&#10;Kuvaus luotu automaattisesti">
            <a:extLst>
              <a:ext uri="{FF2B5EF4-FFF2-40B4-BE49-F238E27FC236}">
                <a16:creationId xmlns:a16="http://schemas.microsoft.com/office/drawing/2014/main" id="{BD6A4AAF-5B02-4800-B9C7-AFB4F5ECF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9" r="5970"/>
          <a:stretch/>
        </p:blipFill>
        <p:spPr>
          <a:xfrm>
            <a:off x="5472289" y="2133600"/>
            <a:ext cx="2282400" cy="41724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5A2CECA5-09D4-4D53-A5A5-B8B53AD355C3}"/>
              </a:ext>
            </a:extLst>
          </p:cNvPr>
          <p:cNvSpPr txBox="1"/>
          <p:nvPr/>
        </p:nvSpPr>
        <p:spPr>
          <a:xfrm>
            <a:off x="553039" y="1220771"/>
            <a:ext cx="115258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>
                <a:solidFill>
                  <a:schemeClr val="bg1"/>
                </a:solidFill>
                <a:cs typeface="Calibri"/>
              </a:rPr>
              <a:t>Kenen kanssa Vilma soitti joulujuhlassa kitaraa? </a:t>
            </a:r>
          </a:p>
        </p:txBody>
      </p:sp>
      <p:pic>
        <p:nvPicPr>
          <p:cNvPr id="5" name="Kuva 5" descr="Kuva, joka sisältää kohteen henkilö, pitäminen, hymyileminen, nainen&#10;&#10;Kuvaus luotu automaattisesti">
            <a:extLst>
              <a:ext uri="{FF2B5EF4-FFF2-40B4-BE49-F238E27FC236}">
                <a16:creationId xmlns:a16="http://schemas.microsoft.com/office/drawing/2014/main" id="{E81316AE-9C6B-4953-9965-1BDC9CC7C3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23" t="-55" r="12115" b="145"/>
          <a:stretch/>
        </p:blipFill>
        <p:spPr>
          <a:xfrm>
            <a:off x="7929637" y="2141934"/>
            <a:ext cx="2391572" cy="416842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AC4FA57-D5E9-4F95-AF9A-D36153F9BA8B}"/>
              </a:ext>
            </a:extLst>
          </p:cNvPr>
          <p:cNvSpPr txBox="1"/>
          <p:nvPr/>
        </p:nvSpPr>
        <p:spPr>
          <a:xfrm>
            <a:off x="551543" y="2244876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 sz="2800">
              <a:highlight>
                <a:srgbClr val="C0C0C0"/>
              </a:highlight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B382D7A-78E0-4F1F-8674-45CD387E6054}"/>
              </a:ext>
            </a:extLst>
          </p:cNvPr>
          <p:cNvSpPr txBox="1"/>
          <p:nvPr/>
        </p:nvSpPr>
        <p:spPr>
          <a:xfrm>
            <a:off x="3010657" y="2248656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B.) Jimin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F005486-A050-495A-9CB4-6FA993E64AF0}"/>
              </a:ext>
            </a:extLst>
          </p:cNvPr>
          <p:cNvSpPr txBox="1"/>
          <p:nvPr/>
        </p:nvSpPr>
        <p:spPr>
          <a:xfrm>
            <a:off x="5469769" y="2246389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C.) Karrin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E1F0124-A798-472F-B454-F531204AEB7A}"/>
              </a:ext>
            </a:extLst>
          </p:cNvPr>
          <p:cNvSpPr txBox="1"/>
          <p:nvPr/>
        </p:nvSpPr>
        <p:spPr>
          <a:xfrm>
            <a:off x="7928882" y="2244120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D.) Tomin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2A5D286-F439-4C29-8787-AD0435A83599}"/>
              </a:ext>
            </a:extLst>
          </p:cNvPr>
          <p:cNvSpPr txBox="1"/>
          <p:nvPr/>
        </p:nvSpPr>
        <p:spPr>
          <a:xfrm>
            <a:off x="553039" y="224986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A.) Janin</a:t>
            </a:r>
          </a:p>
        </p:txBody>
      </p:sp>
    </p:spTree>
    <p:extLst>
      <p:ext uri="{BB962C8B-B14F-4D97-AF65-F5344CB8AC3E}">
        <p14:creationId xmlns:p14="http://schemas.microsoft.com/office/powerpoint/2010/main" val="4264046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0B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485C13-85A8-4EA6-95D6-0E8E74E2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16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F31407-1416-457A-AC82-C7B79B897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>
                <a:ea typeface="+mn-lt"/>
                <a:cs typeface="+mn-lt"/>
              </a:rPr>
              <a:t>MIKÄ YLLÄTTÄVÄ KÄÄNNE TAPAHTUU  LUKIOLAISTEN JOULUJUHLASSA?</a:t>
            </a:r>
            <a:endParaRPr lang="fi-FI" sz="3200"/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30B6AC-E6AB-45E4-A303-C8DE90EB2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3318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33BBFA63-8B99-48AB-AF08-8BBF3BA17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1957050"/>
            <a:ext cx="3945463" cy="3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6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E2BC75-84EE-4A0D-93D6-DC63F6E5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17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EDAB24-B23E-4757-B108-1A1E5D56F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Ketkä hahmoista esiintyi mustavalkoisessa pätkässä?  </a:t>
            </a:r>
          </a:p>
          <a:p>
            <a:pPr marL="0" indent="0">
              <a:buNone/>
            </a:pPr>
            <a:endParaRPr lang="fi-FI" sz="1800">
              <a:cs typeface="Calibri"/>
            </a:endParaRPr>
          </a:p>
          <a:p>
            <a:pPr marL="0" indent="0">
              <a:buNone/>
            </a:pPr>
            <a:endParaRPr lang="fi-FI" sz="4000">
              <a:cs typeface="Calibri"/>
            </a:endParaRPr>
          </a:p>
        </p:txBody>
      </p:sp>
      <p:pic>
        <p:nvPicPr>
          <p:cNvPr id="4" name="Kuva 4" descr="Kuva, joka sisältää kohteen vaatetus, puku, nainen, häät&#10;&#10;Kuvaus luotu automaattisesti">
            <a:extLst>
              <a:ext uri="{FF2B5EF4-FFF2-40B4-BE49-F238E27FC236}">
                <a16:creationId xmlns:a16="http://schemas.microsoft.com/office/drawing/2014/main" id="{5BBDA368-6398-4121-AB5A-06FA7EEE9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62" y="3037782"/>
            <a:ext cx="2340105" cy="3491354"/>
          </a:xfrm>
          <a:prstGeom prst="rect">
            <a:avLst/>
          </a:prstGeom>
        </p:spPr>
      </p:pic>
      <p:pic>
        <p:nvPicPr>
          <p:cNvPr id="7" name="Kuva 7" descr="Kuva, joka sisältää kohteen henkilö, nainen, sisä, ruoka&#10;&#10;Kuvaus luotu automaattisesti">
            <a:extLst>
              <a:ext uri="{FF2B5EF4-FFF2-40B4-BE49-F238E27FC236}">
                <a16:creationId xmlns:a16="http://schemas.microsoft.com/office/drawing/2014/main" id="{3B5E78A0-E656-4DDD-8D7A-77C9875A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43" y="3021290"/>
            <a:ext cx="2334706" cy="3509914"/>
          </a:xfrm>
          <a:prstGeom prst="rect">
            <a:avLst/>
          </a:prstGeom>
        </p:spPr>
      </p:pic>
      <p:pic>
        <p:nvPicPr>
          <p:cNvPr id="9" name="Kuva 9" descr="Kuva, joka sisältää kohteen henkilö, sisä, vaatetus, hymyileminen&#10;&#10;Kuvaus luotu automaattisesti">
            <a:extLst>
              <a:ext uri="{FF2B5EF4-FFF2-40B4-BE49-F238E27FC236}">
                <a16:creationId xmlns:a16="http://schemas.microsoft.com/office/drawing/2014/main" id="{3C238987-12A3-4A52-B1B9-18674FA99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9" t="-837" r="29787" b="1082"/>
          <a:stretch/>
        </p:blipFill>
        <p:spPr>
          <a:xfrm>
            <a:off x="5926916" y="3024923"/>
            <a:ext cx="2559240" cy="3498810"/>
          </a:xfrm>
          <a:prstGeom prst="rect">
            <a:avLst/>
          </a:prstGeom>
        </p:spPr>
      </p:pic>
      <p:pic>
        <p:nvPicPr>
          <p:cNvPr id="5" name="Kuva 5" descr="Kuva, joka sisältää kohteen henkilö, sisä, seisominen, etu&#10;&#10;Kuvaus luotu automaattisesti">
            <a:extLst>
              <a:ext uri="{FF2B5EF4-FFF2-40B4-BE49-F238E27FC236}">
                <a16:creationId xmlns:a16="http://schemas.microsoft.com/office/drawing/2014/main" id="{1AD462C1-E5F3-4465-A5AC-351D8559EC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47" t="-70" r="30800" b="-795"/>
          <a:stretch/>
        </p:blipFill>
        <p:spPr>
          <a:xfrm>
            <a:off x="8674419" y="3040194"/>
            <a:ext cx="2356334" cy="348742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D693FE1-3BB1-4D63-9B15-1406FC4D6882}"/>
              </a:ext>
            </a:extLst>
          </p:cNvPr>
          <p:cNvSpPr txBox="1"/>
          <p:nvPr/>
        </p:nvSpPr>
        <p:spPr>
          <a:xfrm>
            <a:off x="841829" y="3061305"/>
            <a:ext cx="23259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highlight>
                  <a:srgbClr val="C0C0C0"/>
                </a:highlight>
                <a:cs typeface="Calibri"/>
              </a:rPr>
              <a:t>A.) Minna ja Asko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ADA8D73-7237-4728-9EF2-DA00AB9764A7}"/>
              </a:ext>
            </a:extLst>
          </p:cNvPr>
          <p:cNvSpPr txBox="1"/>
          <p:nvPr/>
        </p:nvSpPr>
        <p:spPr>
          <a:xfrm>
            <a:off x="3345543" y="3061305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highlight>
                  <a:srgbClr val="C0C0C0"/>
                </a:highlight>
                <a:cs typeface="Calibri"/>
              </a:rPr>
              <a:t>B.) Marika ja Tero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D43D772-799E-4DE1-A426-D3069E392146}"/>
              </a:ext>
            </a:extLst>
          </p:cNvPr>
          <p:cNvSpPr txBox="1"/>
          <p:nvPr/>
        </p:nvSpPr>
        <p:spPr>
          <a:xfrm>
            <a:off x="5925608" y="3059037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highlight>
                  <a:srgbClr val="C0C0C0"/>
                </a:highlight>
                <a:cs typeface="Calibri"/>
              </a:rPr>
              <a:t>C.) Ensio ja Aino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8A0D935-BD1B-4C3B-B7FA-A799F0C59DE3}"/>
              </a:ext>
            </a:extLst>
          </p:cNvPr>
          <p:cNvSpPr txBox="1"/>
          <p:nvPr/>
        </p:nvSpPr>
        <p:spPr>
          <a:xfrm>
            <a:off x="8662912" y="3056769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highlight>
                  <a:srgbClr val="C0C0C0"/>
                </a:highlight>
                <a:cs typeface="Calibri"/>
              </a:rPr>
              <a:t>D.) Lauri ja Petra</a:t>
            </a:r>
          </a:p>
        </p:txBody>
      </p:sp>
    </p:spTree>
    <p:extLst>
      <p:ext uri="{BB962C8B-B14F-4D97-AF65-F5344CB8AC3E}">
        <p14:creationId xmlns:p14="http://schemas.microsoft.com/office/powerpoint/2010/main" val="2233738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105BE6-720D-4BEE-8BC8-9EC65402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18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ADDE85-E133-4CEC-9AF7-50CB73DAA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Missä kaupungissa sarjan hahmot asuvat?</a:t>
            </a:r>
          </a:p>
          <a:p>
            <a:pPr marL="0" indent="0">
              <a:buNone/>
            </a:pP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A) Virtaus</a:t>
            </a:r>
            <a:endParaRPr lang="fi-FI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B) Varkaus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C) </a:t>
            </a:r>
            <a:r>
              <a:rPr lang="fi-FI" sz="4000" err="1">
                <a:solidFill>
                  <a:schemeClr val="bg1"/>
                </a:solidFill>
                <a:cs typeface="Calibri" panose="020F0502020204030204"/>
              </a:rPr>
              <a:t>Vuorila</a:t>
            </a: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D) </a:t>
            </a:r>
            <a:r>
              <a:rPr lang="fi-FI" sz="4000" err="1">
                <a:solidFill>
                  <a:schemeClr val="bg1"/>
                </a:solidFill>
                <a:cs typeface="Calibri" panose="020F0502020204030204"/>
              </a:rPr>
              <a:t>Vilppilä</a:t>
            </a:r>
            <a:endParaRPr lang="fi-FI" sz="40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388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FBA6DE-9CB4-4856-95F0-2B2445B8F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011CA4-8C1F-41CC-9797-A8CAC1DE3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27595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 sz="3200">
                <a:cs typeface="Calibri"/>
              </a:rPr>
              <a:t>Mitä eri joululauluja jaksossa laulettiin? </a:t>
            </a:r>
            <a:endParaRPr lang="fi-FI"/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>
                <a:cs typeface="Calibri"/>
              </a:rPr>
              <a:t>(yksi laulu 1piste)</a:t>
            </a:r>
          </a:p>
          <a:p>
            <a:pPr marL="0" indent="0">
              <a:buNone/>
            </a:pPr>
            <a:endParaRPr lang="fi-FI" sz="1800">
              <a:cs typeface="Calibri"/>
            </a:endParaRPr>
          </a:p>
        </p:txBody>
      </p:sp>
      <p:pic>
        <p:nvPicPr>
          <p:cNvPr id="4" name="Kuva 4" descr="Kuva, joka sisältää kohteen henkilö, valokuva, seisominen, poseeraaminen&#10;&#10;Kuvaus luotu automaattisesti">
            <a:extLst>
              <a:ext uri="{FF2B5EF4-FFF2-40B4-BE49-F238E27FC236}">
                <a16:creationId xmlns:a16="http://schemas.microsoft.com/office/drawing/2014/main" id="{4DB64CFC-D9B7-4B31-9592-69DD143DC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2" r="25757" b="1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7386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10B10-B488-499D-A845-0FF2F74B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28" y="1514055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KYSYMYS 19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5DAD26-C61A-47FC-A1AA-1A57D22D0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828" y="3024268"/>
            <a:ext cx="4870624" cy="1600633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buNone/>
            </a:pPr>
            <a:r>
              <a:rPr lang="en-US" sz="3200" err="1"/>
              <a:t>Maksoiko</a:t>
            </a:r>
            <a:r>
              <a:rPr lang="en-US" sz="3200"/>
              <a:t> Tero </a:t>
            </a:r>
            <a:r>
              <a:rPr lang="en-US" sz="3200" err="1"/>
              <a:t>tehtaanmiehille</a:t>
            </a:r>
            <a:r>
              <a:rPr lang="en-US" sz="3200"/>
              <a:t> </a:t>
            </a:r>
            <a:r>
              <a:rPr lang="en-US" sz="3200" err="1"/>
              <a:t>ylityökorvauksia</a:t>
            </a:r>
            <a:r>
              <a:rPr lang="en-US" sz="3200"/>
              <a:t>?</a:t>
            </a:r>
            <a:r>
              <a:rPr lang="en-US"/>
              <a:t> </a:t>
            </a:r>
          </a:p>
        </p:txBody>
      </p:sp>
      <p:pic>
        <p:nvPicPr>
          <p:cNvPr id="4" name="Kuva 4" descr="Kuva, joka sisältää kohteen henkilö, mies, sisä, vaatetus&#10;&#10;Kuvaus luotu automaattisesti">
            <a:extLst>
              <a:ext uri="{FF2B5EF4-FFF2-40B4-BE49-F238E27FC236}">
                <a16:creationId xmlns:a16="http://schemas.microsoft.com/office/drawing/2014/main" id="{76ABCDC7-4F78-40A8-8DF0-F000F0CDE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57" r="10861" b="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367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5A87B0-48BC-4BA9-AA5D-57B2AB47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69448"/>
            <a:ext cx="7202485" cy="1087890"/>
          </a:xfrm>
        </p:spPr>
        <p:txBody>
          <a:bodyPr anchor="t">
            <a:normAutofit/>
          </a:bodyPr>
          <a:lstStyle/>
          <a:p>
            <a:r>
              <a:rPr lang="fi-FI" sz="4800">
                <a:solidFill>
                  <a:schemeClr val="bg1"/>
                </a:solidFill>
                <a:cs typeface="Calibri Light"/>
              </a:rPr>
              <a:t>KYSYMYS 20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F426A8-653B-4091-9149-C4D2666B7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16" y="2059200"/>
            <a:ext cx="3313114" cy="3783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3200">
              <a:solidFill>
                <a:schemeClr val="tx1">
                  <a:alpha val="60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/>
            </a:endParaRPr>
          </a:p>
        </p:txBody>
      </p:sp>
      <p:pic>
        <p:nvPicPr>
          <p:cNvPr id="6" name="Kuva 6" descr="Kuva, joka sisältää kohteen henkilö, nainen, vaatetus, ulko&#10;&#10;Kuvaus luotu automaattisesti">
            <a:extLst>
              <a:ext uri="{FF2B5EF4-FFF2-40B4-BE49-F238E27FC236}">
                <a16:creationId xmlns:a16="http://schemas.microsoft.com/office/drawing/2014/main" id="{D49DE839-5C32-4158-9DA0-84C648E3C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5" r="8972"/>
          <a:stretch/>
        </p:blipFill>
        <p:spPr>
          <a:xfrm>
            <a:off x="3049219" y="2133600"/>
            <a:ext cx="22824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Kuva 4" descr="Kuva, joka sisältää kohteen henkilö, vaatetus, pitäminen, nainen&#10;&#10;Kuvaus luotu automaattisesti">
            <a:extLst>
              <a:ext uri="{FF2B5EF4-FFF2-40B4-BE49-F238E27FC236}">
                <a16:creationId xmlns:a16="http://schemas.microsoft.com/office/drawing/2014/main" id="{9AD25CFF-0C8D-4787-BD39-28F0058D9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4" r="13773"/>
          <a:stretch/>
        </p:blipFill>
        <p:spPr>
          <a:xfrm>
            <a:off x="350392" y="2133600"/>
            <a:ext cx="2282400" cy="41724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86FD401-F1B5-4E27-ADD8-09F40F438F20}"/>
              </a:ext>
            </a:extLst>
          </p:cNvPr>
          <p:cNvSpPr txBox="1"/>
          <p:nvPr/>
        </p:nvSpPr>
        <p:spPr>
          <a:xfrm>
            <a:off x="2685667" y="2133774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fi-FI" sz="2800">
                <a:cs typeface="Calibri"/>
              </a:rPr>
              <a:t>    </a:t>
            </a:r>
            <a:r>
              <a:rPr lang="fi-FI" sz="2800">
                <a:highlight>
                  <a:srgbClr val="C0C0C0"/>
                </a:highlight>
                <a:cs typeface="Calibri"/>
              </a:rPr>
              <a:t>B.) Marika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4D11B6A-9231-4692-8F5F-C729E6A011C2}"/>
              </a:ext>
            </a:extLst>
          </p:cNvPr>
          <p:cNvSpPr txBox="1"/>
          <p:nvPr/>
        </p:nvSpPr>
        <p:spPr>
          <a:xfrm>
            <a:off x="5589996" y="209422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fi-FI" sz="2800">
              <a:highlight>
                <a:srgbClr val="C0C0C0"/>
              </a:highlight>
              <a:cs typeface="Calibri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4792009-5B6D-4CCA-9E14-97F0250BDA43}"/>
              </a:ext>
            </a:extLst>
          </p:cNvPr>
          <p:cNvSpPr txBox="1"/>
          <p:nvPr/>
        </p:nvSpPr>
        <p:spPr>
          <a:xfrm>
            <a:off x="351738" y="209569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A.) Elina</a:t>
            </a:r>
            <a:endParaRPr lang="fi-FI" sz="2000">
              <a:highlight>
                <a:srgbClr val="C0C0C0"/>
              </a:highlight>
              <a:cs typeface="Calibri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0353446-3DB2-4B3A-A902-4D58B67B1413}"/>
              </a:ext>
            </a:extLst>
          </p:cNvPr>
          <p:cNvSpPr txBox="1"/>
          <p:nvPr/>
        </p:nvSpPr>
        <p:spPr>
          <a:xfrm>
            <a:off x="423912" y="1295891"/>
            <a:ext cx="1166724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>
                <a:solidFill>
                  <a:schemeClr val="bg1"/>
                </a:solidFill>
                <a:ea typeface="+mn-lt"/>
                <a:cs typeface="+mn-lt"/>
              </a:rPr>
              <a:t>Kuka toimi joulujuhlassa joulumuorina?</a:t>
            </a:r>
            <a:endParaRPr lang="fi-FI" sz="3200">
              <a:solidFill>
                <a:schemeClr val="bg1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6DFCF2C-C50F-4C0E-8785-F55843BDDECF}"/>
              </a:ext>
            </a:extLst>
          </p:cNvPr>
          <p:cNvSpPr txBox="1"/>
          <p:nvPr/>
        </p:nvSpPr>
        <p:spPr>
          <a:xfrm>
            <a:off x="9286581" y="10330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 sz="2800">
              <a:cs typeface="Calibri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5432184C-81DE-4ED6-A7DA-F2EB77A68A88}"/>
              </a:ext>
            </a:extLst>
          </p:cNvPr>
          <p:cNvSpPr txBox="1"/>
          <p:nvPr/>
        </p:nvSpPr>
        <p:spPr>
          <a:xfrm>
            <a:off x="5589778" y="225853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 sz="2800">
              <a:highlight>
                <a:srgbClr val="C0C0C0"/>
              </a:highlight>
              <a:cs typeface="Calibri"/>
            </a:endParaRPr>
          </a:p>
        </p:txBody>
      </p:sp>
      <p:pic>
        <p:nvPicPr>
          <p:cNvPr id="18" name="Kuva 18" descr="Kuva, joka sisältää kohteen henkilö, ulko, nainen, seisominen&#10;&#10;Kuvaus luotu automaattisesti">
            <a:extLst>
              <a:ext uri="{FF2B5EF4-FFF2-40B4-BE49-F238E27FC236}">
                <a16:creationId xmlns:a16="http://schemas.microsoft.com/office/drawing/2014/main" id="{35BE9845-8082-4FAA-B3B5-D6B65DC34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3" t="328" r="12638" b="-474"/>
          <a:stretch/>
        </p:blipFill>
        <p:spPr>
          <a:xfrm>
            <a:off x="5721778" y="2132003"/>
            <a:ext cx="2356446" cy="4174377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31D5580D-D322-420D-BE6B-064120A85A97}"/>
              </a:ext>
            </a:extLst>
          </p:cNvPr>
          <p:cNvSpPr txBox="1"/>
          <p:nvPr/>
        </p:nvSpPr>
        <p:spPr>
          <a:xfrm>
            <a:off x="5722257" y="2136019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C.) Minna</a:t>
            </a:r>
          </a:p>
        </p:txBody>
      </p:sp>
    </p:spTree>
    <p:extLst>
      <p:ext uri="{BB962C8B-B14F-4D97-AF65-F5344CB8AC3E}">
        <p14:creationId xmlns:p14="http://schemas.microsoft.com/office/powerpoint/2010/main" val="948958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B93B3F-F002-4632-B22A-BF035C40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69448"/>
            <a:ext cx="7202485" cy="1087890"/>
          </a:xfrm>
        </p:spPr>
        <p:txBody>
          <a:bodyPr anchor="t">
            <a:normAutofit/>
          </a:bodyPr>
          <a:lstStyle/>
          <a:p>
            <a:r>
              <a:rPr lang="fi-FI" sz="4800">
                <a:solidFill>
                  <a:schemeClr val="bg1"/>
                </a:solidFill>
                <a:cs typeface="Calibri Light"/>
              </a:rPr>
              <a:t>KYSYMYS 21</a:t>
            </a:r>
            <a:endParaRPr lang="fi-FI" sz="480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B4A39C-EE94-450F-8BA0-161B24CD7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16" y="2059200"/>
            <a:ext cx="3313114" cy="3783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fi-FI" sz="2000">
              <a:solidFill>
                <a:schemeClr val="tx1">
                  <a:alpha val="60000"/>
                </a:schemeClr>
              </a:solidFill>
              <a:cs typeface="Calibri" panose="020F0502020204030204"/>
            </a:endParaRPr>
          </a:p>
        </p:txBody>
      </p:sp>
      <p:pic>
        <p:nvPicPr>
          <p:cNvPr id="5" name="Kuva 5" descr="Kuva, joka sisältää kohteen henkilö, mies, solmio, päällä pitäminen&#10;&#10;Kuvaus luotu automaattisesti">
            <a:extLst>
              <a:ext uri="{FF2B5EF4-FFF2-40B4-BE49-F238E27FC236}">
                <a16:creationId xmlns:a16="http://schemas.microsoft.com/office/drawing/2014/main" id="{CD09707E-7DEB-4160-8F8D-706FDC7EC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10" b="-3"/>
          <a:stretch/>
        </p:blipFill>
        <p:spPr>
          <a:xfrm>
            <a:off x="549281" y="2133600"/>
            <a:ext cx="2280713" cy="417292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Kuva 6" descr="Kuva, joka sisältää kohteen henkilö, mies, päällä pitäminen, vaatetus&#10;&#10;Kuvaus luotu automaattisesti">
            <a:extLst>
              <a:ext uri="{FF2B5EF4-FFF2-40B4-BE49-F238E27FC236}">
                <a16:creationId xmlns:a16="http://schemas.microsoft.com/office/drawing/2014/main" id="{1ACF8850-FC56-4D63-AD8F-F06861A35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41"/>
          <a:stretch/>
        </p:blipFill>
        <p:spPr>
          <a:xfrm>
            <a:off x="3009941" y="2133600"/>
            <a:ext cx="22824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Kuva 7" descr="Kuva, joka sisältää kohteen henkilö, mies, solmio, päällä pitäminen&#10;&#10;Kuvaus luotu automaattisesti">
            <a:extLst>
              <a:ext uri="{FF2B5EF4-FFF2-40B4-BE49-F238E27FC236}">
                <a16:creationId xmlns:a16="http://schemas.microsoft.com/office/drawing/2014/main" id="{943AD727-B333-4E78-9ACC-ACE4DC848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741"/>
          <a:stretch/>
        </p:blipFill>
        <p:spPr>
          <a:xfrm>
            <a:off x="5472289" y="2133600"/>
            <a:ext cx="2282400" cy="4172400"/>
          </a:xfrm>
          <a:prstGeom prst="rect">
            <a:avLst/>
          </a:prstGeom>
        </p:spPr>
      </p:pic>
      <p:pic>
        <p:nvPicPr>
          <p:cNvPr id="8" name="Kuva 8" descr="Kuva, joka sisältää kohteen henkilö, mies, solmio, päällä pitäminen&#10;&#10;Kuvaus luotu automaattisesti">
            <a:extLst>
              <a:ext uri="{FF2B5EF4-FFF2-40B4-BE49-F238E27FC236}">
                <a16:creationId xmlns:a16="http://schemas.microsoft.com/office/drawing/2014/main" id="{4AE60207-4CC0-48E8-8441-93DFF80FA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379" y="2133600"/>
            <a:ext cx="2739178" cy="417764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0F564FEB-D1E1-41F4-A39B-68CBF1B5B826}"/>
              </a:ext>
            </a:extLst>
          </p:cNvPr>
          <p:cNvSpPr txBox="1"/>
          <p:nvPr/>
        </p:nvSpPr>
        <p:spPr>
          <a:xfrm>
            <a:off x="553039" y="1260050"/>
            <a:ext cx="114944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>
                <a:solidFill>
                  <a:schemeClr val="bg1"/>
                </a:solidFill>
                <a:ea typeface="+mn-lt"/>
                <a:cs typeface="+mn-lt"/>
              </a:rPr>
              <a:t>Ketä Tomi ehdottaa joulupukiksi? </a:t>
            </a:r>
            <a:endParaRPr lang="fi-FI" sz="3200">
              <a:solidFill>
                <a:schemeClr val="bg1"/>
              </a:solidFill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A90FC22-2804-48D9-A5FF-CE9B512ED2EA}"/>
              </a:ext>
            </a:extLst>
          </p:cNvPr>
          <p:cNvSpPr txBox="1"/>
          <p:nvPr/>
        </p:nvSpPr>
        <p:spPr>
          <a:xfrm>
            <a:off x="592318" y="206132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A.) Ensio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87B25B9-EB08-4462-B4B5-9408F12D800E}"/>
              </a:ext>
            </a:extLst>
          </p:cNvPr>
          <p:cNvSpPr txBox="1"/>
          <p:nvPr/>
        </p:nvSpPr>
        <p:spPr>
          <a:xfrm>
            <a:off x="3090421" y="213202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B.) Otso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F68DA26-65EC-4936-9950-294A10FC9BE0}"/>
              </a:ext>
            </a:extLst>
          </p:cNvPr>
          <p:cNvSpPr txBox="1"/>
          <p:nvPr/>
        </p:nvSpPr>
        <p:spPr>
          <a:xfrm>
            <a:off x="5401461" y="213350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C.) Tero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C9C7D60-C91C-4C16-A36D-49F3EF7899AB}"/>
              </a:ext>
            </a:extLst>
          </p:cNvPr>
          <p:cNvSpPr txBox="1"/>
          <p:nvPr/>
        </p:nvSpPr>
        <p:spPr>
          <a:xfrm>
            <a:off x="7940315" y="213497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highlight>
                  <a:srgbClr val="C0C0C0"/>
                </a:highlight>
                <a:cs typeface="Calibri"/>
              </a:rPr>
              <a:t>D.) Asko</a:t>
            </a:r>
          </a:p>
        </p:txBody>
      </p:sp>
    </p:spTree>
    <p:extLst>
      <p:ext uri="{BB962C8B-B14F-4D97-AF65-F5344CB8AC3E}">
        <p14:creationId xmlns:p14="http://schemas.microsoft.com/office/powerpoint/2010/main" val="740422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AE63C4-B99C-4FD4-8C50-801C21D8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22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81FA1A-43F5-4719-BBFF-5479DCD02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26" y="153807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Montako lasta selvittää jakson ongelmaa?</a:t>
            </a:r>
          </a:p>
          <a:p>
            <a:pPr marL="0" indent="0">
              <a:buNone/>
            </a:pP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A.) 5</a:t>
            </a:r>
            <a:endParaRPr lang="fi-FI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B.) 2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C.) 3</a:t>
            </a: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D.) 7</a:t>
            </a:r>
          </a:p>
        </p:txBody>
      </p:sp>
    </p:spTree>
    <p:extLst>
      <p:ext uri="{BB962C8B-B14F-4D97-AF65-F5344CB8AC3E}">
        <p14:creationId xmlns:p14="http://schemas.microsoft.com/office/powerpoint/2010/main" val="3548024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FEC1EA-34DF-470F-BF16-375D09BB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23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2C0C6D-B718-4F87-9572-53794F8BE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sz="3200">
                <a:cs typeface="Calibri" panose="020F0502020204030204"/>
              </a:rPr>
              <a:t>Minkälaista joulumieltä jaksossa toivotettiin?</a:t>
            </a:r>
          </a:p>
          <a:p>
            <a:pPr marL="0" indent="0">
              <a:buNone/>
            </a:pPr>
            <a:endParaRPr lang="fi-FI" sz="1800">
              <a:cs typeface="Calibri" panose="020F0502020204030204"/>
            </a:endParaRP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A.) pirteää 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B.) hyvää</a:t>
            </a:r>
            <a:br>
              <a:rPr lang="fi-FI">
                <a:cs typeface="Calibri" panose="020F0502020204030204"/>
              </a:rPr>
            </a:br>
            <a:r>
              <a:rPr lang="fi-FI">
                <a:cs typeface="Calibri" panose="020F0502020204030204"/>
              </a:rPr>
              <a:t>C.) synkkää</a:t>
            </a:r>
            <a:br>
              <a:rPr lang="fi-FI">
                <a:cs typeface="Calibri" panose="020F0502020204030204"/>
              </a:rPr>
            </a:br>
            <a:r>
              <a:rPr lang="fi-FI">
                <a:cs typeface="Calibri" panose="020F0502020204030204"/>
              </a:rPr>
              <a:t>D.) riemukasta </a:t>
            </a:r>
            <a:br>
              <a:rPr lang="fi-FI">
                <a:cs typeface="Calibri" panose="020F0502020204030204"/>
              </a:rPr>
            </a:br>
            <a:endParaRPr lang="fi-FI" sz="1800">
              <a:cs typeface="Calibri" panose="020F0502020204030204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4580FC9-48CA-4CB0-B563-F65B3CD35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3956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518028-274C-47E5-A132-D390AA9E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24</a:t>
            </a:r>
            <a:endParaRPr lang="fi-FI">
              <a:highlight>
                <a:srgbClr val="008000"/>
              </a:highlight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B8B831-7604-4C97-B681-C1FEC0C3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5202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>
                <a:cs typeface="Calibri" panose="020F0502020204030204"/>
              </a:rPr>
              <a:t>Mitä juhlaa jaksossa juhlittiin?</a:t>
            </a:r>
          </a:p>
          <a:p>
            <a:pPr marL="0" indent="0">
              <a:buNone/>
            </a:pPr>
            <a:endParaRPr lang="fi-FI">
              <a:cs typeface="Calibri" panose="020F0502020204030204"/>
            </a:endParaRP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A.) joulua</a:t>
            </a:r>
            <a:endParaRPr lang="fi-FI"/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B.) vappua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C.) juhannusta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D.) uuttavuotta </a:t>
            </a:r>
          </a:p>
        </p:txBody>
      </p:sp>
      <p:pic>
        <p:nvPicPr>
          <p:cNvPr id="4" name="Kuva 4" descr="Kuva, joka sisältää kohteen objekti, viini, istuminen, pöytä&#10;&#10;Kuvaus luotu automaattisesti">
            <a:extLst>
              <a:ext uri="{FF2B5EF4-FFF2-40B4-BE49-F238E27FC236}">
                <a16:creationId xmlns:a16="http://schemas.microsoft.com/office/drawing/2014/main" id="{6F4517FB-FC29-4505-9205-9BE4076D9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471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4318E04-6E49-40D2-A648-4810A523B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163348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>
                <a:solidFill>
                  <a:schemeClr val="bg1"/>
                </a:solidFill>
                <a:latin typeface="Berlin Sans FB Demi"/>
              </a:rPr>
              <a:t>Hyvää</a:t>
            </a:r>
            <a:r>
              <a:rPr lang="en-US" sz="5400">
                <a:solidFill>
                  <a:schemeClr val="bg1"/>
                </a:solidFill>
                <a:latin typeface="Berlin Sans FB Demi"/>
              </a:rPr>
              <a:t> </a:t>
            </a:r>
            <a:r>
              <a:rPr lang="en-US" sz="5400" err="1">
                <a:solidFill>
                  <a:schemeClr val="bg1"/>
                </a:solidFill>
                <a:latin typeface="Berlin Sans FB Demi"/>
              </a:rPr>
              <a:t>joulua</a:t>
            </a:r>
            <a:r>
              <a:rPr lang="en-US" sz="5400">
                <a:solidFill>
                  <a:schemeClr val="bg1"/>
                </a:solidFill>
                <a:latin typeface="Berlin Sans FB Demi"/>
              </a:rPr>
              <a:t>!</a:t>
            </a:r>
            <a:br>
              <a:rPr lang="en-US"/>
            </a:br>
            <a:endParaRPr lang="en-US" sz="54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4" name="Kuva 4" descr="Kuva, joka sisältää kohteen sisä, täytetty, koira, päällä pitäminen&#10;&#10;Kuvaus luotu automaattisesti">
            <a:extLst>
              <a:ext uri="{FF2B5EF4-FFF2-40B4-BE49-F238E27FC236}">
                <a16:creationId xmlns:a16="http://schemas.microsoft.com/office/drawing/2014/main" id="{037AAA3C-BEFC-4358-9E66-930387499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0" r="2" b="16545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72408BF-4B33-4CCF-AB39-7C9882F4E560}"/>
              </a:ext>
            </a:extLst>
          </p:cNvPr>
          <p:cNvSpPr txBox="1"/>
          <p:nvPr/>
        </p:nvSpPr>
        <p:spPr>
          <a:xfrm>
            <a:off x="733720" y="1857080"/>
            <a:ext cx="36858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solidFill>
                  <a:schemeClr val="bg1"/>
                </a:solidFill>
                <a:cs typeface="Calibri"/>
              </a:rPr>
              <a:t>Toivottaa oppilaskunta</a:t>
            </a:r>
          </a:p>
        </p:txBody>
      </p:sp>
    </p:spTree>
    <p:extLst>
      <p:ext uri="{BB962C8B-B14F-4D97-AF65-F5344CB8AC3E}">
        <p14:creationId xmlns:p14="http://schemas.microsoft.com/office/powerpoint/2010/main" val="78851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627446-DF46-4C53-85DF-2E55770D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62" y="1246962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KYSYMYS 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E76A12-E8A7-4D72-943E-B08F72CF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" y="2270120"/>
            <a:ext cx="4909899" cy="15456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200">
                <a:cs typeface="Calibri"/>
              </a:rPr>
              <a:t>Montako joulupukkia jakson lopussa nähtiin?</a:t>
            </a:r>
          </a:p>
          <a:p>
            <a:pPr marL="0" indent="0">
              <a:buNone/>
            </a:pPr>
            <a:endParaRPr lang="en-US" sz="3200">
              <a:cs typeface="Calibri"/>
            </a:endParaRPr>
          </a:p>
        </p:txBody>
      </p:sp>
      <p:pic>
        <p:nvPicPr>
          <p:cNvPr id="4" name="Kuva 4" descr="Kuva, joka sisältää kohteen henkilö, mies, päällä pitäminen, pitäminen&#10;&#10;Kuvaus luotu automaattisesti">
            <a:extLst>
              <a:ext uri="{FF2B5EF4-FFF2-40B4-BE49-F238E27FC236}">
                <a16:creationId xmlns:a16="http://schemas.microsoft.com/office/drawing/2014/main" id="{9AB6317B-5C37-41E6-8605-6F08747AC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D39351D-6AC4-4499-8A97-ED0074AA22D8}"/>
              </a:ext>
            </a:extLst>
          </p:cNvPr>
          <p:cNvSpPr txBox="1"/>
          <p:nvPr/>
        </p:nvSpPr>
        <p:spPr>
          <a:xfrm>
            <a:off x="788709" y="3703163"/>
            <a:ext cx="4832808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>
                <a:cs typeface="Calibri"/>
              </a:rPr>
              <a:t>A.) 4</a:t>
            </a:r>
          </a:p>
          <a:p>
            <a:r>
              <a:rPr lang="fi-FI" sz="2800">
                <a:cs typeface="Calibri"/>
              </a:rPr>
              <a:t>B.) 5</a:t>
            </a:r>
          </a:p>
          <a:p>
            <a:r>
              <a:rPr lang="fi-FI" sz="2800">
                <a:cs typeface="Calibri"/>
              </a:rPr>
              <a:t>C.) 3</a:t>
            </a:r>
          </a:p>
          <a:p>
            <a:r>
              <a:rPr lang="fi-FI" sz="2800">
                <a:cs typeface="Calibri"/>
              </a:rPr>
              <a:t>D.) 6</a:t>
            </a:r>
          </a:p>
        </p:txBody>
      </p:sp>
    </p:spTree>
    <p:extLst>
      <p:ext uri="{BB962C8B-B14F-4D97-AF65-F5344CB8AC3E}">
        <p14:creationId xmlns:p14="http://schemas.microsoft.com/office/powerpoint/2010/main" val="3487763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843D6E-6262-4E0C-847D-DBD21067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1" y="803325"/>
            <a:ext cx="5448081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3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1AA069-CC16-4F42-87D8-D34891134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10" y="2279018"/>
            <a:ext cx="5754459" cy="33759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sz="3200">
                <a:cs typeface="Calibri" panose="020F0502020204030204"/>
              </a:rPr>
              <a:t>Kuka toimi joulujuhlassa enkelinä?</a:t>
            </a:r>
          </a:p>
          <a:p>
            <a:pPr marL="0" indent="0">
              <a:buNone/>
            </a:pPr>
            <a:endParaRPr lang="fi-FI" sz="3200">
              <a:cs typeface="Calibri" panose="020F0502020204030204"/>
            </a:endParaRP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A.) tyttölapsi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B.) koulun opettaja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C.) lukion opiskelija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D.) vanha mies 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FA3FD079-0271-4B1A-B568-98EF306D9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" r="2084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2060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16D978-711D-4D3F-8E5A-D476963E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4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4A7176-A3C3-4059-BEE4-43BCB8F20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59" y="2143980"/>
            <a:ext cx="10141789" cy="3488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/>
              </a:rPr>
              <a:t>Mitä ongelmaa lapset lähtevät ratkaisemaan jakso alussa?</a:t>
            </a:r>
          </a:p>
          <a:p>
            <a:pPr marL="0" indent="0">
              <a:buNone/>
            </a:pPr>
            <a:endParaRPr lang="fi-FI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27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0B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EE5C1-DA64-4B85-92CA-7C28DE41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948447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KYSYMYS 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FE5B48-C659-42E2-88AA-8C363546F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962" y="2788598"/>
            <a:ext cx="4524973" cy="972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200" err="1"/>
              <a:t>Minkä</a:t>
            </a:r>
            <a:r>
              <a:rPr lang="en-US" sz="3200"/>
              <a:t> </a:t>
            </a:r>
            <a:r>
              <a:rPr lang="en-US" sz="3200" err="1"/>
              <a:t>värinen</a:t>
            </a:r>
            <a:r>
              <a:rPr lang="en-US" sz="3200"/>
              <a:t> </a:t>
            </a:r>
            <a:r>
              <a:rPr lang="en-US" sz="3200" err="1"/>
              <a:t>puvuntakki</a:t>
            </a:r>
            <a:r>
              <a:rPr lang="en-US" sz="3200"/>
              <a:t> </a:t>
            </a:r>
            <a:r>
              <a:rPr lang="en-US" sz="3200" err="1"/>
              <a:t>Terolla</a:t>
            </a:r>
            <a:r>
              <a:rPr lang="en-US" sz="3200"/>
              <a:t> </a:t>
            </a:r>
            <a:r>
              <a:rPr lang="en-US" sz="3200" err="1"/>
              <a:t>oli</a:t>
            </a:r>
            <a:r>
              <a:rPr lang="en-US" sz="3200"/>
              <a:t>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4" descr="Kuva, joka sisältää kohteen henkilö, mies, solmio, puku&#10;&#10;Kuvaus luotu automaattisesti">
            <a:extLst>
              <a:ext uri="{FF2B5EF4-FFF2-40B4-BE49-F238E27FC236}">
                <a16:creationId xmlns:a16="http://schemas.microsoft.com/office/drawing/2014/main" id="{ED0633F2-3E52-4C35-80E9-77530BA7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" b="31233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2446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0B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9C1BF8-4AD3-4E92-934D-5DF953F1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6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293DAB-1D09-42FB-8CAD-78CABB5CC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>
                <a:cs typeface="Calibri" panose="020F0502020204030204"/>
              </a:rPr>
              <a:t>Mitä Haaviston perhe leipoi jakson alussa? </a:t>
            </a:r>
          </a:p>
          <a:p>
            <a:pPr marL="0" indent="0">
              <a:buNone/>
            </a:pPr>
            <a:endParaRPr lang="fi-FI" sz="1800">
              <a:cs typeface="Calibri" panose="020F0502020204030204"/>
            </a:endParaRPr>
          </a:p>
          <a:p>
            <a:pPr marL="0" indent="0">
              <a:buNone/>
            </a:pPr>
            <a:endParaRPr lang="fi-FI" sz="1800">
              <a:cs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uva 6" descr="Kuva, joka sisältää kohteen henkilö, sisä, ruoka, pöytä&#10;&#10;Kuvaus luotu automaattisesti">
            <a:extLst>
              <a:ext uri="{FF2B5EF4-FFF2-40B4-BE49-F238E27FC236}">
                <a16:creationId xmlns:a16="http://schemas.microsoft.com/office/drawing/2014/main" id="{BEBE42E2-47D0-4B73-BCFE-51F3B893A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5" b="10515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uva 6" descr="Kuva, joka sisältää kohteen pöytä, kakku, sisä, suklaa&#10;&#10;Kuvaus luotu automaattisesti">
            <a:extLst>
              <a:ext uri="{FF2B5EF4-FFF2-40B4-BE49-F238E27FC236}">
                <a16:creationId xmlns:a16="http://schemas.microsoft.com/office/drawing/2014/main" id="{063F5E9A-DF57-4B7C-9364-89D446F0B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3" r="7097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457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5653A8-9F2C-4070-821E-45423C302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bg1"/>
                </a:solidFill>
                <a:cs typeface="Calibri Light"/>
              </a:rPr>
              <a:t>KYSYMYS 7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ED5DE7-ACAA-46A8-B2B7-AAE392A09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Missä firmassa tehtaan miehet työskentelivät?</a:t>
            </a:r>
          </a:p>
          <a:p>
            <a:pPr marL="0" indent="0">
              <a:buNone/>
            </a:pP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A.) </a:t>
            </a:r>
            <a:r>
              <a:rPr lang="fi-FI" sz="4000" err="1">
                <a:solidFill>
                  <a:schemeClr val="bg1"/>
                </a:solidFill>
                <a:cs typeface="Calibri" panose="020F0502020204030204"/>
              </a:rPr>
              <a:t>Suner</a:t>
            </a: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B.) </a:t>
            </a:r>
            <a:r>
              <a:rPr lang="fi-FI" sz="4000" err="1">
                <a:solidFill>
                  <a:schemeClr val="bg1"/>
                </a:solidFill>
                <a:cs typeface="Calibri" panose="020F0502020204030204"/>
              </a:rPr>
              <a:t>Elater</a:t>
            </a: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C.) </a:t>
            </a:r>
            <a:r>
              <a:rPr lang="fi-FI" sz="4000" err="1">
                <a:solidFill>
                  <a:schemeClr val="bg1"/>
                </a:solidFill>
                <a:cs typeface="Calibri" panose="020F0502020204030204"/>
              </a:rPr>
              <a:t>Energenda</a:t>
            </a:r>
            <a:endParaRPr lang="fi-FI" sz="4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fi-FI" sz="4000">
                <a:solidFill>
                  <a:schemeClr val="bg1"/>
                </a:solidFill>
                <a:cs typeface="Calibri" panose="020F0502020204030204"/>
              </a:rPr>
              <a:t>D.) </a:t>
            </a:r>
            <a:r>
              <a:rPr lang="fi-FI" sz="4000">
                <a:solidFill>
                  <a:schemeClr val="bg1"/>
                </a:solidFill>
                <a:ea typeface="+mn-lt"/>
                <a:cs typeface="+mn-lt"/>
              </a:rPr>
              <a:t>Rocks-</a:t>
            </a:r>
            <a:r>
              <a:rPr lang="fi-FI" sz="4000" err="1">
                <a:solidFill>
                  <a:schemeClr val="bg1"/>
                </a:solidFill>
                <a:ea typeface="+mn-lt"/>
                <a:cs typeface="+mn-lt"/>
              </a:rPr>
              <a:t>Stuff</a:t>
            </a:r>
            <a:endParaRPr lang="fi-FI" sz="4000" err="1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398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E357BB-F8C0-4B36-9782-C6B7B6A7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>
                <a:cs typeface="Calibri Light"/>
              </a:rPr>
              <a:t>KYSYMYS 8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3EED7B-7E7B-4DAE-A6F8-1210CDBD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76" y="2279018"/>
            <a:ext cx="5864439" cy="33916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sz="3200">
                <a:cs typeface="Calibri" panose="020F0502020204030204"/>
              </a:rPr>
              <a:t>Miksi asuntolan teinit halusivat, että heidän esitys kuvataan?</a:t>
            </a:r>
          </a:p>
          <a:p>
            <a:pPr marL="0" indent="0">
              <a:buNone/>
            </a:pPr>
            <a:endParaRPr lang="fi-FI" sz="3200">
              <a:cs typeface="Calibri" panose="020F0502020204030204"/>
            </a:endParaRP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A.) He halusivat ikuistaa esityksen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B.) He halusivat yhden esiintyjän pois esityksestä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C.) Heille tuli riita</a:t>
            </a:r>
          </a:p>
          <a:p>
            <a:pPr marL="0" indent="0">
              <a:buNone/>
            </a:pPr>
            <a:r>
              <a:rPr lang="fi-FI">
                <a:cs typeface="Calibri" panose="020F0502020204030204"/>
              </a:rPr>
              <a:t>D.) Yksi heistä ei uskaltanut esiintyä</a:t>
            </a:r>
          </a:p>
        </p:txBody>
      </p:sp>
      <p:pic>
        <p:nvPicPr>
          <p:cNvPr id="4" name="Kuva 4" descr="Kuva, joka sisältää kohteen henkilö, sisä, ryhmä, seisominen&#10;&#10;Kuvaus luotu automaattisesti">
            <a:extLst>
              <a:ext uri="{FF2B5EF4-FFF2-40B4-BE49-F238E27FC236}">
                <a16:creationId xmlns:a16="http://schemas.microsoft.com/office/drawing/2014/main" id="{95CF69C0-D92E-4156-900B-6315B483E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4" r="27986"/>
          <a:stretch/>
        </p:blipFill>
        <p:spPr>
          <a:xfrm>
            <a:off x="6718718" y="-2"/>
            <a:ext cx="5473282" cy="5678507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845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26</Slides>
  <Notes>0</Notes>
  <HiddenSlides>1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27" baseType="lpstr">
      <vt:lpstr>Office Theme</vt:lpstr>
      <vt:lpstr>JOULUVISA 2020</vt:lpstr>
      <vt:lpstr>KYSYMYS 1</vt:lpstr>
      <vt:lpstr>KYSYMYS 2</vt:lpstr>
      <vt:lpstr>KYSYMYS 3</vt:lpstr>
      <vt:lpstr>KYSYMYS 4</vt:lpstr>
      <vt:lpstr>KYSYMYS 5</vt:lpstr>
      <vt:lpstr>KYSYMYS 6</vt:lpstr>
      <vt:lpstr>KYSYMYS 7</vt:lpstr>
      <vt:lpstr>KYSYMYS 8</vt:lpstr>
      <vt:lpstr>KYSYMYS 9</vt:lpstr>
      <vt:lpstr>KYSYMYS 10</vt:lpstr>
      <vt:lpstr>KYSYMYS 11</vt:lpstr>
      <vt:lpstr>KYSYMYS 12</vt:lpstr>
      <vt:lpstr>KYSYMYS 13</vt:lpstr>
      <vt:lpstr>KYSYMYS 14</vt:lpstr>
      <vt:lpstr>KYSYMYS 15</vt:lpstr>
      <vt:lpstr>KYSYMYS 16</vt:lpstr>
      <vt:lpstr>KYSYMYS 17</vt:lpstr>
      <vt:lpstr>KYSYMYS 18</vt:lpstr>
      <vt:lpstr>KYSYMYS 19</vt:lpstr>
      <vt:lpstr>KYSYMYS 20</vt:lpstr>
      <vt:lpstr>KYSYMYS 21</vt:lpstr>
      <vt:lpstr>KYSYMYS 22</vt:lpstr>
      <vt:lpstr>KYSYMYS 23</vt:lpstr>
      <vt:lpstr>KYSYMYS 24</vt:lpstr>
      <vt:lpstr>Hyvää joulua!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4</cp:revision>
  <dcterms:created xsi:type="dcterms:W3CDTF">2020-12-02T07:19:06Z</dcterms:created>
  <dcterms:modified xsi:type="dcterms:W3CDTF">2020-12-16T12:51:31Z</dcterms:modified>
</cp:coreProperties>
</file>