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9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0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1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2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3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4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5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6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03" r:id="rId3"/>
    <p:sldId id="264" r:id="rId4"/>
    <p:sldId id="268" r:id="rId5"/>
    <p:sldId id="284" r:id="rId6"/>
    <p:sldId id="288" r:id="rId7"/>
    <p:sldId id="292" r:id="rId8"/>
    <p:sldId id="298" r:id="rId9"/>
    <p:sldId id="302" r:id="rId10"/>
    <p:sldId id="306" r:id="rId11"/>
    <p:sldId id="310" r:id="rId12"/>
    <p:sldId id="314" r:id="rId13"/>
    <p:sldId id="318" r:id="rId14"/>
    <p:sldId id="322" r:id="rId15"/>
    <p:sldId id="326" r:id="rId16"/>
    <p:sldId id="330" r:id="rId17"/>
    <p:sldId id="334" r:id="rId18"/>
    <p:sldId id="350" r:id="rId19"/>
    <p:sldId id="354" r:id="rId20"/>
    <p:sldId id="360" r:id="rId21"/>
    <p:sldId id="366" r:id="rId22"/>
    <p:sldId id="370" r:id="rId23"/>
    <p:sldId id="374" r:id="rId24"/>
    <p:sldId id="378" r:id="rId25"/>
    <p:sldId id="382" r:id="rId26"/>
    <p:sldId id="386" r:id="rId27"/>
    <p:sldId id="390" r:id="rId28"/>
    <p:sldId id="394" r:id="rId29"/>
    <p:sldId id="398" r:id="rId30"/>
    <p:sldId id="402" r:id="rId31"/>
  </p:sldIdLst>
  <p:sldSz cx="9144000" cy="6858000" type="screen4x3"/>
  <p:notesSz cx="6858000" cy="9144000"/>
  <p:custDataLst>
    <p:tags r:id="rId3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likes.jyu.fi\homes\maarit.nieminen\Downloads\lv.%202019-2020%20Urheiluoppilaskysely_kev&#228;t%202020_Perusraportti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Luokka-aste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A5-47A7-9D43-CFDE4F7311F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A5-47A7-9D43-CFDE4F7311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7. lk</c:v>
                </c:pt>
                <c:pt idx="1">
                  <c:v>8. lk</c:v>
                </c:pt>
                <c:pt idx="2">
                  <c:v>9. lk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0.57999999999999996</c:v>
                </c:pt>
                <c:pt idx="1">
                  <c:v>0.42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A5-47A7-9D43-CFDE4F7311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montaa lajia YHTEENSÄ olet harrastanut urheiluseurassa (harrastuksen kesto vähintään puoli vuotta)?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EF-46A7-9C83-9631E596EF6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EF-46A7-9C83-9631E596EF6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EF-46A7-9C83-9631E596EF6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EF-46A7-9C83-9631E596EF6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EF-46A7-9C83-9631E596EF6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EF-46A7-9C83-9631E596EF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Yhtä lajia</c:v>
                </c:pt>
                <c:pt idx="1">
                  <c:v>2 lajia</c:v>
                </c:pt>
                <c:pt idx="2">
                  <c:v>3 lajia</c:v>
                </c:pt>
                <c:pt idx="3">
                  <c:v>4 lajia</c:v>
                </c:pt>
                <c:pt idx="4">
                  <c:v>5 lajia</c:v>
                </c:pt>
                <c:pt idx="5">
                  <c:v>6 lajia tai useampaa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0.14000000000000001</c:v>
                </c:pt>
                <c:pt idx="1">
                  <c:v>0.25</c:v>
                </c:pt>
                <c:pt idx="2">
                  <c:v>0.24</c:v>
                </c:pt>
                <c:pt idx="3">
                  <c:v>0.17</c:v>
                </c:pt>
                <c:pt idx="4">
                  <c:v>0.09</c:v>
                </c:pt>
                <c:pt idx="5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EF-46A7-9C83-9631E596EF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montaa lajia harrastat TÄLLÄ HETKELLÄ urheiluseurassa? (Ota huomioon kaikki eri vuodenaikoina urheiluseurassa harrastamasi lajit)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92-48B2-877A-2BD0203F4B8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92-48B2-877A-2BD0203F4B8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92-48B2-877A-2BD0203F4B8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92-48B2-877A-2BD0203F4B8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92-48B2-877A-2BD0203F4B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Yhtä lajia</c:v>
                </c:pt>
                <c:pt idx="1">
                  <c:v>2 lajia</c:v>
                </c:pt>
                <c:pt idx="2">
                  <c:v>3 lajia</c:v>
                </c:pt>
                <c:pt idx="3">
                  <c:v>4 lajia</c:v>
                </c:pt>
                <c:pt idx="4">
                  <c:v>5 lajia</c:v>
                </c:pt>
                <c:pt idx="5">
                  <c:v>6 lajia tai useampaa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0.76</c:v>
                </c:pt>
                <c:pt idx="1">
                  <c:v>0.18</c:v>
                </c:pt>
                <c:pt idx="2">
                  <c:v>0.04</c:v>
                </c:pt>
                <c:pt idx="3">
                  <c:v>0.01</c:v>
                </c:pt>
                <c:pt idx="4">
                  <c:v>0</c:v>
                </c:pt>
                <c:pt idx="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092-48B2-877A-2BD0203F4B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Päälajit, 80% vastanneista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Lajit!$A$1001:$A$1011</c:f>
              <c:strCache>
                <c:ptCount val="11"/>
                <c:pt idx="0">
                  <c:v>Jalkapallo</c:v>
                </c:pt>
                <c:pt idx="1">
                  <c:v>Jääkiekko</c:v>
                </c:pt>
                <c:pt idx="2">
                  <c:v>Salibandy</c:v>
                </c:pt>
                <c:pt idx="3">
                  <c:v>Yleisurheilu</c:v>
                </c:pt>
                <c:pt idx="4">
                  <c:v>Koripallo</c:v>
                </c:pt>
                <c:pt idx="5">
                  <c:v>Telinevoimistelu</c:v>
                </c:pt>
                <c:pt idx="6">
                  <c:v>Uinti</c:v>
                </c:pt>
                <c:pt idx="7">
                  <c:v>Pesäpallo</c:v>
                </c:pt>
                <c:pt idx="8">
                  <c:v>Joukkuevoimistelu </c:v>
                </c:pt>
                <c:pt idx="9">
                  <c:v>Taitoluistelu</c:v>
                </c:pt>
                <c:pt idx="10">
                  <c:v>Voimistelu</c:v>
                </c:pt>
              </c:strCache>
            </c:strRef>
          </c:cat>
          <c:val>
            <c:numRef>
              <c:f>Lajit!$B$1001:$B$1011</c:f>
              <c:numCache>
                <c:formatCode>0%</c:formatCode>
                <c:ptCount val="11"/>
                <c:pt idx="0">
                  <c:v>0.3037190082644628</c:v>
                </c:pt>
                <c:pt idx="1">
                  <c:v>0.15702479338842976</c:v>
                </c:pt>
                <c:pt idx="2">
                  <c:v>5.7851239669421489E-2</c:v>
                </c:pt>
                <c:pt idx="3">
                  <c:v>5.06198347107438E-2</c:v>
                </c:pt>
                <c:pt idx="4">
                  <c:v>4.8553719008264461E-2</c:v>
                </c:pt>
                <c:pt idx="5">
                  <c:v>4.1322314049586778E-2</c:v>
                </c:pt>
                <c:pt idx="6">
                  <c:v>3.0991735537190084E-2</c:v>
                </c:pt>
                <c:pt idx="7">
                  <c:v>2.8925619834710745E-2</c:v>
                </c:pt>
                <c:pt idx="8">
                  <c:v>2.7892561983471075E-2</c:v>
                </c:pt>
                <c:pt idx="9">
                  <c:v>2.7892561983471075E-2</c:v>
                </c:pt>
                <c:pt idx="10">
                  <c:v>2.6859504132231406E-2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9-4DBA-9D08-D7653459E8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6738352"/>
        <c:axId val="786738024"/>
      </c:barChart>
      <c:catAx>
        <c:axId val="78673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86738024"/>
        <c:crosses val="autoZero"/>
        <c:auto val="1"/>
        <c:lblAlgn val="ctr"/>
        <c:lblOffset val="100"/>
        <c:noMultiLvlLbl val="0"/>
      </c:catAx>
      <c:valAx>
        <c:axId val="786738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86738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Minkä ikäisenä aloit harrastaa edellä mainitsemaasi päälajiasi urheiluseurassa?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96-49F5-BBB2-E6D20FB784E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96-49F5-BBB2-E6D20FB784E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96-49F5-BBB2-E6D20FB784E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96-49F5-BBB2-E6D20FB784E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96-49F5-BBB2-E6D20FB784E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D96-49F5-BBB2-E6D20FB784E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D96-49F5-BBB2-E6D20FB784E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96-49F5-BBB2-E6D20FB784E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D96-49F5-BBB2-E6D20FB784E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D96-49F5-BBB2-E6D20FB784EB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D96-49F5-BBB2-E6D20FB784E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D96-49F5-BBB2-E6D20FB784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3v tai nuorempana</c:v>
                </c:pt>
                <c:pt idx="1">
                  <c:v>4v</c:v>
                </c:pt>
                <c:pt idx="2">
                  <c:v>5v</c:v>
                </c:pt>
                <c:pt idx="3">
                  <c:v>6v</c:v>
                </c:pt>
                <c:pt idx="4">
                  <c:v>7v</c:v>
                </c:pt>
                <c:pt idx="5">
                  <c:v>8v</c:v>
                </c:pt>
                <c:pt idx="6">
                  <c:v>9v</c:v>
                </c:pt>
                <c:pt idx="7">
                  <c:v>10v</c:v>
                </c:pt>
                <c:pt idx="8">
                  <c:v>11v</c:v>
                </c:pt>
                <c:pt idx="9">
                  <c:v>12v</c:v>
                </c:pt>
                <c:pt idx="10">
                  <c:v>13v</c:v>
                </c:pt>
                <c:pt idx="11">
                  <c:v>14v</c:v>
                </c:pt>
                <c:pt idx="12">
                  <c:v>15v</c:v>
                </c:pt>
                <c:pt idx="13">
                  <c:v>16v</c:v>
                </c:pt>
                <c:pt idx="14">
                  <c:v>17v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0.1</c:v>
                </c:pt>
                <c:pt idx="1">
                  <c:v>0.18</c:v>
                </c:pt>
                <c:pt idx="2">
                  <c:v>0.15</c:v>
                </c:pt>
                <c:pt idx="3">
                  <c:v>0.15</c:v>
                </c:pt>
                <c:pt idx="4">
                  <c:v>0.15</c:v>
                </c:pt>
                <c:pt idx="5">
                  <c:v>0.08</c:v>
                </c:pt>
                <c:pt idx="6">
                  <c:v>0.06</c:v>
                </c:pt>
                <c:pt idx="7">
                  <c:v>0.05</c:v>
                </c:pt>
                <c:pt idx="8">
                  <c:v>0.03</c:v>
                </c:pt>
                <c:pt idx="9">
                  <c:v>0.02</c:v>
                </c:pt>
                <c:pt idx="10">
                  <c:v>0.02</c:v>
                </c:pt>
                <c:pt idx="11">
                  <c:v>0.01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D96-49F5-BBB2-E6D20FB784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Mieti kuluvaa tai edellistä kautta. Minkä tason sarjaan tai kilpailuihin osallistut päälajissasi?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A9-47A6-9B0B-C4425392809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A9-47A6-9B0B-C4425392809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A9-47A6-9B0B-C4425392809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A9-47A6-9B0B-C442539280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En/emme osallistu sarjaan tai kilpailuihin</c:v>
                </c:pt>
                <c:pt idx="1">
                  <c:v>Osallistun/osallistumme harrastetason sarjaan tai kilpailuihin</c:v>
                </c:pt>
                <c:pt idx="2">
                  <c:v>Osallistun/osallistumme paikallis- tai aluetason sarjaan tai kilpailuihin</c:v>
                </c:pt>
                <c:pt idx="3">
                  <c:v>Osallistun/osallistumme valtakunnallisen tason sarjaan tai kilpailuihin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0.03</c:v>
                </c:pt>
                <c:pt idx="1">
                  <c:v>0.04</c:v>
                </c:pt>
                <c:pt idx="2">
                  <c:v>0.3</c:v>
                </c:pt>
                <c:pt idx="3">
                  <c:v>0.63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A9-47A6-9B0B-C442539280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0.01</c:v>
                </c:pt>
                <c:pt idx="1">
                  <c:v>0.16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E1-43A5-975E-9A9D2125F1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0.02</c:v>
                </c:pt>
                <c:pt idx="1">
                  <c:v>0.27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9E1-43A5-975E-9A9D2125F14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0.03</c:v>
                </c:pt>
                <c:pt idx="1">
                  <c:v>0.22</c:v>
                </c:pt>
                <c:pt idx="2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9E1-43A5-975E-9A9D2125F14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0.09</c:v>
                </c:pt>
                <c:pt idx="1">
                  <c:v>0.13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9E1-43A5-975E-9A9D2125F14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0.19</c:v>
                </c:pt>
                <c:pt idx="1">
                  <c:v>0.06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59E1-43A5-975E-9A9D2125F14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0.23</c:v>
                </c:pt>
                <c:pt idx="1">
                  <c:v>0.05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59E1-43A5-975E-9A9D2125F14B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0.19</c:v>
                </c:pt>
                <c:pt idx="1">
                  <c:v>0.04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59E1-43A5-975E-9A9D2125F14B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Sheet1!$I$2:$I$4</c:f>
              <c:numCache>
                <c:formatCode>General</c:formatCode>
                <c:ptCount val="3"/>
                <c:pt idx="0">
                  <c:v>0.09</c:v>
                </c:pt>
                <c:pt idx="1">
                  <c:v>0.03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59E1-43A5-975E-9A9D2125F14B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Sheet1!$J$2:$J$4</c:f>
              <c:numCache>
                <c:formatCode>General</c:formatCode>
                <c:ptCount val="3"/>
                <c:pt idx="0">
                  <c:v>7.0000000000000007E-2</c:v>
                </c:pt>
                <c:pt idx="1">
                  <c:v>0.01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59E1-43A5-975E-9A9D2125F14B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Sheet1!$K$2:$K$4</c:f>
              <c:numCache>
                <c:formatCode>General</c:formatCode>
                <c:ptCount val="3"/>
                <c:pt idx="0">
                  <c:v>0.03</c:v>
                </c:pt>
                <c:pt idx="1">
                  <c:v>0.01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59E1-43A5-975E-9A9D2125F14B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Sheet1!$L$2:$L$4</c:f>
              <c:numCache>
                <c:formatCode>General</c:formatCode>
                <c:ptCount val="3"/>
                <c:pt idx="0">
                  <c:v>0.02</c:v>
                </c:pt>
                <c:pt idx="1">
                  <c:v>0.01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59E1-43A5-975E-9A9D2125F14B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Sheet1!$M$2:$M$4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F-59E1-43A5-975E-9A9D2125F14B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12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Sheet1!$N$2:$N$4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3-59E1-43A5-975E-9A9D2125F14B}"/>
            </c:ext>
          </c:extLst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13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Sheet1!$O$2:$O$4</c:f>
              <c:numCache>
                <c:formatCode>General</c:formatCode>
                <c:ptCount val="3"/>
                <c:pt idx="0">
                  <c:v>0.01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7-59E1-43A5-975E-9A9D2125F14B}"/>
            </c:ext>
          </c:extLst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14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Sheet1!$P$2:$P$4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B-59E1-43A5-975E-9A9D2125F14B}"/>
            </c:ext>
          </c:extLst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15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Sheet1!$Q$2:$Q$4</c:f>
              <c:numCache>
                <c:formatCode>General</c:formatCode>
                <c:ptCount val="3"/>
                <c:pt idx="0">
                  <c:v>0.02</c:v>
                </c:pt>
                <c:pt idx="1">
                  <c:v>0.01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F-59E1-43A5-975E-9A9D2125F1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 pidä lainkaan paikkaansa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Motivaationi harjoitteluun on tällä hetkellä hyvä.</c:v>
                </c:pt>
                <c:pt idx="1">
                  <c:v>Pidän harjoittelemisesta.</c:v>
                </c:pt>
                <c:pt idx="2">
                  <c:v>Harjoitusmääräni on lisääntynyt viimeisen vuoden aikana.</c:v>
                </c:pt>
                <c:pt idx="3">
                  <c:v>Iltaharjoituksieni (klo 16 jälkeen) määrä on vähentynyt kuluvan  lukuvuoden aikana.</c:v>
                </c:pt>
                <c:pt idx="4">
                  <c:v>Iltaharjoitukseni loppuvat yleensä klo 20 mennessä.</c:v>
                </c:pt>
                <c:pt idx="5">
                  <c:v>Harjoittelu tuntuu usein liian raskaalta.</c:v>
                </c:pt>
                <c:pt idx="6">
                  <c:v>Urheiluharrastukseni tuntuu liian raskaalta.</c:v>
                </c:pt>
                <c:pt idx="7">
                  <c:v>Sairastuminen tai loukkaantuminen haittaa usein harjoitteluani.</c:v>
                </c:pt>
                <c:pt idx="8">
                  <c:v>Tunnen itseni usein kuormittuneeksi.</c:v>
                </c:pt>
                <c:pt idx="9">
                  <c:v>Pidän kilpailemisesta.</c:v>
                </c:pt>
                <c:pt idx="10">
                  <c:v>Olen tyytyväinen kehittymiseeni urheilijana viimeisen vuoden aikana.</c:v>
                </c:pt>
                <c:pt idx="11">
                  <c:v>Olen tyytyväinen kilpailumenestykseeni viimeisen vuoden aikana. </c:v>
                </c:pt>
                <c:pt idx="12">
                  <c:v>Olen kokenut kiusaamista tai ulkopuolelle jättämistä urheilussa.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0.02</c:v>
                </c:pt>
                <c:pt idx="1">
                  <c:v>0.02</c:v>
                </c:pt>
                <c:pt idx="2">
                  <c:v>0.05</c:v>
                </c:pt>
                <c:pt idx="3">
                  <c:v>0.63</c:v>
                </c:pt>
                <c:pt idx="4">
                  <c:v>0.13</c:v>
                </c:pt>
                <c:pt idx="5">
                  <c:v>0.42</c:v>
                </c:pt>
                <c:pt idx="6">
                  <c:v>0.66</c:v>
                </c:pt>
                <c:pt idx="7">
                  <c:v>0.16</c:v>
                </c:pt>
                <c:pt idx="8">
                  <c:v>0.33</c:v>
                </c:pt>
                <c:pt idx="9">
                  <c:v>0.02</c:v>
                </c:pt>
                <c:pt idx="10">
                  <c:v>0.04</c:v>
                </c:pt>
                <c:pt idx="11">
                  <c:v>0.08</c:v>
                </c:pt>
                <c:pt idx="1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8339-4936-BC1C-F87CAB3ADD3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Motivaationi harjoitteluun on tällä hetkellä hyvä.</c:v>
                </c:pt>
                <c:pt idx="1">
                  <c:v>Pidän harjoittelemisesta.</c:v>
                </c:pt>
                <c:pt idx="2">
                  <c:v>Harjoitusmääräni on lisääntynyt viimeisen vuoden aikana.</c:v>
                </c:pt>
                <c:pt idx="3">
                  <c:v>Iltaharjoituksieni (klo 16 jälkeen) määrä on vähentynyt kuluvan  lukuvuoden aikana.</c:v>
                </c:pt>
                <c:pt idx="4">
                  <c:v>Iltaharjoitukseni loppuvat yleensä klo 20 mennessä.</c:v>
                </c:pt>
                <c:pt idx="5">
                  <c:v>Harjoittelu tuntuu usein liian raskaalta.</c:v>
                </c:pt>
                <c:pt idx="6">
                  <c:v>Urheiluharrastukseni tuntuu liian raskaalta.</c:v>
                </c:pt>
                <c:pt idx="7">
                  <c:v>Sairastuminen tai loukkaantuminen haittaa usein harjoitteluani.</c:v>
                </c:pt>
                <c:pt idx="8">
                  <c:v>Tunnen itseni usein kuormittuneeksi.</c:v>
                </c:pt>
                <c:pt idx="9">
                  <c:v>Pidän kilpailemisesta.</c:v>
                </c:pt>
                <c:pt idx="10">
                  <c:v>Olen tyytyväinen kehittymiseeni urheilijana viimeisen vuoden aikana.</c:v>
                </c:pt>
                <c:pt idx="11">
                  <c:v>Olen tyytyväinen kilpailumenestykseeni viimeisen vuoden aikana. </c:v>
                </c:pt>
                <c:pt idx="12">
                  <c:v>Olen kokenut kiusaamista tai ulkopuolelle jättämistä urheilussa.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0.03</c:v>
                </c:pt>
                <c:pt idx="1">
                  <c:v>0.02</c:v>
                </c:pt>
                <c:pt idx="2">
                  <c:v>0.05</c:v>
                </c:pt>
                <c:pt idx="3">
                  <c:v>0.16</c:v>
                </c:pt>
                <c:pt idx="4">
                  <c:v>0.18</c:v>
                </c:pt>
                <c:pt idx="5">
                  <c:v>0.4</c:v>
                </c:pt>
                <c:pt idx="6">
                  <c:v>0.24</c:v>
                </c:pt>
                <c:pt idx="7">
                  <c:v>0.2</c:v>
                </c:pt>
                <c:pt idx="8">
                  <c:v>0.41</c:v>
                </c:pt>
                <c:pt idx="9">
                  <c:v>0.03</c:v>
                </c:pt>
                <c:pt idx="10">
                  <c:v>7.0000000000000007E-2</c:v>
                </c:pt>
                <c:pt idx="11">
                  <c:v>0.08</c:v>
                </c:pt>
                <c:pt idx="1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8339-4936-BC1C-F87CAB3ADD3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Motivaationi harjoitteluun on tällä hetkellä hyvä.</c:v>
                </c:pt>
                <c:pt idx="1">
                  <c:v>Pidän harjoittelemisesta.</c:v>
                </c:pt>
                <c:pt idx="2">
                  <c:v>Harjoitusmääräni on lisääntynyt viimeisen vuoden aikana.</c:v>
                </c:pt>
                <c:pt idx="3">
                  <c:v>Iltaharjoituksieni (klo 16 jälkeen) määrä on vähentynyt kuluvan  lukuvuoden aikana.</c:v>
                </c:pt>
                <c:pt idx="4">
                  <c:v>Iltaharjoitukseni loppuvat yleensä klo 20 mennessä.</c:v>
                </c:pt>
                <c:pt idx="5">
                  <c:v>Harjoittelu tuntuu usein liian raskaalta.</c:v>
                </c:pt>
                <c:pt idx="6">
                  <c:v>Urheiluharrastukseni tuntuu liian raskaalta.</c:v>
                </c:pt>
                <c:pt idx="7">
                  <c:v>Sairastuminen tai loukkaantuminen haittaa usein harjoitteluani.</c:v>
                </c:pt>
                <c:pt idx="8">
                  <c:v>Tunnen itseni usein kuormittuneeksi.</c:v>
                </c:pt>
                <c:pt idx="9">
                  <c:v>Pidän kilpailemisesta.</c:v>
                </c:pt>
                <c:pt idx="10">
                  <c:v>Olen tyytyväinen kehittymiseeni urheilijana viimeisen vuoden aikana.</c:v>
                </c:pt>
                <c:pt idx="11">
                  <c:v>Olen tyytyväinen kilpailumenestykseeni viimeisen vuoden aikana. </c:v>
                </c:pt>
                <c:pt idx="12">
                  <c:v>Olen kokenut kiusaamista tai ulkopuolelle jättämistä urheilussa.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0.06</c:v>
                </c:pt>
                <c:pt idx="1">
                  <c:v>0.04</c:v>
                </c:pt>
                <c:pt idx="2">
                  <c:v>0.11</c:v>
                </c:pt>
                <c:pt idx="3">
                  <c:v>0.1</c:v>
                </c:pt>
                <c:pt idx="4">
                  <c:v>0.2</c:v>
                </c:pt>
                <c:pt idx="5">
                  <c:v>0.12</c:v>
                </c:pt>
                <c:pt idx="6">
                  <c:v>0.06</c:v>
                </c:pt>
                <c:pt idx="7">
                  <c:v>0.16</c:v>
                </c:pt>
                <c:pt idx="8">
                  <c:v>0.17</c:v>
                </c:pt>
                <c:pt idx="9">
                  <c:v>0.05</c:v>
                </c:pt>
                <c:pt idx="10">
                  <c:v>0.18</c:v>
                </c:pt>
                <c:pt idx="11">
                  <c:v>0.22</c:v>
                </c:pt>
                <c:pt idx="1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8339-4936-BC1C-F87CAB3ADD3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Motivaationi harjoitteluun on tällä hetkellä hyvä.</c:v>
                </c:pt>
                <c:pt idx="1">
                  <c:v>Pidän harjoittelemisesta.</c:v>
                </c:pt>
                <c:pt idx="2">
                  <c:v>Harjoitusmääräni on lisääntynyt viimeisen vuoden aikana.</c:v>
                </c:pt>
                <c:pt idx="3">
                  <c:v>Iltaharjoituksieni (klo 16 jälkeen) määrä on vähentynyt kuluvan  lukuvuoden aikana.</c:v>
                </c:pt>
                <c:pt idx="4">
                  <c:v>Iltaharjoitukseni loppuvat yleensä klo 20 mennessä.</c:v>
                </c:pt>
                <c:pt idx="5">
                  <c:v>Harjoittelu tuntuu usein liian raskaalta.</c:v>
                </c:pt>
                <c:pt idx="6">
                  <c:v>Urheiluharrastukseni tuntuu liian raskaalta.</c:v>
                </c:pt>
                <c:pt idx="7">
                  <c:v>Sairastuminen tai loukkaantuminen haittaa usein harjoitteluani.</c:v>
                </c:pt>
                <c:pt idx="8">
                  <c:v>Tunnen itseni usein kuormittuneeksi.</c:v>
                </c:pt>
                <c:pt idx="9">
                  <c:v>Pidän kilpailemisesta.</c:v>
                </c:pt>
                <c:pt idx="10">
                  <c:v>Olen tyytyväinen kehittymiseeni urheilijana viimeisen vuoden aikana.</c:v>
                </c:pt>
                <c:pt idx="11">
                  <c:v>Olen tyytyväinen kilpailumenestykseeni viimeisen vuoden aikana. </c:v>
                </c:pt>
                <c:pt idx="12">
                  <c:v>Olen kokenut kiusaamista tai ulkopuolelle jättämistä urheilussa.</c:v>
                </c:pt>
              </c:strCache>
            </c:str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0.23</c:v>
                </c:pt>
                <c:pt idx="1">
                  <c:v>0.24</c:v>
                </c:pt>
                <c:pt idx="2">
                  <c:v>0.23</c:v>
                </c:pt>
                <c:pt idx="3">
                  <c:v>7.0000000000000007E-2</c:v>
                </c:pt>
                <c:pt idx="4">
                  <c:v>0.21</c:v>
                </c:pt>
                <c:pt idx="5">
                  <c:v>0.04</c:v>
                </c:pt>
                <c:pt idx="6">
                  <c:v>0.02</c:v>
                </c:pt>
                <c:pt idx="7">
                  <c:v>0.2</c:v>
                </c:pt>
                <c:pt idx="8">
                  <c:v>0.06</c:v>
                </c:pt>
                <c:pt idx="9">
                  <c:v>0.2</c:v>
                </c:pt>
                <c:pt idx="10">
                  <c:v>0.35</c:v>
                </c:pt>
                <c:pt idx="11">
                  <c:v>0.33</c:v>
                </c:pt>
                <c:pt idx="1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7-8339-4936-BC1C-F87CAB3ADD3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Motivaationi harjoitteluun on tällä hetkellä hyvä.</c:v>
                </c:pt>
                <c:pt idx="1">
                  <c:v>Pidän harjoittelemisesta.</c:v>
                </c:pt>
                <c:pt idx="2">
                  <c:v>Harjoitusmääräni on lisääntynyt viimeisen vuoden aikana.</c:v>
                </c:pt>
                <c:pt idx="3">
                  <c:v>Iltaharjoituksieni (klo 16 jälkeen) määrä on vähentynyt kuluvan  lukuvuoden aikana.</c:v>
                </c:pt>
                <c:pt idx="4">
                  <c:v>Iltaharjoitukseni loppuvat yleensä klo 20 mennessä.</c:v>
                </c:pt>
                <c:pt idx="5">
                  <c:v>Harjoittelu tuntuu usein liian raskaalta.</c:v>
                </c:pt>
                <c:pt idx="6">
                  <c:v>Urheiluharrastukseni tuntuu liian raskaalta.</c:v>
                </c:pt>
                <c:pt idx="7">
                  <c:v>Sairastuminen tai loukkaantuminen haittaa usein harjoitteluani.</c:v>
                </c:pt>
                <c:pt idx="8">
                  <c:v>Tunnen itseni usein kuormittuneeksi.</c:v>
                </c:pt>
                <c:pt idx="9">
                  <c:v>Pidän kilpailemisesta.</c:v>
                </c:pt>
                <c:pt idx="10">
                  <c:v>Olen tyytyväinen kehittymiseeni urheilijana viimeisen vuoden aikana.</c:v>
                </c:pt>
                <c:pt idx="11">
                  <c:v>Olen tyytyväinen kilpailumenestykseeni viimeisen vuoden aikana. </c:v>
                </c:pt>
                <c:pt idx="12">
                  <c:v>Olen kokenut kiusaamista tai ulkopuolelle jättämistä urheilussa.</c:v>
                </c:pt>
              </c:strCache>
            </c:str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0.66</c:v>
                </c:pt>
                <c:pt idx="1">
                  <c:v>0.68</c:v>
                </c:pt>
                <c:pt idx="2">
                  <c:v>0.56000000000000005</c:v>
                </c:pt>
                <c:pt idx="3">
                  <c:v>0.04</c:v>
                </c:pt>
                <c:pt idx="4">
                  <c:v>0.28000000000000003</c:v>
                </c:pt>
                <c:pt idx="5">
                  <c:v>0.02</c:v>
                </c:pt>
                <c:pt idx="6">
                  <c:v>0.02</c:v>
                </c:pt>
                <c:pt idx="7">
                  <c:v>0.28000000000000003</c:v>
                </c:pt>
                <c:pt idx="8">
                  <c:v>0.03</c:v>
                </c:pt>
                <c:pt idx="9">
                  <c:v>0.7</c:v>
                </c:pt>
                <c:pt idx="10">
                  <c:v>0.36</c:v>
                </c:pt>
                <c:pt idx="11">
                  <c:v>0.28999999999999998</c:v>
                </c:pt>
                <c:pt idx="1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5-8339-4936-BC1C-F87CAB3ADD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 smtId="4294967295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 smtId="4294967295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 smtId="4294967295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050" smtId="4294967295"/>
      </a:pPr>
      <a:endParaRPr lang="fi-FI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 TUNTIA viikossa liikut tai urheilet OHJATUSTI päälajin tapahtumien lisäksi muiden lajien harjoituksissa tai tapahtumissa?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FE-4889-A4A3-5B6C035094A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FE-4889-A4A3-5B6C035094A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FE-4889-A4A3-5B6C035094A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FE-4889-A4A3-5B6C035094A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FE-4889-A4A3-5B6C035094A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FE-4889-A4A3-5B6C035094A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9FE-4889-A4A3-5B6C035094A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FE-4889-A4A3-5B6C035094A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9FE-4889-A4A3-5B6C035094A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9FE-4889-A4A3-5B6C035094A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9FE-4889-A4A3-5B6C035094A5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9FE-4889-A4A3-5B6C035094A5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9FE-4889-A4A3-5B6C035094A5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9FE-4889-A4A3-5B6C035094A5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9FE-4889-A4A3-5B6C035094A5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9FE-4889-A4A3-5B6C035094A5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9FE-4889-A4A3-5B6C035094A5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9FE-4889-A4A3-5B6C035094A5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9FE-4889-A4A3-5B6C035094A5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9FE-4889-A4A3-5B6C035094A5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9FE-4889-A4A3-5B6C035094A5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9FE-4889-A4A3-5B6C035094A5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9FE-4889-A4A3-5B6C035094A5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9FE-4889-A4A3-5B6C035094A5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9FE-4889-A4A3-5B6C035094A5}"/>
                </c:ext>
              </c:extLst>
            </c:dLbl>
            <c:dLbl>
              <c:idx val="2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9FE-4889-A4A3-5B6C035094A5}"/>
                </c:ext>
              </c:extLst>
            </c:dLbl>
            <c:dLbl>
              <c:idx val="27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9FE-4889-A4A3-5B6C035094A5}"/>
                </c:ext>
              </c:extLst>
            </c:dLbl>
            <c:dLbl>
              <c:idx val="3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9FE-4889-A4A3-5B6C035094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Sheet1!$A$2:$A$33</c:f>
              <c:strCache>
                <c:ptCount val="32"/>
                <c:pt idx="0">
                  <c:v>alle 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enemmän kuin 30</c:v>
                </c:pt>
              </c:strCache>
            </c:strRef>
          </c:cat>
          <c:val>
            <c:numRef>
              <c:f>Sheet1!$B$2:$B$33</c:f>
              <c:numCache>
                <c:formatCode>General</c:formatCode>
                <c:ptCount val="32"/>
                <c:pt idx="0">
                  <c:v>0.16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0.08</c:v>
                </c:pt>
                <c:pt idx="5">
                  <c:v>7.0000000000000007E-2</c:v>
                </c:pt>
                <c:pt idx="6">
                  <c:v>0.08</c:v>
                </c:pt>
                <c:pt idx="7">
                  <c:v>0.02</c:v>
                </c:pt>
                <c:pt idx="8">
                  <c:v>0.05</c:v>
                </c:pt>
                <c:pt idx="9">
                  <c:v>0.02</c:v>
                </c:pt>
                <c:pt idx="10">
                  <c:v>0.06</c:v>
                </c:pt>
                <c:pt idx="11">
                  <c:v>0.01</c:v>
                </c:pt>
                <c:pt idx="12">
                  <c:v>0.05</c:v>
                </c:pt>
                <c:pt idx="13">
                  <c:v>0.01</c:v>
                </c:pt>
                <c:pt idx="14">
                  <c:v>0.01</c:v>
                </c:pt>
                <c:pt idx="15">
                  <c:v>0.03</c:v>
                </c:pt>
                <c:pt idx="16">
                  <c:v>0.02</c:v>
                </c:pt>
                <c:pt idx="17">
                  <c:v>0.01</c:v>
                </c:pt>
                <c:pt idx="18">
                  <c:v>0.02</c:v>
                </c:pt>
                <c:pt idx="19">
                  <c:v>0.01</c:v>
                </c:pt>
                <c:pt idx="20">
                  <c:v>0.02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</c:v>
                </c:pt>
                <c:pt idx="26">
                  <c:v>0.01</c:v>
                </c:pt>
                <c:pt idx="27">
                  <c:v>0.01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19FE-4889-A4A3-5B6C035094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 TUNTIA viikossa liikut tai urheilet päälajin tai muiden lajien harjoitusten tai tapahtumien lisäksi OMATOIMISESTI (esim. kavereiden kanssa pelailu)?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92-4F2C-A1BE-ACCBA16FBB6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92-4F2C-A1BE-ACCBA16FBB6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192-4F2C-A1BE-ACCBA16FBB6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92-4F2C-A1BE-ACCBA16FBB6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192-4F2C-A1BE-ACCBA16FBB6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92-4F2C-A1BE-ACCBA16FBB6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192-4F2C-A1BE-ACCBA16FBB6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92-4F2C-A1BE-ACCBA16FBB6E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192-4F2C-A1BE-ACCBA16FBB6E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192-4F2C-A1BE-ACCBA16FBB6E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192-4F2C-A1BE-ACCBA16FBB6E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192-4F2C-A1BE-ACCBA16FBB6E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192-4F2C-A1BE-ACCBA16FBB6E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192-4F2C-A1BE-ACCBA16FBB6E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192-4F2C-A1BE-ACCBA16FBB6E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192-4F2C-A1BE-ACCBA16FBB6E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192-4F2C-A1BE-ACCBA16FBB6E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192-4F2C-A1BE-ACCBA16FBB6E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192-4F2C-A1BE-ACCBA16FBB6E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7192-4F2C-A1BE-ACCBA16FBB6E}"/>
                </c:ext>
              </c:extLst>
            </c:dLbl>
            <c:dLbl>
              <c:idx val="3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7192-4F2C-A1BE-ACCBA16FB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Sheet1!$A$2:$A$33</c:f>
              <c:strCache>
                <c:ptCount val="32"/>
                <c:pt idx="0">
                  <c:v>alle 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enemmän kuin 30</c:v>
                </c:pt>
              </c:strCache>
            </c:strRef>
          </c:cat>
          <c:val>
            <c:numRef>
              <c:f>Sheet1!$B$2:$B$33</c:f>
              <c:numCache>
                <c:formatCode>General</c:formatCode>
                <c:ptCount val="32"/>
                <c:pt idx="0">
                  <c:v>7.0000000000000007E-2</c:v>
                </c:pt>
                <c:pt idx="1">
                  <c:v>0.1</c:v>
                </c:pt>
                <c:pt idx="2">
                  <c:v>0.17</c:v>
                </c:pt>
                <c:pt idx="3">
                  <c:v>0.14000000000000001</c:v>
                </c:pt>
                <c:pt idx="4">
                  <c:v>0.11</c:v>
                </c:pt>
                <c:pt idx="5">
                  <c:v>0.1</c:v>
                </c:pt>
                <c:pt idx="6">
                  <c:v>0.05</c:v>
                </c:pt>
                <c:pt idx="7">
                  <c:v>0.04</c:v>
                </c:pt>
                <c:pt idx="8">
                  <c:v>0.04</c:v>
                </c:pt>
                <c:pt idx="9">
                  <c:v>0.01</c:v>
                </c:pt>
                <c:pt idx="10">
                  <c:v>0.04</c:v>
                </c:pt>
                <c:pt idx="11">
                  <c:v>0.01</c:v>
                </c:pt>
                <c:pt idx="12">
                  <c:v>0.01</c:v>
                </c:pt>
                <c:pt idx="13">
                  <c:v>0</c:v>
                </c:pt>
                <c:pt idx="14">
                  <c:v>0.01</c:v>
                </c:pt>
                <c:pt idx="15">
                  <c:v>0.02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</c:v>
                </c:pt>
                <c:pt idx="20">
                  <c:v>0.02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0.01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7192-4F2C-A1BE-ACCBA16FB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288732011946784"/>
          <c:y val="2.717391304347826E-2"/>
          <c:w val="0.46442288894922618"/>
          <c:h val="0.8199176223895926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urheiluun.</c:v>
                </c:pt>
                <c:pt idx="1">
                  <c:v>Urheilu ei enää kiinnosta minua.</c:v>
                </c:pt>
                <c:pt idx="2">
                  <c:v>Minulla on usein tunne, etten pärjää urheilussa.</c:v>
                </c:pt>
                <c:pt idx="3">
                  <c:v>Nukun usein huonosti erilaisten urheiluun liittyvien asioiden takia.</c:v>
                </c:pt>
                <c:pt idx="4">
                  <c:v>Minusta tuntuu, että olen menettämässä kiinnostukseni urheilua kohtaan.</c:v>
                </c:pt>
                <c:pt idx="5">
                  <c:v>Kyselen usein, onko urheilulla mitään merkitystä.</c:v>
                </c:pt>
                <c:pt idx="6">
                  <c:v>Minusta tuntuu, että en pysty parhaimpaani urheilussa.</c:v>
                </c:pt>
                <c:pt idx="7">
                  <c:v>Murehdin urheiluun liittyviä asioita paljon myös vapaa-aikana.</c:v>
                </c:pt>
                <c:pt idx="8">
                  <c:v>Ennen sain urheilussa paljon enemmän aikaan kuin nyt.</c:v>
                </c:pt>
                <c:pt idx="9">
                  <c:v>Urheilupaineet haittaavat muuta elämääni.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0.35</c:v>
                </c:pt>
                <c:pt idx="1">
                  <c:v>0.81</c:v>
                </c:pt>
                <c:pt idx="2">
                  <c:v>0.36</c:v>
                </c:pt>
                <c:pt idx="3">
                  <c:v>0.42</c:v>
                </c:pt>
                <c:pt idx="4">
                  <c:v>0.71</c:v>
                </c:pt>
                <c:pt idx="5">
                  <c:v>0.77</c:v>
                </c:pt>
                <c:pt idx="6">
                  <c:v>0.45</c:v>
                </c:pt>
                <c:pt idx="7">
                  <c:v>0.28999999999999998</c:v>
                </c:pt>
                <c:pt idx="8">
                  <c:v>0.48</c:v>
                </c:pt>
                <c:pt idx="9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F54-44DF-A55B-0D203D199E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Eri mieltä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urheiluun.</c:v>
                </c:pt>
                <c:pt idx="1">
                  <c:v>Urheilu ei enää kiinnosta minua.</c:v>
                </c:pt>
                <c:pt idx="2">
                  <c:v>Minulla on usein tunne, etten pärjää urheilussa.</c:v>
                </c:pt>
                <c:pt idx="3">
                  <c:v>Nukun usein huonosti erilaisten urheiluun liittyvien asioiden takia.</c:v>
                </c:pt>
                <c:pt idx="4">
                  <c:v>Minusta tuntuu, että olen menettämässä kiinnostukseni urheilua kohtaan.</c:v>
                </c:pt>
                <c:pt idx="5">
                  <c:v>Kyselen usein, onko urheilulla mitään merkitystä.</c:v>
                </c:pt>
                <c:pt idx="6">
                  <c:v>Minusta tuntuu, että en pysty parhaimpaani urheilussa.</c:v>
                </c:pt>
                <c:pt idx="7">
                  <c:v>Murehdin urheiluun liittyviä asioita paljon myös vapaa-aikana.</c:v>
                </c:pt>
                <c:pt idx="8">
                  <c:v>Ennen sain urheilussa paljon enemmän aikaan kuin nyt.</c:v>
                </c:pt>
                <c:pt idx="9">
                  <c:v>Urheilupaineet haittaavat muuta elämääni.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0.36</c:v>
                </c:pt>
                <c:pt idx="1">
                  <c:v>0.13</c:v>
                </c:pt>
                <c:pt idx="2">
                  <c:v>0.32</c:v>
                </c:pt>
                <c:pt idx="3">
                  <c:v>0.35</c:v>
                </c:pt>
                <c:pt idx="4">
                  <c:v>0.18</c:v>
                </c:pt>
                <c:pt idx="5">
                  <c:v>0.15</c:v>
                </c:pt>
                <c:pt idx="6">
                  <c:v>0.3</c:v>
                </c:pt>
                <c:pt idx="7">
                  <c:v>0.26</c:v>
                </c:pt>
                <c:pt idx="8">
                  <c:v>0.3</c:v>
                </c:pt>
                <c:pt idx="9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1F54-44DF-A55B-0D203D199E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Siltä väliltä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urheiluun.</c:v>
                </c:pt>
                <c:pt idx="1">
                  <c:v>Urheilu ei enää kiinnosta minua.</c:v>
                </c:pt>
                <c:pt idx="2">
                  <c:v>Minulla on usein tunne, etten pärjää urheilussa.</c:v>
                </c:pt>
                <c:pt idx="3">
                  <c:v>Nukun usein huonosti erilaisten urheiluun liittyvien asioiden takia.</c:v>
                </c:pt>
                <c:pt idx="4">
                  <c:v>Minusta tuntuu, että olen menettämässä kiinnostukseni urheilua kohtaan.</c:v>
                </c:pt>
                <c:pt idx="5">
                  <c:v>Kyselen usein, onko urheilulla mitään merkitystä.</c:v>
                </c:pt>
                <c:pt idx="6">
                  <c:v>Minusta tuntuu, että en pysty parhaimpaani urheilussa.</c:v>
                </c:pt>
                <c:pt idx="7">
                  <c:v>Murehdin urheiluun liittyviä asioita paljon myös vapaa-aikana.</c:v>
                </c:pt>
                <c:pt idx="8">
                  <c:v>Ennen sain urheilussa paljon enemmän aikaan kuin nyt.</c:v>
                </c:pt>
                <c:pt idx="9">
                  <c:v>Urheilupaineet haittaavat muuta elämääni.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0.22</c:v>
                </c:pt>
                <c:pt idx="1">
                  <c:v>0.04</c:v>
                </c:pt>
                <c:pt idx="2">
                  <c:v>0.2</c:v>
                </c:pt>
                <c:pt idx="3">
                  <c:v>0.18</c:v>
                </c:pt>
                <c:pt idx="4">
                  <c:v>0.08</c:v>
                </c:pt>
                <c:pt idx="5">
                  <c:v>0.05</c:v>
                </c:pt>
                <c:pt idx="6">
                  <c:v>0.16</c:v>
                </c:pt>
                <c:pt idx="7">
                  <c:v>0.26</c:v>
                </c:pt>
                <c:pt idx="8">
                  <c:v>0.13</c:v>
                </c:pt>
                <c:pt idx="9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1F54-44DF-A55B-0D203D199E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Samaa mieltä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urheiluun.</c:v>
                </c:pt>
                <c:pt idx="1">
                  <c:v>Urheilu ei enää kiinnosta minua.</c:v>
                </c:pt>
                <c:pt idx="2">
                  <c:v>Minulla on usein tunne, etten pärjää urheilussa.</c:v>
                </c:pt>
                <c:pt idx="3">
                  <c:v>Nukun usein huonosti erilaisten urheiluun liittyvien asioiden takia.</c:v>
                </c:pt>
                <c:pt idx="4">
                  <c:v>Minusta tuntuu, että olen menettämässä kiinnostukseni urheilua kohtaan.</c:v>
                </c:pt>
                <c:pt idx="5">
                  <c:v>Kyselen usein, onko urheilulla mitään merkitystä.</c:v>
                </c:pt>
                <c:pt idx="6">
                  <c:v>Minusta tuntuu, että en pysty parhaimpaani urheilussa.</c:v>
                </c:pt>
                <c:pt idx="7">
                  <c:v>Murehdin urheiluun liittyviä asioita paljon myös vapaa-aikana.</c:v>
                </c:pt>
                <c:pt idx="8">
                  <c:v>Ennen sain urheilussa paljon enemmän aikaan kuin nyt.</c:v>
                </c:pt>
                <c:pt idx="9">
                  <c:v>Urheilupaineet haittaavat muuta elämääni.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0.05</c:v>
                </c:pt>
                <c:pt idx="1">
                  <c:v>0.01</c:v>
                </c:pt>
                <c:pt idx="2">
                  <c:v>0.08</c:v>
                </c:pt>
                <c:pt idx="3">
                  <c:v>0.03</c:v>
                </c:pt>
                <c:pt idx="4">
                  <c:v>0.02</c:v>
                </c:pt>
                <c:pt idx="5">
                  <c:v>0.02</c:v>
                </c:pt>
                <c:pt idx="6">
                  <c:v>0.05</c:v>
                </c:pt>
                <c:pt idx="7">
                  <c:v>0.14000000000000001</c:v>
                </c:pt>
                <c:pt idx="8">
                  <c:v>0.06</c:v>
                </c:pt>
                <c:pt idx="9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1F54-44DF-A55B-0D203D199E2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urheiluun.</c:v>
                </c:pt>
                <c:pt idx="1">
                  <c:v>Urheilu ei enää kiinnosta minua.</c:v>
                </c:pt>
                <c:pt idx="2">
                  <c:v>Minulla on usein tunne, etten pärjää urheilussa.</c:v>
                </c:pt>
                <c:pt idx="3">
                  <c:v>Nukun usein huonosti erilaisten urheiluun liittyvien asioiden takia.</c:v>
                </c:pt>
                <c:pt idx="4">
                  <c:v>Minusta tuntuu, että olen menettämässä kiinnostukseni urheilua kohtaan.</c:v>
                </c:pt>
                <c:pt idx="5">
                  <c:v>Kyselen usein, onko urheilulla mitään merkitystä.</c:v>
                </c:pt>
                <c:pt idx="6">
                  <c:v>Minusta tuntuu, että en pysty parhaimpaani urheilussa.</c:v>
                </c:pt>
                <c:pt idx="7">
                  <c:v>Murehdin urheiluun liittyviä asioita paljon myös vapaa-aikana.</c:v>
                </c:pt>
                <c:pt idx="8">
                  <c:v>Ennen sain urheilussa paljon enemmän aikaan kuin nyt.</c:v>
                </c:pt>
                <c:pt idx="9">
                  <c:v>Urheilupaineet haittaavat muuta elämääni.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0.02</c:v>
                </c:pt>
                <c:pt idx="1">
                  <c:v>0.01</c:v>
                </c:pt>
                <c:pt idx="2">
                  <c:v>0.04</c:v>
                </c:pt>
                <c:pt idx="3">
                  <c:v>0.02</c:v>
                </c:pt>
                <c:pt idx="4">
                  <c:v>0.01</c:v>
                </c:pt>
                <c:pt idx="5">
                  <c:v>0.01</c:v>
                </c:pt>
                <c:pt idx="6">
                  <c:v>0.04</c:v>
                </c:pt>
                <c:pt idx="7">
                  <c:v>0.05</c:v>
                </c:pt>
                <c:pt idx="8">
                  <c:v>0.03</c:v>
                </c:pt>
                <c:pt idx="9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6-1F54-44DF-A55B-0D203D199E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Sukupuoli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2A-4EE9-AA26-0AA2E71C45C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2A-4EE9-AA26-0AA2E71C45C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A2A-4EE9-AA26-0AA2E71C45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Tyttö</c:v>
                </c:pt>
                <c:pt idx="1">
                  <c:v>Poika </c:v>
                </c:pt>
                <c:pt idx="2">
                  <c:v>Muu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0.48</c:v>
                </c:pt>
                <c:pt idx="1">
                  <c:v>0.51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2A-4EE9-AA26-0AA2E71C4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Vahvasti eri mieltä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Teen paljon töitä urheilun eteen.</c:v>
                </c:pt>
                <c:pt idx="1">
                  <c:v>En yritä kovinkaan paljon urheilussa.</c:v>
                </c:pt>
                <c:pt idx="2">
                  <c:v>Seuraan ohjausta harjoituksissa.</c:v>
                </c:pt>
                <c:pt idx="3">
                  <c:v>Harjoituksiin tullessani minulla on usein unohtunut joitakin varusteita kotiin.</c:v>
                </c:pt>
                <c:pt idx="4">
                  <c:v>Minulle on tärkeää, että teen parhaani urheilussa.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0.01</c:v>
                </c:pt>
                <c:pt idx="1">
                  <c:v>0.78</c:v>
                </c:pt>
                <c:pt idx="2">
                  <c:v>0.01</c:v>
                </c:pt>
                <c:pt idx="3">
                  <c:v>0.66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609-4798-A4E0-8EA90FE5B9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Eri mieltä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Teen paljon töitä urheilun eteen.</c:v>
                </c:pt>
                <c:pt idx="1">
                  <c:v>En yritä kovinkaan paljon urheilussa.</c:v>
                </c:pt>
                <c:pt idx="2">
                  <c:v>Seuraan ohjausta harjoituksissa.</c:v>
                </c:pt>
                <c:pt idx="3">
                  <c:v>Harjoituksiin tullessani minulla on usein unohtunut joitakin varusteita kotiin.</c:v>
                </c:pt>
                <c:pt idx="4">
                  <c:v>Minulle on tärkeää, että teen parhaani urheilussa.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0.04</c:v>
                </c:pt>
                <c:pt idx="1">
                  <c:v>0.19</c:v>
                </c:pt>
                <c:pt idx="2">
                  <c:v>0.03</c:v>
                </c:pt>
                <c:pt idx="3">
                  <c:v>0.27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609-4798-A4E0-8EA90FE5B93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Samaa mieltä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Teen paljon töitä urheilun eteen.</c:v>
                </c:pt>
                <c:pt idx="1">
                  <c:v>En yritä kovinkaan paljon urheilussa.</c:v>
                </c:pt>
                <c:pt idx="2">
                  <c:v>Seuraan ohjausta harjoituksissa.</c:v>
                </c:pt>
                <c:pt idx="3">
                  <c:v>Harjoituksiin tullessani minulla on usein unohtunut joitakin varusteita kotiin.</c:v>
                </c:pt>
                <c:pt idx="4">
                  <c:v>Minulle on tärkeää, että teen parhaani urheilussa.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0.46</c:v>
                </c:pt>
                <c:pt idx="1">
                  <c:v>0.02</c:v>
                </c:pt>
                <c:pt idx="2">
                  <c:v>0.27</c:v>
                </c:pt>
                <c:pt idx="3">
                  <c:v>0.05</c:v>
                </c:pt>
                <c:pt idx="4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F609-4798-A4E0-8EA90FE5B93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Vahvasti samaa mieltä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Teen paljon töitä urheilun eteen.</c:v>
                </c:pt>
                <c:pt idx="1">
                  <c:v>En yritä kovinkaan paljon urheilussa.</c:v>
                </c:pt>
                <c:pt idx="2">
                  <c:v>Seuraan ohjausta harjoituksissa.</c:v>
                </c:pt>
                <c:pt idx="3">
                  <c:v>Harjoituksiin tullessani minulla on usein unohtunut joitakin varusteita kotiin.</c:v>
                </c:pt>
                <c:pt idx="4">
                  <c:v>Minulle on tärkeää, että teen parhaani urheilussa.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0.49</c:v>
                </c:pt>
                <c:pt idx="1">
                  <c:v>0.01</c:v>
                </c:pt>
                <c:pt idx="2">
                  <c:v>0.69</c:v>
                </c:pt>
                <c:pt idx="3">
                  <c:v>0.02</c:v>
                </c:pt>
                <c:pt idx="4">
                  <c:v>0.72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F609-4798-A4E0-8EA90FE5B9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 pidä lainkaan paikkansa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Harjoituksen jälkeen mietin, miten harjoitus sujui.</c:v>
                </c:pt>
                <c:pt idx="1">
                  <c:v>Opin urheiluharrastuksessa suurimman osan elämän tärkeistä asioista.</c:v>
                </c:pt>
                <c:pt idx="2">
                  <c:v>Kun harjoittelen, tarkistan välillä, ymmärränkö mitä olen tekemässä.</c:v>
                </c:pt>
                <c:pt idx="3">
                  <c:v>Menestymiseni urheiluharrastuksessa on kovan työn tulosta.</c:v>
                </c:pt>
                <c:pt idx="4">
                  <c:v>Kilpailut/pelit mittaavat hyvin osaamistani urheiluharrastuksessa.</c:v>
                </c:pt>
                <c:pt idx="5">
                  <c:v>Harjoitteleminen on hauskaa, koska kehityn asioissa.</c:v>
                </c:pt>
                <c:pt idx="6">
                  <c:v>Harjoituksissa oppimani asiat ovat tärkeitä minulle tulevaisuudessa.</c:v>
                </c:pt>
                <c:pt idx="7">
                  <c:v>Kilpailumenestys mittaa hyvin osaamistani.</c:v>
                </c:pt>
                <c:pt idx="8">
                  <c:v>Koen, että voin vaikuttaa siihen, mitä minulle tapahtuu urheiluharrastuksessa.</c:v>
                </c:pt>
                <c:pt idx="9">
                  <c:v>On tärkeää harrastaa urheilua tulevaisuudessakin. </c:v>
                </c:pt>
                <c:pt idx="10">
                  <c:v>Aion jatkaa urheiluharrastusta peruskoulun jälkeen.</c:v>
                </c:pt>
                <c:pt idx="11">
                  <c:v>Harjoittelu on tärkeää, jotta saavuttaisin tulevaisuuden tavoitteeni.</c:v>
                </c:pt>
                <c:pt idx="12">
                  <c:v>Olen toiveikas tulevaisuuteni suhteen.</c:v>
                </c:pt>
                <c:pt idx="13">
                  <c:v>Urheiluharrastukseni tuottaa minulle useita mahdollisuuksia tulevaisuutta ajatellen.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0.02</c:v>
                </c:pt>
                <c:pt idx="1">
                  <c:v>0.05</c:v>
                </c:pt>
                <c:pt idx="2">
                  <c:v>0.04</c:v>
                </c:pt>
                <c:pt idx="3">
                  <c:v>0.01</c:v>
                </c:pt>
                <c:pt idx="4">
                  <c:v>0.02</c:v>
                </c:pt>
                <c:pt idx="5">
                  <c:v>0.02</c:v>
                </c:pt>
                <c:pt idx="6">
                  <c:v>0.02</c:v>
                </c:pt>
                <c:pt idx="7">
                  <c:v>0.02</c:v>
                </c:pt>
                <c:pt idx="8">
                  <c:v>0.02</c:v>
                </c:pt>
                <c:pt idx="9">
                  <c:v>0.01</c:v>
                </c:pt>
                <c:pt idx="10">
                  <c:v>0.02</c:v>
                </c:pt>
                <c:pt idx="11">
                  <c:v>0.02</c:v>
                </c:pt>
                <c:pt idx="12">
                  <c:v>0.03</c:v>
                </c:pt>
                <c:pt idx="1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CB0-4CB4-B14E-F15A559F8DE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Harjoituksen jälkeen mietin, miten harjoitus sujui.</c:v>
                </c:pt>
                <c:pt idx="1">
                  <c:v>Opin urheiluharrastuksessa suurimman osan elämän tärkeistä asioista.</c:v>
                </c:pt>
                <c:pt idx="2">
                  <c:v>Kun harjoittelen, tarkistan välillä, ymmärränkö mitä olen tekemässä.</c:v>
                </c:pt>
                <c:pt idx="3">
                  <c:v>Menestymiseni urheiluharrastuksessa on kovan työn tulosta.</c:v>
                </c:pt>
                <c:pt idx="4">
                  <c:v>Kilpailut/pelit mittaavat hyvin osaamistani urheiluharrastuksessa.</c:v>
                </c:pt>
                <c:pt idx="5">
                  <c:v>Harjoitteleminen on hauskaa, koska kehityn asioissa.</c:v>
                </c:pt>
                <c:pt idx="6">
                  <c:v>Harjoituksissa oppimani asiat ovat tärkeitä minulle tulevaisuudessa.</c:v>
                </c:pt>
                <c:pt idx="7">
                  <c:v>Kilpailumenestys mittaa hyvin osaamistani.</c:v>
                </c:pt>
                <c:pt idx="8">
                  <c:v>Koen, että voin vaikuttaa siihen, mitä minulle tapahtuu urheiluharrastuksessa.</c:v>
                </c:pt>
                <c:pt idx="9">
                  <c:v>On tärkeää harrastaa urheilua tulevaisuudessakin. </c:v>
                </c:pt>
                <c:pt idx="10">
                  <c:v>Aion jatkaa urheiluharrastusta peruskoulun jälkeen.</c:v>
                </c:pt>
                <c:pt idx="11">
                  <c:v>Harjoittelu on tärkeää, jotta saavuttaisin tulevaisuuden tavoitteeni.</c:v>
                </c:pt>
                <c:pt idx="12">
                  <c:v>Olen toiveikas tulevaisuuteni suhteen.</c:v>
                </c:pt>
                <c:pt idx="13">
                  <c:v>Urheiluharrastukseni tuottaa minulle useita mahdollisuuksia tulevaisuutta ajatellen.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0.08</c:v>
                </c:pt>
                <c:pt idx="1">
                  <c:v>0.2</c:v>
                </c:pt>
                <c:pt idx="2">
                  <c:v>0.13</c:v>
                </c:pt>
                <c:pt idx="3">
                  <c:v>0.04</c:v>
                </c:pt>
                <c:pt idx="4">
                  <c:v>0.06</c:v>
                </c:pt>
                <c:pt idx="5">
                  <c:v>0.04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0.03</c:v>
                </c:pt>
                <c:pt idx="9">
                  <c:v>0.02</c:v>
                </c:pt>
                <c:pt idx="10">
                  <c:v>0.03</c:v>
                </c:pt>
                <c:pt idx="11">
                  <c:v>0.04</c:v>
                </c:pt>
                <c:pt idx="12">
                  <c:v>0.06</c:v>
                </c:pt>
                <c:pt idx="13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CB0-4CB4-B14E-F15A559F8DE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Harjoituksen jälkeen mietin, miten harjoitus sujui.</c:v>
                </c:pt>
                <c:pt idx="1">
                  <c:v>Opin urheiluharrastuksessa suurimman osan elämän tärkeistä asioista.</c:v>
                </c:pt>
                <c:pt idx="2">
                  <c:v>Kun harjoittelen, tarkistan välillä, ymmärränkö mitä olen tekemässä.</c:v>
                </c:pt>
                <c:pt idx="3">
                  <c:v>Menestymiseni urheiluharrastuksessa on kovan työn tulosta.</c:v>
                </c:pt>
                <c:pt idx="4">
                  <c:v>Kilpailut/pelit mittaavat hyvin osaamistani urheiluharrastuksessa.</c:v>
                </c:pt>
                <c:pt idx="5">
                  <c:v>Harjoitteleminen on hauskaa, koska kehityn asioissa.</c:v>
                </c:pt>
                <c:pt idx="6">
                  <c:v>Harjoituksissa oppimani asiat ovat tärkeitä minulle tulevaisuudessa.</c:v>
                </c:pt>
                <c:pt idx="7">
                  <c:v>Kilpailumenestys mittaa hyvin osaamistani.</c:v>
                </c:pt>
                <c:pt idx="8">
                  <c:v>Koen, että voin vaikuttaa siihen, mitä minulle tapahtuu urheiluharrastuksessa.</c:v>
                </c:pt>
                <c:pt idx="9">
                  <c:v>On tärkeää harrastaa urheilua tulevaisuudessakin. </c:v>
                </c:pt>
                <c:pt idx="10">
                  <c:v>Aion jatkaa urheiluharrastusta peruskoulun jälkeen.</c:v>
                </c:pt>
                <c:pt idx="11">
                  <c:v>Harjoittelu on tärkeää, jotta saavuttaisin tulevaisuuden tavoitteeni.</c:v>
                </c:pt>
                <c:pt idx="12">
                  <c:v>Olen toiveikas tulevaisuuteni suhteen.</c:v>
                </c:pt>
                <c:pt idx="13">
                  <c:v>Urheiluharrastukseni tuottaa minulle useita mahdollisuuksia tulevaisuutta ajatellen.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0.17</c:v>
                </c:pt>
                <c:pt idx="1">
                  <c:v>0.34</c:v>
                </c:pt>
                <c:pt idx="2">
                  <c:v>0.26</c:v>
                </c:pt>
                <c:pt idx="3">
                  <c:v>0.12</c:v>
                </c:pt>
                <c:pt idx="4">
                  <c:v>0.16</c:v>
                </c:pt>
                <c:pt idx="5">
                  <c:v>0.1</c:v>
                </c:pt>
                <c:pt idx="6">
                  <c:v>0.16</c:v>
                </c:pt>
                <c:pt idx="7">
                  <c:v>0.21</c:v>
                </c:pt>
                <c:pt idx="8">
                  <c:v>0.15</c:v>
                </c:pt>
                <c:pt idx="9">
                  <c:v>0.05</c:v>
                </c:pt>
                <c:pt idx="10">
                  <c:v>0.09</c:v>
                </c:pt>
                <c:pt idx="11">
                  <c:v>0.11</c:v>
                </c:pt>
                <c:pt idx="12">
                  <c:v>0.14000000000000001</c:v>
                </c:pt>
                <c:pt idx="1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4CB0-4CB4-B14E-F15A559F8DE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Harjoituksen jälkeen mietin, miten harjoitus sujui.</c:v>
                </c:pt>
                <c:pt idx="1">
                  <c:v>Opin urheiluharrastuksessa suurimman osan elämän tärkeistä asioista.</c:v>
                </c:pt>
                <c:pt idx="2">
                  <c:v>Kun harjoittelen, tarkistan välillä, ymmärränkö mitä olen tekemässä.</c:v>
                </c:pt>
                <c:pt idx="3">
                  <c:v>Menestymiseni urheiluharrastuksessa on kovan työn tulosta.</c:v>
                </c:pt>
                <c:pt idx="4">
                  <c:v>Kilpailut/pelit mittaavat hyvin osaamistani urheiluharrastuksessa.</c:v>
                </c:pt>
                <c:pt idx="5">
                  <c:v>Harjoitteleminen on hauskaa, koska kehityn asioissa.</c:v>
                </c:pt>
                <c:pt idx="6">
                  <c:v>Harjoituksissa oppimani asiat ovat tärkeitä minulle tulevaisuudessa.</c:v>
                </c:pt>
                <c:pt idx="7">
                  <c:v>Kilpailumenestys mittaa hyvin osaamistani.</c:v>
                </c:pt>
                <c:pt idx="8">
                  <c:v>Koen, että voin vaikuttaa siihen, mitä minulle tapahtuu urheiluharrastuksessa.</c:v>
                </c:pt>
                <c:pt idx="9">
                  <c:v>On tärkeää harrastaa urheilua tulevaisuudessakin. </c:v>
                </c:pt>
                <c:pt idx="10">
                  <c:v>Aion jatkaa urheiluharrastusta peruskoulun jälkeen.</c:v>
                </c:pt>
                <c:pt idx="11">
                  <c:v>Harjoittelu on tärkeää, jotta saavuttaisin tulevaisuuden tavoitteeni.</c:v>
                </c:pt>
                <c:pt idx="12">
                  <c:v>Olen toiveikas tulevaisuuteni suhteen.</c:v>
                </c:pt>
                <c:pt idx="13">
                  <c:v>Urheiluharrastukseni tuottaa minulle useita mahdollisuuksia tulevaisuutta ajatellen.</c:v>
                </c:pt>
              </c:strCache>
            </c:str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0.39</c:v>
                </c:pt>
                <c:pt idx="1">
                  <c:v>0.28000000000000003</c:v>
                </c:pt>
                <c:pt idx="2">
                  <c:v>0.37</c:v>
                </c:pt>
                <c:pt idx="3">
                  <c:v>0.36</c:v>
                </c:pt>
                <c:pt idx="4">
                  <c:v>0.36</c:v>
                </c:pt>
                <c:pt idx="5">
                  <c:v>0.33</c:v>
                </c:pt>
                <c:pt idx="6">
                  <c:v>0.33</c:v>
                </c:pt>
                <c:pt idx="7">
                  <c:v>0.35</c:v>
                </c:pt>
                <c:pt idx="8">
                  <c:v>0.38</c:v>
                </c:pt>
                <c:pt idx="9">
                  <c:v>0.15</c:v>
                </c:pt>
                <c:pt idx="10">
                  <c:v>0.21</c:v>
                </c:pt>
                <c:pt idx="11">
                  <c:v>0.21</c:v>
                </c:pt>
                <c:pt idx="12">
                  <c:v>0.28000000000000003</c:v>
                </c:pt>
                <c:pt idx="13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B-4CB0-4CB4-B14E-F15A559F8DE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Harjoituksen jälkeen mietin, miten harjoitus sujui.</c:v>
                </c:pt>
                <c:pt idx="1">
                  <c:v>Opin urheiluharrastuksessa suurimman osan elämän tärkeistä asioista.</c:v>
                </c:pt>
                <c:pt idx="2">
                  <c:v>Kun harjoittelen, tarkistan välillä, ymmärränkö mitä olen tekemässä.</c:v>
                </c:pt>
                <c:pt idx="3">
                  <c:v>Menestymiseni urheiluharrastuksessa on kovan työn tulosta.</c:v>
                </c:pt>
                <c:pt idx="4">
                  <c:v>Kilpailut/pelit mittaavat hyvin osaamistani urheiluharrastuksessa.</c:v>
                </c:pt>
                <c:pt idx="5">
                  <c:v>Harjoitteleminen on hauskaa, koska kehityn asioissa.</c:v>
                </c:pt>
                <c:pt idx="6">
                  <c:v>Harjoituksissa oppimani asiat ovat tärkeitä minulle tulevaisuudessa.</c:v>
                </c:pt>
                <c:pt idx="7">
                  <c:v>Kilpailumenestys mittaa hyvin osaamistani.</c:v>
                </c:pt>
                <c:pt idx="8">
                  <c:v>Koen, että voin vaikuttaa siihen, mitä minulle tapahtuu urheiluharrastuksessa.</c:v>
                </c:pt>
                <c:pt idx="9">
                  <c:v>On tärkeää harrastaa urheilua tulevaisuudessakin. </c:v>
                </c:pt>
                <c:pt idx="10">
                  <c:v>Aion jatkaa urheiluharrastusta peruskoulun jälkeen.</c:v>
                </c:pt>
                <c:pt idx="11">
                  <c:v>Harjoittelu on tärkeää, jotta saavuttaisin tulevaisuuden tavoitteeni.</c:v>
                </c:pt>
                <c:pt idx="12">
                  <c:v>Olen toiveikas tulevaisuuteni suhteen.</c:v>
                </c:pt>
                <c:pt idx="13">
                  <c:v>Urheiluharrastukseni tuottaa minulle useita mahdollisuuksia tulevaisuutta ajatellen.</c:v>
                </c:pt>
              </c:strCache>
            </c:strRef>
          </c:cat>
          <c:val>
            <c:numRef>
              <c:f>Sheet1!$F$2:$F$15</c:f>
              <c:numCache>
                <c:formatCode>General</c:formatCode>
                <c:ptCount val="14"/>
                <c:pt idx="0">
                  <c:v>0.34</c:v>
                </c:pt>
                <c:pt idx="1">
                  <c:v>0.13</c:v>
                </c:pt>
                <c:pt idx="2">
                  <c:v>0.2</c:v>
                </c:pt>
                <c:pt idx="3">
                  <c:v>0.47</c:v>
                </c:pt>
                <c:pt idx="4">
                  <c:v>0.4</c:v>
                </c:pt>
                <c:pt idx="5">
                  <c:v>0.51</c:v>
                </c:pt>
                <c:pt idx="6">
                  <c:v>0.43</c:v>
                </c:pt>
                <c:pt idx="7">
                  <c:v>0.35</c:v>
                </c:pt>
                <c:pt idx="8">
                  <c:v>0.42</c:v>
                </c:pt>
                <c:pt idx="9">
                  <c:v>0.77</c:v>
                </c:pt>
                <c:pt idx="10">
                  <c:v>0.65</c:v>
                </c:pt>
                <c:pt idx="11">
                  <c:v>0.62</c:v>
                </c:pt>
                <c:pt idx="12">
                  <c:v>0.49</c:v>
                </c:pt>
                <c:pt idx="1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A-4CB0-4CB4-B14E-F15A559F8D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 pidä lainkaan paikkansa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Valmentajani tukevat minua tarvittaessa.</c:v>
                </c:pt>
                <c:pt idx="1">
                  <c:v>Seurani aikuiset kuuntelevat urheilijoita.</c:v>
                </c:pt>
                <c:pt idx="2">
                  <c:v>Seuran säännöt ovat oikeudenmukaiset.</c:v>
                </c:pt>
                <c:pt idx="3">
                  <c:v>Useimmat aikuiset seurassani ovat kiinnostuneita minusta ihmisenä, eivät vain urheilijana.</c:v>
                </c:pt>
                <c:pt idx="4">
                  <c:v>Kaiken kaikkiaan valmentajani ovat avoimia ja rehellisiä minua kohtaan.</c:v>
                </c:pt>
                <c:pt idx="5">
                  <c:v>Kaiken kaikkiaan aikuiset seurassani kohtelevat urheilijoita reilusti.</c:v>
                </c:pt>
                <c:pt idx="6">
                  <c:v>Minusta on mukava jutella valmentajien kanssa.</c:v>
                </c:pt>
                <c:pt idx="7">
                  <c:v>Seuran valmentajat välittävät urheilijoista.</c:v>
                </c:pt>
                <c:pt idx="8">
                  <c:v>Tunnen oloni turvalliseksi seurassani.</c:v>
                </c:pt>
                <c:pt idx="9">
                  <c:v>Seurakaverini pitävät minusta sellaisena kuin olen.</c:v>
                </c:pt>
                <c:pt idx="10">
                  <c:v>Seurakaverini välittävät minusta.</c:v>
                </c:pt>
                <c:pt idx="11">
                  <c:v>Seurakaverini tukevat minua tarvittaessa.</c:v>
                </c:pt>
                <c:pt idx="12">
                  <c:v>Seurakaverini arvostavat minun sanomisiani.</c:v>
                </c:pt>
                <c:pt idx="13">
                  <c:v>Pidän seurakavereideni kanssa juttelemisesta.</c:v>
                </c:pt>
                <c:pt idx="14">
                  <c:v>Minulla on joitakin kavereita seurassani.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0.03</c:v>
                </c:pt>
                <c:pt idx="1">
                  <c:v>0.02</c:v>
                </c:pt>
                <c:pt idx="2">
                  <c:v>0.03</c:v>
                </c:pt>
                <c:pt idx="3">
                  <c:v>7.0000000000000007E-2</c:v>
                </c:pt>
                <c:pt idx="4">
                  <c:v>0.03</c:v>
                </c:pt>
                <c:pt idx="5">
                  <c:v>0.02</c:v>
                </c:pt>
                <c:pt idx="6">
                  <c:v>0.03</c:v>
                </c:pt>
                <c:pt idx="7">
                  <c:v>0.02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0.02</c:v>
                </c:pt>
                <c:pt idx="13">
                  <c:v>0.01</c:v>
                </c:pt>
                <c:pt idx="1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7FA6-4958-A2D7-B557AC684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Valmentajani tukevat minua tarvittaessa.</c:v>
                </c:pt>
                <c:pt idx="1">
                  <c:v>Seurani aikuiset kuuntelevat urheilijoita.</c:v>
                </c:pt>
                <c:pt idx="2">
                  <c:v>Seuran säännöt ovat oikeudenmukaiset.</c:v>
                </c:pt>
                <c:pt idx="3">
                  <c:v>Useimmat aikuiset seurassani ovat kiinnostuneita minusta ihmisenä, eivät vain urheilijana.</c:v>
                </c:pt>
                <c:pt idx="4">
                  <c:v>Kaiken kaikkiaan valmentajani ovat avoimia ja rehellisiä minua kohtaan.</c:v>
                </c:pt>
                <c:pt idx="5">
                  <c:v>Kaiken kaikkiaan aikuiset seurassani kohtelevat urheilijoita reilusti.</c:v>
                </c:pt>
                <c:pt idx="6">
                  <c:v>Minusta on mukava jutella valmentajien kanssa.</c:v>
                </c:pt>
                <c:pt idx="7">
                  <c:v>Seuran valmentajat välittävät urheilijoista.</c:v>
                </c:pt>
                <c:pt idx="8">
                  <c:v>Tunnen oloni turvalliseksi seurassani.</c:v>
                </c:pt>
                <c:pt idx="9">
                  <c:v>Seurakaverini pitävät minusta sellaisena kuin olen.</c:v>
                </c:pt>
                <c:pt idx="10">
                  <c:v>Seurakaverini välittävät minusta.</c:v>
                </c:pt>
                <c:pt idx="11">
                  <c:v>Seurakaverini tukevat minua tarvittaessa.</c:v>
                </c:pt>
                <c:pt idx="12">
                  <c:v>Seurakaverini arvostavat minun sanomisiani.</c:v>
                </c:pt>
                <c:pt idx="13">
                  <c:v>Pidän seurakavereideni kanssa juttelemisesta.</c:v>
                </c:pt>
                <c:pt idx="14">
                  <c:v>Minulla on joitakin kavereita seurassani.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0.05</c:v>
                </c:pt>
                <c:pt idx="1">
                  <c:v>0.05</c:v>
                </c:pt>
                <c:pt idx="2">
                  <c:v>0.03</c:v>
                </c:pt>
                <c:pt idx="3">
                  <c:v>0.1</c:v>
                </c:pt>
                <c:pt idx="4">
                  <c:v>0.05</c:v>
                </c:pt>
                <c:pt idx="5">
                  <c:v>0.05</c:v>
                </c:pt>
                <c:pt idx="6">
                  <c:v>0.06</c:v>
                </c:pt>
                <c:pt idx="7">
                  <c:v>0.02</c:v>
                </c:pt>
                <c:pt idx="8">
                  <c:v>0.02</c:v>
                </c:pt>
                <c:pt idx="9">
                  <c:v>0.02</c:v>
                </c:pt>
                <c:pt idx="10">
                  <c:v>0.03</c:v>
                </c:pt>
                <c:pt idx="11">
                  <c:v>0.04</c:v>
                </c:pt>
                <c:pt idx="12">
                  <c:v>0.04</c:v>
                </c:pt>
                <c:pt idx="13">
                  <c:v>0.03</c:v>
                </c:pt>
                <c:pt idx="1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7FA6-4958-A2D7-B557AC684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Valmentajani tukevat minua tarvittaessa.</c:v>
                </c:pt>
                <c:pt idx="1">
                  <c:v>Seurani aikuiset kuuntelevat urheilijoita.</c:v>
                </c:pt>
                <c:pt idx="2">
                  <c:v>Seuran säännöt ovat oikeudenmukaiset.</c:v>
                </c:pt>
                <c:pt idx="3">
                  <c:v>Useimmat aikuiset seurassani ovat kiinnostuneita minusta ihmisenä, eivät vain urheilijana.</c:v>
                </c:pt>
                <c:pt idx="4">
                  <c:v>Kaiken kaikkiaan valmentajani ovat avoimia ja rehellisiä minua kohtaan.</c:v>
                </c:pt>
                <c:pt idx="5">
                  <c:v>Kaiken kaikkiaan aikuiset seurassani kohtelevat urheilijoita reilusti.</c:v>
                </c:pt>
                <c:pt idx="6">
                  <c:v>Minusta on mukava jutella valmentajien kanssa.</c:v>
                </c:pt>
                <c:pt idx="7">
                  <c:v>Seuran valmentajat välittävät urheilijoista.</c:v>
                </c:pt>
                <c:pt idx="8">
                  <c:v>Tunnen oloni turvalliseksi seurassani.</c:v>
                </c:pt>
                <c:pt idx="9">
                  <c:v>Seurakaverini pitävät minusta sellaisena kuin olen.</c:v>
                </c:pt>
                <c:pt idx="10">
                  <c:v>Seurakaverini välittävät minusta.</c:v>
                </c:pt>
                <c:pt idx="11">
                  <c:v>Seurakaverini tukevat minua tarvittaessa.</c:v>
                </c:pt>
                <c:pt idx="12">
                  <c:v>Seurakaverini arvostavat minun sanomisiani.</c:v>
                </c:pt>
                <c:pt idx="13">
                  <c:v>Pidän seurakavereideni kanssa juttelemisesta.</c:v>
                </c:pt>
                <c:pt idx="14">
                  <c:v>Minulla on joitakin kavereita seurassani.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0.12</c:v>
                </c:pt>
                <c:pt idx="1">
                  <c:v>0.15</c:v>
                </c:pt>
                <c:pt idx="2">
                  <c:v>0.09</c:v>
                </c:pt>
                <c:pt idx="3">
                  <c:v>0.25</c:v>
                </c:pt>
                <c:pt idx="4">
                  <c:v>0.13</c:v>
                </c:pt>
                <c:pt idx="5">
                  <c:v>0.1</c:v>
                </c:pt>
                <c:pt idx="6">
                  <c:v>0.18</c:v>
                </c:pt>
                <c:pt idx="7">
                  <c:v>0.11</c:v>
                </c:pt>
                <c:pt idx="8">
                  <c:v>0.08</c:v>
                </c:pt>
                <c:pt idx="9">
                  <c:v>0.09</c:v>
                </c:pt>
                <c:pt idx="10">
                  <c:v>0.11</c:v>
                </c:pt>
                <c:pt idx="11">
                  <c:v>0.11</c:v>
                </c:pt>
                <c:pt idx="12">
                  <c:v>0.15</c:v>
                </c:pt>
                <c:pt idx="13">
                  <c:v>7.0000000000000007E-2</c:v>
                </c:pt>
                <c:pt idx="14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F-7FA6-4958-A2D7-B557AC6842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Valmentajani tukevat minua tarvittaessa.</c:v>
                </c:pt>
                <c:pt idx="1">
                  <c:v>Seurani aikuiset kuuntelevat urheilijoita.</c:v>
                </c:pt>
                <c:pt idx="2">
                  <c:v>Seuran säännöt ovat oikeudenmukaiset.</c:v>
                </c:pt>
                <c:pt idx="3">
                  <c:v>Useimmat aikuiset seurassani ovat kiinnostuneita minusta ihmisenä, eivät vain urheilijana.</c:v>
                </c:pt>
                <c:pt idx="4">
                  <c:v>Kaiken kaikkiaan valmentajani ovat avoimia ja rehellisiä minua kohtaan.</c:v>
                </c:pt>
                <c:pt idx="5">
                  <c:v>Kaiken kaikkiaan aikuiset seurassani kohtelevat urheilijoita reilusti.</c:v>
                </c:pt>
                <c:pt idx="6">
                  <c:v>Minusta on mukava jutella valmentajien kanssa.</c:v>
                </c:pt>
                <c:pt idx="7">
                  <c:v>Seuran valmentajat välittävät urheilijoista.</c:v>
                </c:pt>
                <c:pt idx="8">
                  <c:v>Tunnen oloni turvalliseksi seurassani.</c:v>
                </c:pt>
                <c:pt idx="9">
                  <c:v>Seurakaverini pitävät minusta sellaisena kuin olen.</c:v>
                </c:pt>
                <c:pt idx="10">
                  <c:v>Seurakaverini välittävät minusta.</c:v>
                </c:pt>
                <c:pt idx="11">
                  <c:v>Seurakaverini tukevat minua tarvittaessa.</c:v>
                </c:pt>
                <c:pt idx="12">
                  <c:v>Seurakaverini arvostavat minun sanomisiani.</c:v>
                </c:pt>
                <c:pt idx="13">
                  <c:v>Pidän seurakavereideni kanssa juttelemisesta.</c:v>
                </c:pt>
                <c:pt idx="14">
                  <c:v>Minulla on joitakin kavereita seurassani.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0.35</c:v>
                </c:pt>
                <c:pt idx="1">
                  <c:v>0.39</c:v>
                </c:pt>
                <c:pt idx="2">
                  <c:v>0.3</c:v>
                </c:pt>
                <c:pt idx="3">
                  <c:v>0.36</c:v>
                </c:pt>
                <c:pt idx="4">
                  <c:v>0.36</c:v>
                </c:pt>
                <c:pt idx="5">
                  <c:v>0.35</c:v>
                </c:pt>
                <c:pt idx="6">
                  <c:v>0.34</c:v>
                </c:pt>
                <c:pt idx="7">
                  <c:v>0.31</c:v>
                </c:pt>
                <c:pt idx="8">
                  <c:v>0.26</c:v>
                </c:pt>
                <c:pt idx="9">
                  <c:v>0.33</c:v>
                </c:pt>
                <c:pt idx="10">
                  <c:v>0.33</c:v>
                </c:pt>
                <c:pt idx="11">
                  <c:v>0.3</c:v>
                </c:pt>
                <c:pt idx="12">
                  <c:v>0.37</c:v>
                </c:pt>
                <c:pt idx="13">
                  <c:v>0.25</c:v>
                </c:pt>
                <c:pt idx="1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F-7FA6-4958-A2D7-B557AC68421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Valmentajani tukevat minua tarvittaessa.</c:v>
                </c:pt>
                <c:pt idx="1">
                  <c:v>Seurani aikuiset kuuntelevat urheilijoita.</c:v>
                </c:pt>
                <c:pt idx="2">
                  <c:v>Seuran säännöt ovat oikeudenmukaiset.</c:v>
                </c:pt>
                <c:pt idx="3">
                  <c:v>Useimmat aikuiset seurassani ovat kiinnostuneita minusta ihmisenä, eivät vain urheilijana.</c:v>
                </c:pt>
                <c:pt idx="4">
                  <c:v>Kaiken kaikkiaan valmentajani ovat avoimia ja rehellisiä minua kohtaan.</c:v>
                </c:pt>
                <c:pt idx="5">
                  <c:v>Kaiken kaikkiaan aikuiset seurassani kohtelevat urheilijoita reilusti.</c:v>
                </c:pt>
                <c:pt idx="6">
                  <c:v>Minusta on mukava jutella valmentajien kanssa.</c:v>
                </c:pt>
                <c:pt idx="7">
                  <c:v>Seuran valmentajat välittävät urheilijoista.</c:v>
                </c:pt>
                <c:pt idx="8">
                  <c:v>Tunnen oloni turvalliseksi seurassani.</c:v>
                </c:pt>
                <c:pt idx="9">
                  <c:v>Seurakaverini pitävät minusta sellaisena kuin olen.</c:v>
                </c:pt>
                <c:pt idx="10">
                  <c:v>Seurakaverini välittävät minusta.</c:v>
                </c:pt>
                <c:pt idx="11">
                  <c:v>Seurakaverini tukevat minua tarvittaessa.</c:v>
                </c:pt>
                <c:pt idx="12">
                  <c:v>Seurakaverini arvostavat minun sanomisiani.</c:v>
                </c:pt>
                <c:pt idx="13">
                  <c:v>Pidän seurakavereideni kanssa juttelemisesta.</c:v>
                </c:pt>
                <c:pt idx="14">
                  <c:v>Minulla on joitakin kavereita seurassani.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0.45</c:v>
                </c:pt>
                <c:pt idx="1">
                  <c:v>0.39</c:v>
                </c:pt>
                <c:pt idx="2">
                  <c:v>0.55000000000000004</c:v>
                </c:pt>
                <c:pt idx="3">
                  <c:v>0.22</c:v>
                </c:pt>
                <c:pt idx="4">
                  <c:v>0.43</c:v>
                </c:pt>
                <c:pt idx="5">
                  <c:v>0.48</c:v>
                </c:pt>
                <c:pt idx="6">
                  <c:v>0.39</c:v>
                </c:pt>
                <c:pt idx="7">
                  <c:v>0.54</c:v>
                </c:pt>
                <c:pt idx="8">
                  <c:v>0.63</c:v>
                </c:pt>
                <c:pt idx="9">
                  <c:v>0.55000000000000004</c:v>
                </c:pt>
                <c:pt idx="10">
                  <c:v>0.52</c:v>
                </c:pt>
                <c:pt idx="11">
                  <c:v>0.54</c:v>
                </c:pt>
                <c:pt idx="12">
                  <c:v>0.42</c:v>
                </c:pt>
                <c:pt idx="13">
                  <c:v>0.64</c:v>
                </c:pt>
                <c:pt idx="14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F-7FA6-4958-A2D7-B557AC684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koulutyöhön.</c:v>
                </c:pt>
                <c:pt idx="1">
                  <c:v>Tunnen itseni haluttomaksi opinnoissani ja ajattelen usein lopettavani opiskelun.</c:v>
                </c:pt>
                <c:pt idx="2">
                  <c:v>Minulla on usein riittämättömyyden tunteita opinnoissani.</c:v>
                </c:pt>
                <c:pt idx="3">
                  <c:v>Nukun usein huonosti erilaisten opiskeluasioiden takia.</c:v>
                </c:pt>
                <c:pt idx="4">
                  <c:v>Minusta tuntuu, että olen menettämässä kiinnostukseni opiskelua kohtaan.</c:v>
                </c:pt>
                <c:pt idx="5">
                  <c:v>Pohdin alituiseen, onko opiskelullani merkitystä.</c:v>
                </c:pt>
                <c:pt idx="6">
                  <c:v>Minusta tuntuu, että minulla on yhä vähemmän annettavaa opinnoissani.</c:v>
                </c:pt>
                <c:pt idx="7">
                  <c:v>Murehdin opiskeluasioita paljon myös vapaa-aikana.</c:v>
                </c:pt>
                <c:pt idx="8">
                  <c:v>Odotin ennen saavani opinnoissani paljon enemmän aikaan kuin nyt.</c:v>
                </c:pt>
                <c:pt idx="9">
                  <c:v>Opiskelujen paine aiheuttaa ongelmia läheisissä ihmissuhteissa.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0.1</c:v>
                </c:pt>
                <c:pt idx="1">
                  <c:v>0.3</c:v>
                </c:pt>
                <c:pt idx="2">
                  <c:v>0.19</c:v>
                </c:pt>
                <c:pt idx="3">
                  <c:v>0.23</c:v>
                </c:pt>
                <c:pt idx="4">
                  <c:v>0.24</c:v>
                </c:pt>
                <c:pt idx="5">
                  <c:v>0.31</c:v>
                </c:pt>
                <c:pt idx="6">
                  <c:v>0.32</c:v>
                </c:pt>
                <c:pt idx="7">
                  <c:v>0.18</c:v>
                </c:pt>
                <c:pt idx="8">
                  <c:v>0.23</c:v>
                </c:pt>
                <c:pt idx="9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17C-4BD9-8A29-279D41CBB2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Eri mieltä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koulutyöhön.</c:v>
                </c:pt>
                <c:pt idx="1">
                  <c:v>Tunnen itseni haluttomaksi opinnoissani ja ajattelen usein lopettavani opiskelun.</c:v>
                </c:pt>
                <c:pt idx="2">
                  <c:v>Minulla on usein riittämättömyyden tunteita opinnoissani.</c:v>
                </c:pt>
                <c:pt idx="3">
                  <c:v>Nukun usein huonosti erilaisten opiskeluasioiden takia.</c:v>
                </c:pt>
                <c:pt idx="4">
                  <c:v>Minusta tuntuu, että olen menettämässä kiinnostukseni opiskelua kohtaan.</c:v>
                </c:pt>
                <c:pt idx="5">
                  <c:v>Pohdin alituiseen, onko opiskelullani merkitystä.</c:v>
                </c:pt>
                <c:pt idx="6">
                  <c:v>Minusta tuntuu, että minulla on yhä vähemmän annettavaa opinnoissani.</c:v>
                </c:pt>
                <c:pt idx="7">
                  <c:v>Murehdin opiskeluasioita paljon myös vapaa-aikana.</c:v>
                </c:pt>
                <c:pt idx="8">
                  <c:v>Odotin ennen saavani opinnoissani paljon enemmän aikaan kuin nyt.</c:v>
                </c:pt>
                <c:pt idx="9">
                  <c:v>Opiskelujen paine aiheuttaa ongelmia läheisissä ihmissuhteissa.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0.26</c:v>
                </c:pt>
                <c:pt idx="1">
                  <c:v>0.37</c:v>
                </c:pt>
                <c:pt idx="2">
                  <c:v>0.32</c:v>
                </c:pt>
                <c:pt idx="3">
                  <c:v>0.34</c:v>
                </c:pt>
                <c:pt idx="4">
                  <c:v>0.36</c:v>
                </c:pt>
                <c:pt idx="5">
                  <c:v>0.32</c:v>
                </c:pt>
                <c:pt idx="6">
                  <c:v>0.34</c:v>
                </c:pt>
                <c:pt idx="7">
                  <c:v>0.27</c:v>
                </c:pt>
                <c:pt idx="8">
                  <c:v>0.28000000000000003</c:v>
                </c:pt>
                <c:pt idx="9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D17C-4BD9-8A29-279D41CBB28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Siltä väliltä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koulutyöhön.</c:v>
                </c:pt>
                <c:pt idx="1">
                  <c:v>Tunnen itseni haluttomaksi opinnoissani ja ajattelen usein lopettavani opiskelun.</c:v>
                </c:pt>
                <c:pt idx="2">
                  <c:v>Minulla on usein riittämättömyyden tunteita opinnoissani.</c:v>
                </c:pt>
                <c:pt idx="3">
                  <c:v>Nukun usein huonosti erilaisten opiskeluasioiden takia.</c:v>
                </c:pt>
                <c:pt idx="4">
                  <c:v>Minusta tuntuu, että olen menettämässä kiinnostukseni opiskelua kohtaan.</c:v>
                </c:pt>
                <c:pt idx="5">
                  <c:v>Pohdin alituiseen, onko opiskelullani merkitystä.</c:v>
                </c:pt>
                <c:pt idx="6">
                  <c:v>Minusta tuntuu, että minulla on yhä vähemmän annettavaa opinnoissani.</c:v>
                </c:pt>
                <c:pt idx="7">
                  <c:v>Murehdin opiskeluasioita paljon myös vapaa-aikana.</c:v>
                </c:pt>
                <c:pt idx="8">
                  <c:v>Odotin ennen saavani opinnoissani paljon enemmän aikaan kuin nyt.</c:v>
                </c:pt>
                <c:pt idx="9">
                  <c:v>Opiskelujen paine aiheuttaa ongelmia läheisissä ihmissuhteissa.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0.42</c:v>
                </c:pt>
                <c:pt idx="1">
                  <c:v>0.19</c:v>
                </c:pt>
                <c:pt idx="2">
                  <c:v>0.3</c:v>
                </c:pt>
                <c:pt idx="3">
                  <c:v>0.27</c:v>
                </c:pt>
                <c:pt idx="4">
                  <c:v>0.23</c:v>
                </c:pt>
                <c:pt idx="5">
                  <c:v>0.21</c:v>
                </c:pt>
                <c:pt idx="6">
                  <c:v>0.22</c:v>
                </c:pt>
                <c:pt idx="7">
                  <c:v>0.28000000000000003</c:v>
                </c:pt>
                <c:pt idx="8">
                  <c:v>0.28000000000000003</c:v>
                </c:pt>
                <c:pt idx="9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D17C-4BD9-8A29-279D41CBB28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Samaa mieltä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koulutyöhön.</c:v>
                </c:pt>
                <c:pt idx="1">
                  <c:v>Tunnen itseni haluttomaksi opinnoissani ja ajattelen usein lopettavani opiskelun.</c:v>
                </c:pt>
                <c:pt idx="2">
                  <c:v>Minulla on usein riittämättömyyden tunteita opinnoissani.</c:v>
                </c:pt>
                <c:pt idx="3">
                  <c:v>Nukun usein huonosti erilaisten opiskeluasioiden takia.</c:v>
                </c:pt>
                <c:pt idx="4">
                  <c:v>Minusta tuntuu, että olen menettämässä kiinnostukseni opiskelua kohtaan.</c:v>
                </c:pt>
                <c:pt idx="5">
                  <c:v>Pohdin alituiseen, onko opiskelullani merkitystä.</c:v>
                </c:pt>
                <c:pt idx="6">
                  <c:v>Minusta tuntuu, että minulla on yhä vähemmän annettavaa opinnoissani.</c:v>
                </c:pt>
                <c:pt idx="7">
                  <c:v>Murehdin opiskeluasioita paljon myös vapaa-aikana.</c:v>
                </c:pt>
                <c:pt idx="8">
                  <c:v>Odotin ennen saavani opinnoissani paljon enemmän aikaan kuin nyt.</c:v>
                </c:pt>
                <c:pt idx="9">
                  <c:v>Opiskelujen paine aiheuttaa ongelmia läheisissä ihmissuhteissa.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0.12</c:v>
                </c:pt>
                <c:pt idx="1">
                  <c:v>0.09</c:v>
                </c:pt>
                <c:pt idx="2">
                  <c:v>0.11</c:v>
                </c:pt>
                <c:pt idx="3">
                  <c:v>0.09</c:v>
                </c:pt>
                <c:pt idx="4">
                  <c:v>0.1</c:v>
                </c:pt>
                <c:pt idx="5">
                  <c:v>0.1</c:v>
                </c:pt>
                <c:pt idx="6">
                  <c:v>7.0000000000000007E-2</c:v>
                </c:pt>
                <c:pt idx="7">
                  <c:v>0.17</c:v>
                </c:pt>
                <c:pt idx="8">
                  <c:v>0.13</c:v>
                </c:pt>
                <c:pt idx="9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D17C-4BD9-8A29-279D41CBB28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Tunnen hukkuvani koulutyöhön.</c:v>
                </c:pt>
                <c:pt idx="1">
                  <c:v>Tunnen itseni haluttomaksi opinnoissani ja ajattelen usein lopettavani opiskelun.</c:v>
                </c:pt>
                <c:pt idx="2">
                  <c:v>Minulla on usein riittämättömyyden tunteita opinnoissani.</c:v>
                </c:pt>
                <c:pt idx="3">
                  <c:v>Nukun usein huonosti erilaisten opiskeluasioiden takia.</c:v>
                </c:pt>
                <c:pt idx="4">
                  <c:v>Minusta tuntuu, että olen menettämässä kiinnostukseni opiskelua kohtaan.</c:v>
                </c:pt>
                <c:pt idx="5">
                  <c:v>Pohdin alituiseen, onko opiskelullani merkitystä.</c:v>
                </c:pt>
                <c:pt idx="6">
                  <c:v>Minusta tuntuu, että minulla on yhä vähemmän annettavaa opinnoissani.</c:v>
                </c:pt>
                <c:pt idx="7">
                  <c:v>Murehdin opiskeluasioita paljon myös vapaa-aikana.</c:v>
                </c:pt>
                <c:pt idx="8">
                  <c:v>Odotin ennen saavani opinnoissani paljon enemmän aikaan kuin nyt.</c:v>
                </c:pt>
                <c:pt idx="9">
                  <c:v>Opiskelujen paine aiheuttaa ongelmia läheisissä ihmissuhteissa.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0.1</c:v>
                </c:pt>
                <c:pt idx="1">
                  <c:v>0.05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7.0000000000000007E-2</c:v>
                </c:pt>
                <c:pt idx="5">
                  <c:v>0.06</c:v>
                </c:pt>
                <c:pt idx="6">
                  <c:v>0.05</c:v>
                </c:pt>
                <c:pt idx="7">
                  <c:v>0.1</c:v>
                </c:pt>
                <c:pt idx="8">
                  <c:v>0.08</c:v>
                </c:pt>
                <c:pt idx="9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6-D17C-4BD9-8A29-279D41CBB2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Vahvasti eri mieltä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Teen paljon töitä koulun eteen.</c:v>
                </c:pt>
                <c:pt idx="1">
                  <c:v>En yritä kovinkaan paljon koulussa.</c:v>
                </c:pt>
                <c:pt idx="2">
                  <c:v>Seuraan opetusta tunnilla.</c:v>
                </c:pt>
                <c:pt idx="3">
                  <c:v>Oppitunnille tullessani minulla on usein kotitehtävät tekemättä tai kirja ja kynä kotona.</c:v>
                </c:pt>
                <c:pt idx="4">
                  <c:v>Minulle on tärkeää, että teen parhaani koulussa.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0.03</c:v>
                </c:pt>
                <c:pt idx="1">
                  <c:v>0.37</c:v>
                </c:pt>
                <c:pt idx="2">
                  <c:v>0.03</c:v>
                </c:pt>
                <c:pt idx="3">
                  <c:v>0.6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22C-4792-8899-56B560DDF5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Eri mieltä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Teen paljon töitä koulun eteen.</c:v>
                </c:pt>
                <c:pt idx="1">
                  <c:v>En yritä kovinkaan paljon koulussa.</c:v>
                </c:pt>
                <c:pt idx="2">
                  <c:v>Seuraan opetusta tunnilla.</c:v>
                </c:pt>
                <c:pt idx="3">
                  <c:v>Oppitunnille tullessani minulla on usein kotitehtävät tekemättä tai kirja ja kynä kotona.</c:v>
                </c:pt>
                <c:pt idx="4">
                  <c:v>Minulle on tärkeää, että teen parhaani koulussa.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0.17</c:v>
                </c:pt>
                <c:pt idx="1">
                  <c:v>0.48</c:v>
                </c:pt>
                <c:pt idx="2">
                  <c:v>0.04</c:v>
                </c:pt>
                <c:pt idx="3">
                  <c:v>0.28000000000000003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22C-4792-8899-56B560DDF5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Samaa mieltä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Teen paljon töitä koulun eteen.</c:v>
                </c:pt>
                <c:pt idx="1">
                  <c:v>En yritä kovinkaan paljon koulussa.</c:v>
                </c:pt>
                <c:pt idx="2">
                  <c:v>Seuraan opetusta tunnilla.</c:v>
                </c:pt>
                <c:pt idx="3">
                  <c:v>Oppitunnille tullessani minulla on usein kotitehtävät tekemättä tai kirja ja kynä kotona.</c:v>
                </c:pt>
                <c:pt idx="4">
                  <c:v>Minulle on tärkeää, että teen parhaani koulussa.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0.59</c:v>
                </c:pt>
                <c:pt idx="1">
                  <c:v>0.11</c:v>
                </c:pt>
                <c:pt idx="2">
                  <c:v>0.57999999999999996</c:v>
                </c:pt>
                <c:pt idx="3">
                  <c:v>0.08</c:v>
                </c:pt>
                <c:pt idx="4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622C-4792-8899-56B560DDF56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Vahvasti samaa mieltä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Teen paljon töitä koulun eteen.</c:v>
                </c:pt>
                <c:pt idx="1">
                  <c:v>En yritä kovinkaan paljon koulussa.</c:v>
                </c:pt>
                <c:pt idx="2">
                  <c:v>Seuraan opetusta tunnilla.</c:v>
                </c:pt>
                <c:pt idx="3">
                  <c:v>Oppitunnille tullessani minulla on usein kotitehtävät tekemättä tai kirja ja kynä kotona.</c:v>
                </c:pt>
                <c:pt idx="4">
                  <c:v>Minulle on tärkeää, että teen parhaani koulussa.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0.21</c:v>
                </c:pt>
                <c:pt idx="1">
                  <c:v>0.04</c:v>
                </c:pt>
                <c:pt idx="2">
                  <c:v>0.35</c:v>
                </c:pt>
                <c:pt idx="3">
                  <c:v>0.04</c:v>
                </c:pt>
                <c:pt idx="4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622C-4792-8899-56B560DDF5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 pidä lainkaan paikkaansa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Ilmapiiri luokassani on hyvä.</c:v>
                </c:pt>
                <c:pt idx="1">
                  <c:v>Viihdyn luokassani.</c:v>
                </c:pt>
                <c:pt idx="2">
                  <c:v>Saan opettajilta ja ohjaajilta kannustavaa palautetta luokassani.</c:v>
                </c:pt>
                <c:pt idx="3">
                  <c:v>Olen kokenut kiusaamista tai ulkopuolelle jättämistä luokassani.</c:v>
                </c:pt>
                <c:pt idx="4">
                  <c:v>Luokassa mielipiteitäni ja ehdotuksiani kuunnellaan harrastukseeni liittyvissä asioissa.</c:v>
                </c:pt>
                <c:pt idx="5">
                  <c:v>Koen onnistumisen tunteita luokassani.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0.03</c:v>
                </c:pt>
                <c:pt idx="1">
                  <c:v>0.02</c:v>
                </c:pt>
                <c:pt idx="2">
                  <c:v>0.04</c:v>
                </c:pt>
                <c:pt idx="3">
                  <c:v>0.68</c:v>
                </c:pt>
                <c:pt idx="4">
                  <c:v>0.05</c:v>
                </c:pt>
                <c:pt idx="5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A6D-4EB7-9B2E-283412F2B9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Ilmapiiri luokassani on hyvä.</c:v>
                </c:pt>
                <c:pt idx="1">
                  <c:v>Viihdyn luokassani.</c:v>
                </c:pt>
                <c:pt idx="2">
                  <c:v>Saan opettajilta ja ohjaajilta kannustavaa palautetta luokassani.</c:v>
                </c:pt>
                <c:pt idx="3">
                  <c:v>Olen kokenut kiusaamista tai ulkopuolelle jättämistä luokassani.</c:v>
                </c:pt>
                <c:pt idx="4">
                  <c:v>Luokassa mielipiteitäni ja ehdotuksiani kuunnellaan harrastukseeni liittyvissä asioissa.</c:v>
                </c:pt>
                <c:pt idx="5">
                  <c:v>Koen onnistumisen tunteita luokassani.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7.0000000000000007E-2</c:v>
                </c:pt>
                <c:pt idx="1">
                  <c:v>0.06</c:v>
                </c:pt>
                <c:pt idx="2">
                  <c:v>0.08</c:v>
                </c:pt>
                <c:pt idx="3">
                  <c:v>0.14000000000000001</c:v>
                </c:pt>
                <c:pt idx="4">
                  <c:v>0.15</c:v>
                </c:pt>
                <c:pt idx="5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A6D-4EB7-9B2E-283412F2B96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Ilmapiiri luokassani on hyvä.</c:v>
                </c:pt>
                <c:pt idx="1">
                  <c:v>Viihdyn luokassani.</c:v>
                </c:pt>
                <c:pt idx="2">
                  <c:v>Saan opettajilta ja ohjaajilta kannustavaa palautetta luokassani.</c:v>
                </c:pt>
                <c:pt idx="3">
                  <c:v>Olen kokenut kiusaamista tai ulkopuolelle jättämistä luokassani.</c:v>
                </c:pt>
                <c:pt idx="4">
                  <c:v>Luokassa mielipiteitäni ja ehdotuksiani kuunnellaan harrastukseeni liittyvissä asioissa.</c:v>
                </c:pt>
                <c:pt idx="5">
                  <c:v>Koen onnistumisen tunteita luokassani.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0.17</c:v>
                </c:pt>
                <c:pt idx="1">
                  <c:v>0.15</c:v>
                </c:pt>
                <c:pt idx="2">
                  <c:v>0.25</c:v>
                </c:pt>
                <c:pt idx="3">
                  <c:v>0.08</c:v>
                </c:pt>
                <c:pt idx="4">
                  <c:v>0.28999999999999998</c:v>
                </c:pt>
                <c:pt idx="5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0A6D-4EB7-9B2E-283412F2B96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Ilmapiiri luokassani on hyvä.</c:v>
                </c:pt>
                <c:pt idx="1">
                  <c:v>Viihdyn luokassani.</c:v>
                </c:pt>
                <c:pt idx="2">
                  <c:v>Saan opettajilta ja ohjaajilta kannustavaa palautetta luokassani.</c:v>
                </c:pt>
                <c:pt idx="3">
                  <c:v>Olen kokenut kiusaamista tai ulkopuolelle jättämistä luokassani.</c:v>
                </c:pt>
                <c:pt idx="4">
                  <c:v>Luokassa mielipiteitäni ja ehdotuksiani kuunnellaan harrastukseeni liittyvissä asioissa.</c:v>
                </c:pt>
                <c:pt idx="5">
                  <c:v>Koen onnistumisen tunteita luokassani.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0.42</c:v>
                </c:pt>
                <c:pt idx="1">
                  <c:v>0.37</c:v>
                </c:pt>
                <c:pt idx="2">
                  <c:v>0.39</c:v>
                </c:pt>
                <c:pt idx="3">
                  <c:v>0.05</c:v>
                </c:pt>
                <c:pt idx="4">
                  <c:v>0.33</c:v>
                </c:pt>
                <c:pt idx="5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0A6D-4EB7-9B2E-283412F2B96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Ilmapiiri luokassani on hyvä.</c:v>
                </c:pt>
                <c:pt idx="1">
                  <c:v>Viihdyn luokassani.</c:v>
                </c:pt>
                <c:pt idx="2">
                  <c:v>Saan opettajilta ja ohjaajilta kannustavaa palautetta luokassani.</c:v>
                </c:pt>
                <c:pt idx="3">
                  <c:v>Olen kokenut kiusaamista tai ulkopuolelle jättämistä luokassani.</c:v>
                </c:pt>
                <c:pt idx="4">
                  <c:v>Luokassa mielipiteitäni ja ehdotuksiani kuunnellaan harrastukseeni liittyvissä asioissa.</c:v>
                </c:pt>
                <c:pt idx="5">
                  <c:v>Koen onnistumisen tunteita luokassani.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0.31</c:v>
                </c:pt>
                <c:pt idx="1">
                  <c:v>0.4</c:v>
                </c:pt>
                <c:pt idx="2">
                  <c:v>0.24</c:v>
                </c:pt>
                <c:pt idx="3">
                  <c:v>0.05</c:v>
                </c:pt>
                <c:pt idx="4">
                  <c:v>0.18</c:v>
                </c:pt>
                <c:pt idx="5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0A6D-4EB7-9B2E-283412F2B9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 pidä lainkaan paikkansa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Tavoitteeni on menestyä aikuisena huippu-urheilussa.</c:v>
                </c:pt>
                <c:pt idx="1">
                  <c:v>Uskon harrastavani tämänhetkistä lajiani vielä kolmen vuoden päästä.</c:v>
                </c:pt>
                <c:pt idx="2">
                  <c:v>Minulla on selvä tavoite urheiluharrastuksessani.</c:v>
                </c:pt>
                <c:pt idx="3">
                  <c:v>Aion jatkaa opintojani peruskoulun jälkeen.</c:v>
                </c:pt>
                <c:pt idx="4">
                  <c:v>Aion jatkaa opintojani peruskoulun jälkeen urheilulukiossa tai ammatillisessa urheiluoppilaitoksessa.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7.0000000000000007E-2</c:v>
                </c:pt>
                <c:pt idx="1">
                  <c:v>0.04</c:v>
                </c:pt>
                <c:pt idx="2">
                  <c:v>0.04</c:v>
                </c:pt>
                <c:pt idx="3">
                  <c:v>0.01</c:v>
                </c:pt>
                <c:pt idx="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765-4897-B8F7-4E08F966B1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Tavoitteeni on menestyä aikuisena huippu-urheilussa.</c:v>
                </c:pt>
                <c:pt idx="1">
                  <c:v>Uskon harrastavani tämänhetkistä lajiani vielä kolmen vuoden päästä.</c:v>
                </c:pt>
                <c:pt idx="2">
                  <c:v>Minulla on selvä tavoite urheiluharrastuksessani.</c:v>
                </c:pt>
                <c:pt idx="3">
                  <c:v>Aion jatkaa opintojani peruskoulun jälkeen.</c:v>
                </c:pt>
                <c:pt idx="4">
                  <c:v>Aion jatkaa opintojani peruskoulun jälkeen urheilulukiossa tai ammatillisessa urheiluoppilaitoksessa.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0.08</c:v>
                </c:pt>
                <c:pt idx="1">
                  <c:v>0.05</c:v>
                </c:pt>
                <c:pt idx="2">
                  <c:v>0.09</c:v>
                </c:pt>
                <c:pt idx="3">
                  <c:v>0.02</c:v>
                </c:pt>
                <c:pt idx="4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765-4897-B8F7-4E08F966B10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Tavoitteeni on menestyä aikuisena huippu-urheilussa.</c:v>
                </c:pt>
                <c:pt idx="1">
                  <c:v>Uskon harrastavani tämänhetkistä lajiani vielä kolmen vuoden päästä.</c:v>
                </c:pt>
                <c:pt idx="2">
                  <c:v>Minulla on selvä tavoite urheiluharrastuksessani.</c:v>
                </c:pt>
                <c:pt idx="3">
                  <c:v>Aion jatkaa opintojani peruskoulun jälkeen.</c:v>
                </c:pt>
                <c:pt idx="4">
                  <c:v>Aion jatkaa opintojani peruskoulun jälkeen urheilulukiossa tai ammatillisessa urheiluoppilaitoksessa.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0.19</c:v>
                </c:pt>
                <c:pt idx="1">
                  <c:v>0.14000000000000001</c:v>
                </c:pt>
                <c:pt idx="2">
                  <c:v>0.17</c:v>
                </c:pt>
                <c:pt idx="3">
                  <c:v>0.1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2765-4897-B8F7-4E08F966B10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Tavoitteeni on menestyä aikuisena huippu-urheilussa.</c:v>
                </c:pt>
                <c:pt idx="1">
                  <c:v>Uskon harrastavani tämänhetkistä lajiani vielä kolmen vuoden päästä.</c:v>
                </c:pt>
                <c:pt idx="2">
                  <c:v>Minulla on selvä tavoite urheiluharrastuksessani.</c:v>
                </c:pt>
                <c:pt idx="3">
                  <c:v>Aion jatkaa opintojani peruskoulun jälkeen.</c:v>
                </c:pt>
                <c:pt idx="4">
                  <c:v>Aion jatkaa opintojani peruskoulun jälkeen urheilulukiossa tai ammatillisessa urheiluoppilaitoksessa.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0.2</c:v>
                </c:pt>
                <c:pt idx="1">
                  <c:v>0.23</c:v>
                </c:pt>
                <c:pt idx="2">
                  <c:v>0.24</c:v>
                </c:pt>
                <c:pt idx="3">
                  <c:v>0.23</c:v>
                </c:pt>
                <c:pt idx="4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2765-4897-B8F7-4E08F966B10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Tavoitteeni on menestyä aikuisena huippu-urheilussa.</c:v>
                </c:pt>
                <c:pt idx="1">
                  <c:v>Uskon harrastavani tämänhetkistä lajiani vielä kolmen vuoden päästä.</c:v>
                </c:pt>
                <c:pt idx="2">
                  <c:v>Minulla on selvä tavoite urheiluharrastuksessani.</c:v>
                </c:pt>
                <c:pt idx="3">
                  <c:v>Aion jatkaa opintojani peruskoulun jälkeen.</c:v>
                </c:pt>
                <c:pt idx="4">
                  <c:v>Aion jatkaa opintojani peruskoulun jälkeen urheilulukiossa tai ammatillisessa urheiluoppilaitoksessa.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0.46</c:v>
                </c:pt>
                <c:pt idx="1">
                  <c:v>0.54</c:v>
                </c:pt>
                <c:pt idx="2">
                  <c:v>0.46</c:v>
                </c:pt>
                <c:pt idx="3">
                  <c:v>0.64</c:v>
                </c:pt>
                <c:pt idx="4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2765-4897-B8F7-4E08F966B1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Erittäin huonosti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Harjoituskirja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Opettajieni, vanhempieni ja valmentajieni välinen yhteistyö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0.02</c:v>
                </c:pt>
                <c:pt idx="1">
                  <c:v>0.04</c:v>
                </c:pt>
                <c:pt idx="2">
                  <c:v>0.02</c:v>
                </c:pt>
                <c:pt idx="3">
                  <c:v>0.01</c:v>
                </c:pt>
                <c:pt idx="4">
                  <c:v>0.01</c:v>
                </c:pt>
                <c:pt idx="5">
                  <c:v>0.02</c:v>
                </c:pt>
                <c:pt idx="6">
                  <c:v>0.04</c:v>
                </c:pt>
                <c:pt idx="7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C56-4832-A2FF-7773090BB9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Huonosti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Harjoituskirja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Opettajieni, vanhempieni ja valmentajieni välinen yhteistyö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0.03</c:v>
                </c:pt>
                <c:pt idx="1">
                  <c:v>0.04</c:v>
                </c:pt>
                <c:pt idx="2">
                  <c:v>0.04</c:v>
                </c:pt>
                <c:pt idx="3">
                  <c:v>0.03</c:v>
                </c:pt>
                <c:pt idx="4">
                  <c:v>0.03</c:v>
                </c:pt>
                <c:pt idx="5">
                  <c:v>0.04</c:v>
                </c:pt>
                <c:pt idx="6">
                  <c:v>0.04</c:v>
                </c:pt>
                <c:pt idx="7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5C56-4832-A2FF-7773090BB95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Ei hyvin eikä huonosti</c:v>
                </c:pt>
              </c:strCache>
            </c:strRef>
          </c:tx>
          <c:spPr>
            <a:solidFill>
              <a:srgbClr val="5ABC68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Harjoituskirja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Opettajieni, vanhempieni ja valmentajieni välinen yhteistyö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0.13</c:v>
                </c:pt>
                <c:pt idx="1">
                  <c:v>0.17</c:v>
                </c:pt>
                <c:pt idx="2">
                  <c:v>0.16</c:v>
                </c:pt>
                <c:pt idx="3">
                  <c:v>0.12</c:v>
                </c:pt>
                <c:pt idx="4">
                  <c:v>0.13</c:v>
                </c:pt>
                <c:pt idx="5">
                  <c:v>0.16</c:v>
                </c:pt>
                <c:pt idx="6">
                  <c:v>0.25</c:v>
                </c:pt>
                <c:pt idx="7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5C56-4832-A2FF-7773090BB95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Hyvin</c:v>
                </c:pt>
              </c:strCache>
            </c:strRef>
          </c:tx>
          <c:spPr>
            <a:solidFill>
              <a:srgbClr val="FDC12E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Harjoituskirja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Opettajieni, vanhempieni ja valmentajieni välinen yhteistyö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0.52</c:v>
                </c:pt>
                <c:pt idx="1">
                  <c:v>0.47</c:v>
                </c:pt>
                <c:pt idx="2">
                  <c:v>0.51</c:v>
                </c:pt>
                <c:pt idx="3">
                  <c:v>0.47</c:v>
                </c:pt>
                <c:pt idx="4">
                  <c:v>0.47</c:v>
                </c:pt>
                <c:pt idx="5">
                  <c:v>0.43</c:v>
                </c:pt>
                <c:pt idx="6">
                  <c:v>0.4</c:v>
                </c:pt>
                <c:pt idx="7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5C56-4832-A2FF-7773090BB95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Erittäin hyvin</c:v>
                </c:pt>
              </c:strCache>
            </c:strRef>
          </c:tx>
          <c:spPr>
            <a:solidFill>
              <a:srgbClr val="34C2D8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Harjoituskirja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Opettajieni, vanhempieni ja valmentajieni välinen yhteistyö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0.26</c:v>
                </c:pt>
                <c:pt idx="1">
                  <c:v>0.13</c:v>
                </c:pt>
                <c:pt idx="2">
                  <c:v>0.26</c:v>
                </c:pt>
                <c:pt idx="3">
                  <c:v>0.35</c:v>
                </c:pt>
                <c:pt idx="4">
                  <c:v>0.35</c:v>
                </c:pt>
                <c:pt idx="5">
                  <c:v>0.19</c:v>
                </c:pt>
                <c:pt idx="6">
                  <c:v>0.16</c:v>
                </c:pt>
                <c:pt idx="7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5C56-4832-A2FF-7773090BB95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Ei koske minua</c:v>
                </c:pt>
              </c:strCache>
            </c:strRef>
          </c:tx>
          <c:spPr>
            <a:solidFill>
              <a:srgbClr val="7670B4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Harjoituskirja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Opettajieni, vanhempieni ja valmentajieni välinen yhteistyö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  <c:pt idx="0">
                  <c:v>0.04</c:v>
                </c:pt>
                <c:pt idx="1">
                  <c:v>0.15</c:v>
                </c:pt>
                <c:pt idx="2">
                  <c:v>0.01</c:v>
                </c:pt>
                <c:pt idx="3">
                  <c:v>0.02</c:v>
                </c:pt>
                <c:pt idx="4">
                  <c:v>0.01</c:v>
                </c:pt>
                <c:pt idx="5">
                  <c:v>0.16</c:v>
                </c:pt>
                <c:pt idx="6">
                  <c:v>0.11</c:v>
                </c:pt>
                <c:pt idx="7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5-5C56-4832-A2FF-7773090BB9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u="none" smtId="4294967295">
              <a:solidFill>
                <a:srgbClr val="333333"/>
              </a:solidFill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Kun hait urheiluyläkouluun, harjoittelitko soveltuvuuskoetehtäviä etukäteen?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B47-4CD7-98CA-49ED784713C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47-4CD7-98CA-49ED784713C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47-4CD7-98CA-49ED784713C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47-4CD7-98CA-49ED784713C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47-4CD7-98CA-49ED784713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en harjoitellut</c:v>
                </c:pt>
                <c:pt idx="1">
                  <c:v>kyllä, harjoittelin vähän</c:v>
                </c:pt>
                <c:pt idx="2">
                  <c:v>kyllä, harjoittelin jonkin verran</c:v>
                </c:pt>
                <c:pt idx="3">
                  <c:v>kyllä, harjoittelin paljon</c:v>
                </c:pt>
                <c:pt idx="4">
                  <c:v>kyllä, harjoittelin erittäin paljon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0.16</c:v>
                </c:pt>
                <c:pt idx="1">
                  <c:v>0.18</c:v>
                </c:pt>
                <c:pt idx="2">
                  <c:v>0.31</c:v>
                </c:pt>
                <c:pt idx="3">
                  <c:v>0.24</c:v>
                </c:pt>
                <c:pt idx="4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B47-4CD7-98CA-49ED784713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DC-4439-A231-A0394F375DA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CDC-4439-A231-A0394F375DA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CDC-4439-A231-A0394F375DA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CDC-4439-A231-A0394F375DA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CDC-4439-A231-A0394F375DA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CDC-4439-A231-A0394F375DAE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1CDC-4439-A231-A0394F375DAE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CDC-4439-A231-A0394F375D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4F-4076-B0C7-CA78207A18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44F-4076-B0C7-CA78207A18A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44F-4076-B0C7-CA78207A18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44F-4076-B0C7-CA78207A18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44F-4076-B0C7-CA78207A18A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44F-4076-B0C7-CA78207A18A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D44F-4076-B0C7-CA78207A18A9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D44F-4076-B0C7-CA78207A18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 TUNTIA liikut TAVALLISEN VIIKON aikana yhteensä?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3AA-469A-A566-0124AD39E17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3AA-469A-A566-0124AD39E17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3AA-469A-A566-0124AD39E17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3AA-469A-A566-0124AD39E179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3AA-469A-A566-0124AD39E179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3AA-469A-A566-0124AD39E179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3AA-469A-A566-0124AD39E179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3AA-469A-A566-0124AD39E179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3AA-469A-A566-0124AD39E179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3AA-469A-A566-0124AD39E179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3AA-469A-A566-0124AD39E179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3AA-469A-A566-0124AD39E179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3AA-469A-A566-0124AD39E179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3AA-469A-A566-0124AD39E179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3AA-469A-A566-0124AD39E179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3AA-469A-A566-0124AD39E179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3AA-469A-A566-0124AD39E179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3AA-469A-A566-0124AD39E179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23AA-469A-A566-0124AD39E179}"/>
                </c:ext>
              </c:extLst>
            </c:dLbl>
            <c:dLbl>
              <c:idx val="25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3AA-469A-A566-0124AD39E179}"/>
                </c:ext>
              </c:extLst>
            </c:dLbl>
            <c:dLbl>
              <c:idx val="2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23AA-469A-A566-0124AD39E179}"/>
                </c:ext>
              </c:extLst>
            </c:dLbl>
            <c:dLbl>
              <c:idx val="27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3AA-469A-A566-0124AD39E179}"/>
                </c:ext>
              </c:extLst>
            </c:dLbl>
            <c:dLbl>
              <c:idx val="28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23AA-469A-A566-0124AD39E179}"/>
                </c:ext>
              </c:extLst>
            </c:dLbl>
            <c:dLbl>
              <c:idx val="29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3AA-469A-A566-0124AD39E179}"/>
                </c:ext>
              </c:extLst>
            </c:dLbl>
            <c:dLbl>
              <c:idx val="3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23AA-469A-A566-0124AD39E179}"/>
                </c:ext>
              </c:extLst>
            </c:dLbl>
            <c:dLbl>
              <c:idx val="3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3AA-469A-A566-0124AD39E179}"/>
                </c:ext>
              </c:extLst>
            </c:dLbl>
            <c:dLbl>
              <c:idx val="35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23AA-469A-A566-0124AD39E1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Sheet1!$A$2:$A$37</c:f>
              <c:numCache>
                <c:formatCode>General</c:formatCode>
                <c:ptCount val="3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0.01</c:v>
                </c:pt>
                <c:pt idx="5">
                  <c:v>0.01</c:v>
                </c:pt>
                <c:pt idx="6">
                  <c:v>0</c:v>
                </c:pt>
                <c:pt idx="7">
                  <c:v>0</c:v>
                </c:pt>
                <c:pt idx="8">
                  <c:v>0.01</c:v>
                </c:pt>
                <c:pt idx="9">
                  <c:v>0.02</c:v>
                </c:pt>
                <c:pt idx="10">
                  <c:v>0.02</c:v>
                </c:pt>
                <c:pt idx="11">
                  <c:v>0.02</c:v>
                </c:pt>
                <c:pt idx="12">
                  <c:v>0.04</c:v>
                </c:pt>
                <c:pt idx="13">
                  <c:v>0.03</c:v>
                </c:pt>
                <c:pt idx="14">
                  <c:v>0.05</c:v>
                </c:pt>
                <c:pt idx="15">
                  <c:v>0.06</c:v>
                </c:pt>
                <c:pt idx="16">
                  <c:v>0.06</c:v>
                </c:pt>
                <c:pt idx="17">
                  <c:v>0.04</c:v>
                </c:pt>
                <c:pt idx="18">
                  <c:v>0.06</c:v>
                </c:pt>
                <c:pt idx="19">
                  <c:v>0.03</c:v>
                </c:pt>
                <c:pt idx="20">
                  <c:v>0.15</c:v>
                </c:pt>
                <c:pt idx="21">
                  <c:v>0.04</c:v>
                </c:pt>
                <c:pt idx="22">
                  <c:v>0.05</c:v>
                </c:pt>
                <c:pt idx="23">
                  <c:v>0.03</c:v>
                </c:pt>
                <c:pt idx="24">
                  <c:v>0.05</c:v>
                </c:pt>
                <c:pt idx="25">
                  <c:v>0.06</c:v>
                </c:pt>
                <c:pt idx="26">
                  <c:v>0.02</c:v>
                </c:pt>
                <c:pt idx="27">
                  <c:v>0.01</c:v>
                </c:pt>
                <c:pt idx="28">
                  <c:v>0.02</c:v>
                </c:pt>
                <c:pt idx="29">
                  <c:v>0.01</c:v>
                </c:pt>
                <c:pt idx="30">
                  <c:v>0.05</c:v>
                </c:pt>
                <c:pt idx="31">
                  <c:v>0.01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23AA-469A-A566-0124AD39E1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Oletko tuntenut itsesi väsyneeksi päiväsaikaan viimeisen kolmen kuukauden aikana?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802-4CB9-9AB4-335553281F8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02-4CB9-9AB4-335553281F8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802-4CB9-9AB4-335553281F8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02-4CB9-9AB4-335553281F8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802-4CB9-9AB4-335553281F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En kertaakaan</c:v>
                </c:pt>
                <c:pt idx="1">
                  <c:v>Harvemmin kuin kerran viikossa</c:v>
                </c:pt>
                <c:pt idx="2">
                  <c:v>1-2 päivänä viikossa</c:v>
                </c:pt>
                <c:pt idx="3">
                  <c:v>3-5 päivänä viikossa</c:v>
                </c:pt>
                <c:pt idx="4">
                  <c:v>Päivittäin tai lähes päivittäin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0.03</c:v>
                </c:pt>
                <c:pt idx="1">
                  <c:v>0.23</c:v>
                </c:pt>
                <c:pt idx="2">
                  <c:v>0.47</c:v>
                </c:pt>
                <c:pt idx="3">
                  <c:v>0.18</c:v>
                </c:pt>
                <c:pt idx="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802-4CB9-9AB4-335553281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 pidä lainkaan paikkaansa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Käyn nukkumaan samaan aikaan joka ilta.</c:v>
                </c:pt>
                <c:pt idx="1">
                  <c:v>Lopetan sähköisten laitteiden käytön vähintään tunnin ennen nukkumaanmenoa.</c:v>
                </c:pt>
                <c:pt idx="2">
                  <c:v>Herään aamulla pirteänä.</c:v>
                </c:pt>
                <c:pt idx="3">
                  <c:v>Syön 5-6 ateriaa (ruokailut + välipalat) päivässä.</c:v>
                </c:pt>
                <c:pt idx="4">
                  <c:v>Osallistun kotona ruoanlaittoon.</c:v>
                </c:pt>
                <c:pt idx="5">
                  <c:v>Pesen käteni aina ennen ruokailua.</c:v>
                </c:pt>
                <c:pt idx="6">
                  <c:v>Otan nopeasti yhteyttä valmentajaani sairastuessani tai loukkaantuessani.</c:v>
                </c:pt>
                <c:pt idx="7">
                  <c:v>Minulla on riittävästi vapaa-aikaa.</c:v>
                </c:pt>
                <c:pt idx="8">
                  <c:v>Minulla on riittävästi aikaa olla kavereiden kanssa.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0.03</c:v>
                </c:pt>
                <c:pt idx="1">
                  <c:v>0.4</c:v>
                </c:pt>
                <c:pt idx="2">
                  <c:v>0.17</c:v>
                </c:pt>
                <c:pt idx="3">
                  <c:v>0.03</c:v>
                </c:pt>
                <c:pt idx="4">
                  <c:v>0.06</c:v>
                </c:pt>
                <c:pt idx="5">
                  <c:v>0.03</c:v>
                </c:pt>
                <c:pt idx="6">
                  <c:v>0.02</c:v>
                </c:pt>
                <c:pt idx="7">
                  <c:v>0.06</c:v>
                </c:pt>
                <c:pt idx="8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83D-4833-B403-DECBCF2E8B5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Käyn nukkumaan samaan aikaan joka ilta.</c:v>
                </c:pt>
                <c:pt idx="1">
                  <c:v>Lopetan sähköisten laitteiden käytön vähintään tunnin ennen nukkumaanmenoa.</c:v>
                </c:pt>
                <c:pt idx="2">
                  <c:v>Herään aamulla pirteänä.</c:v>
                </c:pt>
                <c:pt idx="3">
                  <c:v>Syön 5-6 ateriaa (ruokailut + välipalat) päivässä.</c:v>
                </c:pt>
                <c:pt idx="4">
                  <c:v>Osallistun kotona ruoanlaittoon.</c:v>
                </c:pt>
                <c:pt idx="5">
                  <c:v>Pesen käteni aina ennen ruokailua.</c:v>
                </c:pt>
                <c:pt idx="6">
                  <c:v>Otan nopeasti yhteyttä valmentajaani sairastuessani tai loukkaantuessani.</c:v>
                </c:pt>
                <c:pt idx="7">
                  <c:v>Minulla on riittävästi vapaa-aikaa.</c:v>
                </c:pt>
                <c:pt idx="8">
                  <c:v>Minulla on riittävästi aikaa olla kavereiden kanssa.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0.14000000000000001</c:v>
                </c:pt>
                <c:pt idx="1">
                  <c:v>0.28000000000000003</c:v>
                </c:pt>
                <c:pt idx="2">
                  <c:v>0.25</c:v>
                </c:pt>
                <c:pt idx="3">
                  <c:v>7.0000000000000007E-2</c:v>
                </c:pt>
                <c:pt idx="4">
                  <c:v>0.28000000000000003</c:v>
                </c:pt>
                <c:pt idx="5">
                  <c:v>0.11</c:v>
                </c:pt>
                <c:pt idx="6">
                  <c:v>0.05</c:v>
                </c:pt>
                <c:pt idx="7">
                  <c:v>0.15</c:v>
                </c:pt>
                <c:pt idx="8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83D-4833-B403-DECBCF2E8B5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rgbClr val="5ABC68"/>
            </a:solidFill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Käyn nukkumaan samaan aikaan joka ilta.</c:v>
                </c:pt>
                <c:pt idx="1">
                  <c:v>Lopetan sähköisten laitteiden käytön vähintään tunnin ennen nukkumaanmenoa.</c:v>
                </c:pt>
                <c:pt idx="2">
                  <c:v>Herään aamulla pirteänä.</c:v>
                </c:pt>
                <c:pt idx="3">
                  <c:v>Syön 5-6 ateriaa (ruokailut + välipalat) päivässä.</c:v>
                </c:pt>
                <c:pt idx="4">
                  <c:v>Osallistun kotona ruoanlaittoon.</c:v>
                </c:pt>
                <c:pt idx="5">
                  <c:v>Pesen käteni aina ennen ruokailua.</c:v>
                </c:pt>
                <c:pt idx="6">
                  <c:v>Otan nopeasti yhteyttä valmentajaani sairastuessani tai loukkaantuessani.</c:v>
                </c:pt>
                <c:pt idx="7">
                  <c:v>Minulla on riittävästi vapaa-aikaa.</c:v>
                </c:pt>
                <c:pt idx="8">
                  <c:v>Minulla on riittävästi aikaa olla kavereiden kanssa.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0.23</c:v>
                </c:pt>
                <c:pt idx="1">
                  <c:v>0.2</c:v>
                </c:pt>
                <c:pt idx="2">
                  <c:v>0.31</c:v>
                </c:pt>
                <c:pt idx="3">
                  <c:v>0.13</c:v>
                </c:pt>
                <c:pt idx="4">
                  <c:v>0.34</c:v>
                </c:pt>
                <c:pt idx="5">
                  <c:v>0.19</c:v>
                </c:pt>
                <c:pt idx="6">
                  <c:v>0.1</c:v>
                </c:pt>
                <c:pt idx="7">
                  <c:v>0.24</c:v>
                </c:pt>
                <c:pt idx="8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383D-4833-B403-DECBCF2E8B5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rgbClr val="FDC12E"/>
            </a:solidFill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Käyn nukkumaan samaan aikaan joka ilta.</c:v>
                </c:pt>
                <c:pt idx="1">
                  <c:v>Lopetan sähköisten laitteiden käytön vähintään tunnin ennen nukkumaanmenoa.</c:v>
                </c:pt>
                <c:pt idx="2">
                  <c:v>Herään aamulla pirteänä.</c:v>
                </c:pt>
                <c:pt idx="3">
                  <c:v>Syön 5-6 ateriaa (ruokailut + välipalat) päivässä.</c:v>
                </c:pt>
                <c:pt idx="4">
                  <c:v>Osallistun kotona ruoanlaittoon.</c:v>
                </c:pt>
                <c:pt idx="5">
                  <c:v>Pesen käteni aina ennen ruokailua.</c:v>
                </c:pt>
                <c:pt idx="6">
                  <c:v>Otan nopeasti yhteyttä valmentajaani sairastuessani tai loukkaantuessani.</c:v>
                </c:pt>
                <c:pt idx="7">
                  <c:v>Minulla on riittävästi vapaa-aikaa.</c:v>
                </c:pt>
                <c:pt idx="8">
                  <c:v>Minulla on riittävästi aikaa olla kavereiden kanssa.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0.51</c:v>
                </c:pt>
                <c:pt idx="1">
                  <c:v>0.09</c:v>
                </c:pt>
                <c:pt idx="2">
                  <c:v>0.22</c:v>
                </c:pt>
                <c:pt idx="3">
                  <c:v>0.33</c:v>
                </c:pt>
                <c:pt idx="4">
                  <c:v>0.24</c:v>
                </c:pt>
                <c:pt idx="5">
                  <c:v>0.36</c:v>
                </c:pt>
                <c:pt idx="6">
                  <c:v>0.28999999999999998</c:v>
                </c:pt>
                <c:pt idx="7">
                  <c:v>0.35</c:v>
                </c:pt>
                <c:pt idx="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383D-4833-B403-DECBCF2E8B5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rgbClr val="34C2D8"/>
            </a:solidFill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Käyn nukkumaan samaan aikaan joka ilta.</c:v>
                </c:pt>
                <c:pt idx="1">
                  <c:v>Lopetan sähköisten laitteiden käytön vähintään tunnin ennen nukkumaanmenoa.</c:v>
                </c:pt>
                <c:pt idx="2">
                  <c:v>Herään aamulla pirteänä.</c:v>
                </c:pt>
                <c:pt idx="3">
                  <c:v>Syön 5-6 ateriaa (ruokailut + välipalat) päivässä.</c:v>
                </c:pt>
                <c:pt idx="4">
                  <c:v>Osallistun kotona ruoanlaittoon.</c:v>
                </c:pt>
                <c:pt idx="5">
                  <c:v>Pesen käteni aina ennen ruokailua.</c:v>
                </c:pt>
                <c:pt idx="6">
                  <c:v>Otan nopeasti yhteyttä valmentajaani sairastuessani tai loukkaantuessani.</c:v>
                </c:pt>
                <c:pt idx="7">
                  <c:v>Minulla on riittävästi vapaa-aikaa.</c:v>
                </c:pt>
                <c:pt idx="8">
                  <c:v>Minulla on riittävästi aikaa olla kavereiden kanssa.</c:v>
                </c:pt>
              </c:strCache>
            </c:strRef>
          </c:cat>
          <c:val>
            <c:numRef>
              <c:f>Sheet1!$F$2:$F$10</c:f>
              <c:numCache>
                <c:formatCode>General</c:formatCode>
                <c:ptCount val="9"/>
                <c:pt idx="0">
                  <c:v>0.09</c:v>
                </c:pt>
                <c:pt idx="1">
                  <c:v>0.03</c:v>
                </c:pt>
                <c:pt idx="2">
                  <c:v>0.05</c:v>
                </c:pt>
                <c:pt idx="3">
                  <c:v>0.44</c:v>
                </c:pt>
                <c:pt idx="4">
                  <c:v>0.08</c:v>
                </c:pt>
                <c:pt idx="5">
                  <c:v>0.31</c:v>
                </c:pt>
                <c:pt idx="6">
                  <c:v>0.54</c:v>
                </c:pt>
                <c:pt idx="7">
                  <c:v>0.2</c:v>
                </c:pt>
                <c:pt idx="8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1-383D-4833-B403-DECBCF2E8B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u="none" smtId="4294967295">
              <a:solidFill>
                <a:srgbClr val="333333"/>
              </a:solidFill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Oletko mukana urheiluseuratoiminnassa?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F4-4EA7-9E3F-F3D1B69CE6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F4-4EA7-9E3F-F3D1B69CE6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0.96</c:v>
                </c:pt>
                <c:pt idx="1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F4-4EA7-9E3F-F3D1B69CE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Minkä-ikäisenä aloit harrastaa liikuntaa tai urheilua urheiluseurassa?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45-4AEF-8380-EC93536CDBF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45-4AEF-8380-EC93536CDBF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545-4AEF-8380-EC93536CDBF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45-4AEF-8380-EC93536CDBF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545-4AEF-8380-EC93536CDBF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545-4AEF-8380-EC93536CDBF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545-4AEF-8380-EC93536CDBF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545-4AEF-8380-EC93536CDBFD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545-4AEF-8380-EC93536CDB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3v tai nuorempana</c:v>
                </c:pt>
                <c:pt idx="1">
                  <c:v>4v</c:v>
                </c:pt>
                <c:pt idx="2">
                  <c:v>5v</c:v>
                </c:pt>
                <c:pt idx="3">
                  <c:v>6v</c:v>
                </c:pt>
                <c:pt idx="4">
                  <c:v>7v</c:v>
                </c:pt>
                <c:pt idx="5">
                  <c:v>8v</c:v>
                </c:pt>
                <c:pt idx="6">
                  <c:v>9v</c:v>
                </c:pt>
                <c:pt idx="7">
                  <c:v>10v</c:v>
                </c:pt>
                <c:pt idx="8">
                  <c:v>11v</c:v>
                </c:pt>
                <c:pt idx="9">
                  <c:v>12v</c:v>
                </c:pt>
                <c:pt idx="10">
                  <c:v>13v</c:v>
                </c:pt>
                <c:pt idx="11">
                  <c:v>14v</c:v>
                </c:pt>
                <c:pt idx="12">
                  <c:v>15v</c:v>
                </c:pt>
                <c:pt idx="13">
                  <c:v>16v</c:v>
                </c:pt>
                <c:pt idx="14">
                  <c:v>17v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0.25</c:v>
                </c:pt>
                <c:pt idx="1">
                  <c:v>0.28999999999999998</c:v>
                </c:pt>
                <c:pt idx="2">
                  <c:v>0.19</c:v>
                </c:pt>
                <c:pt idx="3">
                  <c:v>0.14000000000000001</c:v>
                </c:pt>
                <c:pt idx="4">
                  <c:v>7.0000000000000007E-2</c:v>
                </c:pt>
                <c:pt idx="5">
                  <c:v>0.03</c:v>
                </c:pt>
                <c:pt idx="6">
                  <c:v>0.01</c:v>
                </c:pt>
                <c:pt idx="7">
                  <c:v>0.01</c:v>
                </c:pt>
                <c:pt idx="8">
                  <c:v>0</c:v>
                </c:pt>
                <c:pt idx="9">
                  <c:v>0.01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E545-4AEF-8380-EC93536CD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908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3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8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26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51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2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4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42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3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0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50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127000" y="127000"/>
            <a:ext cx="8890000" cy="673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  <a:p>
            <a:pPr algn="ctr"/>
            <a:r>
              <a:rPr sz="2000" b="1" i="0" u="none" dirty="0" err="1">
                <a:solidFill>
                  <a:srgbClr val="333333"/>
                </a:solidFill>
                <a:latin typeface="Arial"/>
              </a:rPr>
              <a:t>Urheiluoppilaskysely</a:t>
            </a:r>
            <a:r>
              <a:rPr sz="20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2000" b="1" i="0" u="none" dirty="0" err="1">
                <a:solidFill>
                  <a:srgbClr val="333333"/>
                </a:solidFill>
                <a:latin typeface="Arial"/>
              </a:rPr>
              <a:t>kevät</a:t>
            </a:r>
            <a:r>
              <a:rPr sz="2000" b="1" i="0" u="none" dirty="0">
                <a:solidFill>
                  <a:srgbClr val="333333"/>
                </a:solidFill>
                <a:latin typeface="Arial"/>
              </a:rPr>
              <a:t>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12. Oletko mukana urheiluseuratoiminnassa?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983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780639200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13. Minkä-ikäisenä aloit harrastaa liikuntaa tai urheilua urheiluseurassa?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979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78144271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14. Kuinka montaa lajia YHTEENSÄ olet harrastanut urheiluseurassa (harrastuksen kesto vähintään puoli vuotta)?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980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4124735491"/>
              </p:ext>
            </p:extLst>
          </p:nvPr>
        </p:nvGraphicFramePr>
        <p:xfrm>
          <a:off x="381000" y="13335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15. Kuinka montaa lajia harrastat TÄLLÄ HETKELLÄ urheiluseurassa? (Ota huomioon kaikki eri vuodenaikoina urheiluseurassa harrastamasi lajit)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974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171098763"/>
              </p:ext>
            </p:extLst>
          </p:nvPr>
        </p:nvGraphicFramePr>
        <p:xfrm>
          <a:off x="381000" y="13335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700024"/>
            <a:ext cx="8144265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dirty="0">
                <a:solidFill>
                  <a:srgbClr val="333333"/>
                </a:solidFill>
                <a:latin typeface="Arial"/>
              </a:rPr>
              <a:t>16. </a:t>
            </a:r>
            <a:r>
              <a:rPr lang="fi-FI" sz="1400" b="1" i="0" u="none" dirty="0">
                <a:solidFill>
                  <a:srgbClr val="333333"/>
                </a:solidFill>
                <a:latin typeface="Arial"/>
              </a:rPr>
              <a:t>Mikä on päälajisi? </a:t>
            </a:r>
            <a:endParaRPr sz="1400" b="1" i="0" u="none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508000" y="1333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dirty="0" err="1">
                <a:solidFill>
                  <a:srgbClr val="333333"/>
                </a:solidFill>
                <a:latin typeface="Arial"/>
              </a:rPr>
              <a:t>Vastaajien</a:t>
            </a:r>
            <a:r>
              <a:rPr sz="1200" b="0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200" b="0" i="0" u="none" dirty="0" err="1">
                <a:solidFill>
                  <a:srgbClr val="333333"/>
                </a:solidFill>
                <a:latin typeface="Arial"/>
              </a:rPr>
              <a:t>määrä</a:t>
            </a:r>
            <a:r>
              <a:rPr sz="1200" b="0" i="0" u="none" dirty="0">
                <a:solidFill>
                  <a:srgbClr val="333333"/>
                </a:solidFill>
                <a:latin typeface="Arial"/>
              </a:rPr>
              <a:t>: 975</a:t>
            </a:r>
            <a:r>
              <a:rPr lang="fi-FI" sz="1200" b="0" i="0" u="none" dirty="0">
                <a:solidFill>
                  <a:srgbClr val="333333"/>
                </a:solidFill>
                <a:latin typeface="Arial"/>
              </a:rPr>
              <a:t>, vastaajia yhteensä 24 lajista + 15 vastaajaa, jotka ovat valinneet vaihtoehdon ”jokin muu”</a:t>
            </a:r>
            <a:endParaRPr sz="1200" b="0" i="0" u="none" dirty="0">
              <a:solidFill>
                <a:srgbClr val="333333"/>
              </a:solidFill>
              <a:latin typeface="Arial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C5D101B-279D-40D7-86F2-3B9C777329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9061211"/>
              </p:ext>
            </p:extLst>
          </p:nvPr>
        </p:nvGraphicFramePr>
        <p:xfrm>
          <a:off x="611560" y="1772816"/>
          <a:ext cx="7776864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17. Minkä ikäisenä aloit harrastaa edellä mainitsemaasi päälajiasi urheiluseurassa?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970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716379707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18. Mieti kuluvaa tai edellistä kautta. Minkä tason sarjaan tai kilpailuihin osallistut päälajissasi?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975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020454521"/>
              </p:ext>
            </p:extLst>
          </p:nvPr>
        </p:nvGraphicFramePr>
        <p:xfrm>
          <a:off x="381000" y="13335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19. Kuinka monta kertaa sinulla on tavallisena viikkona päälajissasi harjoituksia ja pelejä / kilpailuja? (ei yhtään kertaa = 0)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980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75077911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135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5,5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2815167"/>
            <a:ext cx="635000" cy="135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2,5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4169833"/>
            <a:ext cx="635000" cy="135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22. Mieti seuraavissa urheiluharrastustasi. Arvioi, miten seuraavat väittämät pitävät paikkansa sinun kohdallasi.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982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795848276"/>
              </p:ext>
            </p:extLst>
          </p:nvPr>
        </p:nvGraphicFramePr>
        <p:xfrm>
          <a:off x="0" y="1333500"/>
          <a:ext cx="8820472" cy="490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869F6073-E5FD-4041-9B1F-D13501BD870B}"/>
              </a:ext>
            </a:extLst>
          </p:cNvPr>
          <p:cNvGrpSpPr/>
          <p:nvPr/>
        </p:nvGrpSpPr>
        <p:grpSpPr>
          <a:xfrm>
            <a:off x="8509000" y="1143000"/>
            <a:ext cx="635000" cy="4419600"/>
            <a:chOff x="7620000" y="1104900"/>
            <a:chExt cx="635000" cy="4419600"/>
          </a:xfrm>
        </p:grpSpPr>
        <p:sp>
          <p:nvSpPr>
            <p:cNvPr id="5" name="New shape"/>
            <p:cNvSpPr/>
            <p:nvPr/>
          </p:nvSpPr>
          <p:spPr>
            <a:xfrm>
              <a:off x="7620000" y="1104900"/>
              <a:ext cx="635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Keskiarvo</a:t>
              </a:r>
            </a:p>
          </p:txBody>
        </p:sp>
        <p:sp>
          <p:nvSpPr>
            <p:cNvPr id="6" name="New shape"/>
            <p:cNvSpPr/>
            <p:nvPr/>
          </p:nvSpPr>
          <p:spPr>
            <a:xfrm>
              <a:off x="7620000" y="1460500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4,5</a:t>
              </a:r>
            </a:p>
          </p:txBody>
        </p:sp>
        <p:sp>
          <p:nvSpPr>
            <p:cNvPr id="7" name="New shape"/>
            <p:cNvSpPr/>
            <p:nvPr/>
          </p:nvSpPr>
          <p:spPr>
            <a:xfrm>
              <a:off x="7620000" y="1773115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4,6</a:t>
              </a:r>
            </a:p>
          </p:txBody>
        </p:sp>
        <p:sp>
          <p:nvSpPr>
            <p:cNvPr id="8" name="New shape"/>
            <p:cNvSpPr/>
            <p:nvPr/>
          </p:nvSpPr>
          <p:spPr>
            <a:xfrm>
              <a:off x="7620000" y="2085731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4,2</a:t>
              </a:r>
            </a:p>
          </p:txBody>
        </p:sp>
        <p:sp>
          <p:nvSpPr>
            <p:cNvPr id="9" name="New shape"/>
            <p:cNvSpPr/>
            <p:nvPr/>
          </p:nvSpPr>
          <p:spPr>
            <a:xfrm>
              <a:off x="7620000" y="2398346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1,7</a:t>
              </a:r>
            </a:p>
          </p:txBody>
        </p:sp>
        <p:sp>
          <p:nvSpPr>
            <p:cNvPr id="10" name="New shape"/>
            <p:cNvSpPr/>
            <p:nvPr/>
          </p:nvSpPr>
          <p:spPr>
            <a:xfrm>
              <a:off x="7620000" y="2710962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3,3</a:t>
              </a:r>
            </a:p>
          </p:txBody>
        </p:sp>
        <p:sp>
          <p:nvSpPr>
            <p:cNvPr id="11" name="New shape"/>
            <p:cNvSpPr/>
            <p:nvPr/>
          </p:nvSpPr>
          <p:spPr>
            <a:xfrm>
              <a:off x="7620000" y="3023577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1,8</a:t>
              </a:r>
            </a:p>
          </p:txBody>
        </p:sp>
        <p:sp>
          <p:nvSpPr>
            <p:cNvPr id="12" name="New shape"/>
            <p:cNvSpPr/>
            <p:nvPr/>
          </p:nvSpPr>
          <p:spPr>
            <a:xfrm>
              <a:off x="7620000" y="3336192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1,5</a:t>
              </a:r>
            </a:p>
          </p:txBody>
        </p:sp>
        <p:sp>
          <p:nvSpPr>
            <p:cNvPr id="13" name="New shape"/>
            <p:cNvSpPr/>
            <p:nvPr/>
          </p:nvSpPr>
          <p:spPr>
            <a:xfrm>
              <a:off x="7620000" y="3648808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3,2</a:t>
              </a:r>
            </a:p>
          </p:txBody>
        </p:sp>
        <p:sp>
          <p:nvSpPr>
            <p:cNvPr id="14" name="New shape"/>
            <p:cNvSpPr/>
            <p:nvPr/>
          </p:nvSpPr>
          <p:spPr>
            <a:xfrm>
              <a:off x="7620000" y="3961423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2,1</a:t>
              </a:r>
            </a:p>
          </p:txBody>
        </p:sp>
        <p:sp>
          <p:nvSpPr>
            <p:cNvPr id="15" name="New shape"/>
            <p:cNvSpPr/>
            <p:nvPr/>
          </p:nvSpPr>
          <p:spPr>
            <a:xfrm>
              <a:off x="7620000" y="4274039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4,5</a:t>
              </a:r>
            </a:p>
          </p:txBody>
        </p:sp>
        <p:sp>
          <p:nvSpPr>
            <p:cNvPr id="16" name="New shape"/>
            <p:cNvSpPr/>
            <p:nvPr/>
          </p:nvSpPr>
          <p:spPr>
            <a:xfrm>
              <a:off x="7620000" y="4586654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3,9</a:t>
              </a:r>
            </a:p>
          </p:txBody>
        </p:sp>
        <p:sp>
          <p:nvSpPr>
            <p:cNvPr id="17" name="New shape"/>
            <p:cNvSpPr/>
            <p:nvPr/>
          </p:nvSpPr>
          <p:spPr>
            <a:xfrm>
              <a:off x="7620000" y="4899270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3,7</a:t>
              </a:r>
            </a:p>
          </p:txBody>
        </p:sp>
        <p:sp>
          <p:nvSpPr>
            <p:cNvPr id="18" name="New shape"/>
            <p:cNvSpPr/>
            <p:nvPr/>
          </p:nvSpPr>
          <p:spPr>
            <a:xfrm>
              <a:off x="7620000" y="5211885"/>
              <a:ext cx="635000" cy="3126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1,3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23. Kuinka monta TUNTIA viikossa liikut tai urheilet OHJATUSTI päälajin tapahtumien lisäksi muiden lajien harjoituksissa tai tapahtumissa?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913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17863247"/>
              </p:ext>
            </p:extLst>
          </p:nvPr>
        </p:nvGraphicFramePr>
        <p:xfrm>
          <a:off x="381000" y="13335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43212-7BCF-47E5-82DF-469815DBD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126172"/>
          </a:xfrm>
        </p:spPr>
        <p:txBody>
          <a:bodyPr anchor="ctr"/>
          <a:lstStyle/>
          <a:p>
            <a:r>
              <a:rPr lang="fi-FI" dirty="0"/>
              <a:t>Yhteenvedon aineisto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5ED054-6889-4FCF-9C66-8F0C47019562}"/>
              </a:ext>
            </a:extLst>
          </p:cNvPr>
          <p:cNvSpPr txBox="1"/>
          <p:nvPr/>
        </p:nvSpPr>
        <p:spPr>
          <a:xfrm>
            <a:off x="467544" y="1700808"/>
            <a:ext cx="8424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Aineisto on kerätty tammi-helmikuussa 2020</a:t>
            </a:r>
          </a:p>
          <a:p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Yhteenvetoon on koottu kattavasti tietoa urheiluluokkien oppilaista mm. urheiluun, koulunkäyntiin ja elämäntapoihin liittyen. </a:t>
            </a:r>
          </a:p>
          <a:p>
            <a:endParaRPr lang="fi-FI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Aineistossa on samoja kysymyksiä kuin vanhempien kyselyssä, joten näiden kahden kyselyn vastauksia on mahdollista verrata keskenään.</a:t>
            </a:r>
          </a:p>
          <a:p>
            <a:endParaRPr lang="fi-FI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Aineistoa on mahdollista verrata myös keväällä 2019 toteutettuun kyselyyn, tämäkin aineisto on toimitettu kouluille</a:t>
            </a:r>
          </a:p>
          <a:p>
            <a:endParaRPr lang="fi-FI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Yhteenvedossa esitetään tulokset niiden kokeiluun osallistuneiden koulujen osalta, joiden urheiluluokkalaisia on vastannut kyselyyn.</a:t>
            </a:r>
          </a:p>
          <a:p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Aineiston koko: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24 koulua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717 oppilasta</a:t>
            </a:r>
          </a:p>
        </p:txBody>
      </p:sp>
    </p:spTree>
    <p:extLst>
      <p:ext uri="{BB962C8B-B14F-4D97-AF65-F5344CB8AC3E}">
        <p14:creationId xmlns:p14="http://schemas.microsoft.com/office/powerpoint/2010/main" val="42811084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24. Kuinka monta TUNTIA viikossa liikut tai urheilet päälajin tai muiden lajien harjoitusten tai tapahtumien lisäksi OMATOIMISESTI (esim. kavereiden kanssa pelailu)?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939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693248681"/>
              </p:ext>
            </p:extLst>
          </p:nvPr>
        </p:nvGraphicFramePr>
        <p:xfrm>
          <a:off x="381000" y="13335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25. Millaisena koet urheiluharrastuksesi? Ajattele vastatessasi kuluvaa lukuvuotta, ja miltä asiat yleensä tuntuvat.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Valitse seuraavista väittämistä mielipidettäsi parhaiten kuvaava vaihtoehto. Jos mikään vaihtoehdoistaei tunnu sopivalta tai et halua vastata kyseiseen kohtaan, jätä kohta tyhjäksi.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3716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978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1620219927"/>
              </p:ext>
            </p:extLst>
          </p:nvPr>
        </p:nvGraphicFramePr>
        <p:xfrm>
          <a:off x="381000" y="1803400"/>
          <a:ext cx="7366000" cy="4433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ew shape"/>
          <p:cNvSpPr/>
          <p:nvPr/>
        </p:nvSpPr>
        <p:spPr>
          <a:xfrm>
            <a:off x="7620000" y="15748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93040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2,0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29616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1,3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66192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2,1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302768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1,9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339344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1,4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75920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1,4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412496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1,9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449072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2,4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485648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1,9</a:t>
            </a:r>
          </a:p>
        </p:txBody>
      </p:sp>
      <p:sp>
        <p:nvSpPr>
          <p:cNvPr id="16" name="New shape"/>
          <p:cNvSpPr/>
          <p:nvPr/>
        </p:nvSpPr>
        <p:spPr>
          <a:xfrm>
            <a:off x="7620000" y="5222239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1,9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26. Miten toimit urheiluharrastuksessasi? Ajattele edelleen kuluvaa lukuvuotta.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Valitse seuraavista väittämistä mielipidettäsi parhaiten kuvaava vaihtoehto. Jos mikään vaihtoehdoista ei tunnu sopivalta tai et halua vastata kyseiseen kohtaan, jätä kohta tyhjäksi.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1684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974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3757364749"/>
              </p:ext>
            </p:extLst>
          </p:nvPr>
        </p:nvGraphicFramePr>
        <p:xfrm>
          <a:off x="381000" y="1600200"/>
          <a:ext cx="7366000" cy="470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ew shape"/>
          <p:cNvSpPr/>
          <p:nvPr/>
        </p:nvSpPr>
        <p:spPr>
          <a:xfrm>
            <a:off x="7620000" y="13716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72720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3,4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49936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1,3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327152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3,6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404368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1,4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481584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3,7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27. Millaisena koet urheiluharrastuksesi? Ajattele vastatessasi kuluvaa lukuvuotta, ja miltä asiat yleensä tuntuvat.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Valitse seuraavista väittämistä mielipidettäsi parhaiten kuvaava vaihtoehto. Jos mikään vaihtoehdoista ei tunnu sopivalta tai et halua vastata kyseiseen kohtaan, jätä kohta tyhjäksi.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3716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964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2890876058"/>
              </p:ext>
            </p:extLst>
          </p:nvPr>
        </p:nvGraphicFramePr>
        <p:xfrm>
          <a:off x="381000" y="1803400"/>
          <a:ext cx="825500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75750E71-7980-49F8-922C-6F52BC4D0BFA}"/>
              </a:ext>
            </a:extLst>
          </p:cNvPr>
          <p:cNvGrpSpPr/>
          <p:nvPr/>
        </p:nvGrpSpPr>
        <p:grpSpPr>
          <a:xfrm>
            <a:off x="8509000" y="1612900"/>
            <a:ext cx="635000" cy="4013201"/>
            <a:chOff x="7620000" y="1574800"/>
            <a:chExt cx="635000" cy="4013201"/>
          </a:xfrm>
        </p:grpSpPr>
        <p:sp>
          <p:nvSpPr>
            <p:cNvPr id="6" name="New shape"/>
            <p:cNvSpPr/>
            <p:nvPr/>
          </p:nvSpPr>
          <p:spPr>
            <a:xfrm>
              <a:off x="7620000" y="1574800"/>
              <a:ext cx="635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Keskiarvo</a:t>
              </a:r>
            </a:p>
          </p:txBody>
        </p:sp>
        <p:sp>
          <p:nvSpPr>
            <p:cNvPr id="7" name="New shape"/>
            <p:cNvSpPr/>
            <p:nvPr/>
          </p:nvSpPr>
          <p:spPr>
            <a:xfrm>
              <a:off x="7620000" y="1930400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3,9</a:t>
              </a:r>
            </a:p>
          </p:txBody>
        </p:sp>
        <p:sp>
          <p:nvSpPr>
            <p:cNvPr id="8" name="New shape"/>
            <p:cNvSpPr/>
            <p:nvPr/>
          </p:nvSpPr>
          <p:spPr>
            <a:xfrm>
              <a:off x="7620000" y="2191657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3,2</a:t>
              </a:r>
            </a:p>
          </p:txBody>
        </p:sp>
        <p:sp>
          <p:nvSpPr>
            <p:cNvPr id="9" name="New shape"/>
            <p:cNvSpPr/>
            <p:nvPr/>
          </p:nvSpPr>
          <p:spPr>
            <a:xfrm>
              <a:off x="7620000" y="2452914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3,6</a:t>
              </a:r>
            </a:p>
          </p:txBody>
        </p:sp>
        <p:sp>
          <p:nvSpPr>
            <p:cNvPr id="10" name="New shape"/>
            <p:cNvSpPr/>
            <p:nvPr/>
          </p:nvSpPr>
          <p:spPr>
            <a:xfrm>
              <a:off x="7620000" y="2714171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4,2</a:t>
              </a:r>
            </a:p>
          </p:txBody>
        </p:sp>
        <p:sp>
          <p:nvSpPr>
            <p:cNvPr id="11" name="New shape"/>
            <p:cNvSpPr/>
            <p:nvPr/>
          </p:nvSpPr>
          <p:spPr>
            <a:xfrm>
              <a:off x="7620000" y="2975428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4,1</a:t>
              </a:r>
            </a:p>
          </p:txBody>
        </p:sp>
        <p:sp>
          <p:nvSpPr>
            <p:cNvPr id="12" name="New shape"/>
            <p:cNvSpPr/>
            <p:nvPr/>
          </p:nvSpPr>
          <p:spPr>
            <a:xfrm>
              <a:off x="7620000" y="3236686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4,3</a:t>
              </a:r>
            </a:p>
          </p:txBody>
        </p:sp>
        <p:sp>
          <p:nvSpPr>
            <p:cNvPr id="13" name="New shape"/>
            <p:cNvSpPr/>
            <p:nvPr/>
          </p:nvSpPr>
          <p:spPr>
            <a:xfrm>
              <a:off x="7620000" y="3497943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4,1</a:t>
              </a:r>
            </a:p>
          </p:txBody>
        </p:sp>
        <p:sp>
          <p:nvSpPr>
            <p:cNvPr id="14" name="New shape"/>
            <p:cNvSpPr/>
            <p:nvPr/>
          </p:nvSpPr>
          <p:spPr>
            <a:xfrm>
              <a:off x="7620000" y="3759200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3,9</a:t>
              </a:r>
            </a:p>
          </p:txBody>
        </p:sp>
        <p:sp>
          <p:nvSpPr>
            <p:cNvPr id="15" name="New shape"/>
            <p:cNvSpPr/>
            <p:nvPr/>
          </p:nvSpPr>
          <p:spPr>
            <a:xfrm>
              <a:off x="7620000" y="4020457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4,1</a:t>
              </a:r>
            </a:p>
          </p:txBody>
        </p:sp>
        <p:sp>
          <p:nvSpPr>
            <p:cNvPr id="16" name="New shape"/>
            <p:cNvSpPr/>
            <p:nvPr/>
          </p:nvSpPr>
          <p:spPr>
            <a:xfrm>
              <a:off x="7620000" y="4281715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4,7</a:t>
              </a:r>
            </a:p>
          </p:txBody>
        </p:sp>
        <p:sp>
          <p:nvSpPr>
            <p:cNvPr id="17" name="New shape"/>
            <p:cNvSpPr/>
            <p:nvPr/>
          </p:nvSpPr>
          <p:spPr>
            <a:xfrm>
              <a:off x="7620000" y="4542972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4,4</a:t>
              </a:r>
            </a:p>
          </p:txBody>
        </p:sp>
        <p:sp>
          <p:nvSpPr>
            <p:cNvPr id="18" name="New shape"/>
            <p:cNvSpPr/>
            <p:nvPr/>
          </p:nvSpPr>
          <p:spPr>
            <a:xfrm>
              <a:off x="7620000" y="4804229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4,4</a:t>
              </a:r>
            </a:p>
          </p:txBody>
        </p:sp>
        <p:sp>
          <p:nvSpPr>
            <p:cNvPr id="19" name="New shape"/>
            <p:cNvSpPr/>
            <p:nvPr/>
          </p:nvSpPr>
          <p:spPr>
            <a:xfrm>
              <a:off x="7620000" y="5065487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4,2</a:t>
              </a:r>
            </a:p>
          </p:txBody>
        </p:sp>
        <p:sp>
          <p:nvSpPr>
            <p:cNvPr id="20" name="New shape"/>
            <p:cNvSpPr/>
            <p:nvPr/>
          </p:nvSpPr>
          <p:spPr>
            <a:xfrm>
              <a:off x="7620000" y="5326744"/>
              <a:ext cx="635000" cy="2612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4,0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dirty="0">
                <a:solidFill>
                  <a:srgbClr val="333333"/>
                </a:solidFill>
                <a:latin typeface="Arial"/>
              </a:rPr>
              <a:t>28.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Millaisena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koet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urheiluharrastuksesi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?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Ajattele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vastatessasi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kuluvaa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lukuvuotta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, ja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miltä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asiat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yleensä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tuntuvat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44265" cy="640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Valitse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seuraavista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väittämistä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mielipidettäsi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parhaiten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kuvaava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vaihtoehto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. Jos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mikään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vaihtoehdoistaei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tunnu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sopivalta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tai et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halua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vastata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kyseiseen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kohtaan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,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jätä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kohta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tyhjäksi.Seuralla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tarkoitetaan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joukkuettasi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tai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harjoitusryhmääsi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.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Urheilijoilla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tarkoitetaan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joukkueesi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tai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harjoitusryhmäsi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 </a:t>
            </a:r>
            <a:r>
              <a:rPr sz="1200" b="0" i="1" u="none" dirty="0" err="1">
                <a:solidFill>
                  <a:srgbClr val="999999"/>
                </a:solidFill>
                <a:latin typeface="Arial"/>
              </a:rPr>
              <a:t>harrastajia</a:t>
            </a:r>
            <a:r>
              <a:rPr sz="1200" b="0" i="1" u="none" dirty="0">
                <a:solidFill>
                  <a:srgbClr val="999999"/>
                </a:solidFill>
                <a:latin typeface="Arial"/>
              </a:rPr>
              <a:t>.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5494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957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2324747934"/>
              </p:ext>
            </p:extLst>
          </p:nvPr>
        </p:nvGraphicFramePr>
        <p:xfrm>
          <a:off x="381000" y="1790700"/>
          <a:ext cx="8367464" cy="4518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2" name="Group 21">
            <a:extLst>
              <a:ext uri="{FF2B5EF4-FFF2-40B4-BE49-F238E27FC236}">
                <a16:creationId xmlns:a16="http://schemas.microsoft.com/office/drawing/2014/main" id="{1B79735E-3280-4907-B659-AF3CFA53287A}"/>
              </a:ext>
            </a:extLst>
          </p:cNvPr>
          <p:cNvGrpSpPr/>
          <p:nvPr/>
        </p:nvGrpSpPr>
        <p:grpSpPr>
          <a:xfrm>
            <a:off x="8625162" y="1770231"/>
            <a:ext cx="635000" cy="3835400"/>
            <a:chOff x="7620000" y="1752600"/>
            <a:chExt cx="635000" cy="3835400"/>
          </a:xfrm>
        </p:grpSpPr>
        <p:sp>
          <p:nvSpPr>
            <p:cNvPr id="6" name="New shape"/>
            <p:cNvSpPr/>
            <p:nvPr/>
          </p:nvSpPr>
          <p:spPr>
            <a:xfrm>
              <a:off x="7620000" y="1752600"/>
              <a:ext cx="635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Keskiarvo</a:t>
              </a:r>
            </a:p>
          </p:txBody>
        </p:sp>
        <p:sp>
          <p:nvSpPr>
            <p:cNvPr id="7" name="New shape"/>
            <p:cNvSpPr/>
            <p:nvPr/>
          </p:nvSpPr>
          <p:spPr>
            <a:xfrm>
              <a:off x="7620000" y="2108200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4,1</a:t>
              </a:r>
            </a:p>
          </p:txBody>
        </p:sp>
        <p:sp>
          <p:nvSpPr>
            <p:cNvPr id="8" name="New shape"/>
            <p:cNvSpPr/>
            <p:nvPr/>
          </p:nvSpPr>
          <p:spPr>
            <a:xfrm>
              <a:off x="7620000" y="2340187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4,1</a:t>
              </a:r>
            </a:p>
          </p:txBody>
        </p:sp>
        <p:sp>
          <p:nvSpPr>
            <p:cNvPr id="9" name="New shape"/>
            <p:cNvSpPr/>
            <p:nvPr/>
          </p:nvSpPr>
          <p:spPr>
            <a:xfrm>
              <a:off x="7620000" y="2572173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4,3</a:t>
              </a:r>
            </a:p>
          </p:txBody>
        </p:sp>
        <p:sp>
          <p:nvSpPr>
            <p:cNvPr id="10" name="New shape"/>
            <p:cNvSpPr/>
            <p:nvPr/>
          </p:nvSpPr>
          <p:spPr>
            <a:xfrm>
              <a:off x="7620000" y="2804160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3,6</a:t>
              </a:r>
            </a:p>
          </p:txBody>
        </p:sp>
        <p:sp>
          <p:nvSpPr>
            <p:cNvPr id="11" name="New shape"/>
            <p:cNvSpPr/>
            <p:nvPr/>
          </p:nvSpPr>
          <p:spPr>
            <a:xfrm>
              <a:off x="7620000" y="3036146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4,1</a:t>
              </a:r>
            </a:p>
          </p:txBody>
        </p:sp>
        <p:sp>
          <p:nvSpPr>
            <p:cNvPr id="12" name="New shape"/>
            <p:cNvSpPr/>
            <p:nvPr/>
          </p:nvSpPr>
          <p:spPr>
            <a:xfrm>
              <a:off x="7620000" y="3268133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4,2</a:t>
              </a:r>
            </a:p>
          </p:txBody>
        </p:sp>
        <p:sp>
          <p:nvSpPr>
            <p:cNvPr id="13" name="New shape"/>
            <p:cNvSpPr/>
            <p:nvPr/>
          </p:nvSpPr>
          <p:spPr>
            <a:xfrm>
              <a:off x="7620000" y="3500120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4,0</a:t>
              </a:r>
            </a:p>
          </p:txBody>
        </p:sp>
        <p:sp>
          <p:nvSpPr>
            <p:cNvPr id="14" name="New shape"/>
            <p:cNvSpPr/>
            <p:nvPr/>
          </p:nvSpPr>
          <p:spPr>
            <a:xfrm>
              <a:off x="7620000" y="3732106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4,3</a:t>
              </a:r>
            </a:p>
          </p:txBody>
        </p:sp>
        <p:sp>
          <p:nvSpPr>
            <p:cNvPr id="15" name="New shape"/>
            <p:cNvSpPr/>
            <p:nvPr/>
          </p:nvSpPr>
          <p:spPr>
            <a:xfrm>
              <a:off x="7620000" y="3964093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4,5</a:t>
              </a:r>
            </a:p>
          </p:txBody>
        </p:sp>
        <p:sp>
          <p:nvSpPr>
            <p:cNvPr id="16" name="New shape"/>
            <p:cNvSpPr/>
            <p:nvPr/>
          </p:nvSpPr>
          <p:spPr>
            <a:xfrm>
              <a:off x="7620000" y="4196080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4,4</a:t>
              </a:r>
            </a:p>
          </p:txBody>
        </p:sp>
        <p:sp>
          <p:nvSpPr>
            <p:cNvPr id="17" name="New shape"/>
            <p:cNvSpPr/>
            <p:nvPr/>
          </p:nvSpPr>
          <p:spPr>
            <a:xfrm>
              <a:off x="7620000" y="4428066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4,3</a:t>
              </a:r>
            </a:p>
          </p:txBody>
        </p:sp>
        <p:sp>
          <p:nvSpPr>
            <p:cNvPr id="18" name="New shape"/>
            <p:cNvSpPr/>
            <p:nvPr/>
          </p:nvSpPr>
          <p:spPr>
            <a:xfrm>
              <a:off x="7620000" y="4660053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4,3</a:t>
              </a:r>
            </a:p>
          </p:txBody>
        </p:sp>
        <p:sp>
          <p:nvSpPr>
            <p:cNvPr id="19" name="New shape"/>
            <p:cNvSpPr/>
            <p:nvPr/>
          </p:nvSpPr>
          <p:spPr>
            <a:xfrm>
              <a:off x="7620000" y="4892039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4,1</a:t>
              </a:r>
            </a:p>
          </p:txBody>
        </p:sp>
        <p:sp>
          <p:nvSpPr>
            <p:cNvPr id="20" name="New shape"/>
            <p:cNvSpPr/>
            <p:nvPr/>
          </p:nvSpPr>
          <p:spPr>
            <a:xfrm>
              <a:off x="7620000" y="5124026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4,5</a:t>
              </a:r>
            </a:p>
          </p:txBody>
        </p:sp>
        <p:sp>
          <p:nvSpPr>
            <p:cNvPr id="21" name="New shape"/>
            <p:cNvSpPr/>
            <p:nvPr/>
          </p:nvSpPr>
          <p:spPr>
            <a:xfrm>
              <a:off x="7620000" y="5356013"/>
              <a:ext cx="635000" cy="2319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400">
                  <a:solidFill>
                    <a:prstClr val="black"/>
                  </a:solidFill>
                  <a:latin typeface="Arial"/>
                </a:rPr>
                <a:t>4,6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29. Millaisena koet koulunkäyntisi? Ajattele vastatessasi kuluvaa lukuvuotta, ja miltä asiat yleensä tuntuvat.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Valitse seuraavista väittämistä mielipidettäsi parhaiten kuvaava vaihtoehto. Jos mikään vaihtoehdoista ei tunnu sopivalta tai et halua vastata kyseiseen kohtaan, jätä kohta tyhjäksi.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3716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952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3809936185"/>
              </p:ext>
            </p:extLst>
          </p:nvPr>
        </p:nvGraphicFramePr>
        <p:xfrm>
          <a:off x="381000" y="1803400"/>
          <a:ext cx="7366000" cy="4433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ew shape"/>
          <p:cNvSpPr/>
          <p:nvPr/>
        </p:nvSpPr>
        <p:spPr>
          <a:xfrm>
            <a:off x="7620000" y="15748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93040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2,9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29616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2,2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66192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2,6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302768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2,4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339344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2,4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75920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2,3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412496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2,2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449072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2,7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4856480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2,5</a:t>
            </a:r>
          </a:p>
        </p:txBody>
      </p:sp>
      <p:sp>
        <p:nvSpPr>
          <p:cNvPr id="16" name="New shape"/>
          <p:cNvSpPr/>
          <p:nvPr/>
        </p:nvSpPr>
        <p:spPr>
          <a:xfrm>
            <a:off x="7620000" y="5222239"/>
            <a:ext cx="6350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30. Miten toimit koulussa? Ajattele edelleen kuluvaa lukuvuotta.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Valitse seuraavista väittämistä mielipidettäsi parhaiten kuvaava vaihtoehto. Jos mikään vaihtoehdoista ei tunnu sopivalta tai et halua vastata kyseiseen kohtaan, jätä kohta tyhjäksi.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1684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943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2300395442"/>
              </p:ext>
            </p:extLst>
          </p:nvPr>
        </p:nvGraphicFramePr>
        <p:xfrm>
          <a:off x="381000" y="1600200"/>
          <a:ext cx="7366000" cy="470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ew shape"/>
          <p:cNvSpPr/>
          <p:nvPr/>
        </p:nvSpPr>
        <p:spPr>
          <a:xfrm>
            <a:off x="7620000" y="13716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72720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3,0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49936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1,8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327152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3,3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404368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1,6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4815840"/>
            <a:ext cx="635000" cy="772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3,3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487787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31. Mieti omaa luokkaasi. Arvioi, miten seuraavat väittämät pitävät paikkansa sinun kohdallasi.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945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318976783"/>
              </p:ext>
            </p:extLst>
          </p:nvPr>
        </p:nvGraphicFramePr>
        <p:xfrm>
          <a:off x="381000" y="11303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9017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257300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934633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4,1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611967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3,7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3289300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1,6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3966633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3,4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4643967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3,6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32. Tulevaisuuden toiveet ja tarpeet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940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46948499"/>
              </p:ext>
            </p:extLst>
          </p:nvPr>
        </p:nvGraphicFramePr>
        <p:xfrm>
          <a:off x="381000" y="11303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9017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257300"/>
            <a:ext cx="635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2070100"/>
            <a:ext cx="635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4,2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882900"/>
            <a:ext cx="635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4,0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3695700"/>
            <a:ext cx="635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4,5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4508500"/>
            <a:ext cx="635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3,6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33. Seuraavassa arvioidaan urheiluluokkatoimintaa. Miten seuraavat asiat ovat mielestäsi onnistuneet?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939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438085932"/>
              </p:ext>
            </p:extLst>
          </p:nvPr>
        </p:nvGraphicFramePr>
        <p:xfrm>
          <a:off x="381000" y="1333500"/>
          <a:ext cx="7366000" cy="490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4,0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968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3,7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476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984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4,2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3492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4,1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4000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4508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3,7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5016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2. Luokka-aste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976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4056820906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34. Kun hait urheiluyläkouluun, harjoittelitko soveltuvuuskoetehtäviä etukäteen?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930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017377354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3. Sukupuoli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982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722176066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7. Mieti 7 EDELLISTÄ PÄIVÄÄ. Merkitse, kuinka monena päivänä olet liikkunut vähintään 60 minuuttia päivässä?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990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099702408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406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6,2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8. Mieti TAVALLISTA VIIKKOA. Merkitse, kuinka monena päivänä liikut vähintään 60 minuuttia päivässä?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989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269388391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406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6,3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9. Kuinka monta TUNTIA liikut TAVALLISEN VIIKON aikana yhteensä?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974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329935117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10. Oletko tuntenut itsesi väsyneeksi päiväsaikaan viimeisen kolmen kuukauden aikana?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983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024853977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11. Mieti seuraavissa normaalia arkeasi. Arvioi, miten seuraavat väittämät pitävät paikkansa sinun kohdallasi.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990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451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3,5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912056"/>
            <a:ext cx="635000" cy="451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2,1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363611"/>
            <a:ext cx="635000" cy="451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2,7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815167"/>
            <a:ext cx="635000" cy="451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4,1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3266722"/>
            <a:ext cx="635000" cy="451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3,0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3718278"/>
            <a:ext cx="635000" cy="451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3,8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4169833"/>
            <a:ext cx="635000" cy="451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4621388"/>
            <a:ext cx="635000" cy="451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3,5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5072944"/>
            <a:ext cx="635000" cy="451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3,3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3.9600.0"/>
  <p:tag name="AS_RELEASE_DATE" val="2016.01.27"/>
  <p:tag name="AS_TITLE" val="Aspose.Slides for .NET 4.0 Client Profile"/>
  <p:tag name="AS_VERSION" val="16.1.0.0"/>
</p:tagLst>
</file>

<file path=ppt/theme/theme1.xml><?xml version="1.0" encoding="utf-8"?>
<a:theme xmlns:a="http://schemas.openxmlformats.org/drawingml/2006/main" name="UYK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YK" id="{E061AACF-BA33-44C4-8748-FC3F569C43F0}" vid="{F87B15C2-7A58-4A23-966A-F790CCE361E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UYK</Template>
  <TotalTime>361</TotalTime>
  <Words>1138</Words>
  <Application>Microsoft Office PowerPoint</Application>
  <PresentationFormat>On-screen Show (4:3)</PresentationFormat>
  <Paragraphs>327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UYK</vt:lpstr>
      <vt:lpstr>PowerPoint Presentation</vt:lpstr>
      <vt:lpstr>Yhteenvedon aineisto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Maarit Nieminen</cp:lastModifiedBy>
  <cp:revision>8</cp:revision>
  <cp:lastPrinted>2020-02-18T08:17:20Z</cp:lastPrinted>
  <dcterms:created xsi:type="dcterms:W3CDTF">2020-02-18T08:17:20Z</dcterms:created>
  <dcterms:modified xsi:type="dcterms:W3CDTF">2020-02-18T13:16:09Z</dcterms:modified>
</cp:coreProperties>
</file>