
<file path=[Content_Types].xml><?xml version="1.0" encoding="utf-8"?>
<Types xmlns="http://schemas.openxmlformats.org/package/2006/content-types">
  <Default Extension="jpeg" ContentType="image/jpe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charts/chart6.xml" ContentType="application/vnd.openxmlformats-officedocument.drawingml.chart+xml"/>
  <Override PartName="/ppt/charts/style6.xml" ContentType="application/vnd.ms-office.chartstyle+xml"/>
  <Override PartName="/ppt/charts/colors6.xml" ContentType="application/vnd.ms-office.chartcolorstyle+xml"/>
  <Override PartName="/ppt/charts/chart7.xml" ContentType="application/vnd.openxmlformats-officedocument.drawingml.chart+xml"/>
  <Override PartName="/ppt/charts/style7.xml" ContentType="application/vnd.ms-office.chartstyle+xml"/>
  <Override PartName="/ppt/charts/colors7.xml" ContentType="application/vnd.ms-office.chartcolorstyle+xml"/>
  <Override PartName="/ppt/charts/chart8.xml" ContentType="application/vnd.openxmlformats-officedocument.drawingml.chart+xml"/>
  <Override PartName="/ppt/charts/style8.xml" ContentType="application/vnd.ms-office.chartstyle+xml"/>
  <Override PartName="/ppt/charts/colors8.xml" ContentType="application/vnd.ms-office.chartcolorstyle+xml"/>
  <Override PartName="/ppt/charts/chart9.xml" ContentType="application/vnd.openxmlformats-officedocument.drawingml.chart+xml"/>
  <Override PartName="/ppt/charts/style9.xml" ContentType="application/vnd.ms-office.chartstyle+xml"/>
  <Override PartName="/ppt/charts/colors9.xml" ContentType="application/vnd.ms-office.chartcolorstyle+xml"/>
  <Override PartName="/ppt/charts/chart10.xml" ContentType="application/vnd.openxmlformats-officedocument.drawingml.chart+xml"/>
  <Override PartName="/ppt/charts/style10.xml" ContentType="application/vnd.ms-office.chartstyle+xml"/>
  <Override PartName="/ppt/charts/colors10.xml" ContentType="application/vnd.ms-office.chartcolorstyle+xml"/>
  <Override PartName="/ppt/charts/chart11.xml" ContentType="application/vnd.openxmlformats-officedocument.drawingml.chart+xml"/>
  <Override PartName="/ppt/charts/style11.xml" ContentType="application/vnd.ms-office.chartstyle+xml"/>
  <Override PartName="/ppt/charts/colors11.xml" ContentType="application/vnd.ms-office.chartcolorstyle+xml"/>
  <Override PartName="/ppt/charts/chart12.xml" ContentType="application/vnd.openxmlformats-officedocument.drawingml.chart+xml"/>
  <Override PartName="/ppt/charts/style12.xml" ContentType="application/vnd.ms-office.chartstyle+xml"/>
  <Override PartName="/ppt/charts/colors12.xml" ContentType="application/vnd.ms-office.chartcolorstyle+xml"/>
  <Override PartName="/ppt/charts/chart13.xml" ContentType="application/vnd.openxmlformats-officedocument.drawingml.chart+xml"/>
  <Override PartName="/ppt/charts/style13.xml" ContentType="application/vnd.ms-office.chartstyle+xml"/>
  <Override PartName="/ppt/charts/colors13.xml" ContentType="application/vnd.ms-office.chartcolorstyle+xml"/>
  <Override PartName="/ppt/charts/chart14.xml" ContentType="application/vnd.openxmlformats-officedocument.drawingml.chart+xml"/>
  <Override PartName="/ppt/charts/style14.xml" ContentType="application/vnd.ms-office.chartstyle+xml"/>
  <Override PartName="/ppt/charts/colors14.xml" ContentType="application/vnd.ms-office.chartcolorstyle+xml"/>
  <Override PartName="/ppt/charts/chart15.xml" ContentType="application/vnd.openxmlformats-officedocument.drawingml.chart+xml"/>
  <Override PartName="/ppt/charts/style15.xml" ContentType="application/vnd.ms-office.chartstyle+xml"/>
  <Override PartName="/ppt/charts/colors15.xml" ContentType="application/vnd.ms-office.chartcolorstyle+xml"/>
  <Override PartName="/ppt/charts/chart16.xml" ContentType="application/vnd.openxmlformats-officedocument.drawingml.chart+xml"/>
  <Override PartName="/ppt/charts/style16.xml" ContentType="application/vnd.ms-office.chartstyle+xml"/>
  <Override PartName="/ppt/charts/colors16.xml" ContentType="application/vnd.ms-office.chartcolorstyle+xml"/>
  <Override PartName="/ppt/charts/chart17.xml" ContentType="application/vnd.openxmlformats-officedocument.drawingml.chart+xml"/>
  <Override PartName="/ppt/charts/style17.xml" ContentType="application/vnd.ms-office.chartstyle+xml"/>
  <Override PartName="/ppt/charts/colors17.xml" ContentType="application/vnd.ms-office.chartcolorstyle+xml"/>
  <Override PartName="/ppt/charts/chart18.xml" ContentType="application/vnd.openxmlformats-officedocument.drawingml.chart+xml"/>
  <Override PartName="/ppt/charts/style18.xml" ContentType="application/vnd.ms-office.chartstyle+xml"/>
  <Override PartName="/ppt/charts/colors18.xml" ContentType="application/vnd.ms-office.chartcolorstyle+xml"/>
  <Override PartName="/ppt/charts/chart19.xml" ContentType="application/vnd.openxmlformats-officedocument.drawingml.chart+xml"/>
  <Override PartName="/ppt/charts/style19.xml" ContentType="application/vnd.ms-office.chartstyle+xml"/>
  <Override PartName="/ppt/charts/colors19.xml" ContentType="application/vnd.ms-office.chartcolorstyle+xml"/>
  <Override PartName="/ppt/charts/chart20.xml" ContentType="application/vnd.openxmlformats-officedocument.drawingml.chart+xml"/>
  <Override PartName="/ppt/charts/style20.xml" ContentType="application/vnd.ms-office.chartstyle+xml"/>
  <Override PartName="/ppt/charts/colors20.xml" ContentType="application/vnd.ms-office.chartcolorstyle+xml"/>
  <Override PartName="/ppt/charts/chart21.xml" ContentType="application/vnd.openxmlformats-officedocument.drawingml.chart+xml"/>
  <Override PartName="/ppt/charts/style21.xml" ContentType="application/vnd.ms-office.chartstyle+xml"/>
  <Override PartName="/ppt/charts/colors21.xml" ContentType="application/vnd.ms-office.chartcolorstyle+xml"/>
  <Override PartName="/ppt/charts/chart22.xml" ContentType="application/vnd.openxmlformats-officedocument.drawingml.chart+xml"/>
  <Override PartName="/ppt/charts/style22.xml" ContentType="application/vnd.ms-office.chartstyle+xml"/>
  <Override PartName="/ppt/charts/colors22.xml" ContentType="application/vnd.ms-office.chartcolorstyle+xml"/>
  <Override PartName="/ppt/charts/chart23.xml" ContentType="application/vnd.openxmlformats-officedocument.drawingml.chart+xml"/>
  <Override PartName="/ppt/charts/style23.xml" ContentType="application/vnd.ms-office.chartstyle+xml"/>
  <Override PartName="/ppt/charts/colors23.xml" ContentType="application/vnd.ms-office.chartcolorstyle+xml"/>
  <Override PartName="/ppt/charts/chart24.xml" ContentType="application/vnd.openxmlformats-officedocument.drawingml.chart+xml"/>
  <Override PartName="/ppt/charts/style24.xml" ContentType="application/vnd.ms-office.chartstyle+xml"/>
  <Override PartName="/ppt/charts/colors24.xml" ContentType="application/vnd.ms-office.chartcolorstyle+xml"/>
  <Override PartName="/ppt/charts/chart25.xml" ContentType="application/vnd.openxmlformats-officedocument.drawingml.chart+xml"/>
  <Override PartName="/ppt/charts/style25.xml" ContentType="application/vnd.ms-office.chartstyle+xml"/>
  <Override PartName="/ppt/charts/colors25.xml" ContentType="application/vnd.ms-office.chartcolorstyle+xml"/>
  <Override PartName="/ppt/charts/chart26.xml" ContentType="application/vnd.openxmlformats-officedocument.drawingml.chart+xml"/>
  <Override PartName="/ppt/charts/style26.xml" ContentType="application/vnd.ms-office.chartstyle+xml"/>
  <Override PartName="/ppt/charts/colors26.xml" ContentType="application/vnd.ms-office.chartcolorstyle+xml"/>
  <Override PartName="/ppt/charts/chart27.xml" ContentType="application/vnd.openxmlformats-officedocument.drawingml.chart+xml"/>
  <Override PartName="/ppt/charts/style27.xml" ContentType="application/vnd.ms-office.chartstyle+xml"/>
  <Override PartName="/ppt/charts/colors27.xml" ContentType="application/vnd.ms-office.chartcolorstyle+xml"/>
  <Override PartName="/ppt/charts/chart28.xml" ContentType="application/vnd.openxmlformats-officedocument.drawingml.chart+xml"/>
  <Override PartName="/ppt/charts/style28.xml" ContentType="application/vnd.ms-office.chartstyle+xml"/>
  <Override PartName="/ppt/charts/colors28.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64" r:id="rId3"/>
    <p:sldId id="268" r:id="rId4"/>
    <p:sldId id="284" r:id="rId5"/>
    <p:sldId id="288" r:id="rId6"/>
    <p:sldId id="292" r:id="rId7"/>
    <p:sldId id="298" r:id="rId8"/>
    <p:sldId id="302" r:id="rId9"/>
    <p:sldId id="306" r:id="rId10"/>
    <p:sldId id="310" r:id="rId11"/>
    <p:sldId id="314" r:id="rId12"/>
    <p:sldId id="318" r:id="rId13"/>
    <p:sldId id="322" r:id="rId14"/>
    <p:sldId id="326" r:id="rId15"/>
    <p:sldId id="330" r:id="rId16"/>
    <p:sldId id="334" r:id="rId17"/>
    <p:sldId id="350" r:id="rId18"/>
    <p:sldId id="354" r:id="rId19"/>
    <p:sldId id="360" r:id="rId20"/>
    <p:sldId id="366" r:id="rId21"/>
    <p:sldId id="370" r:id="rId22"/>
    <p:sldId id="374" r:id="rId23"/>
    <p:sldId id="378" r:id="rId24"/>
    <p:sldId id="382" r:id="rId25"/>
    <p:sldId id="386" r:id="rId26"/>
    <p:sldId id="390" r:id="rId27"/>
    <p:sldId id="394" r:id="rId28"/>
    <p:sldId id="398" r:id="rId29"/>
    <p:sldId id="402" r:id="rId30"/>
  </p:sldIdLst>
  <p:sldSz cx="9144000" cy="6858000" type="screen4x3"/>
  <p:notesSz cx="6858000" cy="9144000"/>
  <p:custDataLst>
    <p:tags r:id="rId31"/>
  </p:custDataLst>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8" d="100"/>
          <a:sy n="108" d="100"/>
        </p:scale>
        <p:origin x="984" y="102"/>
      </p:cViewPr>
      <p:guideLst/>
    </p:cSldViewPr>
  </p:slideViewPr>
  <p:notesTextViewPr>
    <p:cViewPr>
      <p:scale>
        <a:sx n="1" d="1"/>
        <a:sy n="1" d="1"/>
      </p:scale>
      <p:origin x="0" y="0"/>
    </p:cViewPr>
  </p:notesTextViewPr>
  <p:notesViewPr>
    <p:cSldViewPr>
      <p:cViewPr>
        <p:scale>
          <a:sx n="66" d="100"/>
          <a:sy n="66" d="100"/>
        </p:scale>
        <p:origin x="0" y="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gs" Target="tags/tag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10.xml.rels><?xml version="1.0" encoding="UTF-8" standalone="yes"?>
<Relationships xmlns="http://schemas.openxmlformats.org/package/2006/relationships"><Relationship Id="rId3" Type="http://schemas.openxmlformats.org/officeDocument/2006/relationships/package" Target="../embeddings/Microsoft_Excel_Worksheet9.xlsx"/><Relationship Id="rId2" Type="http://schemas.microsoft.com/office/2011/relationships/chartColorStyle" Target="colors10.xml"/><Relationship Id="rId1" Type="http://schemas.microsoft.com/office/2011/relationships/chartStyle" Target="style10.xml"/></Relationships>
</file>

<file path=ppt/charts/_rels/chart11.xml.rels><?xml version="1.0" encoding="UTF-8" standalone="yes"?>
<Relationships xmlns="http://schemas.openxmlformats.org/package/2006/relationships"><Relationship Id="rId3" Type="http://schemas.openxmlformats.org/officeDocument/2006/relationships/package" Target="../embeddings/Microsoft_Excel_Worksheet10.xlsx"/><Relationship Id="rId2" Type="http://schemas.microsoft.com/office/2011/relationships/chartColorStyle" Target="colors11.xml"/><Relationship Id="rId1" Type="http://schemas.microsoft.com/office/2011/relationships/chartStyle" Target="style11.xml"/></Relationships>
</file>

<file path=ppt/charts/_rels/chart12.xml.rels><?xml version="1.0" encoding="UTF-8" standalone="yes"?>
<Relationships xmlns="http://schemas.openxmlformats.org/package/2006/relationships"><Relationship Id="rId3" Type="http://schemas.openxmlformats.org/officeDocument/2006/relationships/package" Target="../embeddings/Microsoft_Excel_Worksheet11.xlsx"/><Relationship Id="rId2" Type="http://schemas.microsoft.com/office/2011/relationships/chartColorStyle" Target="colors12.xml"/><Relationship Id="rId1" Type="http://schemas.microsoft.com/office/2011/relationships/chartStyle" Target="style12.xml"/></Relationships>
</file>

<file path=ppt/charts/_rels/chart13.xml.rels><?xml version="1.0" encoding="UTF-8" standalone="yes"?>
<Relationships xmlns="http://schemas.openxmlformats.org/package/2006/relationships"><Relationship Id="rId3" Type="http://schemas.openxmlformats.org/officeDocument/2006/relationships/package" Target="../embeddings/Microsoft_Excel_Worksheet12.xlsx"/><Relationship Id="rId2" Type="http://schemas.microsoft.com/office/2011/relationships/chartColorStyle" Target="colors13.xml"/><Relationship Id="rId1" Type="http://schemas.microsoft.com/office/2011/relationships/chartStyle" Target="style13.xml"/></Relationships>
</file>

<file path=ppt/charts/_rels/chart14.xml.rels><?xml version="1.0" encoding="UTF-8" standalone="yes"?>
<Relationships xmlns="http://schemas.openxmlformats.org/package/2006/relationships"><Relationship Id="rId3" Type="http://schemas.openxmlformats.org/officeDocument/2006/relationships/package" Target="../embeddings/Microsoft_Excel_Worksheet13.xlsx"/><Relationship Id="rId2" Type="http://schemas.microsoft.com/office/2011/relationships/chartColorStyle" Target="colors14.xml"/><Relationship Id="rId1" Type="http://schemas.microsoft.com/office/2011/relationships/chartStyle" Target="style14.xml"/></Relationships>
</file>

<file path=ppt/charts/_rels/chart15.xml.rels><?xml version="1.0" encoding="UTF-8" standalone="yes"?>
<Relationships xmlns="http://schemas.openxmlformats.org/package/2006/relationships"><Relationship Id="rId3" Type="http://schemas.openxmlformats.org/officeDocument/2006/relationships/package" Target="../embeddings/Microsoft_Excel_Worksheet14.xlsx"/><Relationship Id="rId2" Type="http://schemas.microsoft.com/office/2011/relationships/chartColorStyle" Target="colors15.xml"/><Relationship Id="rId1" Type="http://schemas.microsoft.com/office/2011/relationships/chartStyle" Target="style15.xml"/></Relationships>
</file>

<file path=ppt/charts/_rels/chart16.xml.rels><?xml version="1.0" encoding="UTF-8" standalone="yes"?>
<Relationships xmlns="http://schemas.openxmlformats.org/package/2006/relationships"><Relationship Id="rId3" Type="http://schemas.openxmlformats.org/officeDocument/2006/relationships/package" Target="../embeddings/Microsoft_Excel_Worksheet15.xlsx"/><Relationship Id="rId2" Type="http://schemas.microsoft.com/office/2011/relationships/chartColorStyle" Target="colors16.xml"/><Relationship Id="rId1" Type="http://schemas.microsoft.com/office/2011/relationships/chartStyle" Target="style16.xml"/></Relationships>
</file>

<file path=ppt/charts/_rels/chart17.xml.rels><?xml version="1.0" encoding="UTF-8" standalone="yes"?>
<Relationships xmlns="http://schemas.openxmlformats.org/package/2006/relationships"><Relationship Id="rId3" Type="http://schemas.openxmlformats.org/officeDocument/2006/relationships/package" Target="../embeddings/Microsoft_Excel_Worksheet16.xlsx"/><Relationship Id="rId2" Type="http://schemas.microsoft.com/office/2011/relationships/chartColorStyle" Target="colors17.xml"/><Relationship Id="rId1" Type="http://schemas.microsoft.com/office/2011/relationships/chartStyle" Target="style17.xml"/></Relationships>
</file>

<file path=ppt/charts/_rels/chart18.xml.rels><?xml version="1.0" encoding="UTF-8" standalone="yes"?>
<Relationships xmlns="http://schemas.openxmlformats.org/package/2006/relationships"><Relationship Id="rId3" Type="http://schemas.openxmlformats.org/officeDocument/2006/relationships/package" Target="../embeddings/Microsoft_Excel_Worksheet17.xlsx"/><Relationship Id="rId2" Type="http://schemas.microsoft.com/office/2011/relationships/chartColorStyle" Target="colors18.xml"/><Relationship Id="rId1" Type="http://schemas.microsoft.com/office/2011/relationships/chartStyle" Target="style18.xml"/></Relationships>
</file>

<file path=ppt/charts/_rels/chart19.xml.rels><?xml version="1.0" encoding="UTF-8" standalone="yes"?>
<Relationships xmlns="http://schemas.openxmlformats.org/package/2006/relationships"><Relationship Id="rId3" Type="http://schemas.openxmlformats.org/officeDocument/2006/relationships/package" Target="../embeddings/Microsoft_Excel_Worksheet18.xlsx"/><Relationship Id="rId2" Type="http://schemas.microsoft.com/office/2011/relationships/chartColorStyle" Target="colors19.xml"/><Relationship Id="rId1" Type="http://schemas.microsoft.com/office/2011/relationships/chartStyle" Target="style19.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s>
</file>

<file path=ppt/charts/_rels/chart20.xml.rels><?xml version="1.0" encoding="UTF-8" standalone="yes"?>
<Relationships xmlns="http://schemas.openxmlformats.org/package/2006/relationships"><Relationship Id="rId3" Type="http://schemas.openxmlformats.org/officeDocument/2006/relationships/package" Target="../embeddings/Microsoft_Excel_Worksheet19.xlsx"/><Relationship Id="rId2" Type="http://schemas.microsoft.com/office/2011/relationships/chartColorStyle" Target="colors20.xml"/><Relationship Id="rId1" Type="http://schemas.microsoft.com/office/2011/relationships/chartStyle" Target="style20.xml"/></Relationships>
</file>

<file path=ppt/charts/_rels/chart21.xml.rels><?xml version="1.0" encoding="UTF-8" standalone="yes"?>
<Relationships xmlns="http://schemas.openxmlformats.org/package/2006/relationships"><Relationship Id="rId3" Type="http://schemas.openxmlformats.org/officeDocument/2006/relationships/package" Target="../embeddings/Microsoft_Excel_Worksheet20.xlsx"/><Relationship Id="rId2" Type="http://schemas.microsoft.com/office/2011/relationships/chartColorStyle" Target="colors21.xml"/><Relationship Id="rId1" Type="http://schemas.microsoft.com/office/2011/relationships/chartStyle" Target="style21.xml"/></Relationships>
</file>

<file path=ppt/charts/_rels/chart22.xml.rels><?xml version="1.0" encoding="UTF-8" standalone="yes"?>
<Relationships xmlns="http://schemas.openxmlformats.org/package/2006/relationships"><Relationship Id="rId3" Type="http://schemas.openxmlformats.org/officeDocument/2006/relationships/package" Target="../embeddings/Microsoft_Excel_Worksheet21.xlsx"/><Relationship Id="rId2" Type="http://schemas.microsoft.com/office/2011/relationships/chartColorStyle" Target="colors22.xml"/><Relationship Id="rId1" Type="http://schemas.microsoft.com/office/2011/relationships/chartStyle" Target="style22.xml"/></Relationships>
</file>

<file path=ppt/charts/_rels/chart23.xml.rels><?xml version="1.0" encoding="UTF-8" standalone="yes"?>
<Relationships xmlns="http://schemas.openxmlformats.org/package/2006/relationships"><Relationship Id="rId3" Type="http://schemas.openxmlformats.org/officeDocument/2006/relationships/package" Target="../embeddings/Microsoft_Excel_Worksheet22.xlsx"/><Relationship Id="rId2" Type="http://schemas.microsoft.com/office/2011/relationships/chartColorStyle" Target="colors23.xml"/><Relationship Id="rId1" Type="http://schemas.microsoft.com/office/2011/relationships/chartStyle" Target="style23.xml"/></Relationships>
</file>

<file path=ppt/charts/_rels/chart24.xml.rels><?xml version="1.0" encoding="UTF-8" standalone="yes"?>
<Relationships xmlns="http://schemas.openxmlformats.org/package/2006/relationships"><Relationship Id="rId3" Type="http://schemas.openxmlformats.org/officeDocument/2006/relationships/package" Target="../embeddings/Microsoft_Excel_Worksheet23.xlsx"/><Relationship Id="rId2" Type="http://schemas.microsoft.com/office/2011/relationships/chartColorStyle" Target="colors24.xml"/><Relationship Id="rId1" Type="http://schemas.microsoft.com/office/2011/relationships/chartStyle" Target="style24.xml"/></Relationships>
</file>

<file path=ppt/charts/_rels/chart25.xml.rels><?xml version="1.0" encoding="UTF-8" standalone="yes"?>
<Relationships xmlns="http://schemas.openxmlformats.org/package/2006/relationships"><Relationship Id="rId3" Type="http://schemas.openxmlformats.org/officeDocument/2006/relationships/package" Target="../embeddings/Microsoft_Excel_Worksheet24.xlsx"/><Relationship Id="rId2" Type="http://schemas.microsoft.com/office/2011/relationships/chartColorStyle" Target="colors25.xml"/><Relationship Id="rId1" Type="http://schemas.microsoft.com/office/2011/relationships/chartStyle" Target="style25.xml"/></Relationships>
</file>

<file path=ppt/charts/_rels/chart26.xml.rels><?xml version="1.0" encoding="UTF-8" standalone="yes"?>
<Relationships xmlns="http://schemas.openxmlformats.org/package/2006/relationships"><Relationship Id="rId3" Type="http://schemas.openxmlformats.org/officeDocument/2006/relationships/package" Target="../embeddings/Microsoft_Excel_Worksheet25.xlsx"/><Relationship Id="rId2" Type="http://schemas.microsoft.com/office/2011/relationships/chartColorStyle" Target="colors26.xml"/><Relationship Id="rId1" Type="http://schemas.microsoft.com/office/2011/relationships/chartStyle" Target="style26.xml"/></Relationships>
</file>

<file path=ppt/charts/_rels/chart27.xml.rels><?xml version="1.0" encoding="UTF-8" standalone="yes"?>
<Relationships xmlns="http://schemas.openxmlformats.org/package/2006/relationships"><Relationship Id="rId3" Type="http://schemas.openxmlformats.org/officeDocument/2006/relationships/package" Target="../embeddings/Microsoft_Excel_Worksheet26.xlsx"/><Relationship Id="rId2" Type="http://schemas.microsoft.com/office/2011/relationships/chartColorStyle" Target="colors27.xml"/><Relationship Id="rId1" Type="http://schemas.microsoft.com/office/2011/relationships/chartStyle" Target="style27.xml"/></Relationships>
</file>

<file path=ppt/charts/_rels/chart28.xml.rels><?xml version="1.0" encoding="UTF-8" standalone="yes"?>
<Relationships xmlns="http://schemas.openxmlformats.org/package/2006/relationships"><Relationship Id="rId3" Type="http://schemas.openxmlformats.org/officeDocument/2006/relationships/package" Target="../embeddings/Microsoft_Excel_Worksheet27.xlsx"/><Relationship Id="rId2" Type="http://schemas.microsoft.com/office/2011/relationships/chartColorStyle" Target="colors28.xml"/><Relationship Id="rId1" Type="http://schemas.microsoft.com/office/2011/relationships/chartStyle" Target="style28.xml"/></Relationships>
</file>

<file path=ppt/charts/_rels/chart3.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package" Target="../embeddings/Microsoft_Excel_Worksheet3.xlsx"/><Relationship Id="rId2" Type="http://schemas.microsoft.com/office/2011/relationships/chartColorStyle" Target="colors4.xml"/><Relationship Id="rId1" Type="http://schemas.microsoft.com/office/2011/relationships/chartStyle" Target="style4.xml"/></Relationships>
</file>

<file path=ppt/charts/_rels/chart5.xml.rels><?xml version="1.0" encoding="UTF-8" standalone="yes"?>
<Relationships xmlns="http://schemas.openxmlformats.org/package/2006/relationships"><Relationship Id="rId3" Type="http://schemas.openxmlformats.org/officeDocument/2006/relationships/package" Target="../embeddings/Microsoft_Excel_Worksheet4.xlsx"/><Relationship Id="rId2" Type="http://schemas.microsoft.com/office/2011/relationships/chartColorStyle" Target="colors5.xml"/><Relationship Id="rId1" Type="http://schemas.microsoft.com/office/2011/relationships/chartStyle" Target="style5.xml"/></Relationships>
</file>

<file path=ppt/charts/_rels/chart6.xml.rels><?xml version="1.0" encoding="UTF-8" standalone="yes"?>
<Relationships xmlns="http://schemas.openxmlformats.org/package/2006/relationships"><Relationship Id="rId3" Type="http://schemas.openxmlformats.org/officeDocument/2006/relationships/package" Target="../embeddings/Microsoft_Excel_Worksheet5.xlsx"/><Relationship Id="rId2" Type="http://schemas.microsoft.com/office/2011/relationships/chartColorStyle" Target="colors6.xml"/><Relationship Id="rId1" Type="http://schemas.microsoft.com/office/2011/relationships/chartStyle" Target="style6.xml"/></Relationships>
</file>

<file path=ppt/charts/_rels/chart7.xml.rels><?xml version="1.0" encoding="UTF-8" standalone="yes"?>
<Relationships xmlns="http://schemas.openxmlformats.org/package/2006/relationships"><Relationship Id="rId3" Type="http://schemas.openxmlformats.org/officeDocument/2006/relationships/package" Target="../embeddings/Microsoft_Excel_Worksheet6.xlsx"/><Relationship Id="rId2" Type="http://schemas.microsoft.com/office/2011/relationships/chartColorStyle" Target="colors7.xml"/><Relationship Id="rId1" Type="http://schemas.microsoft.com/office/2011/relationships/chartStyle" Target="style7.xml"/></Relationships>
</file>

<file path=ppt/charts/_rels/chart8.xml.rels><?xml version="1.0" encoding="UTF-8" standalone="yes"?>
<Relationships xmlns="http://schemas.openxmlformats.org/package/2006/relationships"><Relationship Id="rId3" Type="http://schemas.openxmlformats.org/officeDocument/2006/relationships/package" Target="../embeddings/Microsoft_Excel_Worksheet7.xlsx"/><Relationship Id="rId2" Type="http://schemas.microsoft.com/office/2011/relationships/chartColorStyle" Target="colors8.xml"/><Relationship Id="rId1" Type="http://schemas.microsoft.com/office/2011/relationships/chartStyle" Target="style8.xml"/></Relationships>
</file>

<file path=ppt/charts/_rels/chart9.xml.rels><?xml version="1.0" encoding="UTF-8" standalone="yes"?>
<Relationships xmlns="http://schemas.openxmlformats.org/package/2006/relationships"><Relationship Id="rId3" Type="http://schemas.openxmlformats.org/officeDocument/2006/relationships/package" Target="../embeddings/Microsoft_Excel_Worksheet8.xlsx"/><Relationship Id="rId2" Type="http://schemas.microsoft.com/office/2011/relationships/chartColorStyle" Target="colors9.xml"/><Relationship Id="rId1" Type="http://schemas.microsoft.com/office/2011/relationships/chartStyle" Target="style9.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clustered"/>
        <c:varyColors val="0"/>
        <c:ser>
          <c:idx val="0"/>
          <c:order val="0"/>
          <c:tx>
            <c:strRef>
              <c:f>Sheet1!$B$1</c:f>
              <c:strCache>
                <c:ptCount val="1"/>
                <c:pt idx="0">
                  <c:v>Luokka-aste</c:v>
                </c:pt>
              </c:strCache>
            </c:strRef>
          </c:tx>
          <c:spPr>
            <a:solidFill>
              <a:schemeClr val="accent1"/>
            </a:solidFill>
            <a:ln>
              <a:noFill/>
            </a:ln>
            <a:effectLst/>
          </c:spPr>
          <c:invertIfNegative val="0"/>
          <c:dLbls>
            <c:dLbl>
              <c:idx val="0"/>
              <c:tx>
                <c:rich>
                  <a:bodyPr/>
                  <a:lstStyle/>
                  <a:p>
                    <a:r>
                      <a:rPr lang="en-US"/>
                      <a:t>43%</a:t>
                    </a:r>
                  </a:p>
                </c:rich>
              </c:tx>
              <c:dLblPos val="ctr"/>
              <c:showLegendKey val="0"/>
              <c:showVal val="0"/>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EE74-4696-A769-DA2FA6911354}"/>
                </c:ext>
              </c:extLst>
            </c:dLbl>
            <c:dLbl>
              <c:idx val="1"/>
              <c:tx>
                <c:rich>
                  <a:bodyPr/>
                  <a:lstStyle/>
                  <a:p>
                    <a:r>
                      <a:rPr lang="en-US"/>
                      <a:t>57%</a:t>
                    </a:r>
                  </a:p>
                </c:rich>
              </c:tx>
              <c:dLblPos val="ctr"/>
              <c:showLegendKey val="0"/>
              <c:showVal val="0"/>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EE74-4696-A769-DA2FA6911354}"/>
                </c:ext>
              </c:extLst>
            </c:dLbl>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fi-FI"/>
              </a:p>
            </c:txPr>
            <c:showLegendKey val="0"/>
            <c:showVal val="0"/>
            <c:showCatName val="0"/>
            <c:showSerName val="0"/>
            <c:showPercent val="0"/>
            <c:showBubbleSize val="0"/>
            <c:extLst>
              <c:ext xmlns:c15="http://schemas.microsoft.com/office/drawing/2012/chart" uri="{CE6537A1-D6FC-4f65-9D91-7224C49458BB}">
                <c15:showLeaderLines val="0"/>
              </c:ext>
            </c:extLst>
          </c:dLbls>
          <c:cat>
            <c:strRef>
              <c:f>Sheet1!$A$2:$A$4</c:f>
              <c:strCache>
                <c:ptCount val="3"/>
                <c:pt idx="0">
                  <c:v>7. lk</c:v>
                </c:pt>
                <c:pt idx="1">
                  <c:v>8. lk</c:v>
                </c:pt>
                <c:pt idx="2">
                  <c:v>9. lk</c:v>
                </c:pt>
              </c:strCache>
            </c:strRef>
          </c:cat>
          <c:val>
            <c:numRef>
              <c:f>Sheet1!$B$2:$B$4</c:f>
              <c:numCache>
                <c:formatCode>General</c:formatCode>
                <c:ptCount val="3"/>
                <c:pt idx="0">
                  <c:v>0.43</c:v>
                </c:pt>
                <c:pt idx="1">
                  <c:v>0.56999999999999995</c:v>
                </c:pt>
                <c:pt idx="2">
                  <c:v>0</c:v>
                </c:pt>
              </c:numCache>
            </c:numRef>
          </c:val>
          <c:extLst>
            <c:ext xmlns:c16="http://schemas.microsoft.com/office/drawing/2014/chart" uri="{C3380CC4-5D6E-409C-BE32-E72D297353CC}">
              <c16:uniqueId val="{00000003-EE74-4696-A769-DA2FA6911354}"/>
            </c:ext>
          </c:extLst>
        </c:ser>
        <c:dLbls>
          <c:showLegendKey val="0"/>
          <c:showVal val="0"/>
          <c:showCatName val="0"/>
          <c:showSerName val="0"/>
          <c:showPercent val="0"/>
          <c:showBubbleSize val="0"/>
        </c:dLbls>
        <c:gapWidth val="182"/>
        <c:axId val="67451136"/>
        <c:axId val="66437120"/>
      </c:barChart>
      <c:catAx>
        <c:axId val="67451136"/>
        <c:scaling>
          <c:orientation val="maxMin"/>
        </c:scaling>
        <c:delete val="0"/>
        <c:axPos val="l"/>
        <c:numFmt formatCode="General" sourceLinked="1"/>
        <c:majorTickMark val="none"/>
        <c:minorTickMark val="none"/>
        <c:tickLblPos val="low"/>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fi-FI"/>
          </a:p>
        </c:txPr>
        <c:crossAx val="66437120"/>
        <c:crosses val="autoZero"/>
        <c:auto val="0"/>
        <c:lblAlgn val="ctr"/>
        <c:lblOffset val="100"/>
        <c:noMultiLvlLbl val="0"/>
      </c:catAx>
      <c:valAx>
        <c:axId val="66437120"/>
        <c:scaling>
          <c:orientation val="minMax"/>
          <c:min val="0"/>
        </c:scaling>
        <c:delete val="0"/>
        <c:axPos val="t"/>
        <c:majorGridlines>
          <c:spPr>
            <a:ln w="9525" cap="flat" cmpd="sng" algn="ctr">
              <a:solidFill>
                <a:schemeClr val="tx1">
                  <a:lumMod val="15000"/>
                  <a:lumOff val="85000"/>
                </a:schemeClr>
              </a:solidFill>
              <a:round/>
            </a:ln>
            <a:effectLst/>
          </c:spPr>
        </c:majorGridlines>
        <c:numFmt formatCode="0%" sourceLinked="0"/>
        <c:majorTickMark val="none"/>
        <c:minorTickMark val="none"/>
        <c:tickLblPos val="high"/>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fi-FI"/>
          </a:p>
        </c:txPr>
        <c:crossAx val="67451136"/>
        <c:crosses val="autoZero"/>
        <c:crossBetween val="between"/>
      </c:valAx>
      <c:spPr>
        <a:noFill/>
        <a:ln>
          <a:noFill/>
        </a:ln>
        <a:effectLst/>
      </c:spPr>
    </c:plotArea>
    <c:plotVisOnly val="1"/>
    <c:dispBlanksAs val="zero"/>
    <c:showDLblsOverMax val="1"/>
  </c:chart>
  <c:spPr>
    <a:noFill/>
    <a:ln>
      <a:noFill/>
    </a:ln>
    <a:effectLst/>
  </c:spPr>
  <c:txPr>
    <a:bodyPr/>
    <a:lstStyle/>
    <a:p>
      <a:pPr>
        <a:defRPr/>
      </a:pPr>
      <a:endParaRPr lang="fi-FI"/>
    </a:p>
  </c:txPr>
  <c:externalData r:id="rId3">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clustered"/>
        <c:varyColors val="0"/>
        <c:ser>
          <c:idx val="0"/>
          <c:order val="0"/>
          <c:tx>
            <c:strRef>
              <c:f>Sheet1!$B$1</c:f>
              <c:strCache>
                <c:ptCount val="1"/>
                <c:pt idx="0">
                  <c:v>Kuinka montaa lajia YHTEENSÄ olet harrastanut urheiluseurassa (harrastuksen kesto vähintään puoli vuotta)?</c:v>
                </c:pt>
              </c:strCache>
            </c:strRef>
          </c:tx>
          <c:spPr>
            <a:solidFill>
              <a:schemeClr val="accent1"/>
            </a:solidFill>
            <a:ln>
              <a:noFill/>
            </a:ln>
            <a:effectLst/>
          </c:spPr>
          <c:invertIfNegative val="0"/>
          <c:dLbls>
            <c:dLbl>
              <c:idx val="0"/>
              <c:tx>
                <c:rich>
                  <a:bodyPr/>
                  <a:lstStyle/>
                  <a:p>
                    <a:r>
                      <a:rPr lang="en-US"/>
                      <a:t>10%</a:t>
                    </a:r>
                  </a:p>
                </c:rich>
              </c:tx>
              <c:dLblPos val="ctr"/>
              <c:showLegendKey val="0"/>
              <c:showVal val="0"/>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D0FC-40E1-82F2-02E26E2D074A}"/>
                </c:ext>
              </c:extLst>
            </c:dLbl>
            <c:dLbl>
              <c:idx val="1"/>
              <c:tx>
                <c:rich>
                  <a:bodyPr/>
                  <a:lstStyle/>
                  <a:p>
                    <a:r>
                      <a:rPr lang="en-US"/>
                      <a:t>32%</a:t>
                    </a:r>
                  </a:p>
                </c:rich>
              </c:tx>
              <c:dLblPos val="ctr"/>
              <c:showLegendKey val="0"/>
              <c:showVal val="0"/>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D0FC-40E1-82F2-02E26E2D074A}"/>
                </c:ext>
              </c:extLst>
            </c:dLbl>
            <c:dLbl>
              <c:idx val="2"/>
              <c:tx>
                <c:rich>
                  <a:bodyPr/>
                  <a:lstStyle/>
                  <a:p>
                    <a:r>
                      <a:rPr lang="en-US"/>
                      <a:t>16%</a:t>
                    </a:r>
                  </a:p>
                </c:rich>
              </c:tx>
              <c:dLblPos val="ctr"/>
              <c:showLegendKey val="0"/>
              <c:showVal val="0"/>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D0FC-40E1-82F2-02E26E2D074A}"/>
                </c:ext>
              </c:extLst>
            </c:dLbl>
            <c:dLbl>
              <c:idx val="3"/>
              <c:tx>
                <c:rich>
                  <a:bodyPr/>
                  <a:lstStyle/>
                  <a:p>
                    <a:r>
                      <a:rPr lang="en-US"/>
                      <a:t>26%</a:t>
                    </a:r>
                  </a:p>
                </c:rich>
              </c:tx>
              <c:dLblPos val="ctr"/>
              <c:showLegendKey val="0"/>
              <c:showVal val="0"/>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D0FC-40E1-82F2-02E26E2D074A}"/>
                </c:ext>
              </c:extLst>
            </c:dLbl>
            <c:dLbl>
              <c:idx val="4"/>
              <c:tx>
                <c:rich>
                  <a:bodyPr/>
                  <a:lstStyle/>
                  <a:p>
                    <a:r>
                      <a:rPr lang="en-US"/>
                      <a:t>5%</a:t>
                    </a:r>
                  </a:p>
                </c:rich>
              </c:tx>
              <c:dLblPos val="ctr"/>
              <c:showLegendKey val="0"/>
              <c:showVal val="0"/>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D0FC-40E1-82F2-02E26E2D074A}"/>
                </c:ext>
              </c:extLst>
            </c:dLbl>
            <c:dLbl>
              <c:idx val="5"/>
              <c:tx>
                <c:rich>
                  <a:bodyPr/>
                  <a:lstStyle/>
                  <a:p>
                    <a:r>
                      <a:rPr lang="en-US"/>
                      <a:t>11%</a:t>
                    </a:r>
                  </a:p>
                </c:rich>
              </c:tx>
              <c:dLblPos val="ctr"/>
              <c:showLegendKey val="0"/>
              <c:showVal val="0"/>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D0FC-40E1-82F2-02E26E2D074A}"/>
                </c:ext>
              </c:extLst>
            </c:dLbl>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fi-FI"/>
              </a:p>
            </c:txPr>
            <c:showLegendKey val="0"/>
            <c:showVal val="0"/>
            <c:showCatName val="0"/>
            <c:showSerName val="0"/>
            <c:showPercent val="0"/>
            <c:showBubbleSize val="0"/>
            <c:extLst>
              <c:ext xmlns:c15="http://schemas.microsoft.com/office/drawing/2012/chart" uri="{CE6537A1-D6FC-4f65-9D91-7224C49458BB}">
                <c15:showLeaderLines val="0"/>
              </c:ext>
            </c:extLst>
          </c:dLbls>
          <c:cat>
            <c:strRef>
              <c:f>Sheet1!$A$2:$A$7</c:f>
              <c:strCache>
                <c:ptCount val="6"/>
                <c:pt idx="0">
                  <c:v>Yhtä lajia</c:v>
                </c:pt>
                <c:pt idx="1">
                  <c:v>2 lajia</c:v>
                </c:pt>
                <c:pt idx="2">
                  <c:v>3 lajia</c:v>
                </c:pt>
                <c:pt idx="3">
                  <c:v>4 lajia</c:v>
                </c:pt>
                <c:pt idx="4">
                  <c:v>5 lajia</c:v>
                </c:pt>
                <c:pt idx="5">
                  <c:v>6 lajia tai useampaa</c:v>
                </c:pt>
              </c:strCache>
            </c:strRef>
          </c:cat>
          <c:val>
            <c:numRef>
              <c:f>Sheet1!$B$2:$B$7</c:f>
              <c:numCache>
                <c:formatCode>General</c:formatCode>
                <c:ptCount val="6"/>
                <c:pt idx="0">
                  <c:v>0.1</c:v>
                </c:pt>
                <c:pt idx="1">
                  <c:v>0.32</c:v>
                </c:pt>
                <c:pt idx="2">
                  <c:v>0.16</c:v>
                </c:pt>
                <c:pt idx="3">
                  <c:v>0.26</c:v>
                </c:pt>
                <c:pt idx="4">
                  <c:v>0.05</c:v>
                </c:pt>
                <c:pt idx="5">
                  <c:v>0.11</c:v>
                </c:pt>
              </c:numCache>
            </c:numRef>
          </c:val>
          <c:extLst>
            <c:ext xmlns:c16="http://schemas.microsoft.com/office/drawing/2014/chart" uri="{C3380CC4-5D6E-409C-BE32-E72D297353CC}">
              <c16:uniqueId val="{00000006-D0FC-40E1-82F2-02E26E2D074A}"/>
            </c:ext>
          </c:extLst>
        </c:ser>
        <c:dLbls>
          <c:showLegendKey val="0"/>
          <c:showVal val="0"/>
          <c:showCatName val="0"/>
          <c:showSerName val="0"/>
          <c:showPercent val="0"/>
          <c:showBubbleSize val="0"/>
        </c:dLbls>
        <c:gapWidth val="182"/>
        <c:axId val="67451136"/>
        <c:axId val="66437120"/>
      </c:barChart>
      <c:catAx>
        <c:axId val="67451136"/>
        <c:scaling>
          <c:orientation val="maxMin"/>
        </c:scaling>
        <c:delete val="0"/>
        <c:axPos val="l"/>
        <c:numFmt formatCode="General" sourceLinked="1"/>
        <c:majorTickMark val="none"/>
        <c:minorTickMark val="none"/>
        <c:tickLblPos val="low"/>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fi-FI"/>
          </a:p>
        </c:txPr>
        <c:crossAx val="66437120"/>
        <c:crosses val="autoZero"/>
        <c:auto val="0"/>
        <c:lblAlgn val="ctr"/>
        <c:lblOffset val="100"/>
        <c:noMultiLvlLbl val="0"/>
      </c:catAx>
      <c:valAx>
        <c:axId val="66437120"/>
        <c:scaling>
          <c:orientation val="minMax"/>
          <c:min val="0"/>
        </c:scaling>
        <c:delete val="0"/>
        <c:axPos val="t"/>
        <c:majorGridlines>
          <c:spPr>
            <a:ln w="9525" cap="flat" cmpd="sng" algn="ctr">
              <a:solidFill>
                <a:schemeClr val="tx1">
                  <a:lumMod val="15000"/>
                  <a:lumOff val="85000"/>
                </a:schemeClr>
              </a:solidFill>
              <a:round/>
            </a:ln>
            <a:effectLst/>
          </c:spPr>
        </c:majorGridlines>
        <c:numFmt formatCode="0%" sourceLinked="0"/>
        <c:majorTickMark val="none"/>
        <c:minorTickMark val="none"/>
        <c:tickLblPos val="high"/>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fi-FI"/>
          </a:p>
        </c:txPr>
        <c:crossAx val="67451136"/>
        <c:crosses val="autoZero"/>
        <c:crossBetween val="between"/>
      </c:valAx>
      <c:spPr>
        <a:noFill/>
        <a:ln>
          <a:noFill/>
        </a:ln>
        <a:effectLst/>
      </c:spPr>
    </c:plotArea>
    <c:plotVisOnly val="1"/>
    <c:dispBlanksAs val="zero"/>
    <c:showDLblsOverMax val="1"/>
  </c:chart>
  <c:spPr>
    <a:noFill/>
    <a:ln>
      <a:noFill/>
    </a:ln>
    <a:effectLst/>
  </c:spPr>
  <c:txPr>
    <a:bodyPr/>
    <a:lstStyle/>
    <a:p>
      <a:pPr>
        <a:defRPr/>
      </a:pPr>
      <a:endParaRPr lang="fi-FI"/>
    </a:p>
  </c:txPr>
  <c:externalData r:id="rId3">
    <c:autoUpdate val="0"/>
  </c:externalData>
</c:chartSpace>
</file>

<file path=ppt/charts/chart1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clustered"/>
        <c:varyColors val="0"/>
        <c:ser>
          <c:idx val="0"/>
          <c:order val="0"/>
          <c:tx>
            <c:strRef>
              <c:f>Sheet1!$B$1</c:f>
              <c:strCache>
                <c:ptCount val="1"/>
                <c:pt idx="0">
                  <c:v>Kuinka montaa lajia harrastat TÄLLÄ HETKELLÄ urheiluseurassa? (Ota huomioon kaikki eri vuodenaikoina urheiluseurassa harrastamasi lajit)</c:v>
                </c:pt>
              </c:strCache>
            </c:strRef>
          </c:tx>
          <c:spPr>
            <a:solidFill>
              <a:schemeClr val="accent1"/>
            </a:solidFill>
            <a:ln>
              <a:noFill/>
            </a:ln>
            <a:effectLst/>
          </c:spPr>
          <c:invertIfNegative val="0"/>
          <c:dLbls>
            <c:dLbl>
              <c:idx val="0"/>
              <c:tx>
                <c:rich>
                  <a:bodyPr/>
                  <a:lstStyle/>
                  <a:p>
                    <a:r>
                      <a:rPr lang="en-US"/>
                      <a:t>80%</a:t>
                    </a:r>
                  </a:p>
                </c:rich>
              </c:tx>
              <c:dLblPos val="ctr"/>
              <c:showLegendKey val="0"/>
              <c:showVal val="0"/>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C578-4C0C-AC87-6F6049A6CF07}"/>
                </c:ext>
              </c:extLst>
            </c:dLbl>
            <c:dLbl>
              <c:idx val="1"/>
              <c:tx>
                <c:rich>
                  <a:bodyPr/>
                  <a:lstStyle/>
                  <a:p>
                    <a:r>
                      <a:rPr lang="en-US"/>
                      <a:t>15%</a:t>
                    </a:r>
                  </a:p>
                </c:rich>
              </c:tx>
              <c:dLblPos val="ctr"/>
              <c:showLegendKey val="0"/>
              <c:showVal val="0"/>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C578-4C0C-AC87-6F6049A6CF07}"/>
                </c:ext>
              </c:extLst>
            </c:dLbl>
            <c:dLbl>
              <c:idx val="2"/>
              <c:tx>
                <c:rich>
                  <a:bodyPr/>
                  <a:lstStyle/>
                  <a:p>
                    <a:r>
                      <a:rPr lang="en-US"/>
                      <a:t>2%</a:t>
                    </a:r>
                  </a:p>
                </c:rich>
              </c:tx>
              <c:dLblPos val="ctr"/>
              <c:showLegendKey val="0"/>
              <c:showVal val="0"/>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C578-4C0C-AC87-6F6049A6CF07}"/>
                </c:ext>
              </c:extLst>
            </c:dLbl>
            <c:dLbl>
              <c:idx val="3"/>
              <c:tx>
                <c:rich>
                  <a:bodyPr/>
                  <a:lstStyle/>
                  <a:p>
                    <a:r>
                      <a:rPr lang="en-US"/>
                      <a:t>3%</a:t>
                    </a:r>
                  </a:p>
                </c:rich>
              </c:tx>
              <c:dLblPos val="ctr"/>
              <c:showLegendKey val="0"/>
              <c:showVal val="0"/>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C578-4C0C-AC87-6F6049A6CF07}"/>
                </c:ext>
              </c:extLst>
            </c:dLbl>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fi-FI"/>
              </a:p>
            </c:txPr>
            <c:showLegendKey val="0"/>
            <c:showVal val="0"/>
            <c:showCatName val="0"/>
            <c:showSerName val="0"/>
            <c:showPercent val="0"/>
            <c:showBubbleSize val="0"/>
            <c:extLst>
              <c:ext xmlns:c15="http://schemas.microsoft.com/office/drawing/2012/chart" uri="{CE6537A1-D6FC-4f65-9D91-7224C49458BB}">
                <c15:showLeaderLines val="0"/>
              </c:ext>
            </c:extLst>
          </c:dLbls>
          <c:cat>
            <c:strRef>
              <c:f>Sheet1!$A$2:$A$7</c:f>
              <c:strCache>
                <c:ptCount val="6"/>
                <c:pt idx="0">
                  <c:v>Yhtä lajia</c:v>
                </c:pt>
                <c:pt idx="1">
                  <c:v>2 lajia</c:v>
                </c:pt>
                <c:pt idx="2">
                  <c:v>3 lajia</c:v>
                </c:pt>
                <c:pt idx="3">
                  <c:v>4 lajia</c:v>
                </c:pt>
                <c:pt idx="4">
                  <c:v>5 lajia</c:v>
                </c:pt>
                <c:pt idx="5">
                  <c:v>6 lajia tai useampaa</c:v>
                </c:pt>
              </c:strCache>
            </c:strRef>
          </c:cat>
          <c:val>
            <c:numRef>
              <c:f>Sheet1!$B$2:$B$7</c:f>
              <c:numCache>
                <c:formatCode>General</c:formatCode>
                <c:ptCount val="6"/>
                <c:pt idx="0">
                  <c:v>0.8</c:v>
                </c:pt>
                <c:pt idx="1">
                  <c:v>0.15</c:v>
                </c:pt>
                <c:pt idx="2">
                  <c:v>0.02</c:v>
                </c:pt>
                <c:pt idx="3">
                  <c:v>0.03</c:v>
                </c:pt>
                <c:pt idx="4">
                  <c:v>0</c:v>
                </c:pt>
                <c:pt idx="5">
                  <c:v>0</c:v>
                </c:pt>
              </c:numCache>
            </c:numRef>
          </c:val>
          <c:extLst>
            <c:ext xmlns:c16="http://schemas.microsoft.com/office/drawing/2014/chart" uri="{C3380CC4-5D6E-409C-BE32-E72D297353CC}">
              <c16:uniqueId val="{00000006-C578-4C0C-AC87-6F6049A6CF07}"/>
            </c:ext>
          </c:extLst>
        </c:ser>
        <c:dLbls>
          <c:showLegendKey val="0"/>
          <c:showVal val="0"/>
          <c:showCatName val="0"/>
          <c:showSerName val="0"/>
          <c:showPercent val="0"/>
          <c:showBubbleSize val="0"/>
        </c:dLbls>
        <c:gapWidth val="182"/>
        <c:axId val="67451136"/>
        <c:axId val="66437120"/>
      </c:barChart>
      <c:catAx>
        <c:axId val="67451136"/>
        <c:scaling>
          <c:orientation val="maxMin"/>
        </c:scaling>
        <c:delete val="0"/>
        <c:axPos val="l"/>
        <c:numFmt formatCode="General" sourceLinked="1"/>
        <c:majorTickMark val="none"/>
        <c:minorTickMark val="none"/>
        <c:tickLblPos val="low"/>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fi-FI"/>
          </a:p>
        </c:txPr>
        <c:crossAx val="66437120"/>
        <c:crosses val="autoZero"/>
        <c:auto val="0"/>
        <c:lblAlgn val="ctr"/>
        <c:lblOffset val="100"/>
        <c:noMultiLvlLbl val="0"/>
      </c:catAx>
      <c:valAx>
        <c:axId val="66437120"/>
        <c:scaling>
          <c:orientation val="minMax"/>
          <c:min val="0"/>
        </c:scaling>
        <c:delete val="0"/>
        <c:axPos val="t"/>
        <c:majorGridlines>
          <c:spPr>
            <a:ln w="9525" cap="flat" cmpd="sng" algn="ctr">
              <a:solidFill>
                <a:schemeClr val="tx1">
                  <a:lumMod val="15000"/>
                  <a:lumOff val="85000"/>
                </a:schemeClr>
              </a:solidFill>
              <a:round/>
            </a:ln>
            <a:effectLst/>
          </c:spPr>
        </c:majorGridlines>
        <c:numFmt formatCode="0%" sourceLinked="0"/>
        <c:majorTickMark val="none"/>
        <c:minorTickMark val="none"/>
        <c:tickLblPos val="high"/>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fi-FI"/>
          </a:p>
        </c:txPr>
        <c:crossAx val="67451136"/>
        <c:crosses val="autoZero"/>
        <c:crossBetween val="between"/>
      </c:valAx>
      <c:spPr>
        <a:noFill/>
        <a:ln>
          <a:noFill/>
        </a:ln>
        <a:effectLst/>
      </c:spPr>
    </c:plotArea>
    <c:plotVisOnly val="1"/>
    <c:dispBlanksAs val="zero"/>
    <c:showDLblsOverMax val="1"/>
  </c:chart>
  <c:spPr>
    <a:noFill/>
    <a:ln>
      <a:noFill/>
    </a:ln>
    <a:effectLst/>
  </c:spPr>
  <c:txPr>
    <a:bodyPr/>
    <a:lstStyle/>
    <a:p>
      <a:pPr>
        <a:defRPr/>
      </a:pPr>
      <a:endParaRPr lang="fi-FI"/>
    </a:p>
  </c:txPr>
  <c:externalData r:id="rId3">
    <c:autoUpdate val="0"/>
  </c:externalData>
</c:chartSpace>
</file>

<file path=ppt/charts/chart1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r>
              <a:rPr lang="en-US"/>
              <a:t>Päälajit</a:t>
            </a:r>
          </a:p>
        </c:rich>
      </c:tx>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fi-FI"/>
        </a:p>
      </c:txPr>
    </c:title>
    <c:autoTitleDeleted val="0"/>
    <c:plotArea>
      <c:layout/>
      <c:barChart>
        <c:barDir val="col"/>
        <c:grouping val="clustered"/>
        <c:varyColors val="0"/>
        <c:ser>
          <c:idx val="0"/>
          <c:order val="0"/>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fi-FI"/>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Sheet2!$A$48:$A$50</c:f>
              <c:strCache>
                <c:ptCount val="3"/>
                <c:pt idx="0">
                  <c:v>Jalkapallo</c:v>
                </c:pt>
                <c:pt idx="1">
                  <c:v>Telinevoimistelu</c:v>
                </c:pt>
                <c:pt idx="2">
                  <c:v>Salibandy</c:v>
                </c:pt>
              </c:strCache>
            </c:strRef>
          </c:cat>
          <c:val>
            <c:numRef>
              <c:f>Sheet2!$B$48:$B$50</c:f>
              <c:numCache>
                <c:formatCode>0%</c:formatCode>
                <c:ptCount val="3"/>
                <c:pt idx="0">
                  <c:v>0.47499999999999998</c:v>
                </c:pt>
                <c:pt idx="1">
                  <c:v>0.1</c:v>
                </c:pt>
                <c:pt idx="2">
                  <c:v>7.4999999999999997E-2</c:v>
                </c:pt>
              </c:numCache>
            </c:numRef>
          </c:val>
          <c:extLst>
            <c:ext xmlns:c16="http://schemas.microsoft.com/office/drawing/2014/chart" uri="{C3380CC4-5D6E-409C-BE32-E72D297353CC}">
              <c16:uniqueId val="{00000000-F8FA-4A0B-BCBF-0EB6288999EB}"/>
            </c:ext>
          </c:extLst>
        </c:ser>
        <c:dLbls>
          <c:showLegendKey val="0"/>
          <c:showVal val="0"/>
          <c:showCatName val="0"/>
          <c:showSerName val="0"/>
          <c:showPercent val="0"/>
          <c:showBubbleSize val="0"/>
        </c:dLbls>
        <c:gapWidth val="219"/>
        <c:overlap val="-27"/>
        <c:axId val="1044429008"/>
        <c:axId val="1044428352"/>
      </c:barChart>
      <c:catAx>
        <c:axId val="104442900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fi-FI"/>
          </a:p>
        </c:txPr>
        <c:crossAx val="1044428352"/>
        <c:crosses val="autoZero"/>
        <c:auto val="1"/>
        <c:lblAlgn val="ctr"/>
        <c:lblOffset val="100"/>
        <c:noMultiLvlLbl val="0"/>
      </c:catAx>
      <c:valAx>
        <c:axId val="1044428352"/>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fi-FI"/>
          </a:p>
        </c:txPr>
        <c:crossAx val="1044429008"/>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fi-FI"/>
    </a:p>
  </c:txPr>
  <c:externalData r:id="rId3">
    <c:autoUpdate val="0"/>
  </c:externalData>
</c:chartSpace>
</file>

<file path=ppt/charts/chart1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Minkä ikäisenä aloit harrastaa edellä mainitsemaasi päälajiasi urheiluseurassa?</c:v>
                </c:pt>
              </c:strCache>
            </c:strRef>
          </c:tx>
          <c:spPr>
            <a:solidFill>
              <a:schemeClr val="accent1"/>
            </a:solidFill>
            <a:ln>
              <a:noFill/>
            </a:ln>
            <a:effectLst/>
          </c:spPr>
          <c:invertIfNegative val="0"/>
          <c:dLbls>
            <c:dLbl>
              <c:idx val="0"/>
              <c:tx>
                <c:rich>
                  <a:bodyPr/>
                  <a:lstStyle/>
                  <a:p>
                    <a:r>
                      <a:rPr lang="en-US"/>
                      <a:t>2%</a:t>
                    </a:r>
                  </a:p>
                </c:rich>
              </c:tx>
              <c:dLblPos val="ctr"/>
              <c:showLegendKey val="0"/>
              <c:showVal val="0"/>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F5FC-48D2-BC3E-5F5CE57DD587}"/>
                </c:ext>
              </c:extLst>
            </c:dLbl>
            <c:dLbl>
              <c:idx val="1"/>
              <c:tx>
                <c:rich>
                  <a:bodyPr/>
                  <a:lstStyle/>
                  <a:p>
                    <a:r>
                      <a:rPr lang="en-US"/>
                      <a:t>10%</a:t>
                    </a:r>
                  </a:p>
                </c:rich>
              </c:tx>
              <c:dLblPos val="ctr"/>
              <c:showLegendKey val="0"/>
              <c:showVal val="0"/>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F5FC-48D2-BC3E-5F5CE57DD587}"/>
                </c:ext>
              </c:extLst>
            </c:dLbl>
            <c:dLbl>
              <c:idx val="2"/>
              <c:tx>
                <c:rich>
                  <a:bodyPr/>
                  <a:lstStyle/>
                  <a:p>
                    <a:r>
                      <a:rPr lang="en-US"/>
                      <a:t>20%</a:t>
                    </a:r>
                  </a:p>
                </c:rich>
              </c:tx>
              <c:dLblPos val="ctr"/>
              <c:showLegendKey val="0"/>
              <c:showVal val="0"/>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F5FC-48D2-BC3E-5F5CE57DD587}"/>
                </c:ext>
              </c:extLst>
            </c:dLbl>
            <c:dLbl>
              <c:idx val="3"/>
              <c:tx>
                <c:rich>
                  <a:bodyPr/>
                  <a:lstStyle/>
                  <a:p>
                    <a:r>
                      <a:rPr lang="en-US"/>
                      <a:t>22%</a:t>
                    </a:r>
                  </a:p>
                </c:rich>
              </c:tx>
              <c:dLblPos val="ctr"/>
              <c:showLegendKey val="0"/>
              <c:showVal val="0"/>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F5FC-48D2-BC3E-5F5CE57DD587}"/>
                </c:ext>
              </c:extLst>
            </c:dLbl>
            <c:dLbl>
              <c:idx val="4"/>
              <c:tx>
                <c:rich>
                  <a:bodyPr/>
                  <a:lstStyle/>
                  <a:p>
                    <a:r>
                      <a:rPr lang="en-US"/>
                      <a:t>12%</a:t>
                    </a:r>
                  </a:p>
                </c:rich>
              </c:tx>
              <c:dLblPos val="ctr"/>
              <c:showLegendKey val="0"/>
              <c:showVal val="0"/>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F5FC-48D2-BC3E-5F5CE57DD587}"/>
                </c:ext>
              </c:extLst>
            </c:dLbl>
            <c:dLbl>
              <c:idx val="5"/>
              <c:tx>
                <c:rich>
                  <a:bodyPr/>
                  <a:lstStyle/>
                  <a:p>
                    <a:r>
                      <a:rPr lang="en-US"/>
                      <a:t>10%</a:t>
                    </a:r>
                  </a:p>
                </c:rich>
              </c:tx>
              <c:dLblPos val="ctr"/>
              <c:showLegendKey val="0"/>
              <c:showVal val="0"/>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F5FC-48D2-BC3E-5F5CE57DD587}"/>
                </c:ext>
              </c:extLst>
            </c:dLbl>
            <c:dLbl>
              <c:idx val="6"/>
              <c:tx>
                <c:rich>
                  <a:bodyPr/>
                  <a:lstStyle/>
                  <a:p>
                    <a:r>
                      <a:rPr lang="en-US"/>
                      <a:t>8%</a:t>
                    </a:r>
                  </a:p>
                </c:rich>
              </c:tx>
              <c:dLblPos val="ctr"/>
              <c:showLegendKey val="0"/>
              <c:showVal val="0"/>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6-F5FC-48D2-BC3E-5F5CE57DD587}"/>
                </c:ext>
              </c:extLst>
            </c:dLbl>
            <c:dLbl>
              <c:idx val="7"/>
              <c:tx>
                <c:rich>
                  <a:bodyPr/>
                  <a:lstStyle/>
                  <a:p>
                    <a:r>
                      <a:rPr lang="en-US"/>
                      <a:t>5%</a:t>
                    </a:r>
                  </a:p>
                </c:rich>
              </c:tx>
              <c:dLblPos val="ctr"/>
              <c:showLegendKey val="0"/>
              <c:showVal val="0"/>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7-F5FC-48D2-BC3E-5F5CE57DD587}"/>
                </c:ext>
              </c:extLst>
            </c:dLbl>
            <c:dLbl>
              <c:idx val="9"/>
              <c:tx>
                <c:rich>
                  <a:bodyPr/>
                  <a:lstStyle/>
                  <a:p>
                    <a:r>
                      <a:rPr lang="en-US"/>
                      <a:t>3%</a:t>
                    </a:r>
                  </a:p>
                </c:rich>
              </c:tx>
              <c:dLblPos val="ctr"/>
              <c:showLegendKey val="0"/>
              <c:showVal val="0"/>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9-F5FC-48D2-BC3E-5F5CE57DD587}"/>
                </c:ext>
              </c:extLst>
            </c:dLbl>
            <c:dLbl>
              <c:idx val="10"/>
              <c:tx>
                <c:rich>
                  <a:bodyPr/>
                  <a:lstStyle/>
                  <a:p>
                    <a:r>
                      <a:rPr lang="en-US"/>
                      <a:t>5%</a:t>
                    </a:r>
                  </a:p>
                </c:rich>
              </c:tx>
              <c:dLblPos val="ctr"/>
              <c:showLegendKey val="0"/>
              <c:showVal val="0"/>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A-F5FC-48D2-BC3E-5F5CE57DD587}"/>
                </c:ext>
              </c:extLst>
            </c:dLbl>
            <c:dLbl>
              <c:idx val="14"/>
              <c:tx>
                <c:rich>
                  <a:bodyPr/>
                  <a:lstStyle/>
                  <a:p>
                    <a:r>
                      <a:rPr lang="en-US"/>
                      <a:t>3%</a:t>
                    </a:r>
                  </a:p>
                </c:rich>
              </c:tx>
              <c:dLblPos val="ctr"/>
              <c:showLegendKey val="0"/>
              <c:showVal val="0"/>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E-F5FC-48D2-BC3E-5F5CE57DD587}"/>
                </c:ext>
              </c:extLst>
            </c:dLbl>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fi-FI"/>
              </a:p>
            </c:txPr>
            <c:showLegendKey val="0"/>
            <c:showVal val="0"/>
            <c:showCatName val="0"/>
            <c:showSerName val="0"/>
            <c:showPercent val="0"/>
            <c:showBubbleSize val="0"/>
            <c:extLst>
              <c:ext xmlns:c15="http://schemas.microsoft.com/office/drawing/2012/chart" uri="{CE6537A1-D6FC-4f65-9D91-7224C49458BB}">
                <c15:showLeaderLines val="0"/>
              </c:ext>
            </c:extLst>
          </c:dLbls>
          <c:cat>
            <c:strRef>
              <c:f>Sheet1!$A$2:$A$16</c:f>
              <c:strCache>
                <c:ptCount val="15"/>
                <c:pt idx="0">
                  <c:v>3v tai nuorempana</c:v>
                </c:pt>
                <c:pt idx="1">
                  <c:v>4v</c:v>
                </c:pt>
                <c:pt idx="2">
                  <c:v>5v</c:v>
                </c:pt>
                <c:pt idx="3">
                  <c:v>6v</c:v>
                </c:pt>
                <c:pt idx="4">
                  <c:v>7v</c:v>
                </c:pt>
                <c:pt idx="5">
                  <c:v>8v</c:v>
                </c:pt>
                <c:pt idx="6">
                  <c:v>9v</c:v>
                </c:pt>
                <c:pt idx="7">
                  <c:v>10v</c:v>
                </c:pt>
                <c:pt idx="8">
                  <c:v>11v</c:v>
                </c:pt>
                <c:pt idx="9">
                  <c:v>12v</c:v>
                </c:pt>
                <c:pt idx="10">
                  <c:v>13v</c:v>
                </c:pt>
                <c:pt idx="11">
                  <c:v>14v</c:v>
                </c:pt>
                <c:pt idx="12">
                  <c:v>15v</c:v>
                </c:pt>
                <c:pt idx="13">
                  <c:v>16v</c:v>
                </c:pt>
                <c:pt idx="14">
                  <c:v>17v</c:v>
                </c:pt>
              </c:strCache>
            </c:strRef>
          </c:cat>
          <c:val>
            <c:numRef>
              <c:f>Sheet1!$B$2:$B$16</c:f>
              <c:numCache>
                <c:formatCode>General</c:formatCode>
                <c:ptCount val="15"/>
                <c:pt idx="0">
                  <c:v>0.02</c:v>
                </c:pt>
                <c:pt idx="1">
                  <c:v>0.1</c:v>
                </c:pt>
                <c:pt idx="2">
                  <c:v>0.2</c:v>
                </c:pt>
                <c:pt idx="3">
                  <c:v>0.22</c:v>
                </c:pt>
                <c:pt idx="4">
                  <c:v>0.12</c:v>
                </c:pt>
                <c:pt idx="5">
                  <c:v>0.1</c:v>
                </c:pt>
                <c:pt idx="6">
                  <c:v>0.08</c:v>
                </c:pt>
                <c:pt idx="7">
                  <c:v>0.05</c:v>
                </c:pt>
                <c:pt idx="8">
                  <c:v>0</c:v>
                </c:pt>
                <c:pt idx="9">
                  <c:v>0.03</c:v>
                </c:pt>
                <c:pt idx="10">
                  <c:v>0.05</c:v>
                </c:pt>
                <c:pt idx="11">
                  <c:v>0</c:v>
                </c:pt>
                <c:pt idx="12">
                  <c:v>0</c:v>
                </c:pt>
                <c:pt idx="13">
                  <c:v>0</c:v>
                </c:pt>
                <c:pt idx="14">
                  <c:v>0.03</c:v>
                </c:pt>
              </c:numCache>
            </c:numRef>
          </c:val>
          <c:extLst>
            <c:ext xmlns:c16="http://schemas.microsoft.com/office/drawing/2014/chart" uri="{C3380CC4-5D6E-409C-BE32-E72D297353CC}">
              <c16:uniqueId val="{0000000F-F5FC-48D2-BC3E-5F5CE57DD587}"/>
            </c:ext>
          </c:extLst>
        </c:ser>
        <c:dLbls>
          <c:showLegendKey val="0"/>
          <c:showVal val="0"/>
          <c:showCatName val="0"/>
          <c:showSerName val="0"/>
          <c:showPercent val="0"/>
          <c:showBubbleSize val="0"/>
        </c:dLbls>
        <c:gapWidth val="219"/>
        <c:overlap val="-27"/>
        <c:axId val="67451136"/>
        <c:axId val="66437120"/>
      </c:barChart>
      <c:catAx>
        <c:axId val="67451136"/>
        <c:scaling>
          <c:orientation val="minMax"/>
        </c:scaling>
        <c:delete val="0"/>
        <c:axPos val="b"/>
        <c:numFmt formatCode="General" sourceLinked="1"/>
        <c:majorTickMark val="none"/>
        <c:minorTickMark val="none"/>
        <c:tickLblPos val="low"/>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fi-FI"/>
          </a:p>
        </c:txPr>
        <c:crossAx val="66437120"/>
        <c:crosses val="autoZero"/>
        <c:auto val="0"/>
        <c:lblAlgn val="ctr"/>
        <c:lblOffset val="100"/>
        <c:noMultiLvlLbl val="0"/>
      </c:catAx>
      <c:valAx>
        <c:axId val="66437120"/>
        <c:scaling>
          <c:orientation val="minMax"/>
          <c:min val="0"/>
        </c:scaling>
        <c:delete val="0"/>
        <c:axPos val="l"/>
        <c:majorGridlines>
          <c:spPr>
            <a:ln w="9525" cap="flat" cmpd="sng" algn="ctr">
              <a:solidFill>
                <a:schemeClr val="tx1">
                  <a:lumMod val="15000"/>
                  <a:lumOff val="85000"/>
                </a:schemeClr>
              </a:solidFill>
              <a:round/>
            </a:ln>
            <a:effectLst/>
          </c:spPr>
        </c:majorGridlines>
        <c:numFmt formatCode="0%" sourceLinked="0"/>
        <c:majorTickMark val="none"/>
        <c:minorTickMark val="none"/>
        <c:tickLblPos val="high"/>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fi-FI"/>
          </a:p>
        </c:txPr>
        <c:crossAx val="67451136"/>
        <c:crosses val="autoZero"/>
        <c:crossBetween val="between"/>
      </c:valAx>
      <c:spPr>
        <a:noFill/>
        <a:ln>
          <a:noFill/>
        </a:ln>
        <a:effectLst/>
      </c:spPr>
    </c:plotArea>
    <c:plotVisOnly val="1"/>
    <c:dispBlanksAs val="zero"/>
    <c:showDLblsOverMax val="1"/>
  </c:chart>
  <c:spPr>
    <a:noFill/>
    <a:ln>
      <a:noFill/>
    </a:ln>
    <a:effectLst/>
  </c:spPr>
  <c:txPr>
    <a:bodyPr/>
    <a:lstStyle/>
    <a:p>
      <a:pPr>
        <a:defRPr/>
      </a:pPr>
      <a:endParaRPr lang="fi-FI"/>
    </a:p>
  </c:txPr>
  <c:externalData r:id="rId3">
    <c:autoUpdate val="0"/>
  </c:externalData>
</c:chartSpace>
</file>

<file path=ppt/charts/chart1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clustered"/>
        <c:varyColors val="0"/>
        <c:ser>
          <c:idx val="0"/>
          <c:order val="0"/>
          <c:tx>
            <c:strRef>
              <c:f>Sheet1!$B$1</c:f>
              <c:strCache>
                <c:ptCount val="1"/>
                <c:pt idx="0">
                  <c:v>Mieti kuluvaa tai edellistä kautta. Minkä tason sarjaan tai kilpailuihin osallistut päälajissasi?</c:v>
                </c:pt>
              </c:strCache>
            </c:strRef>
          </c:tx>
          <c:spPr>
            <a:solidFill>
              <a:schemeClr val="accent1"/>
            </a:solidFill>
            <a:ln>
              <a:noFill/>
            </a:ln>
            <a:effectLst/>
          </c:spPr>
          <c:invertIfNegative val="0"/>
          <c:dLbls>
            <c:dLbl>
              <c:idx val="0"/>
              <c:tx>
                <c:rich>
                  <a:bodyPr/>
                  <a:lstStyle/>
                  <a:p>
                    <a:r>
                      <a:rPr lang="en-US"/>
                      <a:t>7%</a:t>
                    </a:r>
                  </a:p>
                </c:rich>
              </c:tx>
              <c:dLblPos val="ctr"/>
              <c:showLegendKey val="0"/>
              <c:showVal val="0"/>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A7CA-4BFF-A0E8-FC488C661AEE}"/>
                </c:ext>
              </c:extLst>
            </c:dLbl>
            <c:dLbl>
              <c:idx val="1"/>
              <c:tx>
                <c:rich>
                  <a:bodyPr/>
                  <a:lstStyle/>
                  <a:p>
                    <a:r>
                      <a:rPr lang="en-US"/>
                      <a:t>2%</a:t>
                    </a:r>
                  </a:p>
                </c:rich>
              </c:tx>
              <c:dLblPos val="ctr"/>
              <c:showLegendKey val="0"/>
              <c:showVal val="0"/>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A7CA-4BFF-A0E8-FC488C661AEE}"/>
                </c:ext>
              </c:extLst>
            </c:dLbl>
            <c:dLbl>
              <c:idx val="2"/>
              <c:tx>
                <c:rich>
                  <a:bodyPr/>
                  <a:lstStyle/>
                  <a:p>
                    <a:r>
                      <a:rPr lang="en-US"/>
                      <a:t>18%</a:t>
                    </a:r>
                  </a:p>
                </c:rich>
              </c:tx>
              <c:dLblPos val="ctr"/>
              <c:showLegendKey val="0"/>
              <c:showVal val="0"/>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A7CA-4BFF-A0E8-FC488C661AEE}"/>
                </c:ext>
              </c:extLst>
            </c:dLbl>
            <c:dLbl>
              <c:idx val="3"/>
              <c:tx>
                <c:rich>
                  <a:bodyPr/>
                  <a:lstStyle/>
                  <a:p>
                    <a:r>
                      <a:rPr lang="en-US"/>
                      <a:t>73%</a:t>
                    </a:r>
                  </a:p>
                </c:rich>
              </c:tx>
              <c:dLblPos val="ctr"/>
              <c:showLegendKey val="0"/>
              <c:showVal val="0"/>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A7CA-4BFF-A0E8-FC488C661AEE}"/>
                </c:ext>
              </c:extLst>
            </c:dLbl>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fi-FI"/>
              </a:p>
            </c:txPr>
            <c:showLegendKey val="0"/>
            <c:showVal val="0"/>
            <c:showCatName val="0"/>
            <c:showSerName val="0"/>
            <c:showPercent val="0"/>
            <c:showBubbleSize val="0"/>
            <c:extLst>
              <c:ext xmlns:c15="http://schemas.microsoft.com/office/drawing/2012/chart" uri="{CE6537A1-D6FC-4f65-9D91-7224C49458BB}">
                <c15:showLeaderLines val="0"/>
              </c:ext>
            </c:extLst>
          </c:dLbls>
          <c:cat>
            <c:strRef>
              <c:f>Sheet1!$A$2:$A$5</c:f>
              <c:strCache>
                <c:ptCount val="4"/>
                <c:pt idx="0">
                  <c:v>En/emme osallistu sarjaan tai kilpailuihin</c:v>
                </c:pt>
                <c:pt idx="1">
                  <c:v>Osallistun/osallistumme harrastetason sarjaan tai kilpailuihin</c:v>
                </c:pt>
                <c:pt idx="2">
                  <c:v>Osallistun/osallistumme paikallis- tai aluetason sarjaan tai kilpailuihin</c:v>
                </c:pt>
                <c:pt idx="3">
                  <c:v>Osallistun/osallistumme valtakunnallisen tason sarjaan tai kilpailuihin</c:v>
                </c:pt>
              </c:strCache>
            </c:strRef>
          </c:cat>
          <c:val>
            <c:numRef>
              <c:f>Sheet1!$B$2:$B$5</c:f>
              <c:numCache>
                <c:formatCode>General</c:formatCode>
                <c:ptCount val="4"/>
                <c:pt idx="0">
                  <c:v>7.0000000000000007E-2</c:v>
                </c:pt>
                <c:pt idx="1">
                  <c:v>0.02</c:v>
                </c:pt>
                <c:pt idx="2">
                  <c:v>0.18</c:v>
                </c:pt>
                <c:pt idx="3">
                  <c:v>0.73</c:v>
                </c:pt>
              </c:numCache>
            </c:numRef>
          </c:val>
          <c:extLst>
            <c:ext xmlns:c16="http://schemas.microsoft.com/office/drawing/2014/chart" uri="{C3380CC4-5D6E-409C-BE32-E72D297353CC}">
              <c16:uniqueId val="{00000004-A7CA-4BFF-A0E8-FC488C661AEE}"/>
            </c:ext>
          </c:extLst>
        </c:ser>
        <c:dLbls>
          <c:showLegendKey val="0"/>
          <c:showVal val="0"/>
          <c:showCatName val="0"/>
          <c:showSerName val="0"/>
          <c:showPercent val="0"/>
          <c:showBubbleSize val="0"/>
        </c:dLbls>
        <c:gapWidth val="182"/>
        <c:axId val="67451136"/>
        <c:axId val="66437120"/>
      </c:barChart>
      <c:catAx>
        <c:axId val="67451136"/>
        <c:scaling>
          <c:orientation val="maxMin"/>
        </c:scaling>
        <c:delete val="0"/>
        <c:axPos val="l"/>
        <c:numFmt formatCode="General" sourceLinked="1"/>
        <c:majorTickMark val="none"/>
        <c:minorTickMark val="none"/>
        <c:tickLblPos val="low"/>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fi-FI"/>
          </a:p>
        </c:txPr>
        <c:crossAx val="66437120"/>
        <c:crosses val="autoZero"/>
        <c:auto val="0"/>
        <c:lblAlgn val="ctr"/>
        <c:lblOffset val="100"/>
        <c:noMultiLvlLbl val="0"/>
      </c:catAx>
      <c:valAx>
        <c:axId val="66437120"/>
        <c:scaling>
          <c:orientation val="minMax"/>
          <c:min val="0"/>
        </c:scaling>
        <c:delete val="0"/>
        <c:axPos val="t"/>
        <c:majorGridlines>
          <c:spPr>
            <a:ln w="9525" cap="flat" cmpd="sng" algn="ctr">
              <a:solidFill>
                <a:schemeClr val="tx1">
                  <a:lumMod val="15000"/>
                  <a:lumOff val="85000"/>
                </a:schemeClr>
              </a:solidFill>
              <a:round/>
            </a:ln>
            <a:effectLst/>
          </c:spPr>
        </c:majorGridlines>
        <c:numFmt formatCode="0%" sourceLinked="0"/>
        <c:majorTickMark val="none"/>
        <c:minorTickMark val="none"/>
        <c:tickLblPos val="high"/>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fi-FI"/>
          </a:p>
        </c:txPr>
        <c:crossAx val="67451136"/>
        <c:crosses val="autoZero"/>
        <c:crossBetween val="between"/>
      </c:valAx>
      <c:spPr>
        <a:noFill/>
        <a:ln>
          <a:noFill/>
        </a:ln>
        <a:effectLst/>
      </c:spPr>
    </c:plotArea>
    <c:plotVisOnly val="1"/>
    <c:dispBlanksAs val="zero"/>
    <c:showDLblsOverMax val="1"/>
  </c:chart>
  <c:spPr>
    <a:noFill/>
    <a:ln>
      <a:noFill/>
    </a:ln>
    <a:effectLst/>
  </c:spPr>
  <c:txPr>
    <a:bodyPr/>
    <a:lstStyle/>
    <a:p>
      <a:pPr>
        <a:defRPr/>
      </a:pPr>
      <a:endParaRPr lang="fi-FI"/>
    </a:p>
  </c:txPr>
  <c:externalData r:id="rId3">
    <c:autoUpdate val="0"/>
  </c:externalData>
</c:chartSpace>
</file>

<file path=ppt/charts/chart1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5"/>
    </mc:Choice>
    <mc:Fallback>
      <c:style val="5"/>
    </mc:Fallback>
  </mc:AlternateContent>
  <c:chart>
    <c:autoTitleDeleted val="1"/>
    <c:plotArea>
      <c:layout/>
      <c:barChart>
        <c:barDir val="bar"/>
        <c:grouping val="stacked"/>
        <c:varyColors val="0"/>
        <c:ser>
          <c:idx val="0"/>
          <c:order val="0"/>
          <c:tx>
            <c:strRef>
              <c:f>Sheet1!$B$1</c:f>
              <c:strCache>
                <c:ptCount val="1"/>
                <c:pt idx="0">
                  <c:v>0</c:v>
                </c:pt>
              </c:strCache>
            </c:strRef>
          </c:tx>
          <c:spPr>
            <a:solidFill>
              <a:schemeClr val="accent3">
                <a:tint val="39000"/>
              </a:schemeClr>
            </a:solidFill>
            <a:ln>
              <a:noFill/>
            </a:ln>
            <a:effectLst/>
          </c:spPr>
          <c:invertIfNegative val="0"/>
          <c:cat>
            <c:strRef>
              <c:f>Sheet1!$A$2:$A$4</c:f>
              <c:strCache>
                <c:ptCount val="3"/>
                <c:pt idx="0">
                  <c:v>Valmentajan ohjaamia päälajin harjoituksia</c:v>
                </c:pt>
                <c:pt idx="1">
                  <c:v>Päälajin omatoimisia harjoituksia</c:v>
                </c:pt>
                <c:pt idx="2">
                  <c:v>Päälajin pelejä / kilpailuja</c:v>
                </c:pt>
              </c:strCache>
            </c:strRef>
          </c:cat>
          <c:val>
            <c:numRef>
              <c:f>Sheet1!$B$2:$B$4</c:f>
              <c:numCache>
                <c:formatCode>General</c:formatCode>
                <c:ptCount val="3"/>
                <c:pt idx="0">
                  <c:v>0</c:v>
                </c:pt>
                <c:pt idx="1">
                  <c:v>0.13</c:v>
                </c:pt>
                <c:pt idx="2">
                  <c:v>0.21</c:v>
                </c:pt>
              </c:numCache>
            </c:numRef>
          </c:val>
          <c:extLst>
            <c:ext xmlns:c16="http://schemas.microsoft.com/office/drawing/2014/chart" uri="{C3380CC4-5D6E-409C-BE32-E72D297353CC}">
              <c16:uniqueId val="{00000003-C334-4A80-9149-940D849D52F9}"/>
            </c:ext>
          </c:extLst>
        </c:ser>
        <c:ser>
          <c:idx val="1"/>
          <c:order val="1"/>
          <c:tx>
            <c:strRef>
              <c:f>Sheet1!$C$1</c:f>
              <c:strCache>
                <c:ptCount val="1"/>
                <c:pt idx="0">
                  <c:v>1</c:v>
                </c:pt>
              </c:strCache>
            </c:strRef>
          </c:tx>
          <c:spPr>
            <a:solidFill>
              <a:schemeClr val="accent3">
                <a:tint val="47000"/>
              </a:schemeClr>
            </a:solidFill>
            <a:ln>
              <a:noFill/>
            </a:ln>
            <a:effectLst/>
          </c:spPr>
          <c:invertIfNegative val="0"/>
          <c:cat>
            <c:strRef>
              <c:f>Sheet1!$A$2:$A$4</c:f>
              <c:strCache>
                <c:ptCount val="3"/>
                <c:pt idx="0">
                  <c:v>Valmentajan ohjaamia päälajin harjoituksia</c:v>
                </c:pt>
                <c:pt idx="1">
                  <c:v>Päälajin omatoimisia harjoituksia</c:v>
                </c:pt>
                <c:pt idx="2">
                  <c:v>Päälajin pelejä / kilpailuja</c:v>
                </c:pt>
              </c:strCache>
            </c:strRef>
          </c:cat>
          <c:val>
            <c:numRef>
              <c:f>Sheet1!$C$2:$C$4</c:f>
              <c:numCache>
                <c:formatCode>General</c:formatCode>
                <c:ptCount val="3"/>
                <c:pt idx="0">
                  <c:v>0.02</c:v>
                </c:pt>
                <c:pt idx="1">
                  <c:v>0.24</c:v>
                </c:pt>
                <c:pt idx="2">
                  <c:v>0.57999999999999996</c:v>
                </c:pt>
              </c:numCache>
            </c:numRef>
          </c:val>
          <c:extLst>
            <c:ext xmlns:c16="http://schemas.microsoft.com/office/drawing/2014/chart" uri="{C3380CC4-5D6E-409C-BE32-E72D297353CC}">
              <c16:uniqueId val="{00000007-C334-4A80-9149-940D849D52F9}"/>
            </c:ext>
          </c:extLst>
        </c:ser>
        <c:ser>
          <c:idx val="2"/>
          <c:order val="2"/>
          <c:tx>
            <c:strRef>
              <c:f>Sheet1!$D$1</c:f>
              <c:strCache>
                <c:ptCount val="1"/>
                <c:pt idx="0">
                  <c:v>2</c:v>
                </c:pt>
              </c:strCache>
            </c:strRef>
          </c:tx>
          <c:spPr>
            <a:solidFill>
              <a:schemeClr val="accent3">
                <a:tint val="55000"/>
              </a:schemeClr>
            </a:solidFill>
            <a:ln>
              <a:noFill/>
            </a:ln>
            <a:effectLst/>
          </c:spPr>
          <c:invertIfNegative val="0"/>
          <c:cat>
            <c:strRef>
              <c:f>Sheet1!$A$2:$A$4</c:f>
              <c:strCache>
                <c:ptCount val="3"/>
                <c:pt idx="0">
                  <c:v>Valmentajan ohjaamia päälajin harjoituksia</c:v>
                </c:pt>
                <c:pt idx="1">
                  <c:v>Päälajin omatoimisia harjoituksia</c:v>
                </c:pt>
                <c:pt idx="2">
                  <c:v>Päälajin pelejä / kilpailuja</c:v>
                </c:pt>
              </c:strCache>
            </c:strRef>
          </c:cat>
          <c:val>
            <c:numRef>
              <c:f>Sheet1!$D$2:$D$4</c:f>
              <c:numCache>
                <c:formatCode>General</c:formatCode>
                <c:ptCount val="3"/>
                <c:pt idx="0">
                  <c:v>0</c:v>
                </c:pt>
                <c:pt idx="1">
                  <c:v>0.18</c:v>
                </c:pt>
                <c:pt idx="2">
                  <c:v>0.08</c:v>
                </c:pt>
              </c:numCache>
            </c:numRef>
          </c:val>
          <c:extLst>
            <c:ext xmlns:c16="http://schemas.microsoft.com/office/drawing/2014/chart" uri="{C3380CC4-5D6E-409C-BE32-E72D297353CC}">
              <c16:uniqueId val="{0000000B-C334-4A80-9149-940D849D52F9}"/>
            </c:ext>
          </c:extLst>
        </c:ser>
        <c:ser>
          <c:idx val="3"/>
          <c:order val="3"/>
          <c:tx>
            <c:strRef>
              <c:f>Sheet1!$E$1</c:f>
              <c:strCache>
                <c:ptCount val="1"/>
                <c:pt idx="0">
                  <c:v>3</c:v>
                </c:pt>
              </c:strCache>
            </c:strRef>
          </c:tx>
          <c:spPr>
            <a:solidFill>
              <a:schemeClr val="accent3">
                <a:tint val="63000"/>
              </a:schemeClr>
            </a:solidFill>
            <a:ln>
              <a:noFill/>
            </a:ln>
            <a:effectLst/>
          </c:spPr>
          <c:invertIfNegative val="0"/>
          <c:cat>
            <c:strRef>
              <c:f>Sheet1!$A$2:$A$4</c:f>
              <c:strCache>
                <c:ptCount val="3"/>
                <c:pt idx="0">
                  <c:v>Valmentajan ohjaamia päälajin harjoituksia</c:v>
                </c:pt>
                <c:pt idx="1">
                  <c:v>Päälajin omatoimisia harjoituksia</c:v>
                </c:pt>
                <c:pt idx="2">
                  <c:v>Päälajin pelejä / kilpailuja</c:v>
                </c:pt>
              </c:strCache>
            </c:strRef>
          </c:cat>
          <c:val>
            <c:numRef>
              <c:f>Sheet1!$E$2:$E$4</c:f>
              <c:numCache>
                <c:formatCode>General</c:formatCode>
                <c:ptCount val="3"/>
                <c:pt idx="0">
                  <c:v>0</c:v>
                </c:pt>
                <c:pt idx="1">
                  <c:v>0.13</c:v>
                </c:pt>
                <c:pt idx="2">
                  <c:v>0.05</c:v>
                </c:pt>
              </c:numCache>
            </c:numRef>
          </c:val>
          <c:extLst>
            <c:ext xmlns:c16="http://schemas.microsoft.com/office/drawing/2014/chart" uri="{C3380CC4-5D6E-409C-BE32-E72D297353CC}">
              <c16:uniqueId val="{0000000F-C334-4A80-9149-940D849D52F9}"/>
            </c:ext>
          </c:extLst>
        </c:ser>
        <c:ser>
          <c:idx val="4"/>
          <c:order val="4"/>
          <c:tx>
            <c:strRef>
              <c:f>Sheet1!$F$1</c:f>
              <c:strCache>
                <c:ptCount val="1"/>
                <c:pt idx="0">
                  <c:v>4</c:v>
                </c:pt>
              </c:strCache>
            </c:strRef>
          </c:tx>
          <c:spPr>
            <a:solidFill>
              <a:schemeClr val="accent3">
                <a:tint val="72000"/>
              </a:schemeClr>
            </a:solidFill>
            <a:ln>
              <a:noFill/>
            </a:ln>
            <a:effectLst/>
          </c:spPr>
          <c:invertIfNegative val="0"/>
          <c:cat>
            <c:strRef>
              <c:f>Sheet1!$A$2:$A$4</c:f>
              <c:strCache>
                <c:ptCount val="3"/>
                <c:pt idx="0">
                  <c:v>Valmentajan ohjaamia päälajin harjoituksia</c:v>
                </c:pt>
                <c:pt idx="1">
                  <c:v>Päälajin omatoimisia harjoituksia</c:v>
                </c:pt>
                <c:pt idx="2">
                  <c:v>Päälajin pelejä / kilpailuja</c:v>
                </c:pt>
              </c:strCache>
            </c:strRef>
          </c:cat>
          <c:val>
            <c:numRef>
              <c:f>Sheet1!$F$2:$F$4</c:f>
              <c:numCache>
                <c:formatCode>General</c:formatCode>
                <c:ptCount val="3"/>
                <c:pt idx="0">
                  <c:v>0.15</c:v>
                </c:pt>
                <c:pt idx="1">
                  <c:v>0.13</c:v>
                </c:pt>
                <c:pt idx="2">
                  <c:v>0.02</c:v>
                </c:pt>
              </c:numCache>
            </c:numRef>
          </c:val>
          <c:extLst>
            <c:ext xmlns:c16="http://schemas.microsoft.com/office/drawing/2014/chart" uri="{C3380CC4-5D6E-409C-BE32-E72D297353CC}">
              <c16:uniqueId val="{00000013-C334-4A80-9149-940D849D52F9}"/>
            </c:ext>
          </c:extLst>
        </c:ser>
        <c:ser>
          <c:idx val="5"/>
          <c:order val="5"/>
          <c:tx>
            <c:strRef>
              <c:f>Sheet1!$G$1</c:f>
              <c:strCache>
                <c:ptCount val="1"/>
                <c:pt idx="0">
                  <c:v>5</c:v>
                </c:pt>
              </c:strCache>
            </c:strRef>
          </c:tx>
          <c:spPr>
            <a:solidFill>
              <a:schemeClr val="accent3">
                <a:tint val="80000"/>
              </a:schemeClr>
            </a:solidFill>
            <a:ln>
              <a:noFill/>
            </a:ln>
            <a:effectLst/>
          </c:spPr>
          <c:invertIfNegative val="0"/>
          <c:cat>
            <c:strRef>
              <c:f>Sheet1!$A$2:$A$4</c:f>
              <c:strCache>
                <c:ptCount val="3"/>
                <c:pt idx="0">
                  <c:v>Valmentajan ohjaamia päälajin harjoituksia</c:v>
                </c:pt>
                <c:pt idx="1">
                  <c:v>Päälajin omatoimisia harjoituksia</c:v>
                </c:pt>
                <c:pt idx="2">
                  <c:v>Päälajin pelejä / kilpailuja</c:v>
                </c:pt>
              </c:strCache>
            </c:strRef>
          </c:cat>
          <c:val>
            <c:numRef>
              <c:f>Sheet1!$G$2:$G$4</c:f>
              <c:numCache>
                <c:formatCode>General</c:formatCode>
                <c:ptCount val="3"/>
                <c:pt idx="0">
                  <c:v>0.12</c:v>
                </c:pt>
                <c:pt idx="1">
                  <c:v>0.08</c:v>
                </c:pt>
                <c:pt idx="2">
                  <c:v>0</c:v>
                </c:pt>
              </c:numCache>
            </c:numRef>
          </c:val>
          <c:extLst>
            <c:ext xmlns:c16="http://schemas.microsoft.com/office/drawing/2014/chart" uri="{C3380CC4-5D6E-409C-BE32-E72D297353CC}">
              <c16:uniqueId val="{00000017-C334-4A80-9149-940D849D52F9}"/>
            </c:ext>
          </c:extLst>
        </c:ser>
        <c:ser>
          <c:idx val="6"/>
          <c:order val="6"/>
          <c:tx>
            <c:strRef>
              <c:f>Sheet1!$H$1</c:f>
              <c:strCache>
                <c:ptCount val="1"/>
                <c:pt idx="0">
                  <c:v>6</c:v>
                </c:pt>
              </c:strCache>
            </c:strRef>
          </c:tx>
          <c:spPr>
            <a:solidFill>
              <a:schemeClr val="accent3">
                <a:tint val="88000"/>
              </a:schemeClr>
            </a:solidFill>
            <a:ln>
              <a:noFill/>
            </a:ln>
            <a:effectLst/>
          </c:spPr>
          <c:invertIfNegative val="0"/>
          <c:cat>
            <c:strRef>
              <c:f>Sheet1!$A$2:$A$4</c:f>
              <c:strCache>
                <c:ptCount val="3"/>
                <c:pt idx="0">
                  <c:v>Valmentajan ohjaamia päälajin harjoituksia</c:v>
                </c:pt>
                <c:pt idx="1">
                  <c:v>Päälajin omatoimisia harjoituksia</c:v>
                </c:pt>
                <c:pt idx="2">
                  <c:v>Päälajin pelejä / kilpailuja</c:v>
                </c:pt>
              </c:strCache>
            </c:strRef>
          </c:cat>
          <c:val>
            <c:numRef>
              <c:f>Sheet1!$H$2:$H$4</c:f>
              <c:numCache>
                <c:formatCode>General</c:formatCode>
                <c:ptCount val="3"/>
                <c:pt idx="0">
                  <c:v>0.3</c:v>
                </c:pt>
                <c:pt idx="1">
                  <c:v>0</c:v>
                </c:pt>
                <c:pt idx="2">
                  <c:v>0</c:v>
                </c:pt>
              </c:numCache>
            </c:numRef>
          </c:val>
          <c:extLst>
            <c:ext xmlns:c16="http://schemas.microsoft.com/office/drawing/2014/chart" uri="{C3380CC4-5D6E-409C-BE32-E72D297353CC}">
              <c16:uniqueId val="{0000001B-C334-4A80-9149-940D849D52F9}"/>
            </c:ext>
          </c:extLst>
        </c:ser>
        <c:ser>
          <c:idx val="7"/>
          <c:order val="7"/>
          <c:tx>
            <c:strRef>
              <c:f>Sheet1!$I$1</c:f>
              <c:strCache>
                <c:ptCount val="1"/>
                <c:pt idx="0">
                  <c:v>7</c:v>
                </c:pt>
              </c:strCache>
            </c:strRef>
          </c:tx>
          <c:spPr>
            <a:solidFill>
              <a:schemeClr val="accent3">
                <a:tint val="96000"/>
              </a:schemeClr>
            </a:solidFill>
            <a:ln>
              <a:noFill/>
            </a:ln>
            <a:effectLst/>
          </c:spPr>
          <c:invertIfNegative val="0"/>
          <c:cat>
            <c:strRef>
              <c:f>Sheet1!$A$2:$A$4</c:f>
              <c:strCache>
                <c:ptCount val="3"/>
                <c:pt idx="0">
                  <c:v>Valmentajan ohjaamia päälajin harjoituksia</c:v>
                </c:pt>
                <c:pt idx="1">
                  <c:v>Päälajin omatoimisia harjoituksia</c:v>
                </c:pt>
                <c:pt idx="2">
                  <c:v>Päälajin pelejä / kilpailuja</c:v>
                </c:pt>
              </c:strCache>
            </c:strRef>
          </c:cat>
          <c:val>
            <c:numRef>
              <c:f>Sheet1!$I$2:$I$4</c:f>
              <c:numCache>
                <c:formatCode>General</c:formatCode>
                <c:ptCount val="3"/>
                <c:pt idx="0">
                  <c:v>0.1</c:v>
                </c:pt>
                <c:pt idx="1">
                  <c:v>0.03</c:v>
                </c:pt>
                <c:pt idx="2">
                  <c:v>0</c:v>
                </c:pt>
              </c:numCache>
            </c:numRef>
          </c:val>
          <c:extLst>
            <c:ext xmlns:c16="http://schemas.microsoft.com/office/drawing/2014/chart" uri="{C3380CC4-5D6E-409C-BE32-E72D297353CC}">
              <c16:uniqueId val="{0000001F-C334-4A80-9149-940D849D52F9}"/>
            </c:ext>
          </c:extLst>
        </c:ser>
        <c:ser>
          <c:idx val="8"/>
          <c:order val="8"/>
          <c:tx>
            <c:strRef>
              <c:f>Sheet1!$J$1</c:f>
              <c:strCache>
                <c:ptCount val="1"/>
                <c:pt idx="0">
                  <c:v>8</c:v>
                </c:pt>
              </c:strCache>
            </c:strRef>
          </c:tx>
          <c:spPr>
            <a:solidFill>
              <a:schemeClr val="accent3">
                <a:shade val="95000"/>
              </a:schemeClr>
            </a:solidFill>
            <a:ln>
              <a:noFill/>
            </a:ln>
            <a:effectLst/>
          </c:spPr>
          <c:invertIfNegative val="0"/>
          <c:cat>
            <c:strRef>
              <c:f>Sheet1!$A$2:$A$4</c:f>
              <c:strCache>
                <c:ptCount val="3"/>
                <c:pt idx="0">
                  <c:v>Valmentajan ohjaamia päälajin harjoituksia</c:v>
                </c:pt>
                <c:pt idx="1">
                  <c:v>Päälajin omatoimisia harjoituksia</c:v>
                </c:pt>
                <c:pt idx="2">
                  <c:v>Päälajin pelejä / kilpailuja</c:v>
                </c:pt>
              </c:strCache>
            </c:strRef>
          </c:cat>
          <c:val>
            <c:numRef>
              <c:f>Sheet1!$J$2:$J$4</c:f>
              <c:numCache>
                <c:formatCode>General</c:formatCode>
                <c:ptCount val="3"/>
                <c:pt idx="0">
                  <c:v>0.18</c:v>
                </c:pt>
                <c:pt idx="1">
                  <c:v>0</c:v>
                </c:pt>
                <c:pt idx="2">
                  <c:v>0</c:v>
                </c:pt>
              </c:numCache>
            </c:numRef>
          </c:val>
          <c:extLst>
            <c:ext xmlns:c16="http://schemas.microsoft.com/office/drawing/2014/chart" uri="{C3380CC4-5D6E-409C-BE32-E72D297353CC}">
              <c16:uniqueId val="{00000023-C334-4A80-9149-940D849D52F9}"/>
            </c:ext>
          </c:extLst>
        </c:ser>
        <c:ser>
          <c:idx val="9"/>
          <c:order val="9"/>
          <c:tx>
            <c:strRef>
              <c:f>Sheet1!$K$1</c:f>
              <c:strCache>
                <c:ptCount val="1"/>
                <c:pt idx="0">
                  <c:v>9</c:v>
                </c:pt>
              </c:strCache>
            </c:strRef>
          </c:tx>
          <c:spPr>
            <a:solidFill>
              <a:schemeClr val="accent3">
                <a:shade val="87000"/>
              </a:schemeClr>
            </a:solidFill>
            <a:ln>
              <a:noFill/>
            </a:ln>
            <a:effectLst/>
          </c:spPr>
          <c:invertIfNegative val="0"/>
          <c:cat>
            <c:strRef>
              <c:f>Sheet1!$A$2:$A$4</c:f>
              <c:strCache>
                <c:ptCount val="3"/>
                <c:pt idx="0">
                  <c:v>Valmentajan ohjaamia päälajin harjoituksia</c:v>
                </c:pt>
                <c:pt idx="1">
                  <c:v>Päälajin omatoimisia harjoituksia</c:v>
                </c:pt>
                <c:pt idx="2">
                  <c:v>Päälajin pelejä / kilpailuja</c:v>
                </c:pt>
              </c:strCache>
            </c:strRef>
          </c:cat>
          <c:val>
            <c:numRef>
              <c:f>Sheet1!$K$2:$K$4</c:f>
              <c:numCache>
                <c:formatCode>General</c:formatCode>
                <c:ptCount val="3"/>
                <c:pt idx="0">
                  <c:v>0.05</c:v>
                </c:pt>
                <c:pt idx="1">
                  <c:v>0</c:v>
                </c:pt>
                <c:pt idx="2">
                  <c:v>0</c:v>
                </c:pt>
              </c:numCache>
            </c:numRef>
          </c:val>
          <c:extLst>
            <c:ext xmlns:c16="http://schemas.microsoft.com/office/drawing/2014/chart" uri="{C3380CC4-5D6E-409C-BE32-E72D297353CC}">
              <c16:uniqueId val="{00000027-C334-4A80-9149-940D849D52F9}"/>
            </c:ext>
          </c:extLst>
        </c:ser>
        <c:ser>
          <c:idx val="10"/>
          <c:order val="10"/>
          <c:tx>
            <c:strRef>
              <c:f>Sheet1!$L$1</c:f>
              <c:strCache>
                <c:ptCount val="1"/>
                <c:pt idx="0">
                  <c:v>10</c:v>
                </c:pt>
              </c:strCache>
            </c:strRef>
          </c:tx>
          <c:spPr>
            <a:solidFill>
              <a:schemeClr val="accent3">
                <a:shade val="79000"/>
              </a:schemeClr>
            </a:solidFill>
            <a:ln>
              <a:noFill/>
            </a:ln>
            <a:effectLst/>
          </c:spPr>
          <c:invertIfNegative val="0"/>
          <c:cat>
            <c:strRef>
              <c:f>Sheet1!$A$2:$A$4</c:f>
              <c:strCache>
                <c:ptCount val="3"/>
                <c:pt idx="0">
                  <c:v>Valmentajan ohjaamia päälajin harjoituksia</c:v>
                </c:pt>
                <c:pt idx="1">
                  <c:v>Päälajin omatoimisia harjoituksia</c:v>
                </c:pt>
                <c:pt idx="2">
                  <c:v>Päälajin pelejä / kilpailuja</c:v>
                </c:pt>
              </c:strCache>
            </c:strRef>
          </c:cat>
          <c:val>
            <c:numRef>
              <c:f>Sheet1!$L$2:$L$4</c:f>
              <c:numCache>
                <c:formatCode>General</c:formatCode>
                <c:ptCount val="3"/>
                <c:pt idx="0">
                  <c:v>0</c:v>
                </c:pt>
                <c:pt idx="1">
                  <c:v>0</c:v>
                </c:pt>
                <c:pt idx="2">
                  <c:v>0</c:v>
                </c:pt>
              </c:numCache>
            </c:numRef>
          </c:val>
          <c:extLst>
            <c:ext xmlns:c16="http://schemas.microsoft.com/office/drawing/2014/chart" uri="{C3380CC4-5D6E-409C-BE32-E72D297353CC}">
              <c16:uniqueId val="{0000002B-C334-4A80-9149-940D849D52F9}"/>
            </c:ext>
          </c:extLst>
        </c:ser>
        <c:ser>
          <c:idx val="11"/>
          <c:order val="11"/>
          <c:tx>
            <c:strRef>
              <c:f>Sheet1!$M$1</c:f>
              <c:strCache>
                <c:ptCount val="1"/>
                <c:pt idx="0">
                  <c:v>11</c:v>
                </c:pt>
              </c:strCache>
            </c:strRef>
          </c:tx>
          <c:spPr>
            <a:solidFill>
              <a:schemeClr val="accent3">
                <a:shade val="71000"/>
              </a:schemeClr>
            </a:solidFill>
            <a:ln>
              <a:noFill/>
            </a:ln>
            <a:effectLst/>
          </c:spPr>
          <c:invertIfNegative val="0"/>
          <c:cat>
            <c:strRef>
              <c:f>Sheet1!$A$2:$A$4</c:f>
              <c:strCache>
                <c:ptCount val="3"/>
                <c:pt idx="0">
                  <c:v>Valmentajan ohjaamia päälajin harjoituksia</c:v>
                </c:pt>
                <c:pt idx="1">
                  <c:v>Päälajin omatoimisia harjoituksia</c:v>
                </c:pt>
                <c:pt idx="2">
                  <c:v>Päälajin pelejä / kilpailuja</c:v>
                </c:pt>
              </c:strCache>
            </c:strRef>
          </c:cat>
          <c:val>
            <c:numRef>
              <c:f>Sheet1!$M$2:$M$4</c:f>
              <c:numCache>
                <c:formatCode>General</c:formatCode>
                <c:ptCount val="3"/>
                <c:pt idx="0">
                  <c:v>0</c:v>
                </c:pt>
                <c:pt idx="1">
                  <c:v>0</c:v>
                </c:pt>
                <c:pt idx="2">
                  <c:v>0</c:v>
                </c:pt>
              </c:numCache>
            </c:numRef>
          </c:val>
          <c:extLst>
            <c:ext xmlns:c16="http://schemas.microsoft.com/office/drawing/2014/chart" uri="{C3380CC4-5D6E-409C-BE32-E72D297353CC}">
              <c16:uniqueId val="{0000002F-C334-4A80-9149-940D849D52F9}"/>
            </c:ext>
          </c:extLst>
        </c:ser>
        <c:ser>
          <c:idx val="12"/>
          <c:order val="12"/>
          <c:tx>
            <c:strRef>
              <c:f>Sheet1!$N$1</c:f>
              <c:strCache>
                <c:ptCount val="1"/>
                <c:pt idx="0">
                  <c:v>12</c:v>
                </c:pt>
              </c:strCache>
            </c:strRef>
          </c:tx>
          <c:spPr>
            <a:solidFill>
              <a:schemeClr val="accent3">
                <a:shade val="62000"/>
              </a:schemeClr>
            </a:solidFill>
            <a:ln>
              <a:noFill/>
            </a:ln>
            <a:effectLst/>
          </c:spPr>
          <c:invertIfNegative val="0"/>
          <c:cat>
            <c:strRef>
              <c:f>Sheet1!$A$2:$A$4</c:f>
              <c:strCache>
                <c:ptCount val="3"/>
                <c:pt idx="0">
                  <c:v>Valmentajan ohjaamia päälajin harjoituksia</c:v>
                </c:pt>
                <c:pt idx="1">
                  <c:v>Päälajin omatoimisia harjoituksia</c:v>
                </c:pt>
                <c:pt idx="2">
                  <c:v>Päälajin pelejä / kilpailuja</c:v>
                </c:pt>
              </c:strCache>
            </c:strRef>
          </c:cat>
          <c:val>
            <c:numRef>
              <c:f>Sheet1!$N$2:$N$4</c:f>
              <c:numCache>
                <c:formatCode>General</c:formatCode>
                <c:ptCount val="3"/>
                <c:pt idx="0">
                  <c:v>0</c:v>
                </c:pt>
                <c:pt idx="1">
                  <c:v>0</c:v>
                </c:pt>
                <c:pt idx="2">
                  <c:v>0</c:v>
                </c:pt>
              </c:numCache>
            </c:numRef>
          </c:val>
          <c:extLst>
            <c:ext xmlns:c16="http://schemas.microsoft.com/office/drawing/2014/chart" uri="{C3380CC4-5D6E-409C-BE32-E72D297353CC}">
              <c16:uniqueId val="{00000033-C334-4A80-9149-940D849D52F9}"/>
            </c:ext>
          </c:extLst>
        </c:ser>
        <c:ser>
          <c:idx val="13"/>
          <c:order val="13"/>
          <c:tx>
            <c:strRef>
              <c:f>Sheet1!$O$1</c:f>
              <c:strCache>
                <c:ptCount val="1"/>
                <c:pt idx="0">
                  <c:v>13</c:v>
                </c:pt>
              </c:strCache>
            </c:strRef>
          </c:tx>
          <c:spPr>
            <a:solidFill>
              <a:schemeClr val="accent3">
                <a:shade val="54000"/>
              </a:schemeClr>
            </a:solidFill>
            <a:ln>
              <a:noFill/>
            </a:ln>
            <a:effectLst/>
          </c:spPr>
          <c:invertIfNegative val="0"/>
          <c:cat>
            <c:strRef>
              <c:f>Sheet1!$A$2:$A$4</c:f>
              <c:strCache>
                <c:ptCount val="3"/>
                <c:pt idx="0">
                  <c:v>Valmentajan ohjaamia päälajin harjoituksia</c:v>
                </c:pt>
                <c:pt idx="1">
                  <c:v>Päälajin omatoimisia harjoituksia</c:v>
                </c:pt>
                <c:pt idx="2">
                  <c:v>Päälajin pelejä / kilpailuja</c:v>
                </c:pt>
              </c:strCache>
            </c:strRef>
          </c:cat>
          <c:val>
            <c:numRef>
              <c:f>Sheet1!$O$2:$O$4</c:f>
              <c:numCache>
                <c:formatCode>General</c:formatCode>
                <c:ptCount val="3"/>
                <c:pt idx="0">
                  <c:v>0</c:v>
                </c:pt>
                <c:pt idx="1">
                  <c:v>0</c:v>
                </c:pt>
                <c:pt idx="2">
                  <c:v>0</c:v>
                </c:pt>
              </c:numCache>
            </c:numRef>
          </c:val>
          <c:extLst>
            <c:ext xmlns:c16="http://schemas.microsoft.com/office/drawing/2014/chart" uri="{C3380CC4-5D6E-409C-BE32-E72D297353CC}">
              <c16:uniqueId val="{00000037-C334-4A80-9149-940D849D52F9}"/>
            </c:ext>
          </c:extLst>
        </c:ser>
        <c:ser>
          <c:idx val="14"/>
          <c:order val="14"/>
          <c:tx>
            <c:strRef>
              <c:f>Sheet1!$P$1</c:f>
              <c:strCache>
                <c:ptCount val="1"/>
                <c:pt idx="0">
                  <c:v>14</c:v>
                </c:pt>
              </c:strCache>
            </c:strRef>
          </c:tx>
          <c:spPr>
            <a:solidFill>
              <a:schemeClr val="accent3">
                <a:shade val="46000"/>
              </a:schemeClr>
            </a:solidFill>
            <a:ln>
              <a:noFill/>
            </a:ln>
            <a:effectLst/>
          </c:spPr>
          <c:invertIfNegative val="0"/>
          <c:cat>
            <c:strRef>
              <c:f>Sheet1!$A$2:$A$4</c:f>
              <c:strCache>
                <c:ptCount val="3"/>
                <c:pt idx="0">
                  <c:v>Valmentajan ohjaamia päälajin harjoituksia</c:v>
                </c:pt>
                <c:pt idx="1">
                  <c:v>Päälajin omatoimisia harjoituksia</c:v>
                </c:pt>
                <c:pt idx="2">
                  <c:v>Päälajin pelejä / kilpailuja</c:v>
                </c:pt>
              </c:strCache>
            </c:strRef>
          </c:cat>
          <c:val>
            <c:numRef>
              <c:f>Sheet1!$P$2:$P$4</c:f>
              <c:numCache>
                <c:formatCode>General</c:formatCode>
                <c:ptCount val="3"/>
                <c:pt idx="0">
                  <c:v>0.03</c:v>
                </c:pt>
                <c:pt idx="1">
                  <c:v>0.03</c:v>
                </c:pt>
                <c:pt idx="2">
                  <c:v>0.03</c:v>
                </c:pt>
              </c:numCache>
            </c:numRef>
          </c:val>
          <c:extLst>
            <c:ext xmlns:c16="http://schemas.microsoft.com/office/drawing/2014/chart" uri="{C3380CC4-5D6E-409C-BE32-E72D297353CC}">
              <c16:uniqueId val="{0000003B-C334-4A80-9149-940D849D52F9}"/>
            </c:ext>
          </c:extLst>
        </c:ser>
        <c:ser>
          <c:idx val="15"/>
          <c:order val="15"/>
          <c:tx>
            <c:strRef>
              <c:f>Sheet1!$Q$1</c:f>
              <c:strCache>
                <c:ptCount val="1"/>
                <c:pt idx="0">
                  <c:v>15</c:v>
                </c:pt>
              </c:strCache>
            </c:strRef>
          </c:tx>
          <c:spPr>
            <a:solidFill>
              <a:schemeClr val="accent3">
                <a:shade val="38000"/>
              </a:schemeClr>
            </a:solidFill>
            <a:ln>
              <a:noFill/>
            </a:ln>
            <a:effectLst/>
          </c:spPr>
          <c:invertIfNegative val="0"/>
          <c:cat>
            <c:strRef>
              <c:f>Sheet1!$A$2:$A$4</c:f>
              <c:strCache>
                <c:ptCount val="3"/>
                <c:pt idx="0">
                  <c:v>Valmentajan ohjaamia päälajin harjoituksia</c:v>
                </c:pt>
                <c:pt idx="1">
                  <c:v>Päälajin omatoimisia harjoituksia</c:v>
                </c:pt>
                <c:pt idx="2">
                  <c:v>Päälajin pelejä / kilpailuja</c:v>
                </c:pt>
              </c:strCache>
            </c:strRef>
          </c:cat>
          <c:val>
            <c:numRef>
              <c:f>Sheet1!$Q$2:$Q$4</c:f>
              <c:numCache>
                <c:formatCode>General</c:formatCode>
                <c:ptCount val="3"/>
                <c:pt idx="0">
                  <c:v>0.05</c:v>
                </c:pt>
                <c:pt idx="1">
                  <c:v>0.05</c:v>
                </c:pt>
                <c:pt idx="2">
                  <c:v>0.03</c:v>
                </c:pt>
              </c:numCache>
            </c:numRef>
          </c:val>
          <c:extLst>
            <c:ext xmlns:c16="http://schemas.microsoft.com/office/drawing/2014/chart" uri="{C3380CC4-5D6E-409C-BE32-E72D297353CC}">
              <c16:uniqueId val="{0000003F-C334-4A80-9149-940D849D52F9}"/>
            </c:ext>
          </c:extLst>
        </c:ser>
        <c:dLbls>
          <c:showLegendKey val="0"/>
          <c:showVal val="0"/>
          <c:showCatName val="0"/>
          <c:showSerName val="0"/>
          <c:showPercent val="0"/>
          <c:showBubbleSize val="0"/>
        </c:dLbls>
        <c:gapWidth val="150"/>
        <c:overlap val="100"/>
        <c:axId val="67451136"/>
        <c:axId val="66437120"/>
      </c:barChart>
      <c:catAx>
        <c:axId val="67451136"/>
        <c:scaling>
          <c:orientation val="maxMin"/>
        </c:scaling>
        <c:delete val="0"/>
        <c:axPos val="l"/>
        <c:numFmt formatCode="General" sourceLinked="1"/>
        <c:majorTickMark val="none"/>
        <c:minorTickMark val="none"/>
        <c:tickLblPos val="low"/>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fi-FI"/>
          </a:p>
        </c:txPr>
        <c:crossAx val="66437120"/>
        <c:crosses val="autoZero"/>
        <c:auto val="0"/>
        <c:lblAlgn val="ctr"/>
        <c:lblOffset val="100"/>
        <c:noMultiLvlLbl val="0"/>
      </c:catAx>
      <c:valAx>
        <c:axId val="66437120"/>
        <c:scaling>
          <c:orientation val="minMax"/>
          <c:max val="1"/>
          <c:min val="0"/>
        </c:scaling>
        <c:delete val="0"/>
        <c:axPos val="t"/>
        <c:majorGridlines>
          <c:spPr>
            <a:ln w="9525" cap="flat" cmpd="sng" algn="ctr">
              <a:solidFill>
                <a:schemeClr val="tx1">
                  <a:lumMod val="15000"/>
                  <a:lumOff val="85000"/>
                </a:schemeClr>
              </a:solidFill>
              <a:round/>
            </a:ln>
            <a:effectLst/>
          </c:spPr>
        </c:majorGridlines>
        <c:numFmt formatCode="0%" sourceLinked="0"/>
        <c:majorTickMark val="none"/>
        <c:minorTickMark val="none"/>
        <c:tickLblPos val="high"/>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fi-FI"/>
          </a:p>
        </c:txPr>
        <c:crossAx val="67451136"/>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fi-FI"/>
        </a:p>
      </c:txPr>
    </c:legend>
    <c:plotVisOnly val="1"/>
    <c:dispBlanksAs val="zero"/>
    <c:showDLblsOverMax val="1"/>
  </c:chart>
  <c:spPr>
    <a:noFill/>
    <a:ln>
      <a:noFill/>
    </a:ln>
    <a:effectLst/>
  </c:spPr>
  <c:txPr>
    <a:bodyPr/>
    <a:lstStyle/>
    <a:p>
      <a:pPr>
        <a:defRPr/>
      </a:pPr>
      <a:endParaRPr lang="fi-FI"/>
    </a:p>
  </c:txPr>
  <c:externalData r:id="rId3">
    <c:autoUpdate val="0"/>
  </c:externalData>
</c:chartSpace>
</file>

<file path=ppt/charts/chart1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5"/>
    </mc:Choice>
    <mc:Fallback>
      <c:style val="5"/>
    </mc:Fallback>
  </mc:AlternateContent>
  <c:chart>
    <c:autoTitleDeleted val="1"/>
    <c:plotArea>
      <c:layout/>
      <c:barChart>
        <c:barDir val="bar"/>
        <c:grouping val="stacked"/>
        <c:varyColors val="0"/>
        <c:ser>
          <c:idx val="0"/>
          <c:order val="0"/>
          <c:tx>
            <c:strRef>
              <c:f>Sheet1!$B$1</c:f>
              <c:strCache>
                <c:ptCount val="1"/>
                <c:pt idx="0">
                  <c:v>ei pidä lainkaan paikkaansa</c:v>
                </c:pt>
              </c:strCache>
            </c:strRef>
          </c:tx>
          <c:spPr>
            <a:solidFill>
              <a:schemeClr val="accent3">
                <a:tint val="54000"/>
              </a:schemeClr>
            </a:solidFill>
            <a:ln>
              <a:noFill/>
            </a:ln>
            <a:effectLst/>
          </c:spPr>
          <c:invertIfNegative val="0"/>
          <c:cat>
            <c:strRef>
              <c:f>Sheet1!$A$2:$A$14</c:f>
              <c:strCache>
                <c:ptCount val="13"/>
                <c:pt idx="0">
                  <c:v>Motivaationi harjoitteluun on tällä hetkellä hyvä.</c:v>
                </c:pt>
                <c:pt idx="1">
                  <c:v>Pidän harjoittelemisesta.</c:v>
                </c:pt>
                <c:pt idx="2">
                  <c:v>Harjoitusmääräni on lisääntynyt viimeisen vuoden aikana.</c:v>
                </c:pt>
                <c:pt idx="3">
                  <c:v>Iltaharjoituksieni (klo 16 jälkeen) määrä on vähentynyt kuluvan  lukuvuoden aikana.</c:v>
                </c:pt>
                <c:pt idx="4">
                  <c:v>Iltaharjoitukseni loppuvat yleensä klo 20 mennessä.</c:v>
                </c:pt>
                <c:pt idx="5">
                  <c:v>Harjoittelu tuntuu usein liian raskaalta.</c:v>
                </c:pt>
                <c:pt idx="6">
                  <c:v>Urheiluharrastukseni tuntuu liian raskaalta.</c:v>
                </c:pt>
                <c:pt idx="7">
                  <c:v>Sairastuminen tai loukkaantuminen haittaa usein harjoitteluani.</c:v>
                </c:pt>
                <c:pt idx="8">
                  <c:v>Tunnen itseni usein kuormittuneeksi.</c:v>
                </c:pt>
                <c:pt idx="9">
                  <c:v>Pidän kilpailemisesta.</c:v>
                </c:pt>
                <c:pt idx="10">
                  <c:v>Olen tyytyväinen kehittymiseeni urheilijana viimeisen vuoden aikana.</c:v>
                </c:pt>
                <c:pt idx="11">
                  <c:v>Olen tyytyväinen kilpailumenestykseeni viimeisen vuoden aikana. </c:v>
                </c:pt>
                <c:pt idx="12">
                  <c:v>Olen kokenut kiusaamista tai ulkopuolelle jättämistä urheilussa.</c:v>
                </c:pt>
              </c:strCache>
            </c:strRef>
          </c:cat>
          <c:val>
            <c:numRef>
              <c:f>Sheet1!$B$2:$B$14</c:f>
              <c:numCache>
                <c:formatCode>General</c:formatCode>
                <c:ptCount val="13"/>
                <c:pt idx="0">
                  <c:v>0</c:v>
                </c:pt>
                <c:pt idx="1">
                  <c:v>0.05</c:v>
                </c:pt>
                <c:pt idx="2">
                  <c:v>7.0000000000000007E-2</c:v>
                </c:pt>
                <c:pt idx="3">
                  <c:v>0.67</c:v>
                </c:pt>
                <c:pt idx="4">
                  <c:v>0.22</c:v>
                </c:pt>
                <c:pt idx="5">
                  <c:v>0.35</c:v>
                </c:pt>
                <c:pt idx="6">
                  <c:v>0.56999999999999995</c:v>
                </c:pt>
                <c:pt idx="7">
                  <c:v>0.15</c:v>
                </c:pt>
                <c:pt idx="8">
                  <c:v>0.32</c:v>
                </c:pt>
                <c:pt idx="9">
                  <c:v>0.05</c:v>
                </c:pt>
                <c:pt idx="10">
                  <c:v>0.05</c:v>
                </c:pt>
                <c:pt idx="11">
                  <c:v>0.12</c:v>
                </c:pt>
                <c:pt idx="12">
                  <c:v>0.77</c:v>
                </c:pt>
              </c:numCache>
            </c:numRef>
          </c:val>
          <c:extLst>
            <c:ext xmlns:c16="http://schemas.microsoft.com/office/drawing/2014/chart" uri="{C3380CC4-5D6E-409C-BE32-E72D297353CC}">
              <c16:uniqueId val="{0000000D-E47D-4B78-8FFD-B7D7A26F90D2}"/>
            </c:ext>
          </c:extLst>
        </c:ser>
        <c:ser>
          <c:idx val="1"/>
          <c:order val="1"/>
          <c:tx>
            <c:strRef>
              <c:f>Sheet1!$C$1</c:f>
              <c:strCache>
                <c:ptCount val="1"/>
                <c:pt idx="0">
                  <c:v>pitää jonkin verran paikkansa</c:v>
                </c:pt>
              </c:strCache>
            </c:strRef>
          </c:tx>
          <c:spPr>
            <a:solidFill>
              <a:schemeClr val="accent3">
                <a:tint val="77000"/>
              </a:schemeClr>
            </a:solidFill>
            <a:ln>
              <a:noFill/>
            </a:ln>
            <a:effectLst/>
          </c:spPr>
          <c:invertIfNegative val="0"/>
          <c:cat>
            <c:strRef>
              <c:f>Sheet1!$A$2:$A$14</c:f>
              <c:strCache>
                <c:ptCount val="13"/>
                <c:pt idx="0">
                  <c:v>Motivaationi harjoitteluun on tällä hetkellä hyvä.</c:v>
                </c:pt>
                <c:pt idx="1">
                  <c:v>Pidän harjoittelemisesta.</c:v>
                </c:pt>
                <c:pt idx="2">
                  <c:v>Harjoitusmääräni on lisääntynyt viimeisen vuoden aikana.</c:v>
                </c:pt>
                <c:pt idx="3">
                  <c:v>Iltaharjoituksieni (klo 16 jälkeen) määrä on vähentynyt kuluvan  lukuvuoden aikana.</c:v>
                </c:pt>
                <c:pt idx="4">
                  <c:v>Iltaharjoitukseni loppuvat yleensä klo 20 mennessä.</c:v>
                </c:pt>
                <c:pt idx="5">
                  <c:v>Harjoittelu tuntuu usein liian raskaalta.</c:v>
                </c:pt>
                <c:pt idx="6">
                  <c:v>Urheiluharrastukseni tuntuu liian raskaalta.</c:v>
                </c:pt>
                <c:pt idx="7">
                  <c:v>Sairastuminen tai loukkaantuminen haittaa usein harjoitteluani.</c:v>
                </c:pt>
                <c:pt idx="8">
                  <c:v>Tunnen itseni usein kuormittuneeksi.</c:v>
                </c:pt>
                <c:pt idx="9">
                  <c:v>Pidän kilpailemisesta.</c:v>
                </c:pt>
                <c:pt idx="10">
                  <c:v>Olen tyytyväinen kehittymiseeni urheilijana viimeisen vuoden aikana.</c:v>
                </c:pt>
                <c:pt idx="11">
                  <c:v>Olen tyytyväinen kilpailumenestykseeni viimeisen vuoden aikana. </c:v>
                </c:pt>
                <c:pt idx="12">
                  <c:v>Olen kokenut kiusaamista tai ulkopuolelle jättämistä urheilussa.</c:v>
                </c:pt>
              </c:strCache>
            </c:strRef>
          </c:cat>
          <c:val>
            <c:numRef>
              <c:f>Sheet1!$C$2:$C$14</c:f>
              <c:numCache>
                <c:formatCode>General</c:formatCode>
                <c:ptCount val="13"/>
                <c:pt idx="0">
                  <c:v>7.0000000000000007E-2</c:v>
                </c:pt>
                <c:pt idx="1">
                  <c:v>0</c:v>
                </c:pt>
                <c:pt idx="2">
                  <c:v>0</c:v>
                </c:pt>
                <c:pt idx="3">
                  <c:v>0.18</c:v>
                </c:pt>
                <c:pt idx="4">
                  <c:v>0.12</c:v>
                </c:pt>
                <c:pt idx="5">
                  <c:v>0.42</c:v>
                </c:pt>
                <c:pt idx="6">
                  <c:v>0.35</c:v>
                </c:pt>
                <c:pt idx="7">
                  <c:v>0.15</c:v>
                </c:pt>
                <c:pt idx="8">
                  <c:v>0.42</c:v>
                </c:pt>
                <c:pt idx="9">
                  <c:v>0.02</c:v>
                </c:pt>
                <c:pt idx="10">
                  <c:v>0.15</c:v>
                </c:pt>
                <c:pt idx="11">
                  <c:v>0.15</c:v>
                </c:pt>
                <c:pt idx="12">
                  <c:v>0.12</c:v>
                </c:pt>
              </c:numCache>
            </c:numRef>
          </c:val>
          <c:extLst>
            <c:ext xmlns:c16="http://schemas.microsoft.com/office/drawing/2014/chart" uri="{C3380CC4-5D6E-409C-BE32-E72D297353CC}">
              <c16:uniqueId val="{0000001B-E47D-4B78-8FFD-B7D7A26F90D2}"/>
            </c:ext>
          </c:extLst>
        </c:ser>
        <c:ser>
          <c:idx val="2"/>
          <c:order val="2"/>
          <c:tx>
            <c:strRef>
              <c:f>Sheet1!$D$1</c:f>
              <c:strCache>
                <c:ptCount val="1"/>
                <c:pt idx="0">
                  <c:v>pitää osittain paikkansa</c:v>
                </c:pt>
              </c:strCache>
            </c:strRef>
          </c:tx>
          <c:spPr>
            <a:solidFill>
              <a:schemeClr val="accent3"/>
            </a:solidFill>
            <a:ln>
              <a:noFill/>
            </a:ln>
            <a:effectLst/>
          </c:spPr>
          <c:invertIfNegative val="0"/>
          <c:cat>
            <c:strRef>
              <c:f>Sheet1!$A$2:$A$14</c:f>
              <c:strCache>
                <c:ptCount val="13"/>
                <c:pt idx="0">
                  <c:v>Motivaationi harjoitteluun on tällä hetkellä hyvä.</c:v>
                </c:pt>
                <c:pt idx="1">
                  <c:v>Pidän harjoittelemisesta.</c:v>
                </c:pt>
                <c:pt idx="2">
                  <c:v>Harjoitusmääräni on lisääntynyt viimeisen vuoden aikana.</c:v>
                </c:pt>
                <c:pt idx="3">
                  <c:v>Iltaharjoituksieni (klo 16 jälkeen) määrä on vähentynyt kuluvan  lukuvuoden aikana.</c:v>
                </c:pt>
                <c:pt idx="4">
                  <c:v>Iltaharjoitukseni loppuvat yleensä klo 20 mennessä.</c:v>
                </c:pt>
                <c:pt idx="5">
                  <c:v>Harjoittelu tuntuu usein liian raskaalta.</c:v>
                </c:pt>
                <c:pt idx="6">
                  <c:v>Urheiluharrastukseni tuntuu liian raskaalta.</c:v>
                </c:pt>
                <c:pt idx="7">
                  <c:v>Sairastuminen tai loukkaantuminen haittaa usein harjoitteluani.</c:v>
                </c:pt>
                <c:pt idx="8">
                  <c:v>Tunnen itseni usein kuormittuneeksi.</c:v>
                </c:pt>
                <c:pt idx="9">
                  <c:v>Pidän kilpailemisesta.</c:v>
                </c:pt>
                <c:pt idx="10">
                  <c:v>Olen tyytyväinen kehittymiseeni urheilijana viimeisen vuoden aikana.</c:v>
                </c:pt>
                <c:pt idx="11">
                  <c:v>Olen tyytyväinen kilpailumenestykseeni viimeisen vuoden aikana. </c:v>
                </c:pt>
                <c:pt idx="12">
                  <c:v>Olen kokenut kiusaamista tai ulkopuolelle jättämistä urheilussa.</c:v>
                </c:pt>
              </c:strCache>
            </c:strRef>
          </c:cat>
          <c:val>
            <c:numRef>
              <c:f>Sheet1!$D$2:$D$14</c:f>
              <c:numCache>
                <c:formatCode>General</c:formatCode>
                <c:ptCount val="13"/>
                <c:pt idx="0">
                  <c:v>0.03</c:v>
                </c:pt>
                <c:pt idx="1">
                  <c:v>0.02</c:v>
                </c:pt>
                <c:pt idx="2">
                  <c:v>0.1</c:v>
                </c:pt>
                <c:pt idx="3">
                  <c:v>0.05</c:v>
                </c:pt>
                <c:pt idx="4">
                  <c:v>0.28000000000000003</c:v>
                </c:pt>
                <c:pt idx="5">
                  <c:v>0.12</c:v>
                </c:pt>
                <c:pt idx="6">
                  <c:v>0.05</c:v>
                </c:pt>
                <c:pt idx="7">
                  <c:v>0.1</c:v>
                </c:pt>
                <c:pt idx="8">
                  <c:v>0.13</c:v>
                </c:pt>
                <c:pt idx="9">
                  <c:v>0</c:v>
                </c:pt>
                <c:pt idx="10">
                  <c:v>0.27</c:v>
                </c:pt>
                <c:pt idx="11">
                  <c:v>0.3</c:v>
                </c:pt>
                <c:pt idx="12">
                  <c:v>0.03</c:v>
                </c:pt>
              </c:numCache>
            </c:numRef>
          </c:val>
          <c:extLst>
            <c:ext xmlns:c16="http://schemas.microsoft.com/office/drawing/2014/chart" uri="{C3380CC4-5D6E-409C-BE32-E72D297353CC}">
              <c16:uniqueId val="{00000029-E47D-4B78-8FFD-B7D7A26F90D2}"/>
            </c:ext>
          </c:extLst>
        </c:ser>
        <c:ser>
          <c:idx val="3"/>
          <c:order val="3"/>
          <c:tx>
            <c:strRef>
              <c:f>Sheet1!$E$1</c:f>
              <c:strCache>
                <c:ptCount val="1"/>
                <c:pt idx="0">
                  <c:v>pitää melko hyvin paikkansa</c:v>
                </c:pt>
              </c:strCache>
            </c:strRef>
          </c:tx>
          <c:spPr>
            <a:solidFill>
              <a:schemeClr val="accent3">
                <a:shade val="76000"/>
              </a:schemeClr>
            </a:solidFill>
            <a:ln>
              <a:noFill/>
            </a:ln>
            <a:effectLst/>
          </c:spPr>
          <c:invertIfNegative val="0"/>
          <c:cat>
            <c:strRef>
              <c:f>Sheet1!$A$2:$A$14</c:f>
              <c:strCache>
                <c:ptCount val="13"/>
                <c:pt idx="0">
                  <c:v>Motivaationi harjoitteluun on tällä hetkellä hyvä.</c:v>
                </c:pt>
                <c:pt idx="1">
                  <c:v>Pidän harjoittelemisesta.</c:v>
                </c:pt>
                <c:pt idx="2">
                  <c:v>Harjoitusmääräni on lisääntynyt viimeisen vuoden aikana.</c:v>
                </c:pt>
                <c:pt idx="3">
                  <c:v>Iltaharjoituksieni (klo 16 jälkeen) määrä on vähentynyt kuluvan  lukuvuoden aikana.</c:v>
                </c:pt>
                <c:pt idx="4">
                  <c:v>Iltaharjoitukseni loppuvat yleensä klo 20 mennessä.</c:v>
                </c:pt>
                <c:pt idx="5">
                  <c:v>Harjoittelu tuntuu usein liian raskaalta.</c:v>
                </c:pt>
                <c:pt idx="6">
                  <c:v>Urheiluharrastukseni tuntuu liian raskaalta.</c:v>
                </c:pt>
                <c:pt idx="7">
                  <c:v>Sairastuminen tai loukkaantuminen haittaa usein harjoitteluani.</c:v>
                </c:pt>
                <c:pt idx="8">
                  <c:v>Tunnen itseni usein kuormittuneeksi.</c:v>
                </c:pt>
                <c:pt idx="9">
                  <c:v>Pidän kilpailemisesta.</c:v>
                </c:pt>
                <c:pt idx="10">
                  <c:v>Olen tyytyväinen kehittymiseeni urheilijana viimeisen vuoden aikana.</c:v>
                </c:pt>
                <c:pt idx="11">
                  <c:v>Olen tyytyväinen kilpailumenestykseeni viimeisen vuoden aikana. </c:v>
                </c:pt>
                <c:pt idx="12">
                  <c:v>Olen kokenut kiusaamista tai ulkopuolelle jättämistä urheilussa.</c:v>
                </c:pt>
              </c:strCache>
            </c:strRef>
          </c:cat>
          <c:val>
            <c:numRef>
              <c:f>Sheet1!$E$2:$E$14</c:f>
              <c:numCache>
                <c:formatCode>General</c:formatCode>
                <c:ptCount val="13"/>
                <c:pt idx="0">
                  <c:v>0.2</c:v>
                </c:pt>
                <c:pt idx="1">
                  <c:v>0.2</c:v>
                </c:pt>
                <c:pt idx="2">
                  <c:v>0.2</c:v>
                </c:pt>
                <c:pt idx="3">
                  <c:v>0.05</c:v>
                </c:pt>
                <c:pt idx="4">
                  <c:v>0.13</c:v>
                </c:pt>
                <c:pt idx="5">
                  <c:v>0.08</c:v>
                </c:pt>
                <c:pt idx="6">
                  <c:v>0</c:v>
                </c:pt>
                <c:pt idx="7">
                  <c:v>0.2</c:v>
                </c:pt>
                <c:pt idx="8">
                  <c:v>0.1</c:v>
                </c:pt>
                <c:pt idx="9">
                  <c:v>0.2</c:v>
                </c:pt>
                <c:pt idx="10">
                  <c:v>0.28000000000000003</c:v>
                </c:pt>
                <c:pt idx="11">
                  <c:v>0.25</c:v>
                </c:pt>
                <c:pt idx="12">
                  <c:v>0.05</c:v>
                </c:pt>
              </c:numCache>
            </c:numRef>
          </c:val>
          <c:extLst>
            <c:ext xmlns:c16="http://schemas.microsoft.com/office/drawing/2014/chart" uri="{C3380CC4-5D6E-409C-BE32-E72D297353CC}">
              <c16:uniqueId val="{00000037-E47D-4B78-8FFD-B7D7A26F90D2}"/>
            </c:ext>
          </c:extLst>
        </c:ser>
        <c:ser>
          <c:idx val="4"/>
          <c:order val="4"/>
          <c:tx>
            <c:strRef>
              <c:f>Sheet1!$F$1</c:f>
              <c:strCache>
                <c:ptCount val="1"/>
                <c:pt idx="0">
                  <c:v>pitää täysin paikkansa</c:v>
                </c:pt>
              </c:strCache>
            </c:strRef>
          </c:tx>
          <c:spPr>
            <a:solidFill>
              <a:schemeClr val="accent3">
                <a:shade val="53000"/>
              </a:schemeClr>
            </a:solidFill>
            <a:ln>
              <a:noFill/>
            </a:ln>
            <a:effectLst/>
          </c:spPr>
          <c:invertIfNegative val="0"/>
          <c:cat>
            <c:strRef>
              <c:f>Sheet1!$A$2:$A$14</c:f>
              <c:strCache>
                <c:ptCount val="13"/>
                <c:pt idx="0">
                  <c:v>Motivaationi harjoitteluun on tällä hetkellä hyvä.</c:v>
                </c:pt>
                <c:pt idx="1">
                  <c:v>Pidän harjoittelemisesta.</c:v>
                </c:pt>
                <c:pt idx="2">
                  <c:v>Harjoitusmääräni on lisääntynyt viimeisen vuoden aikana.</c:v>
                </c:pt>
                <c:pt idx="3">
                  <c:v>Iltaharjoituksieni (klo 16 jälkeen) määrä on vähentynyt kuluvan  lukuvuoden aikana.</c:v>
                </c:pt>
                <c:pt idx="4">
                  <c:v>Iltaharjoitukseni loppuvat yleensä klo 20 mennessä.</c:v>
                </c:pt>
                <c:pt idx="5">
                  <c:v>Harjoittelu tuntuu usein liian raskaalta.</c:v>
                </c:pt>
                <c:pt idx="6">
                  <c:v>Urheiluharrastukseni tuntuu liian raskaalta.</c:v>
                </c:pt>
                <c:pt idx="7">
                  <c:v>Sairastuminen tai loukkaantuminen haittaa usein harjoitteluani.</c:v>
                </c:pt>
                <c:pt idx="8">
                  <c:v>Tunnen itseni usein kuormittuneeksi.</c:v>
                </c:pt>
                <c:pt idx="9">
                  <c:v>Pidän kilpailemisesta.</c:v>
                </c:pt>
                <c:pt idx="10">
                  <c:v>Olen tyytyväinen kehittymiseeni urheilijana viimeisen vuoden aikana.</c:v>
                </c:pt>
                <c:pt idx="11">
                  <c:v>Olen tyytyväinen kilpailumenestykseeni viimeisen vuoden aikana. </c:v>
                </c:pt>
                <c:pt idx="12">
                  <c:v>Olen kokenut kiusaamista tai ulkopuolelle jättämistä urheilussa.</c:v>
                </c:pt>
              </c:strCache>
            </c:strRef>
          </c:cat>
          <c:val>
            <c:numRef>
              <c:f>Sheet1!$F$2:$F$14</c:f>
              <c:numCache>
                <c:formatCode>General</c:formatCode>
                <c:ptCount val="13"/>
                <c:pt idx="0">
                  <c:v>0.7</c:v>
                </c:pt>
                <c:pt idx="1">
                  <c:v>0.73</c:v>
                </c:pt>
                <c:pt idx="2">
                  <c:v>0.63</c:v>
                </c:pt>
                <c:pt idx="3">
                  <c:v>0.05</c:v>
                </c:pt>
                <c:pt idx="4">
                  <c:v>0.25</c:v>
                </c:pt>
                <c:pt idx="5">
                  <c:v>0.03</c:v>
                </c:pt>
                <c:pt idx="6">
                  <c:v>0.03</c:v>
                </c:pt>
                <c:pt idx="7">
                  <c:v>0.4</c:v>
                </c:pt>
                <c:pt idx="8">
                  <c:v>0.03</c:v>
                </c:pt>
                <c:pt idx="9">
                  <c:v>0.73</c:v>
                </c:pt>
                <c:pt idx="10">
                  <c:v>0.25</c:v>
                </c:pt>
                <c:pt idx="11">
                  <c:v>0.18</c:v>
                </c:pt>
                <c:pt idx="12">
                  <c:v>0.03</c:v>
                </c:pt>
              </c:numCache>
            </c:numRef>
          </c:val>
          <c:extLst>
            <c:ext xmlns:c16="http://schemas.microsoft.com/office/drawing/2014/chart" uri="{C3380CC4-5D6E-409C-BE32-E72D297353CC}">
              <c16:uniqueId val="{00000045-E47D-4B78-8FFD-B7D7A26F90D2}"/>
            </c:ext>
          </c:extLst>
        </c:ser>
        <c:dLbls>
          <c:showLegendKey val="0"/>
          <c:showVal val="0"/>
          <c:showCatName val="0"/>
          <c:showSerName val="0"/>
          <c:showPercent val="0"/>
          <c:showBubbleSize val="0"/>
        </c:dLbls>
        <c:gapWidth val="150"/>
        <c:overlap val="100"/>
        <c:axId val="67451136"/>
        <c:axId val="66437120"/>
      </c:barChart>
      <c:catAx>
        <c:axId val="67451136"/>
        <c:scaling>
          <c:orientation val="maxMin"/>
        </c:scaling>
        <c:delete val="0"/>
        <c:axPos val="l"/>
        <c:numFmt formatCode="General" sourceLinked="1"/>
        <c:majorTickMark val="none"/>
        <c:minorTickMark val="none"/>
        <c:tickLblPos val="low"/>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fi-FI"/>
          </a:p>
        </c:txPr>
        <c:crossAx val="66437120"/>
        <c:crosses val="autoZero"/>
        <c:auto val="0"/>
        <c:lblAlgn val="ctr"/>
        <c:lblOffset val="100"/>
        <c:noMultiLvlLbl val="0"/>
      </c:catAx>
      <c:valAx>
        <c:axId val="66437120"/>
        <c:scaling>
          <c:orientation val="minMax"/>
          <c:max val="1"/>
          <c:min val="0"/>
        </c:scaling>
        <c:delete val="0"/>
        <c:axPos val="t"/>
        <c:majorGridlines>
          <c:spPr>
            <a:ln w="9525" cap="flat" cmpd="sng" algn="ctr">
              <a:solidFill>
                <a:schemeClr val="tx1">
                  <a:lumMod val="15000"/>
                  <a:lumOff val="85000"/>
                </a:schemeClr>
              </a:solidFill>
              <a:round/>
            </a:ln>
            <a:effectLst/>
          </c:spPr>
        </c:majorGridlines>
        <c:numFmt formatCode="0%" sourceLinked="0"/>
        <c:majorTickMark val="none"/>
        <c:minorTickMark val="none"/>
        <c:tickLblPos val="high"/>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fi-FI"/>
          </a:p>
        </c:txPr>
        <c:crossAx val="67451136"/>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fi-FI"/>
        </a:p>
      </c:txPr>
    </c:legend>
    <c:plotVisOnly val="1"/>
    <c:dispBlanksAs val="zero"/>
    <c:showDLblsOverMax val="1"/>
  </c:chart>
  <c:spPr>
    <a:noFill/>
    <a:ln>
      <a:noFill/>
    </a:ln>
    <a:effectLst/>
  </c:spPr>
  <c:txPr>
    <a:bodyPr/>
    <a:lstStyle/>
    <a:p>
      <a:pPr>
        <a:defRPr/>
      </a:pPr>
      <a:endParaRPr lang="fi-FI"/>
    </a:p>
  </c:txPr>
  <c:externalData r:id="rId3">
    <c:autoUpdate val="0"/>
  </c:externalData>
</c:chartSpace>
</file>

<file path=ppt/charts/chart1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Kuinka monta TUNTIA viikossa liikut tai urheilet OHJATUSTI päälajin tapahtumien lisäksi muiden lajien harjoituksissa tai tapahtumissa?</c:v>
                </c:pt>
              </c:strCache>
            </c:strRef>
          </c:tx>
          <c:spPr>
            <a:solidFill>
              <a:schemeClr val="accent1"/>
            </a:solidFill>
            <a:ln>
              <a:noFill/>
            </a:ln>
            <a:effectLst/>
          </c:spPr>
          <c:invertIfNegative val="0"/>
          <c:dLbls>
            <c:dLbl>
              <c:idx val="0"/>
              <c:tx>
                <c:rich>
                  <a:bodyPr/>
                  <a:lstStyle/>
                  <a:p>
                    <a:r>
                      <a:rPr lang="en-US"/>
                      <a:t>29%</a:t>
                    </a:r>
                  </a:p>
                </c:rich>
              </c:tx>
              <c:dLblPos val="ctr"/>
              <c:showLegendKey val="0"/>
              <c:showVal val="0"/>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F1C4-4305-A288-E9C12968390B}"/>
                </c:ext>
              </c:extLst>
            </c:dLbl>
            <c:dLbl>
              <c:idx val="1"/>
              <c:tx>
                <c:rich>
                  <a:bodyPr/>
                  <a:lstStyle/>
                  <a:p>
                    <a:r>
                      <a:rPr lang="en-US"/>
                      <a:t>8%</a:t>
                    </a:r>
                  </a:p>
                </c:rich>
              </c:tx>
              <c:dLblPos val="ctr"/>
              <c:showLegendKey val="0"/>
              <c:showVal val="0"/>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F1C4-4305-A288-E9C12968390B}"/>
                </c:ext>
              </c:extLst>
            </c:dLbl>
            <c:dLbl>
              <c:idx val="2"/>
              <c:tx>
                <c:rich>
                  <a:bodyPr/>
                  <a:lstStyle/>
                  <a:p>
                    <a:r>
                      <a:rPr lang="en-US"/>
                      <a:t>2%</a:t>
                    </a:r>
                  </a:p>
                </c:rich>
              </c:tx>
              <c:dLblPos val="ctr"/>
              <c:showLegendKey val="0"/>
              <c:showVal val="0"/>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F1C4-4305-A288-E9C12968390B}"/>
                </c:ext>
              </c:extLst>
            </c:dLbl>
            <c:dLbl>
              <c:idx val="3"/>
              <c:tx>
                <c:rich>
                  <a:bodyPr/>
                  <a:lstStyle/>
                  <a:p>
                    <a:r>
                      <a:rPr lang="en-US"/>
                      <a:t>5%</a:t>
                    </a:r>
                  </a:p>
                </c:rich>
              </c:tx>
              <c:dLblPos val="ctr"/>
              <c:showLegendKey val="0"/>
              <c:showVal val="0"/>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F1C4-4305-A288-E9C12968390B}"/>
                </c:ext>
              </c:extLst>
            </c:dLbl>
            <c:dLbl>
              <c:idx val="4"/>
              <c:tx>
                <c:rich>
                  <a:bodyPr/>
                  <a:lstStyle/>
                  <a:p>
                    <a:r>
                      <a:rPr lang="en-US"/>
                      <a:t>5%</a:t>
                    </a:r>
                  </a:p>
                </c:rich>
              </c:tx>
              <c:dLblPos val="ctr"/>
              <c:showLegendKey val="0"/>
              <c:showVal val="0"/>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F1C4-4305-A288-E9C12968390B}"/>
                </c:ext>
              </c:extLst>
            </c:dLbl>
            <c:dLbl>
              <c:idx val="5"/>
              <c:tx>
                <c:rich>
                  <a:bodyPr/>
                  <a:lstStyle/>
                  <a:p>
                    <a:r>
                      <a:rPr lang="en-US"/>
                      <a:t>2%</a:t>
                    </a:r>
                  </a:p>
                </c:rich>
              </c:tx>
              <c:dLblPos val="ctr"/>
              <c:showLegendKey val="0"/>
              <c:showVal val="0"/>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F1C4-4305-A288-E9C12968390B}"/>
                </c:ext>
              </c:extLst>
            </c:dLbl>
            <c:dLbl>
              <c:idx val="6"/>
              <c:tx>
                <c:rich>
                  <a:bodyPr/>
                  <a:lstStyle/>
                  <a:p>
                    <a:r>
                      <a:rPr lang="en-US"/>
                      <a:t>13%</a:t>
                    </a:r>
                  </a:p>
                </c:rich>
              </c:tx>
              <c:dLblPos val="ctr"/>
              <c:showLegendKey val="0"/>
              <c:showVal val="0"/>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6-F1C4-4305-A288-E9C12968390B}"/>
                </c:ext>
              </c:extLst>
            </c:dLbl>
            <c:dLbl>
              <c:idx val="7"/>
              <c:tx>
                <c:rich>
                  <a:bodyPr/>
                  <a:lstStyle/>
                  <a:p>
                    <a:r>
                      <a:rPr lang="en-US"/>
                      <a:t>3%</a:t>
                    </a:r>
                  </a:p>
                </c:rich>
              </c:tx>
              <c:dLblPos val="ctr"/>
              <c:showLegendKey val="0"/>
              <c:showVal val="0"/>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7-F1C4-4305-A288-E9C12968390B}"/>
                </c:ext>
              </c:extLst>
            </c:dLbl>
            <c:dLbl>
              <c:idx val="8"/>
              <c:tx>
                <c:rich>
                  <a:bodyPr/>
                  <a:lstStyle/>
                  <a:p>
                    <a:r>
                      <a:rPr lang="en-US"/>
                      <a:t>3%</a:t>
                    </a:r>
                  </a:p>
                </c:rich>
              </c:tx>
              <c:dLblPos val="ctr"/>
              <c:showLegendKey val="0"/>
              <c:showVal val="0"/>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8-F1C4-4305-A288-E9C12968390B}"/>
                </c:ext>
              </c:extLst>
            </c:dLbl>
            <c:dLbl>
              <c:idx val="9"/>
              <c:tx>
                <c:rich>
                  <a:bodyPr/>
                  <a:lstStyle/>
                  <a:p>
                    <a:r>
                      <a:rPr lang="en-US"/>
                      <a:t>5%</a:t>
                    </a:r>
                  </a:p>
                </c:rich>
              </c:tx>
              <c:dLblPos val="ctr"/>
              <c:showLegendKey val="0"/>
              <c:showVal val="0"/>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9-F1C4-4305-A288-E9C12968390B}"/>
                </c:ext>
              </c:extLst>
            </c:dLbl>
            <c:dLbl>
              <c:idx val="12"/>
              <c:tx>
                <c:rich>
                  <a:bodyPr/>
                  <a:lstStyle/>
                  <a:p>
                    <a:r>
                      <a:rPr lang="en-US"/>
                      <a:t>8%</a:t>
                    </a:r>
                  </a:p>
                </c:rich>
              </c:tx>
              <c:dLblPos val="ctr"/>
              <c:showLegendKey val="0"/>
              <c:showVal val="0"/>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C-F1C4-4305-A288-E9C12968390B}"/>
                </c:ext>
              </c:extLst>
            </c:dLbl>
            <c:dLbl>
              <c:idx val="14"/>
              <c:tx>
                <c:rich>
                  <a:bodyPr/>
                  <a:lstStyle/>
                  <a:p>
                    <a:r>
                      <a:rPr lang="en-US"/>
                      <a:t>5%</a:t>
                    </a:r>
                  </a:p>
                </c:rich>
              </c:tx>
              <c:dLblPos val="ctr"/>
              <c:showLegendKey val="0"/>
              <c:showVal val="0"/>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E-F1C4-4305-A288-E9C12968390B}"/>
                </c:ext>
              </c:extLst>
            </c:dLbl>
            <c:dLbl>
              <c:idx val="16"/>
              <c:tx>
                <c:rich>
                  <a:bodyPr/>
                  <a:lstStyle/>
                  <a:p>
                    <a:r>
                      <a:rPr lang="en-US"/>
                      <a:t>3%</a:t>
                    </a:r>
                  </a:p>
                </c:rich>
              </c:tx>
              <c:dLblPos val="ctr"/>
              <c:showLegendKey val="0"/>
              <c:showVal val="0"/>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0-F1C4-4305-A288-E9C12968390B}"/>
                </c:ext>
              </c:extLst>
            </c:dLbl>
            <c:dLbl>
              <c:idx val="17"/>
              <c:tx>
                <c:rich>
                  <a:bodyPr/>
                  <a:lstStyle/>
                  <a:p>
                    <a:r>
                      <a:rPr lang="en-US"/>
                      <a:t>3%</a:t>
                    </a:r>
                  </a:p>
                </c:rich>
              </c:tx>
              <c:dLblPos val="ctr"/>
              <c:showLegendKey val="0"/>
              <c:showVal val="0"/>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1-F1C4-4305-A288-E9C12968390B}"/>
                </c:ext>
              </c:extLst>
            </c:dLbl>
            <c:dLbl>
              <c:idx val="18"/>
              <c:tx>
                <c:rich>
                  <a:bodyPr/>
                  <a:lstStyle/>
                  <a:p>
                    <a:r>
                      <a:rPr lang="en-US"/>
                      <a:t>3%</a:t>
                    </a:r>
                  </a:p>
                </c:rich>
              </c:tx>
              <c:dLblPos val="ctr"/>
              <c:showLegendKey val="0"/>
              <c:showVal val="0"/>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2-F1C4-4305-A288-E9C12968390B}"/>
                </c:ext>
              </c:extLst>
            </c:dLbl>
            <c:dLbl>
              <c:idx val="31"/>
              <c:tx>
                <c:rich>
                  <a:bodyPr/>
                  <a:lstStyle/>
                  <a:p>
                    <a:r>
                      <a:rPr lang="en-US"/>
                      <a:t>3%</a:t>
                    </a:r>
                  </a:p>
                </c:rich>
              </c:tx>
              <c:dLblPos val="ctr"/>
              <c:showLegendKey val="0"/>
              <c:showVal val="0"/>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F-F1C4-4305-A288-E9C12968390B}"/>
                </c:ext>
              </c:extLst>
            </c:dLbl>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fi-FI"/>
              </a:p>
            </c:txPr>
            <c:showLegendKey val="0"/>
            <c:showVal val="0"/>
            <c:showCatName val="0"/>
            <c:showSerName val="0"/>
            <c:showPercent val="0"/>
            <c:showBubbleSize val="0"/>
            <c:extLst>
              <c:ext xmlns:c15="http://schemas.microsoft.com/office/drawing/2012/chart" uri="{CE6537A1-D6FC-4f65-9D91-7224C49458BB}">
                <c15:showLeaderLines val="0"/>
              </c:ext>
            </c:extLst>
          </c:dLbls>
          <c:cat>
            <c:strRef>
              <c:f>Sheet1!$A$2:$A$33</c:f>
              <c:strCache>
                <c:ptCount val="32"/>
                <c:pt idx="0">
                  <c:v>alle 1</c:v>
                </c:pt>
                <c:pt idx="1">
                  <c:v>1</c:v>
                </c:pt>
                <c:pt idx="2">
                  <c:v>2</c:v>
                </c:pt>
                <c:pt idx="3">
                  <c:v>3</c:v>
                </c:pt>
                <c:pt idx="4">
                  <c:v>4</c:v>
                </c:pt>
                <c:pt idx="5">
                  <c:v>5</c:v>
                </c:pt>
                <c:pt idx="6">
                  <c:v>6</c:v>
                </c:pt>
                <c:pt idx="7">
                  <c:v>7</c:v>
                </c:pt>
                <c:pt idx="8">
                  <c:v>8</c:v>
                </c:pt>
                <c:pt idx="9">
                  <c:v>9</c:v>
                </c:pt>
                <c:pt idx="10">
                  <c:v>10</c:v>
                </c:pt>
                <c:pt idx="11">
                  <c:v>11</c:v>
                </c:pt>
                <c:pt idx="12">
                  <c:v>12</c:v>
                </c:pt>
                <c:pt idx="13">
                  <c:v>13</c:v>
                </c:pt>
                <c:pt idx="14">
                  <c:v>14</c:v>
                </c:pt>
                <c:pt idx="15">
                  <c:v>15</c:v>
                </c:pt>
                <c:pt idx="16">
                  <c:v>16</c:v>
                </c:pt>
                <c:pt idx="17">
                  <c:v>17</c:v>
                </c:pt>
                <c:pt idx="18">
                  <c:v>18</c:v>
                </c:pt>
                <c:pt idx="19">
                  <c:v>19</c:v>
                </c:pt>
                <c:pt idx="20">
                  <c:v>20</c:v>
                </c:pt>
                <c:pt idx="21">
                  <c:v>21</c:v>
                </c:pt>
                <c:pt idx="22">
                  <c:v>22</c:v>
                </c:pt>
                <c:pt idx="23">
                  <c:v>23</c:v>
                </c:pt>
                <c:pt idx="24">
                  <c:v>24</c:v>
                </c:pt>
                <c:pt idx="25">
                  <c:v>25</c:v>
                </c:pt>
                <c:pt idx="26">
                  <c:v>26</c:v>
                </c:pt>
                <c:pt idx="27">
                  <c:v>27</c:v>
                </c:pt>
                <c:pt idx="28">
                  <c:v>28</c:v>
                </c:pt>
                <c:pt idx="29">
                  <c:v>29</c:v>
                </c:pt>
                <c:pt idx="30">
                  <c:v>30</c:v>
                </c:pt>
                <c:pt idx="31">
                  <c:v>enemmän kuin 30</c:v>
                </c:pt>
              </c:strCache>
            </c:strRef>
          </c:cat>
          <c:val>
            <c:numRef>
              <c:f>Sheet1!$B$2:$B$33</c:f>
              <c:numCache>
                <c:formatCode>General</c:formatCode>
                <c:ptCount val="32"/>
                <c:pt idx="0">
                  <c:v>0.28999999999999998</c:v>
                </c:pt>
                <c:pt idx="1">
                  <c:v>0.08</c:v>
                </c:pt>
                <c:pt idx="2">
                  <c:v>0.02</c:v>
                </c:pt>
                <c:pt idx="3">
                  <c:v>0.05</c:v>
                </c:pt>
                <c:pt idx="4">
                  <c:v>0.05</c:v>
                </c:pt>
                <c:pt idx="5">
                  <c:v>0.02</c:v>
                </c:pt>
                <c:pt idx="6">
                  <c:v>0.13</c:v>
                </c:pt>
                <c:pt idx="7">
                  <c:v>0.03</c:v>
                </c:pt>
                <c:pt idx="8">
                  <c:v>0.03</c:v>
                </c:pt>
                <c:pt idx="9">
                  <c:v>0.05</c:v>
                </c:pt>
                <c:pt idx="10">
                  <c:v>0</c:v>
                </c:pt>
                <c:pt idx="11">
                  <c:v>0</c:v>
                </c:pt>
                <c:pt idx="12">
                  <c:v>0.08</c:v>
                </c:pt>
                <c:pt idx="13">
                  <c:v>0</c:v>
                </c:pt>
                <c:pt idx="14">
                  <c:v>0.05</c:v>
                </c:pt>
                <c:pt idx="15">
                  <c:v>0</c:v>
                </c:pt>
                <c:pt idx="16">
                  <c:v>0.03</c:v>
                </c:pt>
                <c:pt idx="17">
                  <c:v>0.03</c:v>
                </c:pt>
                <c:pt idx="18">
                  <c:v>0.03</c:v>
                </c:pt>
                <c:pt idx="19">
                  <c:v>0</c:v>
                </c:pt>
                <c:pt idx="20">
                  <c:v>0</c:v>
                </c:pt>
                <c:pt idx="21">
                  <c:v>0</c:v>
                </c:pt>
                <c:pt idx="22">
                  <c:v>0</c:v>
                </c:pt>
                <c:pt idx="23">
                  <c:v>0</c:v>
                </c:pt>
                <c:pt idx="24">
                  <c:v>0</c:v>
                </c:pt>
                <c:pt idx="25">
                  <c:v>0</c:v>
                </c:pt>
                <c:pt idx="26">
                  <c:v>0</c:v>
                </c:pt>
                <c:pt idx="27">
                  <c:v>0</c:v>
                </c:pt>
                <c:pt idx="28">
                  <c:v>0</c:v>
                </c:pt>
                <c:pt idx="29">
                  <c:v>0</c:v>
                </c:pt>
                <c:pt idx="30">
                  <c:v>0</c:v>
                </c:pt>
                <c:pt idx="31">
                  <c:v>0.03</c:v>
                </c:pt>
              </c:numCache>
            </c:numRef>
          </c:val>
          <c:extLst>
            <c:ext xmlns:c16="http://schemas.microsoft.com/office/drawing/2014/chart" uri="{C3380CC4-5D6E-409C-BE32-E72D297353CC}">
              <c16:uniqueId val="{00000020-F1C4-4305-A288-E9C12968390B}"/>
            </c:ext>
          </c:extLst>
        </c:ser>
        <c:dLbls>
          <c:showLegendKey val="0"/>
          <c:showVal val="0"/>
          <c:showCatName val="0"/>
          <c:showSerName val="0"/>
          <c:showPercent val="0"/>
          <c:showBubbleSize val="0"/>
        </c:dLbls>
        <c:gapWidth val="219"/>
        <c:overlap val="-27"/>
        <c:axId val="67451136"/>
        <c:axId val="66437120"/>
      </c:barChart>
      <c:catAx>
        <c:axId val="67451136"/>
        <c:scaling>
          <c:orientation val="minMax"/>
        </c:scaling>
        <c:delete val="0"/>
        <c:axPos val="b"/>
        <c:numFmt formatCode="General" sourceLinked="1"/>
        <c:majorTickMark val="none"/>
        <c:minorTickMark val="none"/>
        <c:tickLblPos val="low"/>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fi-FI"/>
          </a:p>
        </c:txPr>
        <c:crossAx val="66437120"/>
        <c:crosses val="autoZero"/>
        <c:auto val="0"/>
        <c:lblAlgn val="ctr"/>
        <c:lblOffset val="100"/>
        <c:noMultiLvlLbl val="0"/>
      </c:catAx>
      <c:valAx>
        <c:axId val="66437120"/>
        <c:scaling>
          <c:orientation val="minMax"/>
          <c:min val="0"/>
        </c:scaling>
        <c:delete val="0"/>
        <c:axPos val="l"/>
        <c:majorGridlines>
          <c:spPr>
            <a:ln w="9525" cap="flat" cmpd="sng" algn="ctr">
              <a:solidFill>
                <a:schemeClr val="tx1">
                  <a:lumMod val="15000"/>
                  <a:lumOff val="85000"/>
                </a:schemeClr>
              </a:solidFill>
              <a:round/>
            </a:ln>
            <a:effectLst/>
          </c:spPr>
        </c:majorGridlines>
        <c:numFmt formatCode="0%" sourceLinked="0"/>
        <c:majorTickMark val="none"/>
        <c:minorTickMark val="none"/>
        <c:tickLblPos val="high"/>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fi-FI"/>
          </a:p>
        </c:txPr>
        <c:crossAx val="67451136"/>
        <c:crosses val="autoZero"/>
        <c:crossBetween val="between"/>
      </c:valAx>
      <c:spPr>
        <a:noFill/>
        <a:ln>
          <a:noFill/>
        </a:ln>
        <a:effectLst/>
      </c:spPr>
    </c:plotArea>
    <c:plotVisOnly val="1"/>
    <c:dispBlanksAs val="zero"/>
    <c:showDLblsOverMax val="1"/>
  </c:chart>
  <c:spPr>
    <a:noFill/>
    <a:ln>
      <a:noFill/>
    </a:ln>
    <a:effectLst/>
  </c:spPr>
  <c:txPr>
    <a:bodyPr/>
    <a:lstStyle/>
    <a:p>
      <a:pPr>
        <a:defRPr/>
      </a:pPr>
      <a:endParaRPr lang="fi-FI"/>
    </a:p>
  </c:txPr>
  <c:externalData r:id="rId3">
    <c:autoUpdate val="0"/>
  </c:externalData>
</c:chartSpace>
</file>

<file path=ppt/charts/chart1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Kuinka monta TUNTIA viikossa liikut tai urheilet päälajin tai muiden lajien harjoitusten tai tapahtumien lisäksi OMATOIMISESTI (esim. kavereiden kanssa pelailu)?</c:v>
                </c:pt>
              </c:strCache>
            </c:strRef>
          </c:tx>
          <c:spPr>
            <a:solidFill>
              <a:schemeClr val="accent1"/>
            </a:solidFill>
            <a:ln>
              <a:noFill/>
            </a:ln>
            <a:effectLst/>
          </c:spPr>
          <c:invertIfNegative val="0"/>
          <c:dLbls>
            <c:dLbl>
              <c:idx val="0"/>
              <c:tx>
                <c:rich>
                  <a:bodyPr/>
                  <a:lstStyle/>
                  <a:p>
                    <a:r>
                      <a:rPr lang="en-US"/>
                      <a:t>8%</a:t>
                    </a:r>
                  </a:p>
                </c:rich>
              </c:tx>
              <c:dLblPos val="ctr"/>
              <c:showLegendKey val="0"/>
              <c:showVal val="0"/>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4106-4809-A95B-BB0DB14C431D}"/>
                </c:ext>
              </c:extLst>
            </c:dLbl>
            <c:dLbl>
              <c:idx val="1"/>
              <c:tx>
                <c:rich>
                  <a:bodyPr/>
                  <a:lstStyle/>
                  <a:p>
                    <a:r>
                      <a:rPr lang="en-US"/>
                      <a:t>2%</a:t>
                    </a:r>
                  </a:p>
                </c:rich>
              </c:tx>
              <c:dLblPos val="ctr"/>
              <c:showLegendKey val="0"/>
              <c:showVal val="0"/>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4106-4809-A95B-BB0DB14C431D}"/>
                </c:ext>
              </c:extLst>
            </c:dLbl>
            <c:dLbl>
              <c:idx val="2"/>
              <c:tx>
                <c:rich>
                  <a:bodyPr/>
                  <a:lstStyle/>
                  <a:p>
                    <a:r>
                      <a:rPr lang="en-US"/>
                      <a:t>18%</a:t>
                    </a:r>
                  </a:p>
                </c:rich>
              </c:tx>
              <c:dLblPos val="ctr"/>
              <c:showLegendKey val="0"/>
              <c:showVal val="0"/>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4106-4809-A95B-BB0DB14C431D}"/>
                </c:ext>
              </c:extLst>
            </c:dLbl>
            <c:dLbl>
              <c:idx val="3"/>
              <c:tx>
                <c:rich>
                  <a:bodyPr/>
                  <a:lstStyle/>
                  <a:p>
                    <a:r>
                      <a:rPr lang="en-US"/>
                      <a:t>15%</a:t>
                    </a:r>
                  </a:p>
                </c:rich>
              </c:tx>
              <c:dLblPos val="ctr"/>
              <c:showLegendKey val="0"/>
              <c:showVal val="0"/>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4106-4809-A95B-BB0DB14C431D}"/>
                </c:ext>
              </c:extLst>
            </c:dLbl>
            <c:dLbl>
              <c:idx val="4"/>
              <c:tx>
                <c:rich>
                  <a:bodyPr/>
                  <a:lstStyle/>
                  <a:p>
                    <a:r>
                      <a:rPr lang="en-US"/>
                      <a:t>10%</a:t>
                    </a:r>
                  </a:p>
                </c:rich>
              </c:tx>
              <c:dLblPos val="ctr"/>
              <c:showLegendKey val="0"/>
              <c:showVal val="0"/>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4106-4809-A95B-BB0DB14C431D}"/>
                </c:ext>
              </c:extLst>
            </c:dLbl>
            <c:dLbl>
              <c:idx val="5"/>
              <c:tx>
                <c:rich>
                  <a:bodyPr/>
                  <a:lstStyle/>
                  <a:p>
                    <a:r>
                      <a:rPr lang="en-US"/>
                      <a:t>8%</a:t>
                    </a:r>
                  </a:p>
                </c:rich>
              </c:tx>
              <c:dLblPos val="ctr"/>
              <c:showLegendKey val="0"/>
              <c:showVal val="0"/>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4106-4809-A95B-BB0DB14C431D}"/>
                </c:ext>
              </c:extLst>
            </c:dLbl>
            <c:dLbl>
              <c:idx val="6"/>
              <c:tx>
                <c:rich>
                  <a:bodyPr/>
                  <a:lstStyle/>
                  <a:p>
                    <a:r>
                      <a:rPr lang="en-US"/>
                      <a:t>13%</a:t>
                    </a:r>
                  </a:p>
                </c:rich>
              </c:tx>
              <c:dLblPos val="ctr"/>
              <c:showLegendKey val="0"/>
              <c:showVal val="0"/>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6-4106-4809-A95B-BB0DB14C431D}"/>
                </c:ext>
              </c:extLst>
            </c:dLbl>
            <c:dLbl>
              <c:idx val="7"/>
              <c:tx>
                <c:rich>
                  <a:bodyPr/>
                  <a:lstStyle/>
                  <a:p>
                    <a:r>
                      <a:rPr lang="en-US"/>
                      <a:t>8%</a:t>
                    </a:r>
                  </a:p>
                </c:rich>
              </c:tx>
              <c:dLblPos val="ctr"/>
              <c:showLegendKey val="0"/>
              <c:showVal val="0"/>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7-4106-4809-A95B-BB0DB14C431D}"/>
                </c:ext>
              </c:extLst>
            </c:dLbl>
            <c:dLbl>
              <c:idx val="8"/>
              <c:tx>
                <c:rich>
                  <a:bodyPr/>
                  <a:lstStyle/>
                  <a:p>
                    <a:r>
                      <a:rPr lang="en-US"/>
                      <a:t>2%</a:t>
                    </a:r>
                  </a:p>
                </c:rich>
              </c:tx>
              <c:dLblPos val="ctr"/>
              <c:showLegendKey val="0"/>
              <c:showVal val="0"/>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8-4106-4809-A95B-BB0DB14C431D}"/>
                </c:ext>
              </c:extLst>
            </c:dLbl>
            <c:dLbl>
              <c:idx val="10"/>
              <c:tx>
                <c:rich>
                  <a:bodyPr/>
                  <a:lstStyle/>
                  <a:p>
                    <a:r>
                      <a:rPr lang="en-US"/>
                      <a:t>8%</a:t>
                    </a:r>
                  </a:p>
                </c:rich>
              </c:tx>
              <c:dLblPos val="ctr"/>
              <c:showLegendKey val="0"/>
              <c:showVal val="0"/>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A-4106-4809-A95B-BB0DB14C431D}"/>
                </c:ext>
              </c:extLst>
            </c:dLbl>
            <c:dLbl>
              <c:idx val="12"/>
              <c:tx>
                <c:rich>
                  <a:bodyPr/>
                  <a:lstStyle/>
                  <a:p>
                    <a:r>
                      <a:rPr lang="en-US"/>
                      <a:t>2%</a:t>
                    </a:r>
                  </a:p>
                </c:rich>
              </c:tx>
              <c:dLblPos val="ctr"/>
              <c:showLegendKey val="0"/>
              <c:showVal val="0"/>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C-4106-4809-A95B-BB0DB14C431D}"/>
                </c:ext>
              </c:extLst>
            </c:dLbl>
            <c:dLbl>
              <c:idx val="20"/>
              <c:tx>
                <c:rich>
                  <a:bodyPr/>
                  <a:lstStyle/>
                  <a:p>
                    <a:r>
                      <a:rPr lang="en-US"/>
                      <a:t>3%</a:t>
                    </a:r>
                  </a:p>
                </c:rich>
              </c:tx>
              <c:dLblPos val="ctr"/>
              <c:showLegendKey val="0"/>
              <c:showVal val="0"/>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4-4106-4809-A95B-BB0DB14C431D}"/>
                </c:ext>
              </c:extLst>
            </c:dLbl>
            <c:dLbl>
              <c:idx val="31"/>
              <c:tx>
                <c:rich>
                  <a:bodyPr/>
                  <a:lstStyle/>
                  <a:p>
                    <a:r>
                      <a:rPr lang="en-US"/>
                      <a:t>3%</a:t>
                    </a:r>
                  </a:p>
                </c:rich>
              </c:tx>
              <c:dLblPos val="ctr"/>
              <c:showLegendKey val="0"/>
              <c:showVal val="0"/>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F-4106-4809-A95B-BB0DB14C431D}"/>
                </c:ext>
              </c:extLst>
            </c:dLbl>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fi-FI"/>
              </a:p>
            </c:txPr>
            <c:showLegendKey val="0"/>
            <c:showVal val="0"/>
            <c:showCatName val="0"/>
            <c:showSerName val="0"/>
            <c:showPercent val="0"/>
            <c:showBubbleSize val="0"/>
            <c:extLst>
              <c:ext xmlns:c15="http://schemas.microsoft.com/office/drawing/2012/chart" uri="{CE6537A1-D6FC-4f65-9D91-7224C49458BB}">
                <c15:showLeaderLines val="0"/>
              </c:ext>
            </c:extLst>
          </c:dLbls>
          <c:cat>
            <c:strRef>
              <c:f>Sheet1!$A$2:$A$33</c:f>
              <c:strCache>
                <c:ptCount val="32"/>
                <c:pt idx="0">
                  <c:v>alle 1</c:v>
                </c:pt>
                <c:pt idx="1">
                  <c:v>1</c:v>
                </c:pt>
                <c:pt idx="2">
                  <c:v>2</c:v>
                </c:pt>
                <c:pt idx="3">
                  <c:v>3</c:v>
                </c:pt>
                <c:pt idx="4">
                  <c:v>4</c:v>
                </c:pt>
                <c:pt idx="5">
                  <c:v>5</c:v>
                </c:pt>
                <c:pt idx="6">
                  <c:v>6</c:v>
                </c:pt>
                <c:pt idx="7">
                  <c:v>7</c:v>
                </c:pt>
                <c:pt idx="8">
                  <c:v>8</c:v>
                </c:pt>
                <c:pt idx="9">
                  <c:v>9</c:v>
                </c:pt>
                <c:pt idx="10">
                  <c:v>10</c:v>
                </c:pt>
                <c:pt idx="11">
                  <c:v>11</c:v>
                </c:pt>
                <c:pt idx="12">
                  <c:v>12</c:v>
                </c:pt>
                <c:pt idx="13">
                  <c:v>13</c:v>
                </c:pt>
                <c:pt idx="14">
                  <c:v>14</c:v>
                </c:pt>
                <c:pt idx="15">
                  <c:v>15</c:v>
                </c:pt>
                <c:pt idx="16">
                  <c:v>16</c:v>
                </c:pt>
                <c:pt idx="17">
                  <c:v>17</c:v>
                </c:pt>
                <c:pt idx="18">
                  <c:v>18</c:v>
                </c:pt>
                <c:pt idx="19">
                  <c:v>19</c:v>
                </c:pt>
                <c:pt idx="20">
                  <c:v>20</c:v>
                </c:pt>
                <c:pt idx="21">
                  <c:v>21</c:v>
                </c:pt>
                <c:pt idx="22">
                  <c:v>22</c:v>
                </c:pt>
                <c:pt idx="23">
                  <c:v>23</c:v>
                </c:pt>
                <c:pt idx="24">
                  <c:v>24</c:v>
                </c:pt>
                <c:pt idx="25">
                  <c:v>25</c:v>
                </c:pt>
                <c:pt idx="26">
                  <c:v>26</c:v>
                </c:pt>
                <c:pt idx="27">
                  <c:v>27</c:v>
                </c:pt>
                <c:pt idx="28">
                  <c:v>28</c:v>
                </c:pt>
                <c:pt idx="29">
                  <c:v>29</c:v>
                </c:pt>
                <c:pt idx="30">
                  <c:v>30</c:v>
                </c:pt>
                <c:pt idx="31">
                  <c:v>enemmän kuin 30</c:v>
                </c:pt>
              </c:strCache>
            </c:strRef>
          </c:cat>
          <c:val>
            <c:numRef>
              <c:f>Sheet1!$B$2:$B$33</c:f>
              <c:numCache>
                <c:formatCode>General</c:formatCode>
                <c:ptCount val="32"/>
                <c:pt idx="0">
                  <c:v>0.08</c:v>
                </c:pt>
                <c:pt idx="1">
                  <c:v>0.02</c:v>
                </c:pt>
                <c:pt idx="2">
                  <c:v>0.18</c:v>
                </c:pt>
                <c:pt idx="3">
                  <c:v>0.15</c:v>
                </c:pt>
                <c:pt idx="4">
                  <c:v>0.1</c:v>
                </c:pt>
                <c:pt idx="5">
                  <c:v>0.08</c:v>
                </c:pt>
                <c:pt idx="6">
                  <c:v>0.13</c:v>
                </c:pt>
                <c:pt idx="7">
                  <c:v>0.08</c:v>
                </c:pt>
                <c:pt idx="8">
                  <c:v>0.02</c:v>
                </c:pt>
                <c:pt idx="9">
                  <c:v>0</c:v>
                </c:pt>
                <c:pt idx="10">
                  <c:v>0.08</c:v>
                </c:pt>
                <c:pt idx="11">
                  <c:v>0</c:v>
                </c:pt>
                <c:pt idx="12">
                  <c:v>0.02</c:v>
                </c:pt>
                <c:pt idx="13">
                  <c:v>0</c:v>
                </c:pt>
                <c:pt idx="14">
                  <c:v>0</c:v>
                </c:pt>
                <c:pt idx="15">
                  <c:v>0</c:v>
                </c:pt>
                <c:pt idx="16">
                  <c:v>0</c:v>
                </c:pt>
                <c:pt idx="17">
                  <c:v>0</c:v>
                </c:pt>
                <c:pt idx="18">
                  <c:v>0</c:v>
                </c:pt>
                <c:pt idx="19">
                  <c:v>0</c:v>
                </c:pt>
                <c:pt idx="20">
                  <c:v>0.03</c:v>
                </c:pt>
                <c:pt idx="21">
                  <c:v>0</c:v>
                </c:pt>
                <c:pt idx="22">
                  <c:v>0</c:v>
                </c:pt>
                <c:pt idx="23">
                  <c:v>0</c:v>
                </c:pt>
                <c:pt idx="24">
                  <c:v>0</c:v>
                </c:pt>
                <c:pt idx="25">
                  <c:v>0</c:v>
                </c:pt>
                <c:pt idx="26">
                  <c:v>0</c:v>
                </c:pt>
                <c:pt idx="27">
                  <c:v>0</c:v>
                </c:pt>
                <c:pt idx="28">
                  <c:v>0</c:v>
                </c:pt>
                <c:pt idx="29">
                  <c:v>0</c:v>
                </c:pt>
                <c:pt idx="30">
                  <c:v>0</c:v>
                </c:pt>
                <c:pt idx="31">
                  <c:v>0.03</c:v>
                </c:pt>
              </c:numCache>
            </c:numRef>
          </c:val>
          <c:extLst>
            <c:ext xmlns:c16="http://schemas.microsoft.com/office/drawing/2014/chart" uri="{C3380CC4-5D6E-409C-BE32-E72D297353CC}">
              <c16:uniqueId val="{00000020-4106-4809-A95B-BB0DB14C431D}"/>
            </c:ext>
          </c:extLst>
        </c:ser>
        <c:dLbls>
          <c:showLegendKey val="0"/>
          <c:showVal val="0"/>
          <c:showCatName val="0"/>
          <c:showSerName val="0"/>
          <c:showPercent val="0"/>
          <c:showBubbleSize val="0"/>
        </c:dLbls>
        <c:gapWidth val="219"/>
        <c:overlap val="-27"/>
        <c:axId val="67451136"/>
        <c:axId val="66437120"/>
      </c:barChart>
      <c:catAx>
        <c:axId val="67451136"/>
        <c:scaling>
          <c:orientation val="minMax"/>
        </c:scaling>
        <c:delete val="0"/>
        <c:axPos val="b"/>
        <c:numFmt formatCode="General" sourceLinked="1"/>
        <c:majorTickMark val="none"/>
        <c:minorTickMark val="none"/>
        <c:tickLblPos val="low"/>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fi-FI"/>
          </a:p>
        </c:txPr>
        <c:crossAx val="66437120"/>
        <c:crosses val="autoZero"/>
        <c:auto val="0"/>
        <c:lblAlgn val="ctr"/>
        <c:lblOffset val="100"/>
        <c:noMultiLvlLbl val="0"/>
      </c:catAx>
      <c:valAx>
        <c:axId val="66437120"/>
        <c:scaling>
          <c:orientation val="minMax"/>
          <c:min val="0"/>
        </c:scaling>
        <c:delete val="0"/>
        <c:axPos val="l"/>
        <c:majorGridlines>
          <c:spPr>
            <a:ln w="9525" cap="flat" cmpd="sng" algn="ctr">
              <a:solidFill>
                <a:schemeClr val="tx1">
                  <a:lumMod val="15000"/>
                  <a:lumOff val="85000"/>
                </a:schemeClr>
              </a:solidFill>
              <a:round/>
            </a:ln>
            <a:effectLst/>
          </c:spPr>
        </c:majorGridlines>
        <c:numFmt formatCode="0%" sourceLinked="0"/>
        <c:majorTickMark val="none"/>
        <c:minorTickMark val="none"/>
        <c:tickLblPos val="high"/>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fi-FI"/>
          </a:p>
        </c:txPr>
        <c:crossAx val="67451136"/>
        <c:crosses val="autoZero"/>
        <c:crossBetween val="between"/>
      </c:valAx>
      <c:spPr>
        <a:noFill/>
        <a:ln>
          <a:noFill/>
        </a:ln>
        <a:effectLst/>
      </c:spPr>
    </c:plotArea>
    <c:plotVisOnly val="1"/>
    <c:dispBlanksAs val="zero"/>
    <c:showDLblsOverMax val="1"/>
  </c:chart>
  <c:spPr>
    <a:noFill/>
    <a:ln>
      <a:noFill/>
    </a:ln>
    <a:effectLst/>
  </c:spPr>
  <c:txPr>
    <a:bodyPr/>
    <a:lstStyle/>
    <a:p>
      <a:pPr>
        <a:defRPr/>
      </a:pPr>
      <a:endParaRPr lang="fi-FI"/>
    </a:p>
  </c:txPr>
  <c:externalData r:id="rId3">
    <c:autoUpdate val="0"/>
  </c:externalData>
</c:chartSpace>
</file>

<file path=ppt/charts/chart1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5"/>
    </mc:Choice>
    <mc:Fallback>
      <c:style val="5"/>
    </mc:Fallback>
  </mc:AlternateContent>
  <c:chart>
    <c:autoTitleDeleted val="1"/>
    <c:plotArea>
      <c:layout/>
      <c:barChart>
        <c:barDir val="bar"/>
        <c:grouping val="stacked"/>
        <c:varyColors val="0"/>
        <c:ser>
          <c:idx val="0"/>
          <c:order val="0"/>
          <c:tx>
            <c:strRef>
              <c:f>Sheet1!$B$1</c:f>
              <c:strCache>
                <c:ptCount val="1"/>
                <c:pt idx="0">
                  <c:v>Täysin eri mieltä</c:v>
                </c:pt>
              </c:strCache>
            </c:strRef>
          </c:tx>
          <c:spPr>
            <a:solidFill>
              <a:schemeClr val="accent3">
                <a:tint val="54000"/>
              </a:schemeClr>
            </a:solidFill>
            <a:ln>
              <a:noFill/>
            </a:ln>
            <a:effectLst/>
          </c:spPr>
          <c:invertIfNegative val="0"/>
          <c:cat>
            <c:strRef>
              <c:f>Sheet1!$A$2:$A$11</c:f>
              <c:strCache>
                <c:ptCount val="10"/>
                <c:pt idx="0">
                  <c:v>Tunnen hukkuvani urheiluun.</c:v>
                </c:pt>
                <c:pt idx="1">
                  <c:v>Urheilu ei enää kiinnosta minua.</c:v>
                </c:pt>
                <c:pt idx="2">
                  <c:v>Minulla on usein tunne, etten pärjää urheilussa.</c:v>
                </c:pt>
                <c:pt idx="3">
                  <c:v>Nukun usein huonosti erilaisten urheiluun liittyvien asioiden takia.</c:v>
                </c:pt>
                <c:pt idx="4">
                  <c:v>Minusta tuntuu, että olen menettämässä kiinnostukseni urheilua kohtaan.</c:v>
                </c:pt>
                <c:pt idx="5">
                  <c:v>Kyselen usein, onko urheilulla mitään merkitystä.</c:v>
                </c:pt>
                <c:pt idx="6">
                  <c:v>Minusta tuntuu, että en pysty parhaimpaani urheilussa.</c:v>
                </c:pt>
                <c:pt idx="7">
                  <c:v>Murehdin urheiluun liittyviä asioita paljon myös vapaa-aikana.</c:v>
                </c:pt>
                <c:pt idx="8">
                  <c:v>Ennen sain urheilussa paljon enemmän aikaan kuin nyt.</c:v>
                </c:pt>
                <c:pt idx="9">
                  <c:v>Urheilupaineet haittaavat muuta elämääni.</c:v>
                </c:pt>
              </c:strCache>
            </c:strRef>
          </c:cat>
          <c:val>
            <c:numRef>
              <c:f>Sheet1!$B$2:$B$11</c:f>
              <c:numCache>
                <c:formatCode>General</c:formatCode>
                <c:ptCount val="10"/>
                <c:pt idx="0">
                  <c:v>0.28999999999999998</c:v>
                </c:pt>
                <c:pt idx="1">
                  <c:v>0.85</c:v>
                </c:pt>
                <c:pt idx="2">
                  <c:v>0.31</c:v>
                </c:pt>
                <c:pt idx="3">
                  <c:v>0.26</c:v>
                </c:pt>
                <c:pt idx="4">
                  <c:v>0.74</c:v>
                </c:pt>
                <c:pt idx="5">
                  <c:v>0.81</c:v>
                </c:pt>
                <c:pt idx="6">
                  <c:v>0.34</c:v>
                </c:pt>
                <c:pt idx="7">
                  <c:v>0.21</c:v>
                </c:pt>
                <c:pt idx="8">
                  <c:v>0.43</c:v>
                </c:pt>
                <c:pt idx="9">
                  <c:v>0.39</c:v>
                </c:pt>
              </c:numCache>
            </c:numRef>
          </c:val>
          <c:extLst>
            <c:ext xmlns:c16="http://schemas.microsoft.com/office/drawing/2014/chart" uri="{C3380CC4-5D6E-409C-BE32-E72D297353CC}">
              <c16:uniqueId val="{0000000A-C5DE-4828-8609-A463840FED23}"/>
            </c:ext>
          </c:extLst>
        </c:ser>
        <c:ser>
          <c:idx val="1"/>
          <c:order val="1"/>
          <c:tx>
            <c:strRef>
              <c:f>Sheet1!$C$1</c:f>
              <c:strCache>
                <c:ptCount val="1"/>
                <c:pt idx="0">
                  <c:v>Eri mieltä</c:v>
                </c:pt>
              </c:strCache>
            </c:strRef>
          </c:tx>
          <c:spPr>
            <a:solidFill>
              <a:schemeClr val="accent3">
                <a:tint val="77000"/>
              </a:schemeClr>
            </a:solidFill>
            <a:ln>
              <a:noFill/>
            </a:ln>
            <a:effectLst/>
          </c:spPr>
          <c:invertIfNegative val="0"/>
          <c:cat>
            <c:strRef>
              <c:f>Sheet1!$A$2:$A$11</c:f>
              <c:strCache>
                <c:ptCount val="10"/>
                <c:pt idx="0">
                  <c:v>Tunnen hukkuvani urheiluun.</c:v>
                </c:pt>
                <c:pt idx="1">
                  <c:v>Urheilu ei enää kiinnosta minua.</c:v>
                </c:pt>
                <c:pt idx="2">
                  <c:v>Minulla on usein tunne, etten pärjää urheilussa.</c:v>
                </c:pt>
                <c:pt idx="3">
                  <c:v>Nukun usein huonosti erilaisten urheiluun liittyvien asioiden takia.</c:v>
                </c:pt>
                <c:pt idx="4">
                  <c:v>Minusta tuntuu, että olen menettämässä kiinnostukseni urheilua kohtaan.</c:v>
                </c:pt>
                <c:pt idx="5">
                  <c:v>Kyselen usein, onko urheilulla mitään merkitystä.</c:v>
                </c:pt>
                <c:pt idx="6">
                  <c:v>Minusta tuntuu, että en pysty parhaimpaani urheilussa.</c:v>
                </c:pt>
                <c:pt idx="7">
                  <c:v>Murehdin urheiluun liittyviä asioita paljon myös vapaa-aikana.</c:v>
                </c:pt>
                <c:pt idx="8">
                  <c:v>Ennen sain urheilussa paljon enemmän aikaan kuin nyt.</c:v>
                </c:pt>
                <c:pt idx="9">
                  <c:v>Urheilupaineet haittaavat muuta elämääni.</c:v>
                </c:pt>
              </c:strCache>
            </c:strRef>
          </c:cat>
          <c:val>
            <c:numRef>
              <c:f>Sheet1!$C$2:$C$11</c:f>
              <c:numCache>
                <c:formatCode>General</c:formatCode>
                <c:ptCount val="10"/>
                <c:pt idx="0">
                  <c:v>0.26</c:v>
                </c:pt>
                <c:pt idx="1">
                  <c:v>0.1</c:v>
                </c:pt>
                <c:pt idx="2">
                  <c:v>0.31</c:v>
                </c:pt>
                <c:pt idx="3">
                  <c:v>0.32</c:v>
                </c:pt>
                <c:pt idx="4">
                  <c:v>0.18</c:v>
                </c:pt>
                <c:pt idx="5">
                  <c:v>0.13</c:v>
                </c:pt>
                <c:pt idx="6">
                  <c:v>0.32</c:v>
                </c:pt>
                <c:pt idx="7">
                  <c:v>0.28999999999999998</c:v>
                </c:pt>
                <c:pt idx="8">
                  <c:v>0.4</c:v>
                </c:pt>
                <c:pt idx="9">
                  <c:v>0.39</c:v>
                </c:pt>
              </c:numCache>
            </c:numRef>
          </c:val>
          <c:extLst>
            <c:ext xmlns:c16="http://schemas.microsoft.com/office/drawing/2014/chart" uri="{C3380CC4-5D6E-409C-BE32-E72D297353CC}">
              <c16:uniqueId val="{00000015-C5DE-4828-8609-A463840FED23}"/>
            </c:ext>
          </c:extLst>
        </c:ser>
        <c:ser>
          <c:idx val="2"/>
          <c:order val="2"/>
          <c:tx>
            <c:strRef>
              <c:f>Sheet1!$D$1</c:f>
              <c:strCache>
                <c:ptCount val="1"/>
                <c:pt idx="0">
                  <c:v>Siltä väliltä</c:v>
                </c:pt>
              </c:strCache>
            </c:strRef>
          </c:tx>
          <c:spPr>
            <a:solidFill>
              <a:schemeClr val="accent3"/>
            </a:solidFill>
            <a:ln>
              <a:noFill/>
            </a:ln>
            <a:effectLst/>
          </c:spPr>
          <c:invertIfNegative val="0"/>
          <c:cat>
            <c:strRef>
              <c:f>Sheet1!$A$2:$A$11</c:f>
              <c:strCache>
                <c:ptCount val="10"/>
                <c:pt idx="0">
                  <c:v>Tunnen hukkuvani urheiluun.</c:v>
                </c:pt>
                <c:pt idx="1">
                  <c:v>Urheilu ei enää kiinnosta minua.</c:v>
                </c:pt>
                <c:pt idx="2">
                  <c:v>Minulla on usein tunne, etten pärjää urheilussa.</c:v>
                </c:pt>
                <c:pt idx="3">
                  <c:v>Nukun usein huonosti erilaisten urheiluun liittyvien asioiden takia.</c:v>
                </c:pt>
                <c:pt idx="4">
                  <c:v>Minusta tuntuu, että olen menettämässä kiinnostukseni urheilua kohtaan.</c:v>
                </c:pt>
                <c:pt idx="5">
                  <c:v>Kyselen usein, onko urheilulla mitään merkitystä.</c:v>
                </c:pt>
                <c:pt idx="6">
                  <c:v>Minusta tuntuu, että en pysty parhaimpaani urheilussa.</c:v>
                </c:pt>
                <c:pt idx="7">
                  <c:v>Murehdin urheiluun liittyviä asioita paljon myös vapaa-aikana.</c:v>
                </c:pt>
                <c:pt idx="8">
                  <c:v>Ennen sain urheilussa paljon enemmän aikaan kuin nyt.</c:v>
                </c:pt>
                <c:pt idx="9">
                  <c:v>Urheilupaineet haittaavat muuta elämääni.</c:v>
                </c:pt>
              </c:strCache>
            </c:strRef>
          </c:cat>
          <c:val>
            <c:numRef>
              <c:f>Sheet1!$D$2:$D$11</c:f>
              <c:numCache>
                <c:formatCode>General</c:formatCode>
                <c:ptCount val="10"/>
                <c:pt idx="0">
                  <c:v>0.37</c:v>
                </c:pt>
                <c:pt idx="1">
                  <c:v>0.05</c:v>
                </c:pt>
                <c:pt idx="2">
                  <c:v>0.18</c:v>
                </c:pt>
                <c:pt idx="3">
                  <c:v>0.34</c:v>
                </c:pt>
                <c:pt idx="4">
                  <c:v>0.05</c:v>
                </c:pt>
                <c:pt idx="5">
                  <c:v>0.03</c:v>
                </c:pt>
                <c:pt idx="6">
                  <c:v>0.28999999999999998</c:v>
                </c:pt>
                <c:pt idx="7">
                  <c:v>0.34</c:v>
                </c:pt>
                <c:pt idx="8">
                  <c:v>0.06</c:v>
                </c:pt>
                <c:pt idx="9">
                  <c:v>0.16</c:v>
                </c:pt>
              </c:numCache>
            </c:numRef>
          </c:val>
          <c:extLst>
            <c:ext xmlns:c16="http://schemas.microsoft.com/office/drawing/2014/chart" uri="{C3380CC4-5D6E-409C-BE32-E72D297353CC}">
              <c16:uniqueId val="{00000020-C5DE-4828-8609-A463840FED23}"/>
            </c:ext>
          </c:extLst>
        </c:ser>
        <c:ser>
          <c:idx val="3"/>
          <c:order val="3"/>
          <c:tx>
            <c:strRef>
              <c:f>Sheet1!$E$1</c:f>
              <c:strCache>
                <c:ptCount val="1"/>
                <c:pt idx="0">
                  <c:v>Samaa mieltä</c:v>
                </c:pt>
              </c:strCache>
            </c:strRef>
          </c:tx>
          <c:spPr>
            <a:solidFill>
              <a:schemeClr val="accent3">
                <a:shade val="76000"/>
              </a:schemeClr>
            </a:solidFill>
            <a:ln>
              <a:noFill/>
            </a:ln>
            <a:effectLst/>
          </c:spPr>
          <c:invertIfNegative val="0"/>
          <c:cat>
            <c:strRef>
              <c:f>Sheet1!$A$2:$A$11</c:f>
              <c:strCache>
                <c:ptCount val="10"/>
                <c:pt idx="0">
                  <c:v>Tunnen hukkuvani urheiluun.</c:v>
                </c:pt>
                <c:pt idx="1">
                  <c:v>Urheilu ei enää kiinnosta minua.</c:v>
                </c:pt>
                <c:pt idx="2">
                  <c:v>Minulla on usein tunne, etten pärjää urheilussa.</c:v>
                </c:pt>
                <c:pt idx="3">
                  <c:v>Nukun usein huonosti erilaisten urheiluun liittyvien asioiden takia.</c:v>
                </c:pt>
                <c:pt idx="4">
                  <c:v>Minusta tuntuu, että olen menettämässä kiinnostukseni urheilua kohtaan.</c:v>
                </c:pt>
                <c:pt idx="5">
                  <c:v>Kyselen usein, onko urheilulla mitään merkitystä.</c:v>
                </c:pt>
                <c:pt idx="6">
                  <c:v>Minusta tuntuu, että en pysty parhaimpaani urheilussa.</c:v>
                </c:pt>
                <c:pt idx="7">
                  <c:v>Murehdin urheiluun liittyviä asioita paljon myös vapaa-aikana.</c:v>
                </c:pt>
                <c:pt idx="8">
                  <c:v>Ennen sain urheilussa paljon enemmän aikaan kuin nyt.</c:v>
                </c:pt>
                <c:pt idx="9">
                  <c:v>Urheilupaineet haittaavat muuta elämääni.</c:v>
                </c:pt>
              </c:strCache>
            </c:strRef>
          </c:cat>
          <c:val>
            <c:numRef>
              <c:f>Sheet1!$E$2:$E$11</c:f>
              <c:numCache>
                <c:formatCode>General</c:formatCode>
                <c:ptCount val="10"/>
                <c:pt idx="0">
                  <c:v>0.03</c:v>
                </c:pt>
                <c:pt idx="1">
                  <c:v>0</c:v>
                </c:pt>
                <c:pt idx="2">
                  <c:v>0.2</c:v>
                </c:pt>
                <c:pt idx="3">
                  <c:v>0.05</c:v>
                </c:pt>
                <c:pt idx="4">
                  <c:v>0.03</c:v>
                </c:pt>
                <c:pt idx="5">
                  <c:v>0.03</c:v>
                </c:pt>
                <c:pt idx="6">
                  <c:v>0.05</c:v>
                </c:pt>
                <c:pt idx="7">
                  <c:v>0.16</c:v>
                </c:pt>
                <c:pt idx="8">
                  <c:v>0.11</c:v>
                </c:pt>
                <c:pt idx="9">
                  <c:v>0.03</c:v>
                </c:pt>
              </c:numCache>
            </c:numRef>
          </c:val>
          <c:extLst>
            <c:ext xmlns:c16="http://schemas.microsoft.com/office/drawing/2014/chart" uri="{C3380CC4-5D6E-409C-BE32-E72D297353CC}">
              <c16:uniqueId val="{0000002B-C5DE-4828-8609-A463840FED23}"/>
            </c:ext>
          </c:extLst>
        </c:ser>
        <c:ser>
          <c:idx val="4"/>
          <c:order val="4"/>
          <c:tx>
            <c:strRef>
              <c:f>Sheet1!$F$1</c:f>
              <c:strCache>
                <c:ptCount val="1"/>
                <c:pt idx="0">
                  <c:v>Täysin samaa mieltä</c:v>
                </c:pt>
              </c:strCache>
            </c:strRef>
          </c:tx>
          <c:spPr>
            <a:solidFill>
              <a:schemeClr val="accent3">
                <a:shade val="53000"/>
              </a:schemeClr>
            </a:solidFill>
            <a:ln>
              <a:noFill/>
            </a:ln>
            <a:effectLst/>
          </c:spPr>
          <c:invertIfNegative val="0"/>
          <c:cat>
            <c:strRef>
              <c:f>Sheet1!$A$2:$A$11</c:f>
              <c:strCache>
                <c:ptCount val="10"/>
                <c:pt idx="0">
                  <c:v>Tunnen hukkuvani urheiluun.</c:v>
                </c:pt>
                <c:pt idx="1">
                  <c:v>Urheilu ei enää kiinnosta minua.</c:v>
                </c:pt>
                <c:pt idx="2">
                  <c:v>Minulla on usein tunne, etten pärjää urheilussa.</c:v>
                </c:pt>
                <c:pt idx="3">
                  <c:v>Nukun usein huonosti erilaisten urheiluun liittyvien asioiden takia.</c:v>
                </c:pt>
                <c:pt idx="4">
                  <c:v>Minusta tuntuu, että olen menettämässä kiinnostukseni urheilua kohtaan.</c:v>
                </c:pt>
                <c:pt idx="5">
                  <c:v>Kyselen usein, onko urheilulla mitään merkitystä.</c:v>
                </c:pt>
                <c:pt idx="6">
                  <c:v>Minusta tuntuu, että en pysty parhaimpaani urheilussa.</c:v>
                </c:pt>
                <c:pt idx="7">
                  <c:v>Murehdin urheiluun liittyviä asioita paljon myös vapaa-aikana.</c:v>
                </c:pt>
                <c:pt idx="8">
                  <c:v>Ennen sain urheilussa paljon enemmän aikaan kuin nyt.</c:v>
                </c:pt>
                <c:pt idx="9">
                  <c:v>Urheilupaineet haittaavat muuta elämääni.</c:v>
                </c:pt>
              </c:strCache>
            </c:strRef>
          </c:cat>
          <c:val>
            <c:numRef>
              <c:f>Sheet1!$F$2:$F$11</c:f>
              <c:numCache>
                <c:formatCode>General</c:formatCode>
                <c:ptCount val="10"/>
                <c:pt idx="0">
                  <c:v>0.05</c:v>
                </c:pt>
                <c:pt idx="1">
                  <c:v>0</c:v>
                </c:pt>
                <c:pt idx="2">
                  <c:v>0</c:v>
                </c:pt>
                <c:pt idx="3">
                  <c:v>0.03</c:v>
                </c:pt>
                <c:pt idx="4">
                  <c:v>0</c:v>
                </c:pt>
                <c:pt idx="5">
                  <c:v>0</c:v>
                </c:pt>
                <c:pt idx="6">
                  <c:v>0</c:v>
                </c:pt>
                <c:pt idx="7">
                  <c:v>0</c:v>
                </c:pt>
                <c:pt idx="8">
                  <c:v>0</c:v>
                </c:pt>
                <c:pt idx="9">
                  <c:v>0.03</c:v>
                </c:pt>
              </c:numCache>
            </c:numRef>
          </c:val>
          <c:extLst>
            <c:ext xmlns:c16="http://schemas.microsoft.com/office/drawing/2014/chart" uri="{C3380CC4-5D6E-409C-BE32-E72D297353CC}">
              <c16:uniqueId val="{00000036-C5DE-4828-8609-A463840FED23}"/>
            </c:ext>
          </c:extLst>
        </c:ser>
        <c:dLbls>
          <c:showLegendKey val="0"/>
          <c:showVal val="0"/>
          <c:showCatName val="0"/>
          <c:showSerName val="0"/>
          <c:showPercent val="0"/>
          <c:showBubbleSize val="0"/>
        </c:dLbls>
        <c:gapWidth val="150"/>
        <c:overlap val="100"/>
        <c:axId val="67451136"/>
        <c:axId val="66437120"/>
      </c:barChart>
      <c:catAx>
        <c:axId val="67451136"/>
        <c:scaling>
          <c:orientation val="maxMin"/>
        </c:scaling>
        <c:delete val="0"/>
        <c:axPos val="l"/>
        <c:numFmt formatCode="General" sourceLinked="1"/>
        <c:majorTickMark val="none"/>
        <c:minorTickMark val="none"/>
        <c:tickLblPos val="low"/>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fi-FI"/>
          </a:p>
        </c:txPr>
        <c:crossAx val="66437120"/>
        <c:crosses val="autoZero"/>
        <c:auto val="0"/>
        <c:lblAlgn val="ctr"/>
        <c:lblOffset val="100"/>
        <c:noMultiLvlLbl val="0"/>
      </c:catAx>
      <c:valAx>
        <c:axId val="66437120"/>
        <c:scaling>
          <c:orientation val="minMax"/>
          <c:max val="1"/>
          <c:min val="0"/>
        </c:scaling>
        <c:delete val="0"/>
        <c:axPos val="t"/>
        <c:majorGridlines>
          <c:spPr>
            <a:ln w="9525" cap="flat" cmpd="sng" algn="ctr">
              <a:solidFill>
                <a:schemeClr val="tx1">
                  <a:lumMod val="15000"/>
                  <a:lumOff val="85000"/>
                </a:schemeClr>
              </a:solidFill>
              <a:round/>
            </a:ln>
            <a:effectLst/>
          </c:spPr>
        </c:majorGridlines>
        <c:numFmt formatCode="0%" sourceLinked="0"/>
        <c:majorTickMark val="none"/>
        <c:minorTickMark val="none"/>
        <c:tickLblPos val="high"/>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fi-FI"/>
          </a:p>
        </c:txPr>
        <c:crossAx val="67451136"/>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fi-FI"/>
        </a:p>
      </c:txPr>
    </c:legend>
    <c:plotVisOnly val="1"/>
    <c:dispBlanksAs val="zero"/>
    <c:showDLblsOverMax val="1"/>
  </c:chart>
  <c:spPr>
    <a:noFill/>
    <a:ln>
      <a:noFill/>
    </a:ln>
    <a:effectLst/>
  </c:spPr>
  <c:txPr>
    <a:bodyPr/>
    <a:lstStyle/>
    <a:p>
      <a:pPr>
        <a:defRPr/>
      </a:pPr>
      <a:endParaRPr lang="fi-FI"/>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clustered"/>
        <c:varyColors val="0"/>
        <c:ser>
          <c:idx val="0"/>
          <c:order val="0"/>
          <c:tx>
            <c:strRef>
              <c:f>Sheet1!$B$1</c:f>
              <c:strCache>
                <c:ptCount val="1"/>
                <c:pt idx="0">
                  <c:v>Sukupuoli</c:v>
                </c:pt>
              </c:strCache>
            </c:strRef>
          </c:tx>
          <c:spPr>
            <a:solidFill>
              <a:schemeClr val="accent1"/>
            </a:solidFill>
            <a:ln>
              <a:noFill/>
            </a:ln>
            <a:effectLst/>
          </c:spPr>
          <c:invertIfNegative val="0"/>
          <c:dLbls>
            <c:dLbl>
              <c:idx val="0"/>
              <c:tx>
                <c:rich>
                  <a:bodyPr/>
                  <a:lstStyle/>
                  <a:p>
                    <a:r>
                      <a:rPr lang="en-US"/>
                      <a:t>57%</a:t>
                    </a:r>
                  </a:p>
                </c:rich>
              </c:tx>
              <c:dLblPos val="ctr"/>
              <c:showLegendKey val="0"/>
              <c:showVal val="0"/>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17EE-4ABE-8BB7-116145803BA4}"/>
                </c:ext>
              </c:extLst>
            </c:dLbl>
            <c:dLbl>
              <c:idx val="1"/>
              <c:tx>
                <c:rich>
                  <a:bodyPr/>
                  <a:lstStyle/>
                  <a:p>
                    <a:r>
                      <a:rPr lang="en-US"/>
                      <a:t>43%</a:t>
                    </a:r>
                  </a:p>
                </c:rich>
              </c:tx>
              <c:dLblPos val="ctr"/>
              <c:showLegendKey val="0"/>
              <c:showVal val="0"/>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17EE-4ABE-8BB7-116145803BA4}"/>
                </c:ext>
              </c:extLst>
            </c:dLbl>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fi-FI"/>
              </a:p>
            </c:txPr>
            <c:showLegendKey val="0"/>
            <c:showVal val="0"/>
            <c:showCatName val="0"/>
            <c:showSerName val="0"/>
            <c:showPercent val="0"/>
            <c:showBubbleSize val="0"/>
            <c:extLst>
              <c:ext xmlns:c15="http://schemas.microsoft.com/office/drawing/2012/chart" uri="{CE6537A1-D6FC-4f65-9D91-7224C49458BB}">
                <c15:showLeaderLines val="0"/>
              </c:ext>
            </c:extLst>
          </c:dLbls>
          <c:cat>
            <c:strRef>
              <c:f>Sheet1!$A$2:$A$4</c:f>
              <c:strCache>
                <c:ptCount val="3"/>
                <c:pt idx="0">
                  <c:v>Tyttö</c:v>
                </c:pt>
                <c:pt idx="1">
                  <c:v>Poika </c:v>
                </c:pt>
                <c:pt idx="2">
                  <c:v>Muu</c:v>
                </c:pt>
              </c:strCache>
            </c:strRef>
          </c:cat>
          <c:val>
            <c:numRef>
              <c:f>Sheet1!$B$2:$B$4</c:f>
              <c:numCache>
                <c:formatCode>General</c:formatCode>
                <c:ptCount val="3"/>
                <c:pt idx="0">
                  <c:v>0.56999999999999995</c:v>
                </c:pt>
                <c:pt idx="1">
                  <c:v>0.43</c:v>
                </c:pt>
                <c:pt idx="2">
                  <c:v>0</c:v>
                </c:pt>
              </c:numCache>
            </c:numRef>
          </c:val>
          <c:extLst>
            <c:ext xmlns:c16="http://schemas.microsoft.com/office/drawing/2014/chart" uri="{C3380CC4-5D6E-409C-BE32-E72D297353CC}">
              <c16:uniqueId val="{00000003-17EE-4ABE-8BB7-116145803BA4}"/>
            </c:ext>
          </c:extLst>
        </c:ser>
        <c:dLbls>
          <c:showLegendKey val="0"/>
          <c:showVal val="0"/>
          <c:showCatName val="0"/>
          <c:showSerName val="0"/>
          <c:showPercent val="0"/>
          <c:showBubbleSize val="0"/>
        </c:dLbls>
        <c:gapWidth val="182"/>
        <c:axId val="67451136"/>
        <c:axId val="66437120"/>
      </c:barChart>
      <c:catAx>
        <c:axId val="67451136"/>
        <c:scaling>
          <c:orientation val="maxMin"/>
        </c:scaling>
        <c:delete val="0"/>
        <c:axPos val="l"/>
        <c:numFmt formatCode="General" sourceLinked="1"/>
        <c:majorTickMark val="none"/>
        <c:minorTickMark val="none"/>
        <c:tickLblPos val="low"/>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fi-FI"/>
          </a:p>
        </c:txPr>
        <c:crossAx val="66437120"/>
        <c:crosses val="autoZero"/>
        <c:auto val="0"/>
        <c:lblAlgn val="ctr"/>
        <c:lblOffset val="100"/>
        <c:noMultiLvlLbl val="0"/>
      </c:catAx>
      <c:valAx>
        <c:axId val="66437120"/>
        <c:scaling>
          <c:orientation val="minMax"/>
          <c:min val="0"/>
        </c:scaling>
        <c:delete val="0"/>
        <c:axPos val="t"/>
        <c:majorGridlines>
          <c:spPr>
            <a:ln w="9525" cap="flat" cmpd="sng" algn="ctr">
              <a:solidFill>
                <a:schemeClr val="tx1">
                  <a:lumMod val="15000"/>
                  <a:lumOff val="85000"/>
                </a:schemeClr>
              </a:solidFill>
              <a:round/>
            </a:ln>
            <a:effectLst/>
          </c:spPr>
        </c:majorGridlines>
        <c:numFmt formatCode="0%" sourceLinked="0"/>
        <c:majorTickMark val="none"/>
        <c:minorTickMark val="none"/>
        <c:tickLblPos val="high"/>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fi-FI"/>
          </a:p>
        </c:txPr>
        <c:crossAx val="67451136"/>
        <c:crosses val="autoZero"/>
        <c:crossBetween val="between"/>
      </c:valAx>
      <c:spPr>
        <a:noFill/>
        <a:ln>
          <a:noFill/>
        </a:ln>
        <a:effectLst/>
      </c:spPr>
    </c:plotArea>
    <c:plotVisOnly val="1"/>
    <c:dispBlanksAs val="zero"/>
    <c:showDLblsOverMax val="1"/>
  </c:chart>
  <c:spPr>
    <a:noFill/>
    <a:ln>
      <a:noFill/>
    </a:ln>
    <a:effectLst/>
  </c:spPr>
  <c:txPr>
    <a:bodyPr/>
    <a:lstStyle/>
    <a:p>
      <a:pPr>
        <a:defRPr/>
      </a:pPr>
      <a:endParaRPr lang="fi-FI"/>
    </a:p>
  </c:txPr>
  <c:externalData r:id="rId3">
    <c:autoUpdate val="0"/>
  </c:externalData>
</c:chartSpace>
</file>

<file path=ppt/charts/chart2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5"/>
    </mc:Choice>
    <mc:Fallback>
      <c:style val="5"/>
    </mc:Fallback>
  </mc:AlternateContent>
  <c:chart>
    <c:autoTitleDeleted val="1"/>
    <c:plotArea>
      <c:layout/>
      <c:barChart>
        <c:barDir val="bar"/>
        <c:grouping val="stacked"/>
        <c:varyColors val="0"/>
        <c:ser>
          <c:idx val="0"/>
          <c:order val="0"/>
          <c:tx>
            <c:strRef>
              <c:f>Sheet1!$B$1</c:f>
              <c:strCache>
                <c:ptCount val="1"/>
                <c:pt idx="0">
                  <c:v>Vahvasti eri mieltä</c:v>
                </c:pt>
              </c:strCache>
            </c:strRef>
          </c:tx>
          <c:spPr>
            <a:solidFill>
              <a:schemeClr val="accent3">
                <a:tint val="58000"/>
              </a:schemeClr>
            </a:solidFill>
            <a:ln>
              <a:noFill/>
            </a:ln>
            <a:effectLst/>
          </c:spPr>
          <c:invertIfNegative val="0"/>
          <c:cat>
            <c:strRef>
              <c:f>Sheet1!$A$2:$A$6</c:f>
              <c:strCache>
                <c:ptCount val="5"/>
                <c:pt idx="0">
                  <c:v>Teen paljon töitä urheilun eteen.</c:v>
                </c:pt>
                <c:pt idx="1">
                  <c:v>En yritä kovinkaan paljon urheilussa.</c:v>
                </c:pt>
                <c:pt idx="2">
                  <c:v>Seuraan ohjausta harjoituksissa.</c:v>
                </c:pt>
                <c:pt idx="3">
                  <c:v>Harjoituksiin tullessani minulla on usein unohtunut joitakin varusteita kotiin.</c:v>
                </c:pt>
                <c:pt idx="4">
                  <c:v>Minulle on tärkeää, että teen parhaani urheilussa.</c:v>
                </c:pt>
              </c:strCache>
            </c:strRef>
          </c:cat>
          <c:val>
            <c:numRef>
              <c:f>Sheet1!$B$2:$B$6</c:f>
              <c:numCache>
                <c:formatCode>General</c:formatCode>
                <c:ptCount val="5"/>
                <c:pt idx="0">
                  <c:v>0.03</c:v>
                </c:pt>
                <c:pt idx="1">
                  <c:v>0.84</c:v>
                </c:pt>
                <c:pt idx="2">
                  <c:v>0.03</c:v>
                </c:pt>
                <c:pt idx="3">
                  <c:v>0.7</c:v>
                </c:pt>
                <c:pt idx="4">
                  <c:v>0.03</c:v>
                </c:pt>
              </c:numCache>
            </c:numRef>
          </c:val>
          <c:extLst>
            <c:ext xmlns:c16="http://schemas.microsoft.com/office/drawing/2014/chart" uri="{C3380CC4-5D6E-409C-BE32-E72D297353CC}">
              <c16:uniqueId val="{00000005-1D8F-43A9-9FCA-DCD0069B95E0}"/>
            </c:ext>
          </c:extLst>
        </c:ser>
        <c:ser>
          <c:idx val="1"/>
          <c:order val="1"/>
          <c:tx>
            <c:strRef>
              <c:f>Sheet1!$C$1</c:f>
              <c:strCache>
                <c:ptCount val="1"/>
                <c:pt idx="0">
                  <c:v>Eri mieltä</c:v>
                </c:pt>
              </c:strCache>
            </c:strRef>
          </c:tx>
          <c:spPr>
            <a:solidFill>
              <a:schemeClr val="accent3">
                <a:tint val="86000"/>
              </a:schemeClr>
            </a:solidFill>
            <a:ln>
              <a:noFill/>
            </a:ln>
            <a:effectLst/>
          </c:spPr>
          <c:invertIfNegative val="0"/>
          <c:cat>
            <c:strRef>
              <c:f>Sheet1!$A$2:$A$6</c:f>
              <c:strCache>
                <c:ptCount val="5"/>
                <c:pt idx="0">
                  <c:v>Teen paljon töitä urheilun eteen.</c:v>
                </c:pt>
                <c:pt idx="1">
                  <c:v>En yritä kovinkaan paljon urheilussa.</c:v>
                </c:pt>
                <c:pt idx="2">
                  <c:v>Seuraan ohjausta harjoituksissa.</c:v>
                </c:pt>
                <c:pt idx="3">
                  <c:v>Harjoituksiin tullessani minulla on usein unohtunut joitakin varusteita kotiin.</c:v>
                </c:pt>
                <c:pt idx="4">
                  <c:v>Minulle on tärkeää, että teen parhaani urheilussa.</c:v>
                </c:pt>
              </c:strCache>
            </c:strRef>
          </c:cat>
          <c:val>
            <c:numRef>
              <c:f>Sheet1!$C$2:$C$6</c:f>
              <c:numCache>
                <c:formatCode>General</c:formatCode>
                <c:ptCount val="5"/>
                <c:pt idx="0">
                  <c:v>0</c:v>
                </c:pt>
                <c:pt idx="1">
                  <c:v>0.13</c:v>
                </c:pt>
                <c:pt idx="2">
                  <c:v>0.05</c:v>
                </c:pt>
                <c:pt idx="3">
                  <c:v>0.22</c:v>
                </c:pt>
                <c:pt idx="4">
                  <c:v>0.05</c:v>
                </c:pt>
              </c:numCache>
            </c:numRef>
          </c:val>
          <c:extLst>
            <c:ext xmlns:c16="http://schemas.microsoft.com/office/drawing/2014/chart" uri="{C3380CC4-5D6E-409C-BE32-E72D297353CC}">
              <c16:uniqueId val="{0000000B-1D8F-43A9-9FCA-DCD0069B95E0}"/>
            </c:ext>
          </c:extLst>
        </c:ser>
        <c:ser>
          <c:idx val="2"/>
          <c:order val="2"/>
          <c:tx>
            <c:strRef>
              <c:f>Sheet1!$D$1</c:f>
              <c:strCache>
                <c:ptCount val="1"/>
                <c:pt idx="0">
                  <c:v>Samaa mieltä</c:v>
                </c:pt>
              </c:strCache>
            </c:strRef>
          </c:tx>
          <c:spPr>
            <a:solidFill>
              <a:schemeClr val="accent3">
                <a:shade val="86000"/>
              </a:schemeClr>
            </a:solidFill>
            <a:ln>
              <a:noFill/>
            </a:ln>
            <a:effectLst/>
          </c:spPr>
          <c:invertIfNegative val="0"/>
          <c:cat>
            <c:strRef>
              <c:f>Sheet1!$A$2:$A$6</c:f>
              <c:strCache>
                <c:ptCount val="5"/>
                <c:pt idx="0">
                  <c:v>Teen paljon töitä urheilun eteen.</c:v>
                </c:pt>
                <c:pt idx="1">
                  <c:v>En yritä kovinkaan paljon urheilussa.</c:v>
                </c:pt>
                <c:pt idx="2">
                  <c:v>Seuraan ohjausta harjoituksissa.</c:v>
                </c:pt>
                <c:pt idx="3">
                  <c:v>Harjoituksiin tullessani minulla on usein unohtunut joitakin varusteita kotiin.</c:v>
                </c:pt>
                <c:pt idx="4">
                  <c:v>Minulle on tärkeää, että teen parhaani urheilussa.</c:v>
                </c:pt>
              </c:strCache>
            </c:strRef>
          </c:cat>
          <c:val>
            <c:numRef>
              <c:f>Sheet1!$D$2:$D$6</c:f>
              <c:numCache>
                <c:formatCode>General</c:formatCode>
                <c:ptCount val="5"/>
                <c:pt idx="0">
                  <c:v>0.47</c:v>
                </c:pt>
                <c:pt idx="1">
                  <c:v>0.03</c:v>
                </c:pt>
                <c:pt idx="2">
                  <c:v>0.24</c:v>
                </c:pt>
                <c:pt idx="3">
                  <c:v>0.05</c:v>
                </c:pt>
                <c:pt idx="4">
                  <c:v>0.16</c:v>
                </c:pt>
              </c:numCache>
            </c:numRef>
          </c:val>
          <c:extLst>
            <c:ext xmlns:c16="http://schemas.microsoft.com/office/drawing/2014/chart" uri="{C3380CC4-5D6E-409C-BE32-E72D297353CC}">
              <c16:uniqueId val="{00000011-1D8F-43A9-9FCA-DCD0069B95E0}"/>
            </c:ext>
          </c:extLst>
        </c:ser>
        <c:ser>
          <c:idx val="3"/>
          <c:order val="3"/>
          <c:tx>
            <c:strRef>
              <c:f>Sheet1!$E$1</c:f>
              <c:strCache>
                <c:ptCount val="1"/>
                <c:pt idx="0">
                  <c:v>Vahvasti samaa mieltä</c:v>
                </c:pt>
              </c:strCache>
            </c:strRef>
          </c:tx>
          <c:spPr>
            <a:solidFill>
              <a:schemeClr val="accent3">
                <a:shade val="58000"/>
              </a:schemeClr>
            </a:solidFill>
            <a:ln>
              <a:noFill/>
            </a:ln>
            <a:effectLst/>
          </c:spPr>
          <c:invertIfNegative val="0"/>
          <c:cat>
            <c:strRef>
              <c:f>Sheet1!$A$2:$A$6</c:f>
              <c:strCache>
                <c:ptCount val="5"/>
                <c:pt idx="0">
                  <c:v>Teen paljon töitä urheilun eteen.</c:v>
                </c:pt>
                <c:pt idx="1">
                  <c:v>En yritä kovinkaan paljon urheilussa.</c:v>
                </c:pt>
                <c:pt idx="2">
                  <c:v>Seuraan ohjausta harjoituksissa.</c:v>
                </c:pt>
                <c:pt idx="3">
                  <c:v>Harjoituksiin tullessani minulla on usein unohtunut joitakin varusteita kotiin.</c:v>
                </c:pt>
                <c:pt idx="4">
                  <c:v>Minulle on tärkeää, että teen parhaani urheilussa.</c:v>
                </c:pt>
              </c:strCache>
            </c:strRef>
          </c:cat>
          <c:val>
            <c:numRef>
              <c:f>Sheet1!$E$2:$E$6</c:f>
              <c:numCache>
                <c:formatCode>General</c:formatCode>
                <c:ptCount val="5"/>
                <c:pt idx="0">
                  <c:v>0.5</c:v>
                </c:pt>
                <c:pt idx="1">
                  <c:v>0</c:v>
                </c:pt>
                <c:pt idx="2">
                  <c:v>0.68</c:v>
                </c:pt>
                <c:pt idx="3">
                  <c:v>0.03</c:v>
                </c:pt>
                <c:pt idx="4">
                  <c:v>0.76</c:v>
                </c:pt>
              </c:numCache>
            </c:numRef>
          </c:val>
          <c:extLst>
            <c:ext xmlns:c16="http://schemas.microsoft.com/office/drawing/2014/chart" uri="{C3380CC4-5D6E-409C-BE32-E72D297353CC}">
              <c16:uniqueId val="{00000017-1D8F-43A9-9FCA-DCD0069B95E0}"/>
            </c:ext>
          </c:extLst>
        </c:ser>
        <c:dLbls>
          <c:showLegendKey val="0"/>
          <c:showVal val="0"/>
          <c:showCatName val="0"/>
          <c:showSerName val="0"/>
          <c:showPercent val="0"/>
          <c:showBubbleSize val="0"/>
        </c:dLbls>
        <c:gapWidth val="150"/>
        <c:overlap val="100"/>
        <c:axId val="67451136"/>
        <c:axId val="66437120"/>
      </c:barChart>
      <c:catAx>
        <c:axId val="67451136"/>
        <c:scaling>
          <c:orientation val="maxMin"/>
        </c:scaling>
        <c:delete val="0"/>
        <c:axPos val="l"/>
        <c:numFmt formatCode="General" sourceLinked="1"/>
        <c:majorTickMark val="none"/>
        <c:minorTickMark val="none"/>
        <c:tickLblPos val="low"/>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fi-FI"/>
          </a:p>
        </c:txPr>
        <c:crossAx val="66437120"/>
        <c:crosses val="autoZero"/>
        <c:auto val="0"/>
        <c:lblAlgn val="ctr"/>
        <c:lblOffset val="100"/>
        <c:noMultiLvlLbl val="0"/>
      </c:catAx>
      <c:valAx>
        <c:axId val="66437120"/>
        <c:scaling>
          <c:orientation val="minMax"/>
          <c:max val="1"/>
          <c:min val="0"/>
        </c:scaling>
        <c:delete val="0"/>
        <c:axPos val="t"/>
        <c:majorGridlines>
          <c:spPr>
            <a:ln w="9525" cap="flat" cmpd="sng" algn="ctr">
              <a:solidFill>
                <a:schemeClr val="tx1">
                  <a:lumMod val="15000"/>
                  <a:lumOff val="85000"/>
                </a:schemeClr>
              </a:solidFill>
              <a:round/>
            </a:ln>
            <a:effectLst/>
          </c:spPr>
        </c:majorGridlines>
        <c:numFmt formatCode="0%" sourceLinked="0"/>
        <c:majorTickMark val="none"/>
        <c:minorTickMark val="none"/>
        <c:tickLblPos val="high"/>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fi-FI"/>
          </a:p>
        </c:txPr>
        <c:crossAx val="67451136"/>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fi-FI"/>
        </a:p>
      </c:txPr>
    </c:legend>
    <c:plotVisOnly val="1"/>
    <c:dispBlanksAs val="zero"/>
    <c:showDLblsOverMax val="1"/>
  </c:chart>
  <c:spPr>
    <a:noFill/>
    <a:ln>
      <a:noFill/>
    </a:ln>
    <a:effectLst/>
  </c:spPr>
  <c:txPr>
    <a:bodyPr/>
    <a:lstStyle/>
    <a:p>
      <a:pPr>
        <a:defRPr/>
      </a:pPr>
      <a:endParaRPr lang="fi-FI"/>
    </a:p>
  </c:txPr>
  <c:externalData r:id="rId3">
    <c:autoUpdate val="0"/>
  </c:externalData>
</c:chartSpace>
</file>

<file path=ppt/charts/chart2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5"/>
    </mc:Choice>
    <mc:Fallback>
      <c:style val="5"/>
    </mc:Fallback>
  </mc:AlternateContent>
  <c:chart>
    <c:autoTitleDeleted val="1"/>
    <c:plotArea>
      <c:layout/>
      <c:barChart>
        <c:barDir val="bar"/>
        <c:grouping val="stacked"/>
        <c:varyColors val="0"/>
        <c:ser>
          <c:idx val="0"/>
          <c:order val="0"/>
          <c:tx>
            <c:strRef>
              <c:f>Sheet1!$B$1</c:f>
              <c:strCache>
                <c:ptCount val="1"/>
                <c:pt idx="0">
                  <c:v>Ei pidä lainkaan paikkansa</c:v>
                </c:pt>
              </c:strCache>
            </c:strRef>
          </c:tx>
          <c:spPr>
            <a:solidFill>
              <a:schemeClr val="accent3">
                <a:tint val="54000"/>
              </a:schemeClr>
            </a:solidFill>
            <a:ln>
              <a:noFill/>
            </a:ln>
            <a:effectLst/>
          </c:spPr>
          <c:invertIfNegative val="0"/>
          <c:cat>
            <c:strRef>
              <c:f>Sheet1!$A$2:$A$15</c:f>
              <c:strCache>
                <c:ptCount val="14"/>
                <c:pt idx="0">
                  <c:v>Harjoituksen jälkeen mietin, miten harjoitus sujui.</c:v>
                </c:pt>
                <c:pt idx="1">
                  <c:v>Opin urheiluharrastuksessa suurimman osan elämän tärkeistä asioista.</c:v>
                </c:pt>
                <c:pt idx="2">
                  <c:v>Kun harjoittelen, tarkistan välillä, ymmärränkö mitä olen tekemässä.</c:v>
                </c:pt>
                <c:pt idx="3">
                  <c:v>Menestymiseni urheiluharrastuksessa on kovan työn tulosta.</c:v>
                </c:pt>
                <c:pt idx="4">
                  <c:v>Kilpailut/pelit mittaavat hyvin osaamistani urheiluharrastuksessa.</c:v>
                </c:pt>
                <c:pt idx="5">
                  <c:v>Harjoitteleminen on hauskaa, koska kehityn asioissa.</c:v>
                </c:pt>
                <c:pt idx="6">
                  <c:v>Harjoituksissa oppimani asiat ovat tärkeitä minulle tulevaisuudessa.</c:v>
                </c:pt>
                <c:pt idx="7">
                  <c:v>Kilpailumenestys mittaa hyvin osaamistani.</c:v>
                </c:pt>
                <c:pt idx="8">
                  <c:v>Koen, että voin vaikuttaa siihen, mitä minulle tapahtuu urheiluharrastuksessa.</c:v>
                </c:pt>
                <c:pt idx="9">
                  <c:v>On tärkeää harrastaa urheilua tulevaisuudessakin. </c:v>
                </c:pt>
                <c:pt idx="10">
                  <c:v>Aion jatkaa urheiluharrastusta peruskoulun jälkeen.</c:v>
                </c:pt>
                <c:pt idx="11">
                  <c:v>Harjoittelu on tärkeää, jotta saavuttaisin tulevaisuuden tavoitteeni.</c:v>
                </c:pt>
                <c:pt idx="12">
                  <c:v>Olen toiveikas tulevaisuuteni suhteen.</c:v>
                </c:pt>
                <c:pt idx="13">
                  <c:v>Urheiluharrastukseni tuottaa minulle useita mahdollisuuksia tulevaisuutta ajatellen.</c:v>
                </c:pt>
              </c:strCache>
            </c:strRef>
          </c:cat>
          <c:val>
            <c:numRef>
              <c:f>Sheet1!$B$2:$B$15</c:f>
              <c:numCache>
                <c:formatCode>General</c:formatCode>
                <c:ptCount val="14"/>
                <c:pt idx="0">
                  <c:v>0.03</c:v>
                </c:pt>
                <c:pt idx="1">
                  <c:v>0.03</c:v>
                </c:pt>
                <c:pt idx="2">
                  <c:v>0.03</c:v>
                </c:pt>
                <c:pt idx="3">
                  <c:v>0.03</c:v>
                </c:pt>
                <c:pt idx="4">
                  <c:v>0.09</c:v>
                </c:pt>
                <c:pt idx="5">
                  <c:v>0.03</c:v>
                </c:pt>
                <c:pt idx="6">
                  <c:v>0.03</c:v>
                </c:pt>
                <c:pt idx="7">
                  <c:v>0.1</c:v>
                </c:pt>
                <c:pt idx="8">
                  <c:v>0.03</c:v>
                </c:pt>
                <c:pt idx="9">
                  <c:v>0.03</c:v>
                </c:pt>
                <c:pt idx="10">
                  <c:v>0.06</c:v>
                </c:pt>
                <c:pt idx="11">
                  <c:v>0.03</c:v>
                </c:pt>
                <c:pt idx="12">
                  <c:v>0.03</c:v>
                </c:pt>
                <c:pt idx="13">
                  <c:v>0.1</c:v>
                </c:pt>
              </c:numCache>
            </c:numRef>
          </c:val>
          <c:extLst>
            <c:ext xmlns:c16="http://schemas.microsoft.com/office/drawing/2014/chart" uri="{C3380CC4-5D6E-409C-BE32-E72D297353CC}">
              <c16:uniqueId val="{0000000E-12AE-48F6-A57A-2B9C57E40A78}"/>
            </c:ext>
          </c:extLst>
        </c:ser>
        <c:ser>
          <c:idx val="1"/>
          <c:order val="1"/>
          <c:tx>
            <c:strRef>
              <c:f>Sheet1!$C$1</c:f>
              <c:strCache>
                <c:ptCount val="1"/>
                <c:pt idx="0">
                  <c:v>Pitää jonkin verran paikkansa</c:v>
                </c:pt>
              </c:strCache>
            </c:strRef>
          </c:tx>
          <c:spPr>
            <a:solidFill>
              <a:schemeClr val="accent3">
                <a:tint val="77000"/>
              </a:schemeClr>
            </a:solidFill>
            <a:ln>
              <a:noFill/>
            </a:ln>
            <a:effectLst/>
          </c:spPr>
          <c:invertIfNegative val="0"/>
          <c:cat>
            <c:strRef>
              <c:f>Sheet1!$A$2:$A$15</c:f>
              <c:strCache>
                <c:ptCount val="14"/>
                <c:pt idx="0">
                  <c:v>Harjoituksen jälkeen mietin, miten harjoitus sujui.</c:v>
                </c:pt>
                <c:pt idx="1">
                  <c:v>Opin urheiluharrastuksessa suurimman osan elämän tärkeistä asioista.</c:v>
                </c:pt>
                <c:pt idx="2">
                  <c:v>Kun harjoittelen, tarkistan välillä, ymmärränkö mitä olen tekemässä.</c:v>
                </c:pt>
                <c:pt idx="3">
                  <c:v>Menestymiseni urheiluharrastuksessa on kovan työn tulosta.</c:v>
                </c:pt>
                <c:pt idx="4">
                  <c:v>Kilpailut/pelit mittaavat hyvin osaamistani urheiluharrastuksessa.</c:v>
                </c:pt>
                <c:pt idx="5">
                  <c:v>Harjoitteleminen on hauskaa, koska kehityn asioissa.</c:v>
                </c:pt>
                <c:pt idx="6">
                  <c:v>Harjoituksissa oppimani asiat ovat tärkeitä minulle tulevaisuudessa.</c:v>
                </c:pt>
                <c:pt idx="7">
                  <c:v>Kilpailumenestys mittaa hyvin osaamistani.</c:v>
                </c:pt>
                <c:pt idx="8">
                  <c:v>Koen, että voin vaikuttaa siihen, mitä minulle tapahtuu urheiluharrastuksessa.</c:v>
                </c:pt>
                <c:pt idx="9">
                  <c:v>On tärkeää harrastaa urheilua tulevaisuudessakin. </c:v>
                </c:pt>
                <c:pt idx="10">
                  <c:v>Aion jatkaa urheiluharrastusta peruskoulun jälkeen.</c:v>
                </c:pt>
                <c:pt idx="11">
                  <c:v>Harjoittelu on tärkeää, jotta saavuttaisin tulevaisuuden tavoitteeni.</c:v>
                </c:pt>
                <c:pt idx="12">
                  <c:v>Olen toiveikas tulevaisuuteni suhteen.</c:v>
                </c:pt>
                <c:pt idx="13">
                  <c:v>Urheiluharrastukseni tuottaa minulle useita mahdollisuuksia tulevaisuutta ajatellen.</c:v>
                </c:pt>
              </c:strCache>
            </c:strRef>
          </c:cat>
          <c:val>
            <c:numRef>
              <c:f>Sheet1!$C$2:$C$15</c:f>
              <c:numCache>
                <c:formatCode>General</c:formatCode>
                <c:ptCount val="14"/>
                <c:pt idx="0">
                  <c:v>0.08</c:v>
                </c:pt>
                <c:pt idx="1">
                  <c:v>0.15</c:v>
                </c:pt>
                <c:pt idx="2">
                  <c:v>0.06</c:v>
                </c:pt>
                <c:pt idx="3">
                  <c:v>0</c:v>
                </c:pt>
                <c:pt idx="4">
                  <c:v>0.03</c:v>
                </c:pt>
                <c:pt idx="5">
                  <c:v>0.06</c:v>
                </c:pt>
                <c:pt idx="6">
                  <c:v>0.06</c:v>
                </c:pt>
                <c:pt idx="7">
                  <c:v>0.06</c:v>
                </c:pt>
                <c:pt idx="8">
                  <c:v>0.03</c:v>
                </c:pt>
                <c:pt idx="9">
                  <c:v>0</c:v>
                </c:pt>
                <c:pt idx="10">
                  <c:v>0</c:v>
                </c:pt>
                <c:pt idx="11">
                  <c:v>0.03</c:v>
                </c:pt>
                <c:pt idx="12">
                  <c:v>0.12</c:v>
                </c:pt>
                <c:pt idx="13">
                  <c:v>0.03</c:v>
                </c:pt>
              </c:numCache>
            </c:numRef>
          </c:val>
          <c:extLst>
            <c:ext xmlns:c16="http://schemas.microsoft.com/office/drawing/2014/chart" uri="{C3380CC4-5D6E-409C-BE32-E72D297353CC}">
              <c16:uniqueId val="{0000001D-12AE-48F6-A57A-2B9C57E40A78}"/>
            </c:ext>
          </c:extLst>
        </c:ser>
        <c:ser>
          <c:idx val="2"/>
          <c:order val="2"/>
          <c:tx>
            <c:strRef>
              <c:f>Sheet1!$D$1</c:f>
              <c:strCache>
                <c:ptCount val="1"/>
                <c:pt idx="0">
                  <c:v>Pitää osittain paikkansa</c:v>
                </c:pt>
              </c:strCache>
            </c:strRef>
          </c:tx>
          <c:spPr>
            <a:solidFill>
              <a:schemeClr val="accent3"/>
            </a:solidFill>
            <a:ln>
              <a:noFill/>
            </a:ln>
            <a:effectLst/>
          </c:spPr>
          <c:invertIfNegative val="0"/>
          <c:cat>
            <c:strRef>
              <c:f>Sheet1!$A$2:$A$15</c:f>
              <c:strCache>
                <c:ptCount val="14"/>
                <c:pt idx="0">
                  <c:v>Harjoituksen jälkeen mietin, miten harjoitus sujui.</c:v>
                </c:pt>
                <c:pt idx="1">
                  <c:v>Opin urheiluharrastuksessa suurimman osan elämän tärkeistä asioista.</c:v>
                </c:pt>
                <c:pt idx="2">
                  <c:v>Kun harjoittelen, tarkistan välillä, ymmärränkö mitä olen tekemässä.</c:v>
                </c:pt>
                <c:pt idx="3">
                  <c:v>Menestymiseni urheiluharrastuksessa on kovan työn tulosta.</c:v>
                </c:pt>
                <c:pt idx="4">
                  <c:v>Kilpailut/pelit mittaavat hyvin osaamistani urheiluharrastuksessa.</c:v>
                </c:pt>
                <c:pt idx="5">
                  <c:v>Harjoitteleminen on hauskaa, koska kehityn asioissa.</c:v>
                </c:pt>
                <c:pt idx="6">
                  <c:v>Harjoituksissa oppimani asiat ovat tärkeitä minulle tulevaisuudessa.</c:v>
                </c:pt>
                <c:pt idx="7">
                  <c:v>Kilpailumenestys mittaa hyvin osaamistani.</c:v>
                </c:pt>
                <c:pt idx="8">
                  <c:v>Koen, että voin vaikuttaa siihen, mitä minulle tapahtuu urheiluharrastuksessa.</c:v>
                </c:pt>
                <c:pt idx="9">
                  <c:v>On tärkeää harrastaa urheilua tulevaisuudessakin. </c:v>
                </c:pt>
                <c:pt idx="10">
                  <c:v>Aion jatkaa urheiluharrastusta peruskoulun jälkeen.</c:v>
                </c:pt>
                <c:pt idx="11">
                  <c:v>Harjoittelu on tärkeää, jotta saavuttaisin tulevaisuuden tavoitteeni.</c:v>
                </c:pt>
                <c:pt idx="12">
                  <c:v>Olen toiveikas tulevaisuuteni suhteen.</c:v>
                </c:pt>
                <c:pt idx="13">
                  <c:v>Urheiluharrastukseni tuottaa minulle useita mahdollisuuksia tulevaisuutta ajatellen.</c:v>
                </c:pt>
              </c:strCache>
            </c:strRef>
          </c:cat>
          <c:val>
            <c:numRef>
              <c:f>Sheet1!$D$2:$D$15</c:f>
              <c:numCache>
                <c:formatCode>General</c:formatCode>
                <c:ptCount val="14"/>
                <c:pt idx="0">
                  <c:v>0.14000000000000001</c:v>
                </c:pt>
                <c:pt idx="1">
                  <c:v>0.4</c:v>
                </c:pt>
                <c:pt idx="2">
                  <c:v>0.3</c:v>
                </c:pt>
                <c:pt idx="3">
                  <c:v>0.06</c:v>
                </c:pt>
                <c:pt idx="4">
                  <c:v>0.34</c:v>
                </c:pt>
                <c:pt idx="5">
                  <c:v>0.26</c:v>
                </c:pt>
                <c:pt idx="6">
                  <c:v>0.12</c:v>
                </c:pt>
                <c:pt idx="7">
                  <c:v>0.34</c:v>
                </c:pt>
                <c:pt idx="8">
                  <c:v>0.15</c:v>
                </c:pt>
                <c:pt idx="9">
                  <c:v>0</c:v>
                </c:pt>
                <c:pt idx="10">
                  <c:v>0.09</c:v>
                </c:pt>
                <c:pt idx="11">
                  <c:v>0.15</c:v>
                </c:pt>
                <c:pt idx="12">
                  <c:v>0.09</c:v>
                </c:pt>
                <c:pt idx="13">
                  <c:v>0.28000000000000003</c:v>
                </c:pt>
              </c:numCache>
            </c:numRef>
          </c:val>
          <c:extLst>
            <c:ext xmlns:c16="http://schemas.microsoft.com/office/drawing/2014/chart" uri="{C3380CC4-5D6E-409C-BE32-E72D297353CC}">
              <c16:uniqueId val="{0000002C-12AE-48F6-A57A-2B9C57E40A78}"/>
            </c:ext>
          </c:extLst>
        </c:ser>
        <c:ser>
          <c:idx val="3"/>
          <c:order val="3"/>
          <c:tx>
            <c:strRef>
              <c:f>Sheet1!$E$1</c:f>
              <c:strCache>
                <c:ptCount val="1"/>
                <c:pt idx="0">
                  <c:v>Pitää melko hyvin paikkansa</c:v>
                </c:pt>
              </c:strCache>
            </c:strRef>
          </c:tx>
          <c:spPr>
            <a:solidFill>
              <a:schemeClr val="accent3">
                <a:shade val="76000"/>
              </a:schemeClr>
            </a:solidFill>
            <a:ln>
              <a:noFill/>
            </a:ln>
            <a:effectLst/>
          </c:spPr>
          <c:invertIfNegative val="0"/>
          <c:cat>
            <c:strRef>
              <c:f>Sheet1!$A$2:$A$15</c:f>
              <c:strCache>
                <c:ptCount val="14"/>
                <c:pt idx="0">
                  <c:v>Harjoituksen jälkeen mietin, miten harjoitus sujui.</c:v>
                </c:pt>
                <c:pt idx="1">
                  <c:v>Opin urheiluharrastuksessa suurimman osan elämän tärkeistä asioista.</c:v>
                </c:pt>
                <c:pt idx="2">
                  <c:v>Kun harjoittelen, tarkistan välillä, ymmärränkö mitä olen tekemässä.</c:v>
                </c:pt>
                <c:pt idx="3">
                  <c:v>Menestymiseni urheiluharrastuksessa on kovan työn tulosta.</c:v>
                </c:pt>
                <c:pt idx="4">
                  <c:v>Kilpailut/pelit mittaavat hyvin osaamistani urheiluharrastuksessa.</c:v>
                </c:pt>
                <c:pt idx="5">
                  <c:v>Harjoitteleminen on hauskaa, koska kehityn asioissa.</c:v>
                </c:pt>
                <c:pt idx="6">
                  <c:v>Harjoituksissa oppimani asiat ovat tärkeitä minulle tulevaisuudessa.</c:v>
                </c:pt>
                <c:pt idx="7">
                  <c:v>Kilpailumenestys mittaa hyvin osaamistani.</c:v>
                </c:pt>
                <c:pt idx="8">
                  <c:v>Koen, että voin vaikuttaa siihen, mitä minulle tapahtuu urheiluharrastuksessa.</c:v>
                </c:pt>
                <c:pt idx="9">
                  <c:v>On tärkeää harrastaa urheilua tulevaisuudessakin. </c:v>
                </c:pt>
                <c:pt idx="10">
                  <c:v>Aion jatkaa urheiluharrastusta peruskoulun jälkeen.</c:v>
                </c:pt>
                <c:pt idx="11">
                  <c:v>Harjoittelu on tärkeää, jotta saavuttaisin tulevaisuuden tavoitteeni.</c:v>
                </c:pt>
                <c:pt idx="12">
                  <c:v>Olen toiveikas tulevaisuuteni suhteen.</c:v>
                </c:pt>
                <c:pt idx="13">
                  <c:v>Urheiluharrastukseni tuottaa minulle useita mahdollisuuksia tulevaisuutta ajatellen.</c:v>
                </c:pt>
              </c:strCache>
            </c:strRef>
          </c:cat>
          <c:val>
            <c:numRef>
              <c:f>Sheet1!$E$2:$E$15</c:f>
              <c:numCache>
                <c:formatCode>General</c:formatCode>
                <c:ptCount val="14"/>
                <c:pt idx="0">
                  <c:v>0.36</c:v>
                </c:pt>
                <c:pt idx="1">
                  <c:v>0.24</c:v>
                </c:pt>
                <c:pt idx="2">
                  <c:v>0.37</c:v>
                </c:pt>
                <c:pt idx="3">
                  <c:v>0.42</c:v>
                </c:pt>
                <c:pt idx="4">
                  <c:v>0.24</c:v>
                </c:pt>
                <c:pt idx="5">
                  <c:v>0.21</c:v>
                </c:pt>
                <c:pt idx="6">
                  <c:v>0.2</c:v>
                </c:pt>
                <c:pt idx="7">
                  <c:v>0.19</c:v>
                </c:pt>
                <c:pt idx="8">
                  <c:v>0.52</c:v>
                </c:pt>
                <c:pt idx="9">
                  <c:v>0.15</c:v>
                </c:pt>
                <c:pt idx="10">
                  <c:v>0.18</c:v>
                </c:pt>
                <c:pt idx="11">
                  <c:v>0.15</c:v>
                </c:pt>
                <c:pt idx="12">
                  <c:v>0.21</c:v>
                </c:pt>
                <c:pt idx="13">
                  <c:v>0.31</c:v>
                </c:pt>
              </c:numCache>
            </c:numRef>
          </c:val>
          <c:extLst>
            <c:ext xmlns:c16="http://schemas.microsoft.com/office/drawing/2014/chart" uri="{C3380CC4-5D6E-409C-BE32-E72D297353CC}">
              <c16:uniqueId val="{0000003B-12AE-48F6-A57A-2B9C57E40A78}"/>
            </c:ext>
          </c:extLst>
        </c:ser>
        <c:ser>
          <c:idx val="4"/>
          <c:order val="4"/>
          <c:tx>
            <c:strRef>
              <c:f>Sheet1!$F$1</c:f>
              <c:strCache>
                <c:ptCount val="1"/>
                <c:pt idx="0">
                  <c:v>Pitää täysin paikkansa</c:v>
                </c:pt>
              </c:strCache>
            </c:strRef>
          </c:tx>
          <c:spPr>
            <a:solidFill>
              <a:schemeClr val="accent3">
                <a:shade val="53000"/>
              </a:schemeClr>
            </a:solidFill>
            <a:ln>
              <a:noFill/>
            </a:ln>
            <a:effectLst/>
          </c:spPr>
          <c:invertIfNegative val="0"/>
          <c:cat>
            <c:strRef>
              <c:f>Sheet1!$A$2:$A$15</c:f>
              <c:strCache>
                <c:ptCount val="14"/>
                <c:pt idx="0">
                  <c:v>Harjoituksen jälkeen mietin, miten harjoitus sujui.</c:v>
                </c:pt>
                <c:pt idx="1">
                  <c:v>Opin urheiluharrastuksessa suurimman osan elämän tärkeistä asioista.</c:v>
                </c:pt>
                <c:pt idx="2">
                  <c:v>Kun harjoittelen, tarkistan välillä, ymmärränkö mitä olen tekemässä.</c:v>
                </c:pt>
                <c:pt idx="3">
                  <c:v>Menestymiseni urheiluharrastuksessa on kovan työn tulosta.</c:v>
                </c:pt>
                <c:pt idx="4">
                  <c:v>Kilpailut/pelit mittaavat hyvin osaamistani urheiluharrastuksessa.</c:v>
                </c:pt>
                <c:pt idx="5">
                  <c:v>Harjoitteleminen on hauskaa, koska kehityn asioissa.</c:v>
                </c:pt>
                <c:pt idx="6">
                  <c:v>Harjoituksissa oppimani asiat ovat tärkeitä minulle tulevaisuudessa.</c:v>
                </c:pt>
                <c:pt idx="7">
                  <c:v>Kilpailumenestys mittaa hyvin osaamistani.</c:v>
                </c:pt>
                <c:pt idx="8">
                  <c:v>Koen, että voin vaikuttaa siihen, mitä minulle tapahtuu urheiluharrastuksessa.</c:v>
                </c:pt>
                <c:pt idx="9">
                  <c:v>On tärkeää harrastaa urheilua tulevaisuudessakin. </c:v>
                </c:pt>
                <c:pt idx="10">
                  <c:v>Aion jatkaa urheiluharrastusta peruskoulun jälkeen.</c:v>
                </c:pt>
                <c:pt idx="11">
                  <c:v>Harjoittelu on tärkeää, jotta saavuttaisin tulevaisuuden tavoitteeni.</c:v>
                </c:pt>
                <c:pt idx="12">
                  <c:v>Olen toiveikas tulevaisuuteni suhteen.</c:v>
                </c:pt>
                <c:pt idx="13">
                  <c:v>Urheiluharrastukseni tuottaa minulle useita mahdollisuuksia tulevaisuutta ajatellen.</c:v>
                </c:pt>
              </c:strCache>
            </c:strRef>
          </c:cat>
          <c:val>
            <c:numRef>
              <c:f>Sheet1!$F$2:$F$15</c:f>
              <c:numCache>
                <c:formatCode>General</c:formatCode>
                <c:ptCount val="14"/>
                <c:pt idx="0">
                  <c:v>0.39</c:v>
                </c:pt>
                <c:pt idx="1">
                  <c:v>0.18</c:v>
                </c:pt>
                <c:pt idx="2">
                  <c:v>0.24</c:v>
                </c:pt>
                <c:pt idx="3">
                  <c:v>0.49</c:v>
                </c:pt>
                <c:pt idx="4">
                  <c:v>0.3</c:v>
                </c:pt>
                <c:pt idx="5">
                  <c:v>0.44</c:v>
                </c:pt>
                <c:pt idx="6">
                  <c:v>0.59</c:v>
                </c:pt>
                <c:pt idx="7">
                  <c:v>0.31</c:v>
                </c:pt>
                <c:pt idx="8">
                  <c:v>0.27</c:v>
                </c:pt>
                <c:pt idx="9">
                  <c:v>0.82</c:v>
                </c:pt>
                <c:pt idx="10">
                  <c:v>0.67</c:v>
                </c:pt>
                <c:pt idx="11">
                  <c:v>0.64</c:v>
                </c:pt>
                <c:pt idx="12">
                  <c:v>0.55000000000000004</c:v>
                </c:pt>
                <c:pt idx="13">
                  <c:v>0.28000000000000003</c:v>
                </c:pt>
              </c:numCache>
            </c:numRef>
          </c:val>
          <c:extLst>
            <c:ext xmlns:c16="http://schemas.microsoft.com/office/drawing/2014/chart" uri="{C3380CC4-5D6E-409C-BE32-E72D297353CC}">
              <c16:uniqueId val="{0000004A-12AE-48F6-A57A-2B9C57E40A78}"/>
            </c:ext>
          </c:extLst>
        </c:ser>
        <c:dLbls>
          <c:showLegendKey val="0"/>
          <c:showVal val="0"/>
          <c:showCatName val="0"/>
          <c:showSerName val="0"/>
          <c:showPercent val="0"/>
          <c:showBubbleSize val="0"/>
        </c:dLbls>
        <c:gapWidth val="150"/>
        <c:overlap val="100"/>
        <c:axId val="67451136"/>
        <c:axId val="66437120"/>
      </c:barChart>
      <c:catAx>
        <c:axId val="67451136"/>
        <c:scaling>
          <c:orientation val="maxMin"/>
        </c:scaling>
        <c:delete val="0"/>
        <c:axPos val="l"/>
        <c:numFmt formatCode="General" sourceLinked="1"/>
        <c:majorTickMark val="none"/>
        <c:minorTickMark val="none"/>
        <c:tickLblPos val="low"/>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fi-FI"/>
          </a:p>
        </c:txPr>
        <c:crossAx val="66437120"/>
        <c:crosses val="autoZero"/>
        <c:auto val="0"/>
        <c:lblAlgn val="ctr"/>
        <c:lblOffset val="100"/>
        <c:noMultiLvlLbl val="0"/>
      </c:catAx>
      <c:valAx>
        <c:axId val="66437120"/>
        <c:scaling>
          <c:orientation val="minMax"/>
          <c:max val="1"/>
          <c:min val="0"/>
        </c:scaling>
        <c:delete val="0"/>
        <c:axPos val="t"/>
        <c:majorGridlines>
          <c:spPr>
            <a:ln w="9525" cap="flat" cmpd="sng" algn="ctr">
              <a:solidFill>
                <a:schemeClr val="tx1">
                  <a:lumMod val="15000"/>
                  <a:lumOff val="85000"/>
                </a:schemeClr>
              </a:solidFill>
              <a:round/>
            </a:ln>
            <a:effectLst/>
          </c:spPr>
        </c:majorGridlines>
        <c:numFmt formatCode="0%" sourceLinked="0"/>
        <c:majorTickMark val="none"/>
        <c:minorTickMark val="none"/>
        <c:tickLblPos val="high"/>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fi-FI"/>
          </a:p>
        </c:txPr>
        <c:crossAx val="67451136"/>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fi-FI"/>
        </a:p>
      </c:txPr>
    </c:legend>
    <c:plotVisOnly val="1"/>
    <c:dispBlanksAs val="zero"/>
    <c:showDLblsOverMax val="1"/>
  </c:chart>
  <c:spPr>
    <a:noFill/>
    <a:ln>
      <a:noFill/>
    </a:ln>
    <a:effectLst/>
  </c:spPr>
  <c:txPr>
    <a:bodyPr/>
    <a:lstStyle/>
    <a:p>
      <a:pPr>
        <a:defRPr/>
      </a:pPr>
      <a:endParaRPr lang="fi-FI"/>
    </a:p>
  </c:txPr>
  <c:externalData r:id="rId3">
    <c:autoUpdate val="0"/>
  </c:externalData>
</c:chartSpace>
</file>

<file path=ppt/charts/chart2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5"/>
    </mc:Choice>
    <mc:Fallback>
      <c:style val="5"/>
    </mc:Fallback>
  </mc:AlternateContent>
  <c:chart>
    <c:autoTitleDeleted val="1"/>
    <c:plotArea>
      <c:layout/>
      <c:barChart>
        <c:barDir val="bar"/>
        <c:grouping val="stacked"/>
        <c:varyColors val="0"/>
        <c:ser>
          <c:idx val="0"/>
          <c:order val="0"/>
          <c:tx>
            <c:strRef>
              <c:f>Sheet1!$B$1</c:f>
              <c:strCache>
                <c:ptCount val="1"/>
                <c:pt idx="0">
                  <c:v>Ei pidä lainkaan paikkansa</c:v>
                </c:pt>
              </c:strCache>
            </c:strRef>
          </c:tx>
          <c:spPr>
            <a:solidFill>
              <a:schemeClr val="accent3">
                <a:tint val="54000"/>
              </a:schemeClr>
            </a:solidFill>
            <a:ln>
              <a:noFill/>
            </a:ln>
            <a:effectLst/>
          </c:spPr>
          <c:invertIfNegative val="0"/>
          <c:cat>
            <c:strRef>
              <c:f>Sheet1!$A$2:$A$16</c:f>
              <c:strCache>
                <c:ptCount val="15"/>
                <c:pt idx="0">
                  <c:v>Valmentajani tukevat minua tarvittaessa.</c:v>
                </c:pt>
                <c:pt idx="1">
                  <c:v>Seurani aikuiset kuuntelevat urheilijoita.</c:v>
                </c:pt>
                <c:pt idx="2">
                  <c:v>Seuran säännöt ovat oikeudenmukaiset.</c:v>
                </c:pt>
                <c:pt idx="3">
                  <c:v>Useimmat aikuiset seurassani ovat kiinnostuneita minusta ihmisenä, eivät vain urheilijana.</c:v>
                </c:pt>
                <c:pt idx="4">
                  <c:v>Kaiken kaikkiaan valmentajani ovat avoimia ja rehellisiä minua kohtaan.</c:v>
                </c:pt>
                <c:pt idx="5">
                  <c:v>Kaiken kaikkiaan aikuiset seurassani kohtelevat urheilijoita reilusti.</c:v>
                </c:pt>
                <c:pt idx="6">
                  <c:v>Minusta on mukava jutella valmentajien kanssa.</c:v>
                </c:pt>
                <c:pt idx="7">
                  <c:v>Seuran valmentajat välittävät urheilijoista.</c:v>
                </c:pt>
                <c:pt idx="8">
                  <c:v>Tunnen oloni turvalliseksi seurassani.</c:v>
                </c:pt>
                <c:pt idx="9">
                  <c:v>Seurakaverini pitävät minusta sellaisena kuin olen.</c:v>
                </c:pt>
                <c:pt idx="10">
                  <c:v>Seurakaverini välittävät minusta.</c:v>
                </c:pt>
                <c:pt idx="11">
                  <c:v>Seurakaverini tukevat minua tarvittaessa.</c:v>
                </c:pt>
                <c:pt idx="12">
                  <c:v>Seurakaverini arvostavat minun sanomisiani.</c:v>
                </c:pt>
                <c:pt idx="13">
                  <c:v>Pidän seurakavereideni kanssa juttelemisesta.</c:v>
                </c:pt>
                <c:pt idx="14">
                  <c:v>Minulla on joitakin kavereita seurassani.</c:v>
                </c:pt>
              </c:strCache>
            </c:strRef>
          </c:cat>
          <c:val>
            <c:numRef>
              <c:f>Sheet1!$B$2:$B$16</c:f>
              <c:numCache>
                <c:formatCode>General</c:formatCode>
                <c:ptCount val="15"/>
                <c:pt idx="0">
                  <c:v>0.06</c:v>
                </c:pt>
                <c:pt idx="1">
                  <c:v>0.03</c:v>
                </c:pt>
                <c:pt idx="2">
                  <c:v>0.03</c:v>
                </c:pt>
                <c:pt idx="3">
                  <c:v>0.16</c:v>
                </c:pt>
                <c:pt idx="4">
                  <c:v>0.1</c:v>
                </c:pt>
                <c:pt idx="5">
                  <c:v>0.06</c:v>
                </c:pt>
                <c:pt idx="6">
                  <c:v>0.12</c:v>
                </c:pt>
                <c:pt idx="7">
                  <c:v>0.03</c:v>
                </c:pt>
                <c:pt idx="8">
                  <c:v>0.03</c:v>
                </c:pt>
                <c:pt idx="9">
                  <c:v>0.03</c:v>
                </c:pt>
                <c:pt idx="10">
                  <c:v>0.03</c:v>
                </c:pt>
                <c:pt idx="11">
                  <c:v>0.03</c:v>
                </c:pt>
                <c:pt idx="12">
                  <c:v>0.03</c:v>
                </c:pt>
                <c:pt idx="13">
                  <c:v>0.03</c:v>
                </c:pt>
                <c:pt idx="14">
                  <c:v>0.03</c:v>
                </c:pt>
              </c:numCache>
            </c:numRef>
          </c:val>
          <c:extLst>
            <c:ext xmlns:c16="http://schemas.microsoft.com/office/drawing/2014/chart" uri="{C3380CC4-5D6E-409C-BE32-E72D297353CC}">
              <c16:uniqueId val="{0000000F-492D-4554-9743-0AD0289EB394}"/>
            </c:ext>
          </c:extLst>
        </c:ser>
        <c:ser>
          <c:idx val="1"/>
          <c:order val="1"/>
          <c:tx>
            <c:strRef>
              <c:f>Sheet1!$C$1</c:f>
              <c:strCache>
                <c:ptCount val="1"/>
                <c:pt idx="0">
                  <c:v>Pitää jonkin verran paikkansa</c:v>
                </c:pt>
              </c:strCache>
            </c:strRef>
          </c:tx>
          <c:spPr>
            <a:solidFill>
              <a:schemeClr val="accent3">
                <a:tint val="77000"/>
              </a:schemeClr>
            </a:solidFill>
            <a:ln>
              <a:noFill/>
            </a:ln>
            <a:effectLst/>
          </c:spPr>
          <c:invertIfNegative val="0"/>
          <c:cat>
            <c:strRef>
              <c:f>Sheet1!$A$2:$A$16</c:f>
              <c:strCache>
                <c:ptCount val="15"/>
                <c:pt idx="0">
                  <c:v>Valmentajani tukevat minua tarvittaessa.</c:v>
                </c:pt>
                <c:pt idx="1">
                  <c:v>Seurani aikuiset kuuntelevat urheilijoita.</c:v>
                </c:pt>
                <c:pt idx="2">
                  <c:v>Seuran säännöt ovat oikeudenmukaiset.</c:v>
                </c:pt>
                <c:pt idx="3">
                  <c:v>Useimmat aikuiset seurassani ovat kiinnostuneita minusta ihmisenä, eivät vain urheilijana.</c:v>
                </c:pt>
                <c:pt idx="4">
                  <c:v>Kaiken kaikkiaan valmentajani ovat avoimia ja rehellisiä minua kohtaan.</c:v>
                </c:pt>
                <c:pt idx="5">
                  <c:v>Kaiken kaikkiaan aikuiset seurassani kohtelevat urheilijoita reilusti.</c:v>
                </c:pt>
                <c:pt idx="6">
                  <c:v>Minusta on mukava jutella valmentajien kanssa.</c:v>
                </c:pt>
                <c:pt idx="7">
                  <c:v>Seuran valmentajat välittävät urheilijoista.</c:v>
                </c:pt>
                <c:pt idx="8">
                  <c:v>Tunnen oloni turvalliseksi seurassani.</c:v>
                </c:pt>
                <c:pt idx="9">
                  <c:v>Seurakaverini pitävät minusta sellaisena kuin olen.</c:v>
                </c:pt>
                <c:pt idx="10">
                  <c:v>Seurakaverini välittävät minusta.</c:v>
                </c:pt>
                <c:pt idx="11">
                  <c:v>Seurakaverini tukevat minua tarvittaessa.</c:v>
                </c:pt>
                <c:pt idx="12">
                  <c:v>Seurakaverini arvostavat minun sanomisiani.</c:v>
                </c:pt>
                <c:pt idx="13">
                  <c:v>Pidän seurakavereideni kanssa juttelemisesta.</c:v>
                </c:pt>
                <c:pt idx="14">
                  <c:v>Minulla on joitakin kavereita seurassani.</c:v>
                </c:pt>
              </c:strCache>
            </c:strRef>
          </c:cat>
          <c:val>
            <c:numRef>
              <c:f>Sheet1!$C$2:$C$16</c:f>
              <c:numCache>
                <c:formatCode>General</c:formatCode>
                <c:ptCount val="15"/>
                <c:pt idx="0">
                  <c:v>0.12</c:v>
                </c:pt>
                <c:pt idx="1">
                  <c:v>0.09</c:v>
                </c:pt>
                <c:pt idx="2">
                  <c:v>0.03</c:v>
                </c:pt>
                <c:pt idx="3">
                  <c:v>0.06</c:v>
                </c:pt>
                <c:pt idx="4">
                  <c:v>0.06</c:v>
                </c:pt>
                <c:pt idx="5">
                  <c:v>0.03</c:v>
                </c:pt>
                <c:pt idx="6">
                  <c:v>0.06</c:v>
                </c:pt>
                <c:pt idx="7">
                  <c:v>0.03</c:v>
                </c:pt>
                <c:pt idx="8">
                  <c:v>0.03</c:v>
                </c:pt>
                <c:pt idx="9">
                  <c:v>0.06</c:v>
                </c:pt>
                <c:pt idx="10">
                  <c:v>0.03</c:v>
                </c:pt>
                <c:pt idx="11">
                  <c:v>0</c:v>
                </c:pt>
                <c:pt idx="12">
                  <c:v>0</c:v>
                </c:pt>
                <c:pt idx="13">
                  <c:v>0.03</c:v>
                </c:pt>
                <c:pt idx="14">
                  <c:v>0</c:v>
                </c:pt>
              </c:numCache>
            </c:numRef>
          </c:val>
          <c:extLst>
            <c:ext xmlns:c16="http://schemas.microsoft.com/office/drawing/2014/chart" uri="{C3380CC4-5D6E-409C-BE32-E72D297353CC}">
              <c16:uniqueId val="{0000001F-492D-4554-9743-0AD0289EB394}"/>
            </c:ext>
          </c:extLst>
        </c:ser>
        <c:ser>
          <c:idx val="2"/>
          <c:order val="2"/>
          <c:tx>
            <c:strRef>
              <c:f>Sheet1!$D$1</c:f>
              <c:strCache>
                <c:ptCount val="1"/>
                <c:pt idx="0">
                  <c:v>Pitää osittain paikkansa</c:v>
                </c:pt>
              </c:strCache>
            </c:strRef>
          </c:tx>
          <c:spPr>
            <a:solidFill>
              <a:schemeClr val="accent3"/>
            </a:solidFill>
            <a:ln>
              <a:noFill/>
            </a:ln>
            <a:effectLst/>
          </c:spPr>
          <c:invertIfNegative val="0"/>
          <c:cat>
            <c:strRef>
              <c:f>Sheet1!$A$2:$A$16</c:f>
              <c:strCache>
                <c:ptCount val="15"/>
                <c:pt idx="0">
                  <c:v>Valmentajani tukevat minua tarvittaessa.</c:v>
                </c:pt>
                <c:pt idx="1">
                  <c:v>Seurani aikuiset kuuntelevat urheilijoita.</c:v>
                </c:pt>
                <c:pt idx="2">
                  <c:v>Seuran säännöt ovat oikeudenmukaiset.</c:v>
                </c:pt>
                <c:pt idx="3">
                  <c:v>Useimmat aikuiset seurassani ovat kiinnostuneita minusta ihmisenä, eivät vain urheilijana.</c:v>
                </c:pt>
                <c:pt idx="4">
                  <c:v>Kaiken kaikkiaan valmentajani ovat avoimia ja rehellisiä minua kohtaan.</c:v>
                </c:pt>
                <c:pt idx="5">
                  <c:v>Kaiken kaikkiaan aikuiset seurassani kohtelevat urheilijoita reilusti.</c:v>
                </c:pt>
                <c:pt idx="6">
                  <c:v>Minusta on mukava jutella valmentajien kanssa.</c:v>
                </c:pt>
                <c:pt idx="7">
                  <c:v>Seuran valmentajat välittävät urheilijoista.</c:v>
                </c:pt>
                <c:pt idx="8">
                  <c:v>Tunnen oloni turvalliseksi seurassani.</c:v>
                </c:pt>
                <c:pt idx="9">
                  <c:v>Seurakaverini pitävät minusta sellaisena kuin olen.</c:v>
                </c:pt>
                <c:pt idx="10">
                  <c:v>Seurakaverini välittävät minusta.</c:v>
                </c:pt>
                <c:pt idx="11">
                  <c:v>Seurakaverini tukevat minua tarvittaessa.</c:v>
                </c:pt>
                <c:pt idx="12">
                  <c:v>Seurakaverini arvostavat minun sanomisiani.</c:v>
                </c:pt>
                <c:pt idx="13">
                  <c:v>Pidän seurakavereideni kanssa juttelemisesta.</c:v>
                </c:pt>
                <c:pt idx="14">
                  <c:v>Minulla on joitakin kavereita seurassani.</c:v>
                </c:pt>
              </c:strCache>
            </c:strRef>
          </c:cat>
          <c:val>
            <c:numRef>
              <c:f>Sheet1!$D$2:$D$16</c:f>
              <c:numCache>
                <c:formatCode>General</c:formatCode>
                <c:ptCount val="15"/>
                <c:pt idx="0">
                  <c:v>0.12</c:v>
                </c:pt>
                <c:pt idx="1">
                  <c:v>0.3</c:v>
                </c:pt>
                <c:pt idx="2">
                  <c:v>0.18</c:v>
                </c:pt>
                <c:pt idx="3">
                  <c:v>0.22</c:v>
                </c:pt>
                <c:pt idx="4">
                  <c:v>0.09</c:v>
                </c:pt>
                <c:pt idx="5">
                  <c:v>0.15</c:v>
                </c:pt>
                <c:pt idx="6">
                  <c:v>0.15</c:v>
                </c:pt>
                <c:pt idx="7">
                  <c:v>0.09</c:v>
                </c:pt>
                <c:pt idx="8">
                  <c:v>0.12</c:v>
                </c:pt>
                <c:pt idx="9">
                  <c:v>0.06</c:v>
                </c:pt>
                <c:pt idx="10">
                  <c:v>7.0000000000000007E-2</c:v>
                </c:pt>
                <c:pt idx="11">
                  <c:v>0.09</c:v>
                </c:pt>
                <c:pt idx="12">
                  <c:v>0.25</c:v>
                </c:pt>
                <c:pt idx="13">
                  <c:v>0.03</c:v>
                </c:pt>
                <c:pt idx="14">
                  <c:v>0.06</c:v>
                </c:pt>
              </c:numCache>
            </c:numRef>
          </c:val>
          <c:extLst>
            <c:ext xmlns:c16="http://schemas.microsoft.com/office/drawing/2014/chart" uri="{C3380CC4-5D6E-409C-BE32-E72D297353CC}">
              <c16:uniqueId val="{0000002F-492D-4554-9743-0AD0289EB394}"/>
            </c:ext>
          </c:extLst>
        </c:ser>
        <c:ser>
          <c:idx val="3"/>
          <c:order val="3"/>
          <c:tx>
            <c:strRef>
              <c:f>Sheet1!$E$1</c:f>
              <c:strCache>
                <c:ptCount val="1"/>
                <c:pt idx="0">
                  <c:v>Pitää melko hyvin paikkansa</c:v>
                </c:pt>
              </c:strCache>
            </c:strRef>
          </c:tx>
          <c:spPr>
            <a:solidFill>
              <a:schemeClr val="accent3">
                <a:shade val="76000"/>
              </a:schemeClr>
            </a:solidFill>
            <a:ln>
              <a:noFill/>
            </a:ln>
            <a:effectLst/>
          </c:spPr>
          <c:invertIfNegative val="0"/>
          <c:cat>
            <c:strRef>
              <c:f>Sheet1!$A$2:$A$16</c:f>
              <c:strCache>
                <c:ptCount val="15"/>
                <c:pt idx="0">
                  <c:v>Valmentajani tukevat minua tarvittaessa.</c:v>
                </c:pt>
                <c:pt idx="1">
                  <c:v>Seurani aikuiset kuuntelevat urheilijoita.</c:v>
                </c:pt>
                <c:pt idx="2">
                  <c:v>Seuran säännöt ovat oikeudenmukaiset.</c:v>
                </c:pt>
                <c:pt idx="3">
                  <c:v>Useimmat aikuiset seurassani ovat kiinnostuneita minusta ihmisenä, eivät vain urheilijana.</c:v>
                </c:pt>
                <c:pt idx="4">
                  <c:v>Kaiken kaikkiaan valmentajani ovat avoimia ja rehellisiä minua kohtaan.</c:v>
                </c:pt>
                <c:pt idx="5">
                  <c:v>Kaiken kaikkiaan aikuiset seurassani kohtelevat urheilijoita reilusti.</c:v>
                </c:pt>
                <c:pt idx="6">
                  <c:v>Minusta on mukava jutella valmentajien kanssa.</c:v>
                </c:pt>
                <c:pt idx="7">
                  <c:v>Seuran valmentajat välittävät urheilijoista.</c:v>
                </c:pt>
                <c:pt idx="8">
                  <c:v>Tunnen oloni turvalliseksi seurassani.</c:v>
                </c:pt>
                <c:pt idx="9">
                  <c:v>Seurakaverini pitävät minusta sellaisena kuin olen.</c:v>
                </c:pt>
                <c:pt idx="10">
                  <c:v>Seurakaverini välittävät minusta.</c:v>
                </c:pt>
                <c:pt idx="11">
                  <c:v>Seurakaverini tukevat minua tarvittaessa.</c:v>
                </c:pt>
                <c:pt idx="12">
                  <c:v>Seurakaverini arvostavat minun sanomisiani.</c:v>
                </c:pt>
                <c:pt idx="13">
                  <c:v>Pidän seurakavereideni kanssa juttelemisesta.</c:v>
                </c:pt>
                <c:pt idx="14">
                  <c:v>Minulla on joitakin kavereita seurassani.</c:v>
                </c:pt>
              </c:strCache>
            </c:strRef>
          </c:cat>
          <c:val>
            <c:numRef>
              <c:f>Sheet1!$E$2:$E$16</c:f>
              <c:numCache>
                <c:formatCode>General</c:formatCode>
                <c:ptCount val="15"/>
                <c:pt idx="0">
                  <c:v>0.32</c:v>
                </c:pt>
                <c:pt idx="1">
                  <c:v>0.28999999999999998</c:v>
                </c:pt>
                <c:pt idx="2">
                  <c:v>0.28999999999999998</c:v>
                </c:pt>
                <c:pt idx="3">
                  <c:v>0.31</c:v>
                </c:pt>
                <c:pt idx="4">
                  <c:v>0.28000000000000003</c:v>
                </c:pt>
                <c:pt idx="5">
                  <c:v>0.21</c:v>
                </c:pt>
                <c:pt idx="6">
                  <c:v>0.3</c:v>
                </c:pt>
                <c:pt idx="7">
                  <c:v>0.43</c:v>
                </c:pt>
                <c:pt idx="8">
                  <c:v>0.24</c:v>
                </c:pt>
                <c:pt idx="9">
                  <c:v>0.3</c:v>
                </c:pt>
                <c:pt idx="10">
                  <c:v>0.28999999999999998</c:v>
                </c:pt>
                <c:pt idx="11">
                  <c:v>0.22</c:v>
                </c:pt>
                <c:pt idx="12">
                  <c:v>0.34</c:v>
                </c:pt>
                <c:pt idx="13">
                  <c:v>0.22</c:v>
                </c:pt>
                <c:pt idx="14">
                  <c:v>0.06</c:v>
                </c:pt>
              </c:numCache>
            </c:numRef>
          </c:val>
          <c:extLst>
            <c:ext xmlns:c16="http://schemas.microsoft.com/office/drawing/2014/chart" uri="{C3380CC4-5D6E-409C-BE32-E72D297353CC}">
              <c16:uniqueId val="{0000003F-492D-4554-9743-0AD0289EB394}"/>
            </c:ext>
          </c:extLst>
        </c:ser>
        <c:ser>
          <c:idx val="4"/>
          <c:order val="4"/>
          <c:tx>
            <c:strRef>
              <c:f>Sheet1!$F$1</c:f>
              <c:strCache>
                <c:ptCount val="1"/>
                <c:pt idx="0">
                  <c:v>Pitää täysin paikkansa</c:v>
                </c:pt>
              </c:strCache>
            </c:strRef>
          </c:tx>
          <c:spPr>
            <a:solidFill>
              <a:schemeClr val="accent3">
                <a:shade val="53000"/>
              </a:schemeClr>
            </a:solidFill>
            <a:ln>
              <a:noFill/>
            </a:ln>
            <a:effectLst/>
          </c:spPr>
          <c:invertIfNegative val="0"/>
          <c:cat>
            <c:strRef>
              <c:f>Sheet1!$A$2:$A$16</c:f>
              <c:strCache>
                <c:ptCount val="15"/>
                <c:pt idx="0">
                  <c:v>Valmentajani tukevat minua tarvittaessa.</c:v>
                </c:pt>
                <c:pt idx="1">
                  <c:v>Seurani aikuiset kuuntelevat urheilijoita.</c:v>
                </c:pt>
                <c:pt idx="2">
                  <c:v>Seuran säännöt ovat oikeudenmukaiset.</c:v>
                </c:pt>
                <c:pt idx="3">
                  <c:v>Useimmat aikuiset seurassani ovat kiinnostuneita minusta ihmisenä, eivät vain urheilijana.</c:v>
                </c:pt>
                <c:pt idx="4">
                  <c:v>Kaiken kaikkiaan valmentajani ovat avoimia ja rehellisiä minua kohtaan.</c:v>
                </c:pt>
                <c:pt idx="5">
                  <c:v>Kaiken kaikkiaan aikuiset seurassani kohtelevat urheilijoita reilusti.</c:v>
                </c:pt>
                <c:pt idx="6">
                  <c:v>Minusta on mukava jutella valmentajien kanssa.</c:v>
                </c:pt>
                <c:pt idx="7">
                  <c:v>Seuran valmentajat välittävät urheilijoista.</c:v>
                </c:pt>
                <c:pt idx="8">
                  <c:v>Tunnen oloni turvalliseksi seurassani.</c:v>
                </c:pt>
                <c:pt idx="9">
                  <c:v>Seurakaverini pitävät minusta sellaisena kuin olen.</c:v>
                </c:pt>
                <c:pt idx="10">
                  <c:v>Seurakaverini välittävät minusta.</c:v>
                </c:pt>
                <c:pt idx="11">
                  <c:v>Seurakaverini tukevat minua tarvittaessa.</c:v>
                </c:pt>
                <c:pt idx="12">
                  <c:v>Seurakaverini arvostavat minun sanomisiani.</c:v>
                </c:pt>
                <c:pt idx="13">
                  <c:v>Pidän seurakavereideni kanssa juttelemisesta.</c:v>
                </c:pt>
                <c:pt idx="14">
                  <c:v>Minulla on joitakin kavereita seurassani.</c:v>
                </c:pt>
              </c:strCache>
            </c:strRef>
          </c:cat>
          <c:val>
            <c:numRef>
              <c:f>Sheet1!$F$2:$F$16</c:f>
              <c:numCache>
                <c:formatCode>General</c:formatCode>
                <c:ptCount val="15"/>
                <c:pt idx="0">
                  <c:v>0.38</c:v>
                </c:pt>
                <c:pt idx="1">
                  <c:v>0.28999999999999998</c:v>
                </c:pt>
                <c:pt idx="2">
                  <c:v>0.47</c:v>
                </c:pt>
                <c:pt idx="3">
                  <c:v>0.25</c:v>
                </c:pt>
                <c:pt idx="4">
                  <c:v>0.47</c:v>
                </c:pt>
                <c:pt idx="5">
                  <c:v>0.55000000000000004</c:v>
                </c:pt>
                <c:pt idx="6">
                  <c:v>0.37</c:v>
                </c:pt>
                <c:pt idx="7">
                  <c:v>0.42</c:v>
                </c:pt>
                <c:pt idx="8">
                  <c:v>0.57999999999999996</c:v>
                </c:pt>
                <c:pt idx="9">
                  <c:v>0.55000000000000004</c:v>
                </c:pt>
                <c:pt idx="10">
                  <c:v>0.57999999999999996</c:v>
                </c:pt>
                <c:pt idx="11">
                  <c:v>0.66</c:v>
                </c:pt>
                <c:pt idx="12">
                  <c:v>0.38</c:v>
                </c:pt>
                <c:pt idx="13">
                  <c:v>0.69</c:v>
                </c:pt>
                <c:pt idx="14">
                  <c:v>0.85</c:v>
                </c:pt>
              </c:numCache>
            </c:numRef>
          </c:val>
          <c:extLst>
            <c:ext xmlns:c16="http://schemas.microsoft.com/office/drawing/2014/chart" uri="{C3380CC4-5D6E-409C-BE32-E72D297353CC}">
              <c16:uniqueId val="{0000004F-492D-4554-9743-0AD0289EB394}"/>
            </c:ext>
          </c:extLst>
        </c:ser>
        <c:dLbls>
          <c:showLegendKey val="0"/>
          <c:showVal val="0"/>
          <c:showCatName val="0"/>
          <c:showSerName val="0"/>
          <c:showPercent val="0"/>
          <c:showBubbleSize val="0"/>
        </c:dLbls>
        <c:gapWidth val="150"/>
        <c:overlap val="100"/>
        <c:axId val="67451136"/>
        <c:axId val="66437120"/>
      </c:barChart>
      <c:catAx>
        <c:axId val="67451136"/>
        <c:scaling>
          <c:orientation val="maxMin"/>
        </c:scaling>
        <c:delete val="0"/>
        <c:axPos val="l"/>
        <c:numFmt formatCode="General" sourceLinked="1"/>
        <c:majorTickMark val="none"/>
        <c:minorTickMark val="none"/>
        <c:tickLblPos val="low"/>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fi-FI"/>
          </a:p>
        </c:txPr>
        <c:crossAx val="66437120"/>
        <c:crosses val="autoZero"/>
        <c:auto val="0"/>
        <c:lblAlgn val="ctr"/>
        <c:lblOffset val="100"/>
        <c:noMultiLvlLbl val="0"/>
      </c:catAx>
      <c:valAx>
        <c:axId val="66437120"/>
        <c:scaling>
          <c:orientation val="minMax"/>
          <c:max val="1"/>
          <c:min val="0"/>
        </c:scaling>
        <c:delete val="0"/>
        <c:axPos val="t"/>
        <c:majorGridlines>
          <c:spPr>
            <a:ln w="9525" cap="flat" cmpd="sng" algn="ctr">
              <a:solidFill>
                <a:schemeClr val="tx1">
                  <a:lumMod val="15000"/>
                  <a:lumOff val="85000"/>
                </a:schemeClr>
              </a:solidFill>
              <a:round/>
            </a:ln>
            <a:effectLst/>
          </c:spPr>
        </c:majorGridlines>
        <c:numFmt formatCode="0%" sourceLinked="0"/>
        <c:majorTickMark val="none"/>
        <c:minorTickMark val="none"/>
        <c:tickLblPos val="high"/>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fi-FI"/>
          </a:p>
        </c:txPr>
        <c:crossAx val="67451136"/>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fi-FI"/>
        </a:p>
      </c:txPr>
    </c:legend>
    <c:plotVisOnly val="1"/>
    <c:dispBlanksAs val="zero"/>
    <c:showDLblsOverMax val="1"/>
  </c:chart>
  <c:spPr>
    <a:noFill/>
    <a:ln>
      <a:noFill/>
    </a:ln>
    <a:effectLst/>
  </c:spPr>
  <c:txPr>
    <a:bodyPr/>
    <a:lstStyle/>
    <a:p>
      <a:pPr>
        <a:defRPr/>
      </a:pPr>
      <a:endParaRPr lang="fi-FI"/>
    </a:p>
  </c:txPr>
  <c:externalData r:id="rId3">
    <c:autoUpdate val="0"/>
  </c:externalData>
</c:chartSpace>
</file>

<file path=ppt/charts/chart2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5"/>
    </mc:Choice>
    <mc:Fallback>
      <c:style val="5"/>
    </mc:Fallback>
  </mc:AlternateContent>
  <c:chart>
    <c:autoTitleDeleted val="1"/>
    <c:plotArea>
      <c:layout/>
      <c:barChart>
        <c:barDir val="bar"/>
        <c:grouping val="stacked"/>
        <c:varyColors val="0"/>
        <c:ser>
          <c:idx val="0"/>
          <c:order val="0"/>
          <c:tx>
            <c:strRef>
              <c:f>Sheet1!$B$1</c:f>
              <c:strCache>
                <c:ptCount val="1"/>
                <c:pt idx="0">
                  <c:v>Täysin eri mieltä</c:v>
                </c:pt>
              </c:strCache>
            </c:strRef>
          </c:tx>
          <c:spPr>
            <a:solidFill>
              <a:schemeClr val="accent3">
                <a:tint val="54000"/>
              </a:schemeClr>
            </a:solidFill>
            <a:ln>
              <a:noFill/>
            </a:ln>
            <a:effectLst/>
          </c:spPr>
          <c:invertIfNegative val="0"/>
          <c:cat>
            <c:strRef>
              <c:f>Sheet1!$A$2:$A$11</c:f>
              <c:strCache>
                <c:ptCount val="10"/>
                <c:pt idx="0">
                  <c:v>Tunnen hukkuvani koulutyöhön.</c:v>
                </c:pt>
                <c:pt idx="1">
                  <c:v>Tunnen itseni haluttomaksi opinnoissani ja ajattelen usein lopettavani opiskelun.</c:v>
                </c:pt>
                <c:pt idx="2">
                  <c:v>Minulla on usein riittämättömyyden tunteita opinnoissani.</c:v>
                </c:pt>
                <c:pt idx="3">
                  <c:v>Nukun usein huonosti erilaisten opiskeluasioiden takia.</c:v>
                </c:pt>
                <c:pt idx="4">
                  <c:v>Minusta tuntuu, että olen menettämässä kiinnostukseni opiskelua kohtaan.</c:v>
                </c:pt>
                <c:pt idx="5">
                  <c:v>Pohdin alituiseen, onko opiskelullani merkitystä.</c:v>
                </c:pt>
                <c:pt idx="6">
                  <c:v>Minusta tuntuu, että minulla on yhä vähemmän annettavaa opinnoissani.</c:v>
                </c:pt>
                <c:pt idx="7">
                  <c:v>Murehdin opiskeluasioita paljon myös vapaa-aikana.</c:v>
                </c:pt>
                <c:pt idx="8">
                  <c:v>Odotin ennen saavani opinnoissani paljon enemmän aikaan kuin nyt.</c:v>
                </c:pt>
                <c:pt idx="9">
                  <c:v>Opiskelujen paine aiheuttaa ongelmia läheisissä ihmissuhteissa.</c:v>
                </c:pt>
              </c:strCache>
            </c:strRef>
          </c:cat>
          <c:val>
            <c:numRef>
              <c:f>Sheet1!$B$2:$B$11</c:f>
              <c:numCache>
                <c:formatCode>General</c:formatCode>
                <c:ptCount val="10"/>
                <c:pt idx="0">
                  <c:v>0</c:v>
                </c:pt>
                <c:pt idx="1">
                  <c:v>0.15</c:v>
                </c:pt>
                <c:pt idx="2">
                  <c:v>0.1</c:v>
                </c:pt>
                <c:pt idx="3">
                  <c:v>0.15</c:v>
                </c:pt>
                <c:pt idx="4">
                  <c:v>0.12</c:v>
                </c:pt>
                <c:pt idx="5">
                  <c:v>0.16</c:v>
                </c:pt>
                <c:pt idx="6">
                  <c:v>0.31</c:v>
                </c:pt>
                <c:pt idx="7">
                  <c:v>0.15</c:v>
                </c:pt>
                <c:pt idx="8">
                  <c:v>0.21</c:v>
                </c:pt>
                <c:pt idx="9">
                  <c:v>0.45</c:v>
                </c:pt>
              </c:numCache>
            </c:numRef>
          </c:val>
          <c:extLst>
            <c:ext xmlns:c16="http://schemas.microsoft.com/office/drawing/2014/chart" uri="{C3380CC4-5D6E-409C-BE32-E72D297353CC}">
              <c16:uniqueId val="{0000000A-48BB-41A2-9C40-5B7E0D2762D0}"/>
            </c:ext>
          </c:extLst>
        </c:ser>
        <c:ser>
          <c:idx val="1"/>
          <c:order val="1"/>
          <c:tx>
            <c:strRef>
              <c:f>Sheet1!$C$1</c:f>
              <c:strCache>
                <c:ptCount val="1"/>
                <c:pt idx="0">
                  <c:v>Eri mieltä</c:v>
                </c:pt>
              </c:strCache>
            </c:strRef>
          </c:tx>
          <c:spPr>
            <a:solidFill>
              <a:schemeClr val="accent3">
                <a:tint val="77000"/>
              </a:schemeClr>
            </a:solidFill>
            <a:ln>
              <a:noFill/>
            </a:ln>
            <a:effectLst/>
          </c:spPr>
          <c:invertIfNegative val="0"/>
          <c:cat>
            <c:strRef>
              <c:f>Sheet1!$A$2:$A$11</c:f>
              <c:strCache>
                <c:ptCount val="10"/>
                <c:pt idx="0">
                  <c:v>Tunnen hukkuvani koulutyöhön.</c:v>
                </c:pt>
                <c:pt idx="1">
                  <c:v>Tunnen itseni haluttomaksi opinnoissani ja ajattelen usein lopettavani opiskelun.</c:v>
                </c:pt>
                <c:pt idx="2">
                  <c:v>Minulla on usein riittämättömyyden tunteita opinnoissani.</c:v>
                </c:pt>
                <c:pt idx="3">
                  <c:v>Nukun usein huonosti erilaisten opiskeluasioiden takia.</c:v>
                </c:pt>
                <c:pt idx="4">
                  <c:v>Minusta tuntuu, että olen menettämässä kiinnostukseni opiskelua kohtaan.</c:v>
                </c:pt>
                <c:pt idx="5">
                  <c:v>Pohdin alituiseen, onko opiskelullani merkitystä.</c:v>
                </c:pt>
                <c:pt idx="6">
                  <c:v>Minusta tuntuu, että minulla on yhä vähemmän annettavaa opinnoissani.</c:v>
                </c:pt>
                <c:pt idx="7">
                  <c:v>Murehdin opiskeluasioita paljon myös vapaa-aikana.</c:v>
                </c:pt>
                <c:pt idx="8">
                  <c:v>Odotin ennen saavani opinnoissani paljon enemmän aikaan kuin nyt.</c:v>
                </c:pt>
                <c:pt idx="9">
                  <c:v>Opiskelujen paine aiheuttaa ongelmia läheisissä ihmissuhteissa.</c:v>
                </c:pt>
              </c:strCache>
            </c:strRef>
          </c:cat>
          <c:val>
            <c:numRef>
              <c:f>Sheet1!$C$2:$C$11</c:f>
              <c:numCache>
                <c:formatCode>General</c:formatCode>
                <c:ptCount val="10"/>
                <c:pt idx="0">
                  <c:v>0.28999999999999998</c:v>
                </c:pt>
                <c:pt idx="1">
                  <c:v>0.35</c:v>
                </c:pt>
                <c:pt idx="2">
                  <c:v>0.36</c:v>
                </c:pt>
                <c:pt idx="3">
                  <c:v>0.28999999999999998</c:v>
                </c:pt>
                <c:pt idx="4">
                  <c:v>0.32</c:v>
                </c:pt>
                <c:pt idx="5">
                  <c:v>0.41</c:v>
                </c:pt>
                <c:pt idx="6">
                  <c:v>0.19</c:v>
                </c:pt>
                <c:pt idx="7">
                  <c:v>0.31</c:v>
                </c:pt>
                <c:pt idx="8">
                  <c:v>0.28000000000000003</c:v>
                </c:pt>
                <c:pt idx="9">
                  <c:v>0.28999999999999998</c:v>
                </c:pt>
              </c:numCache>
            </c:numRef>
          </c:val>
          <c:extLst>
            <c:ext xmlns:c16="http://schemas.microsoft.com/office/drawing/2014/chart" uri="{C3380CC4-5D6E-409C-BE32-E72D297353CC}">
              <c16:uniqueId val="{00000015-48BB-41A2-9C40-5B7E0D2762D0}"/>
            </c:ext>
          </c:extLst>
        </c:ser>
        <c:ser>
          <c:idx val="2"/>
          <c:order val="2"/>
          <c:tx>
            <c:strRef>
              <c:f>Sheet1!$D$1</c:f>
              <c:strCache>
                <c:ptCount val="1"/>
                <c:pt idx="0">
                  <c:v>Siltä väliltä</c:v>
                </c:pt>
              </c:strCache>
            </c:strRef>
          </c:tx>
          <c:spPr>
            <a:solidFill>
              <a:schemeClr val="accent3"/>
            </a:solidFill>
            <a:ln>
              <a:noFill/>
            </a:ln>
            <a:effectLst/>
          </c:spPr>
          <c:invertIfNegative val="0"/>
          <c:cat>
            <c:strRef>
              <c:f>Sheet1!$A$2:$A$11</c:f>
              <c:strCache>
                <c:ptCount val="10"/>
                <c:pt idx="0">
                  <c:v>Tunnen hukkuvani koulutyöhön.</c:v>
                </c:pt>
                <c:pt idx="1">
                  <c:v>Tunnen itseni haluttomaksi opinnoissani ja ajattelen usein lopettavani opiskelun.</c:v>
                </c:pt>
                <c:pt idx="2">
                  <c:v>Minulla on usein riittämättömyyden tunteita opinnoissani.</c:v>
                </c:pt>
                <c:pt idx="3">
                  <c:v>Nukun usein huonosti erilaisten opiskeluasioiden takia.</c:v>
                </c:pt>
                <c:pt idx="4">
                  <c:v>Minusta tuntuu, että olen menettämässä kiinnostukseni opiskelua kohtaan.</c:v>
                </c:pt>
                <c:pt idx="5">
                  <c:v>Pohdin alituiseen, onko opiskelullani merkitystä.</c:v>
                </c:pt>
                <c:pt idx="6">
                  <c:v>Minusta tuntuu, että minulla on yhä vähemmän annettavaa opinnoissani.</c:v>
                </c:pt>
                <c:pt idx="7">
                  <c:v>Murehdin opiskeluasioita paljon myös vapaa-aikana.</c:v>
                </c:pt>
                <c:pt idx="8">
                  <c:v>Odotin ennen saavani opinnoissani paljon enemmän aikaan kuin nyt.</c:v>
                </c:pt>
                <c:pt idx="9">
                  <c:v>Opiskelujen paine aiheuttaa ongelmia läheisissä ihmissuhteissa.</c:v>
                </c:pt>
              </c:strCache>
            </c:strRef>
          </c:cat>
          <c:val>
            <c:numRef>
              <c:f>Sheet1!$D$2:$D$11</c:f>
              <c:numCache>
                <c:formatCode>General</c:formatCode>
                <c:ptCount val="10"/>
                <c:pt idx="0">
                  <c:v>0.38</c:v>
                </c:pt>
                <c:pt idx="1">
                  <c:v>0.15</c:v>
                </c:pt>
                <c:pt idx="2">
                  <c:v>0.32</c:v>
                </c:pt>
                <c:pt idx="3">
                  <c:v>0.2</c:v>
                </c:pt>
                <c:pt idx="4">
                  <c:v>0.15</c:v>
                </c:pt>
                <c:pt idx="5">
                  <c:v>0.22</c:v>
                </c:pt>
                <c:pt idx="6">
                  <c:v>0.25</c:v>
                </c:pt>
                <c:pt idx="7">
                  <c:v>0.27</c:v>
                </c:pt>
                <c:pt idx="8">
                  <c:v>0.18</c:v>
                </c:pt>
                <c:pt idx="9">
                  <c:v>0.16</c:v>
                </c:pt>
              </c:numCache>
            </c:numRef>
          </c:val>
          <c:extLst>
            <c:ext xmlns:c16="http://schemas.microsoft.com/office/drawing/2014/chart" uri="{C3380CC4-5D6E-409C-BE32-E72D297353CC}">
              <c16:uniqueId val="{00000020-48BB-41A2-9C40-5B7E0D2762D0}"/>
            </c:ext>
          </c:extLst>
        </c:ser>
        <c:ser>
          <c:idx val="3"/>
          <c:order val="3"/>
          <c:tx>
            <c:strRef>
              <c:f>Sheet1!$E$1</c:f>
              <c:strCache>
                <c:ptCount val="1"/>
                <c:pt idx="0">
                  <c:v>Samaa mieltä</c:v>
                </c:pt>
              </c:strCache>
            </c:strRef>
          </c:tx>
          <c:spPr>
            <a:solidFill>
              <a:schemeClr val="accent3">
                <a:shade val="76000"/>
              </a:schemeClr>
            </a:solidFill>
            <a:ln>
              <a:noFill/>
            </a:ln>
            <a:effectLst/>
          </c:spPr>
          <c:invertIfNegative val="0"/>
          <c:cat>
            <c:strRef>
              <c:f>Sheet1!$A$2:$A$11</c:f>
              <c:strCache>
                <c:ptCount val="10"/>
                <c:pt idx="0">
                  <c:v>Tunnen hukkuvani koulutyöhön.</c:v>
                </c:pt>
                <c:pt idx="1">
                  <c:v>Tunnen itseni haluttomaksi opinnoissani ja ajattelen usein lopettavani opiskelun.</c:v>
                </c:pt>
                <c:pt idx="2">
                  <c:v>Minulla on usein riittämättömyyden tunteita opinnoissani.</c:v>
                </c:pt>
                <c:pt idx="3">
                  <c:v>Nukun usein huonosti erilaisten opiskeluasioiden takia.</c:v>
                </c:pt>
                <c:pt idx="4">
                  <c:v>Minusta tuntuu, että olen menettämässä kiinnostukseni opiskelua kohtaan.</c:v>
                </c:pt>
                <c:pt idx="5">
                  <c:v>Pohdin alituiseen, onko opiskelullani merkitystä.</c:v>
                </c:pt>
                <c:pt idx="6">
                  <c:v>Minusta tuntuu, että minulla on yhä vähemmän annettavaa opinnoissani.</c:v>
                </c:pt>
                <c:pt idx="7">
                  <c:v>Murehdin opiskeluasioita paljon myös vapaa-aikana.</c:v>
                </c:pt>
                <c:pt idx="8">
                  <c:v>Odotin ennen saavani opinnoissani paljon enemmän aikaan kuin nyt.</c:v>
                </c:pt>
                <c:pt idx="9">
                  <c:v>Opiskelujen paine aiheuttaa ongelmia läheisissä ihmissuhteissa.</c:v>
                </c:pt>
              </c:strCache>
            </c:strRef>
          </c:cat>
          <c:val>
            <c:numRef>
              <c:f>Sheet1!$E$2:$E$11</c:f>
              <c:numCache>
                <c:formatCode>General</c:formatCode>
                <c:ptCount val="10"/>
                <c:pt idx="0">
                  <c:v>0.15</c:v>
                </c:pt>
                <c:pt idx="1">
                  <c:v>0.23</c:v>
                </c:pt>
                <c:pt idx="2">
                  <c:v>0.06</c:v>
                </c:pt>
                <c:pt idx="3">
                  <c:v>0.18</c:v>
                </c:pt>
                <c:pt idx="4">
                  <c:v>0.26</c:v>
                </c:pt>
                <c:pt idx="5">
                  <c:v>0.12</c:v>
                </c:pt>
                <c:pt idx="6">
                  <c:v>0.12</c:v>
                </c:pt>
                <c:pt idx="7">
                  <c:v>0.18</c:v>
                </c:pt>
                <c:pt idx="8">
                  <c:v>0.12</c:v>
                </c:pt>
                <c:pt idx="9">
                  <c:v>0.1</c:v>
                </c:pt>
              </c:numCache>
            </c:numRef>
          </c:val>
          <c:extLst>
            <c:ext xmlns:c16="http://schemas.microsoft.com/office/drawing/2014/chart" uri="{C3380CC4-5D6E-409C-BE32-E72D297353CC}">
              <c16:uniqueId val="{0000002B-48BB-41A2-9C40-5B7E0D2762D0}"/>
            </c:ext>
          </c:extLst>
        </c:ser>
        <c:ser>
          <c:idx val="4"/>
          <c:order val="4"/>
          <c:tx>
            <c:strRef>
              <c:f>Sheet1!$F$1</c:f>
              <c:strCache>
                <c:ptCount val="1"/>
                <c:pt idx="0">
                  <c:v>Täysin samaa mieltä</c:v>
                </c:pt>
              </c:strCache>
            </c:strRef>
          </c:tx>
          <c:spPr>
            <a:solidFill>
              <a:schemeClr val="accent3">
                <a:shade val="53000"/>
              </a:schemeClr>
            </a:solidFill>
            <a:ln>
              <a:noFill/>
            </a:ln>
            <a:effectLst/>
          </c:spPr>
          <c:invertIfNegative val="0"/>
          <c:cat>
            <c:strRef>
              <c:f>Sheet1!$A$2:$A$11</c:f>
              <c:strCache>
                <c:ptCount val="10"/>
                <c:pt idx="0">
                  <c:v>Tunnen hukkuvani koulutyöhön.</c:v>
                </c:pt>
                <c:pt idx="1">
                  <c:v>Tunnen itseni haluttomaksi opinnoissani ja ajattelen usein lopettavani opiskelun.</c:v>
                </c:pt>
                <c:pt idx="2">
                  <c:v>Minulla on usein riittämättömyyden tunteita opinnoissani.</c:v>
                </c:pt>
                <c:pt idx="3">
                  <c:v>Nukun usein huonosti erilaisten opiskeluasioiden takia.</c:v>
                </c:pt>
                <c:pt idx="4">
                  <c:v>Minusta tuntuu, että olen menettämässä kiinnostukseni opiskelua kohtaan.</c:v>
                </c:pt>
                <c:pt idx="5">
                  <c:v>Pohdin alituiseen, onko opiskelullani merkitystä.</c:v>
                </c:pt>
                <c:pt idx="6">
                  <c:v>Minusta tuntuu, että minulla on yhä vähemmän annettavaa opinnoissani.</c:v>
                </c:pt>
                <c:pt idx="7">
                  <c:v>Murehdin opiskeluasioita paljon myös vapaa-aikana.</c:v>
                </c:pt>
                <c:pt idx="8">
                  <c:v>Odotin ennen saavani opinnoissani paljon enemmän aikaan kuin nyt.</c:v>
                </c:pt>
                <c:pt idx="9">
                  <c:v>Opiskelujen paine aiheuttaa ongelmia läheisissä ihmissuhteissa.</c:v>
                </c:pt>
              </c:strCache>
            </c:strRef>
          </c:cat>
          <c:val>
            <c:numRef>
              <c:f>Sheet1!$F$2:$F$11</c:f>
              <c:numCache>
                <c:formatCode>General</c:formatCode>
                <c:ptCount val="10"/>
                <c:pt idx="0">
                  <c:v>0.18</c:v>
                </c:pt>
                <c:pt idx="1">
                  <c:v>0.12</c:v>
                </c:pt>
                <c:pt idx="2">
                  <c:v>0.16</c:v>
                </c:pt>
                <c:pt idx="3">
                  <c:v>0.18</c:v>
                </c:pt>
                <c:pt idx="4">
                  <c:v>0.15</c:v>
                </c:pt>
                <c:pt idx="5">
                  <c:v>0.09</c:v>
                </c:pt>
                <c:pt idx="6">
                  <c:v>0.13</c:v>
                </c:pt>
                <c:pt idx="7">
                  <c:v>0.09</c:v>
                </c:pt>
                <c:pt idx="8">
                  <c:v>0.21</c:v>
                </c:pt>
                <c:pt idx="9">
                  <c:v>0</c:v>
                </c:pt>
              </c:numCache>
            </c:numRef>
          </c:val>
          <c:extLst>
            <c:ext xmlns:c16="http://schemas.microsoft.com/office/drawing/2014/chart" uri="{C3380CC4-5D6E-409C-BE32-E72D297353CC}">
              <c16:uniqueId val="{00000036-48BB-41A2-9C40-5B7E0D2762D0}"/>
            </c:ext>
          </c:extLst>
        </c:ser>
        <c:dLbls>
          <c:showLegendKey val="0"/>
          <c:showVal val="0"/>
          <c:showCatName val="0"/>
          <c:showSerName val="0"/>
          <c:showPercent val="0"/>
          <c:showBubbleSize val="0"/>
        </c:dLbls>
        <c:gapWidth val="150"/>
        <c:overlap val="100"/>
        <c:axId val="67451136"/>
        <c:axId val="66437120"/>
      </c:barChart>
      <c:catAx>
        <c:axId val="67451136"/>
        <c:scaling>
          <c:orientation val="maxMin"/>
        </c:scaling>
        <c:delete val="0"/>
        <c:axPos val="l"/>
        <c:numFmt formatCode="General" sourceLinked="1"/>
        <c:majorTickMark val="none"/>
        <c:minorTickMark val="none"/>
        <c:tickLblPos val="low"/>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fi-FI"/>
          </a:p>
        </c:txPr>
        <c:crossAx val="66437120"/>
        <c:crosses val="autoZero"/>
        <c:auto val="0"/>
        <c:lblAlgn val="ctr"/>
        <c:lblOffset val="100"/>
        <c:noMultiLvlLbl val="0"/>
      </c:catAx>
      <c:valAx>
        <c:axId val="66437120"/>
        <c:scaling>
          <c:orientation val="minMax"/>
          <c:max val="1"/>
          <c:min val="0"/>
        </c:scaling>
        <c:delete val="0"/>
        <c:axPos val="t"/>
        <c:majorGridlines>
          <c:spPr>
            <a:ln w="9525" cap="flat" cmpd="sng" algn="ctr">
              <a:solidFill>
                <a:schemeClr val="tx1">
                  <a:lumMod val="15000"/>
                  <a:lumOff val="85000"/>
                </a:schemeClr>
              </a:solidFill>
              <a:round/>
            </a:ln>
            <a:effectLst/>
          </c:spPr>
        </c:majorGridlines>
        <c:numFmt formatCode="0%" sourceLinked="0"/>
        <c:majorTickMark val="none"/>
        <c:minorTickMark val="none"/>
        <c:tickLblPos val="high"/>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fi-FI"/>
          </a:p>
        </c:txPr>
        <c:crossAx val="67451136"/>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fi-FI"/>
        </a:p>
      </c:txPr>
    </c:legend>
    <c:plotVisOnly val="1"/>
    <c:dispBlanksAs val="zero"/>
    <c:showDLblsOverMax val="1"/>
  </c:chart>
  <c:spPr>
    <a:noFill/>
    <a:ln>
      <a:noFill/>
    </a:ln>
    <a:effectLst/>
  </c:spPr>
  <c:txPr>
    <a:bodyPr/>
    <a:lstStyle/>
    <a:p>
      <a:pPr>
        <a:defRPr/>
      </a:pPr>
      <a:endParaRPr lang="fi-FI"/>
    </a:p>
  </c:txPr>
  <c:externalData r:id="rId3">
    <c:autoUpdate val="0"/>
  </c:externalData>
</c:chartSpace>
</file>

<file path=ppt/charts/chart2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5"/>
    </mc:Choice>
    <mc:Fallback>
      <c:style val="5"/>
    </mc:Fallback>
  </mc:AlternateContent>
  <c:chart>
    <c:autoTitleDeleted val="1"/>
    <c:plotArea>
      <c:layout/>
      <c:barChart>
        <c:barDir val="bar"/>
        <c:grouping val="stacked"/>
        <c:varyColors val="0"/>
        <c:ser>
          <c:idx val="0"/>
          <c:order val="0"/>
          <c:tx>
            <c:strRef>
              <c:f>Sheet1!$B$1</c:f>
              <c:strCache>
                <c:ptCount val="1"/>
                <c:pt idx="0">
                  <c:v>Vahvasti eri mieltä</c:v>
                </c:pt>
              </c:strCache>
            </c:strRef>
          </c:tx>
          <c:spPr>
            <a:solidFill>
              <a:schemeClr val="accent3">
                <a:tint val="58000"/>
              </a:schemeClr>
            </a:solidFill>
            <a:ln>
              <a:noFill/>
            </a:ln>
            <a:effectLst/>
          </c:spPr>
          <c:invertIfNegative val="0"/>
          <c:cat>
            <c:strRef>
              <c:f>Sheet1!$A$2:$A$6</c:f>
              <c:strCache>
                <c:ptCount val="5"/>
                <c:pt idx="0">
                  <c:v>Teen paljon töitä koulun eteen.</c:v>
                </c:pt>
                <c:pt idx="1">
                  <c:v>En yritä kovinkaan paljon koulussa.</c:v>
                </c:pt>
                <c:pt idx="2">
                  <c:v>Seuraan opetusta tunnilla.</c:v>
                </c:pt>
                <c:pt idx="3">
                  <c:v>Oppitunnille tullessani minulla on usein kotitehtävät tekemättä tai kirja ja kynä kotona.</c:v>
                </c:pt>
                <c:pt idx="4">
                  <c:v>Minulle on tärkeää, että teen parhaani koulussa.</c:v>
                </c:pt>
              </c:strCache>
            </c:strRef>
          </c:cat>
          <c:val>
            <c:numRef>
              <c:f>Sheet1!$B$2:$B$6</c:f>
              <c:numCache>
                <c:formatCode>General</c:formatCode>
                <c:ptCount val="5"/>
                <c:pt idx="0">
                  <c:v>0.03</c:v>
                </c:pt>
                <c:pt idx="1">
                  <c:v>0.49</c:v>
                </c:pt>
                <c:pt idx="2">
                  <c:v>0.03</c:v>
                </c:pt>
                <c:pt idx="3">
                  <c:v>0.53</c:v>
                </c:pt>
                <c:pt idx="4">
                  <c:v>0</c:v>
                </c:pt>
              </c:numCache>
            </c:numRef>
          </c:val>
          <c:extLst>
            <c:ext xmlns:c16="http://schemas.microsoft.com/office/drawing/2014/chart" uri="{C3380CC4-5D6E-409C-BE32-E72D297353CC}">
              <c16:uniqueId val="{00000005-EA35-4212-AB24-CBE6B95757CA}"/>
            </c:ext>
          </c:extLst>
        </c:ser>
        <c:ser>
          <c:idx val="1"/>
          <c:order val="1"/>
          <c:tx>
            <c:strRef>
              <c:f>Sheet1!$C$1</c:f>
              <c:strCache>
                <c:ptCount val="1"/>
                <c:pt idx="0">
                  <c:v>Eri mieltä</c:v>
                </c:pt>
              </c:strCache>
            </c:strRef>
          </c:tx>
          <c:spPr>
            <a:solidFill>
              <a:schemeClr val="accent3">
                <a:tint val="86000"/>
              </a:schemeClr>
            </a:solidFill>
            <a:ln>
              <a:noFill/>
            </a:ln>
            <a:effectLst/>
          </c:spPr>
          <c:invertIfNegative val="0"/>
          <c:cat>
            <c:strRef>
              <c:f>Sheet1!$A$2:$A$6</c:f>
              <c:strCache>
                <c:ptCount val="5"/>
                <c:pt idx="0">
                  <c:v>Teen paljon töitä koulun eteen.</c:v>
                </c:pt>
                <c:pt idx="1">
                  <c:v>En yritä kovinkaan paljon koulussa.</c:v>
                </c:pt>
                <c:pt idx="2">
                  <c:v>Seuraan opetusta tunnilla.</c:v>
                </c:pt>
                <c:pt idx="3">
                  <c:v>Oppitunnille tullessani minulla on usein kotitehtävät tekemättä tai kirja ja kynä kotona.</c:v>
                </c:pt>
                <c:pt idx="4">
                  <c:v>Minulle on tärkeää, että teen parhaani koulussa.</c:v>
                </c:pt>
              </c:strCache>
            </c:strRef>
          </c:cat>
          <c:val>
            <c:numRef>
              <c:f>Sheet1!$C$2:$C$6</c:f>
              <c:numCache>
                <c:formatCode>General</c:formatCode>
                <c:ptCount val="5"/>
                <c:pt idx="0">
                  <c:v>0.21</c:v>
                </c:pt>
                <c:pt idx="1">
                  <c:v>0.39</c:v>
                </c:pt>
                <c:pt idx="2">
                  <c:v>0.12</c:v>
                </c:pt>
                <c:pt idx="3">
                  <c:v>0.26</c:v>
                </c:pt>
                <c:pt idx="4">
                  <c:v>0.09</c:v>
                </c:pt>
              </c:numCache>
            </c:numRef>
          </c:val>
          <c:extLst>
            <c:ext xmlns:c16="http://schemas.microsoft.com/office/drawing/2014/chart" uri="{C3380CC4-5D6E-409C-BE32-E72D297353CC}">
              <c16:uniqueId val="{0000000B-EA35-4212-AB24-CBE6B95757CA}"/>
            </c:ext>
          </c:extLst>
        </c:ser>
        <c:ser>
          <c:idx val="2"/>
          <c:order val="2"/>
          <c:tx>
            <c:strRef>
              <c:f>Sheet1!$D$1</c:f>
              <c:strCache>
                <c:ptCount val="1"/>
                <c:pt idx="0">
                  <c:v>Samaa mieltä</c:v>
                </c:pt>
              </c:strCache>
            </c:strRef>
          </c:tx>
          <c:spPr>
            <a:solidFill>
              <a:schemeClr val="accent3">
                <a:shade val="86000"/>
              </a:schemeClr>
            </a:solidFill>
            <a:ln>
              <a:noFill/>
            </a:ln>
            <a:effectLst/>
          </c:spPr>
          <c:invertIfNegative val="0"/>
          <c:cat>
            <c:strRef>
              <c:f>Sheet1!$A$2:$A$6</c:f>
              <c:strCache>
                <c:ptCount val="5"/>
                <c:pt idx="0">
                  <c:v>Teen paljon töitä koulun eteen.</c:v>
                </c:pt>
                <c:pt idx="1">
                  <c:v>En yritä kovinkaan paljon koulussa.</c:v>
                </c:pt>
                <c:pt idx="2">
                  <c:v>Seuraan opetusta tunnilla.</c:v>
                </c:pt>
                <c:pt idx="3">
                  <c:v>Oppitunnille tullessani minulla on usein kotitehtävät tekemättä tai kirja ja kynä kotona.</c:v>
                </c:pt>
                <c:pt idx="4">
                  <c:v>Minulle on tärkeää, että teen parhaani koulussa.</c:v>
                </c:pt>
              </c:strCache>
            </c:strRef>
          </c:cat>
          <c:val>
            <c:numRef>
              <c:f>Sheet1!$D$2:$D$6</c:f>
              <c:numCache>
                <c:formatCode>General</c:formatCode>
                <c:ptCount val="5"/>
                <c:pt idx="0">
                  <c:v>0.57999999999999996</c:v>
                </c:pt>
                <c:pt idx="1">
                  <c:v>0.09</c:v>
                </c:pt>
                <c:pt idx="2">
                  <c:v>0.52</c:v>
                </c:pt>
                <c:pt idx="3">
                  <c:v>0.09</c:v>
                </c:pt>
                <c:pt idx="4">
                  <c:v>0.35</c:v>
                </c:pt>
              </c:numCache>
            </c:numRef>
          </c:val>
          <c:extLst>
            <c:ext xmlns:c16="http://schemas.microsoft.com/office/drawing/2014/chart" uri="{C3380CC4-5D6E-409C-BE32-E72D297353CC}">
              <c16:uniqueId val="{00000011-EA35-4212-AB24-CBE6B95757CA}"/>
            </c:ext>
          </c:extLst>
        </c:ser>
        <c:ser>
          <c:idx val="3"/>
          <c:order val="3"/>
          <c:tx>
            <c:strRef>
              <c:f>Sheet1!$E$1</c:f>
              <c:strCache>
                <c:ptCount val="1"/>
                <c:pt idx="0">
                  <c:v>Vahvasti samaa mieltä</c:v>
                </c:pt>
              </c:strCache>
            </c:strRef>
          </c:tx>
          <c:spPr>
            <a:solidFill>
              <a:schemeClr val="accent3">
                <a:shade val="58000"/>
              </a:schemeClr>
            </a:solidFill>
            <a:ln>
              <a:noFill/>
            </a:ln>
            <a:effectLst/>
          </c:spPr>
          <c:invertIfNegative val="0"/>
          <c:cat>
            <c:strRef>
              <c:f>Sheet1!$A$2:$A$6</c:f>
              <c:strCache>
                <c:ptCount val="5"/>
                <c:pt idx="0">
                  <c:v>Teen paljon töitä koulun eteen.</c:v>
                </c:pt>
                <c:pt idx="1">
                  <c:v>En yritä kovinkaan paljon koulussa.</c:v>
                </c:pt>
                <c:pt idx="2">
                  <c:v>Seuraan opetusta tunnilla.</c:v>
                </c:pt>
                <c:pt idx="3">
                  <c:v>Oppitunnille tullessani minulla on usein kotitehtävät tekemättä tai kirja ja kynä kotona.</c:v>
                </c:pt>
                <c:pt idx="4">
                  <c:v>Minulle on tärkeää, että teen parhaani koulussa.</c:v>
                </c:pt>
              </c:strCache>
            </c:strRef>
          </c:cat>
          <c:val>
            <c:numRef>
              <c:f>Sheet1!$E$2:$E$6</c:f>
              <c:numCache>
                <c:formatCode>General</c:formatCode>
                <c:ptCount val="5"/>
                <c:pt idx="0">
                  <c:v>0.18</c:v>
                </c:pt>
                <c:pt idx="1">
                  <c:v>0.03</c:v>
                </c:pt>
                <c:pt idx="2">
                  <c:v>0.33</c:v>
                </c:pt>
                <c:pt idx="3">
                  <c:v>0.12</c:v>
                </c:pt>
                <c:pt idx="4">
                  <c:v>0.56000000000000005</c:v>
                </c:pt>
              </c:numCache>
            </c:numRef>
          </c:val>
          <c:extLst>
            <c:ext xmlns:c16="http://schemas.microsoft.com/office/drawing/2014/chart" uri="{C3380CC4-5D6E-409C-BE32-E72D297353CC}">
              <c16:uniqueId val="{00000017-EA35-4212-AB24-CBE6B95757CA}"/>
            </c:ext>
          </c:extLst>
        </c:ser>
        <c:dLbls>
          <c:showLegendKey val="0"/>
          <c:showVal val="0"/>
          <c:showCatName val="0"/>
          <c:showSerName val="0"/>
          <c:showPercent val="0"/>
          <c:showBubbleSize val="0"/>
        </c:dLbls>
        <c:gapWidth val="150"/>
        <c:overlap val="100"/>
        <c:axId val="67451136"/>
        <c:axId val="66437120"/>
      </c:barChart>
      <c:catAx>
        <c:axId val="67451136"/>
        <c:scaling>
          <c:orientation val="maxMin"/>
        </c:scaling>
        <c:delete val="0"/>
        <c:axPos val="l"/>
        <c:numFmt formatCode="General" sourceLinked="1"/>
        <c:majorTickMark val="none"/>
        <c:minorTickMark val="none"/>
        <c:tickLblPos val="low"/>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fi-FI"/>
          </a:p>
        </c:txPr>
        <c:crossAx val="66437120"/>
        <c:crosses val="autoZero"/>
        <c:auto val="0"/>
        <c:lblAlgn val="ctr"/>
        <c:lblOffset val="100"/>
        <c:noMultiLvlLbl val="0"/>
      </c:catAx>
      <c:valAx>
        <c:axId val="66437120"/>
        <c:scaling>
          <c:orientation val="minMax"/>
          <c:max val="1"/>
          <c:min val="0"/>
        </c:scaling>
        <c:delete val="0"/>
        <c:axPos val="t"/>
        <c:majorGridlines>
          <c:spPr>
            <a:ln w="9525" cap="flat" cmpd="sng" algn="ctr">
              <a:solidFill>
                <a:schemeClr val="tx1">
                  <a:lumMod val="15000"/>
                  <a:lumOff val="85000"/>
                </a:schemeClr>
              </a:solidFill>
              <a:round/>
            </a:ln>
            <a:effectLst/>
          </c:spPr>
        </c:majorGridlines>
        <c:numFmt formatCode="0%" sourceLinked="0"/>
        <c:majorTickMark val="none"/>
        <c:minorTickMark val="none"/>
        <c:tickLblPos val="high"/>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fi-FI"/>
          </a:p>
        </c:txPr>
        <c:crossAx val="67451136"/>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fi-FI"/>
        </a:p>
      </c:txPr>
    </c:legend>
    <c:plotVisOnly val="1"/>
    <c:dispBlanksAs val="zero"/>
    <c:showDLblsOverMax val="1"/>
  </c:chart>
  <c:spPr>
    <a:noFill/>
    <a:ln>
      <a:noFill/>
    </a:ln>
    <a:effectLst/>
  </c:spPr>
  <c:txPr>
    <a:bodyPr/>
    <a:lstStyle/>
    <a:p>
      <a:pPr>
        <a:defRPr/>
      </a:pPr>
      <a:endParaRPr lang="fi-FI"/>
    </a:p>
  </c:txPr>
  <c:externalData r:id="rId3">
    <c:autoUpdate val="0"/>
  </c:externalData>
</c:chartSpace>
</file>

<file path=ppt/charts/chart2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5"/>
    </mc:Choice>
    <mc:Fallback>
      <c:style val="5"/>
    </mc:Fallback>
  </mc:AlternateContent>
  <c:chart>
    <c:autoTitleDeleted val="1"/>
    <c:plotArea>
      <c:layout/>
      <c:barChart>
        <c:barDir val="bar"/>
        <c:grouping val="stacked"/>
        <c:varyColors val="0"/>
        <c:ser>
          <c:idx val="0"/>
          <c:order val="0"/>
          <c:tx>
            <c:strRef>
              <c:f>Sheet1!$B$1</c:f>
              <c:strCache>
                <c:ptCount val="1"/>
                <c:pt idx="0">
                  <c:v>Ei pidä lainkaan paikkaansa</c:v>
                </c:pt>
              </c:strCache>
            </c:strRef>
          </c:tx>
          <c:spPr>
            <a:solidFill>
              <a:schemeClr val="accent3">
                <a:tint val="54000"/>
              </a:schemeClr>
            </a:solidFill>
            <a:ln>
              <a:noFill/>
            </a:ln>
            <a:effectLst/>
          </c:spPr>
          <c:invertIfNegative val="0"/>
          <c:cat>
            <c:strRef>
              <c:f>Sheet1!$A$2:$A$7</c:f>
              <c:strCache>
                <c:ptCount val="6"/>
                <c:pt idx="0">
                  <c:v>Ilmapiiri luokassani on hyvä.</c:v>
                </c:pt>
                <c:pt idx="1">
                  <c:v>Viihdyn luokassani.</c:v>
                </c:pt>
                <c:pt idx="2">
                  <c:v>Saan opettajilta ja ohjaajilta kannustavaa palautetta luokassani.</c:v>
                </c:pt>
                <c:pt idx="3">
                  <c:v>Olen kokenut kiusaamista tai ulkopuolelle jättämistä luokassani.</c:v>
                </c:pt>
                <c:pt idx="4">
                  <c:v>Luokassa mielipiteitäni ja ehdotuksiani kuunnellaan harrastukseeni liittyvissä asioissa.</c:v>
                </c:pt>
                <c:pt idx="5">
                  <c:v>Koen onnistumisen tunteita luokassani.</c:v>
                </c:pt>
              </c:strCache>
            </c:strRef>
          </c:cat>
          <c:val>
            <c:numRef>
              <c:f>Sheet1!$B$2:$B$7</c:f>
              <c:numCache>
                <c:formatCode>General</c:formatCode>
                <c:ptCount val="6"/>
                <c:pt idx="0">
                  <c:v>0.08</c:v>
                </c:pt>
                <c:pt idx="1">
                  <c:v>0.06</c:v>
                </c:pt>
                <c:pt idx="2">
                  <c:v>0.06</c:v>
                </c:pt>
                <c:pt idx="3">
                  <c:v>0.85</c:v>
                </c:pt>
                <c:pt idx="4">
                  <c:v>0.09</c:v>
                </c:pt>
                <c:pt idx="5">
                  <c:v>0.09</c:v>
                </c:pt>
              </c:numCache>
            </c:numRef>
          </c:val>
          <c:extLst>
            <c:ext xmlns:c16="http://schemas.microsoft.com/office/drawing/2014/chart" uri="{C3380CC4-5D6E-409C-BE32-E72D297353CC}">
              <c16:uniqueId val="{00000006-01CD-40BD-9E2C-82B043D1B9CD}"/>
            </c:ext>
          </c:extLst>
        </c:ser>
        <c:ser>
          <c:idx val="1"/>
          <c:order val="1"/>
          <c:tx>
            <c:strRef>
              <c:f>Sheet1!$C$1</c:f>
              <c:strCache>
                <c:ptCount val="1"/>
                <c:pt idx="0">
                  <c:v>Pitää jonkin verran paikkansa</c:v>
                </c:pt>
              </c:strCache>
            </c:strRef>
          </c:tx>
          <c:spPr>
            <a:solidFill>
              <a:schemeClr val="accent3">
                <a:tint val="77000"/>
              </a:schemeClr>
            </a:solidFill>
            <a:ln>
              <a:noFill/>
            </a:ln>
            <a:effectLst/>
          </c:spPr>
          <c:invertIfNegative val="0"/>
          <c:cat>
            <c:strRef>
              <c:f>Sheet1!$A$2:$A$7</c:f>
              <c:strCache>
                <c:ptCount val="6"/>
                <c:pt idx="0">
                  <c:v>Ilmapiiri luokassani on hyvä.</c:v>
                </c:pt>
                <c:pt idx="1">
                  <c:v>Viihdyn luokassani.</c:v>
                </c:pt>
                <c:pt idx="2">
                  <c:v>Saan opettajilta ja ohjaajilta kannustavaa palautetta luokassani.</c:v>
                </c:pt>
                <c:pt idx="3">
                  <c:v>Olen kokenut kiusaamista tai ulkopuolelle jättämistä luokassani.</c:v>
                </c:pt>
                <c:pt idx="4">
                  <c:v>Luokassa mielipiteitäni ja ehdotuksiani kuunnellaan harrastukseeni liittyvissä asioissa.</c:v>
                </c:pt>
                <c:pt idx="5">
                  <c:v>Koen onnistumisen tunteita luokassani.</c:v>
                </c:pt>
              </c:strCache>
            </c:strRef>
          </c:cat>
          <c:val>
            <c:numRef>
              <c:f>Sheet1!$C$2:$C$7</c:f>
              <c:numCache>
                <c:formatCode>General</c:formatCode>
                <c:ptCount val="6"/>
                <c:pt idx="0">
                  <c:v>0.14000000000000001</c:v>
                </c:pt>
                <c:pt idx="1">
                  <c:v>0.14000000000000001</c:v>
                </c:pt>
                <c:pt idx="2">
                  <c:v>0.21</c:v>
                </c:pt>
                <c:pt idx="3">
                  <c:v>0.03</c:v>
                </c:pt>
                <c:pt idx="4">
                  <c:v>0.27</c:v>
                </c:pt>
                <c:pt idx="5">
                  <c:v>0.11</c:v>
                </c:pt>
              </c:numCache>
            </c:numRef>
          </c:val>
          <c:extLst>
            <c:ext xmlns:c16="http://schemas.microsoft.com/office/drawing/2014/chart" uri="{C3380CC4-5D6E-409C-BE32-E72D297353CC}">
              <c16:uniqueId val="{0000000D-01CD-40BD-9E2C-82B043D1B9CD}"/>
            </c:ext>
          </c:extLst>
        </c:ser>
        <c:ser>
          <c:idx val="2"/>
          <c:order val="2"/>
          <c:tx>
            <c:strRef>
              <c:f>Sheet1!$D$1</c:f>
              <c:strCache>
                <c:ptCount val="1"/>
                <c:pt idx="0">
                  <c:v>Pitää osittain paikkansa</c:v>
                </c:pt>
              </c:strCache>
            </c:strRef>
          </c:tx>
          <c:spPr>
            <a:solidFill>
              <a:schemeClr val="accent3"/>
            </a:solidFill>
            <a:ln>
              <a:noFill/>
            </a:ln>
            <a:effectLst/>
          </c:spPr>
          <c:invertIfNegative val="0"/>
          <c:cat>
            <c:strRef>
              <c:f>Sheet1!$A$2:$A$7</c:f>
              <c:strCache>
                <c:ptCount val="6"/>
                <c:pt idx="0">
                  <c:v>Ilmapiiri luokassani on hyvä.</c:v>
                </c:pt>
                <c:pt idx="1">
                  <c:v>Viihdyn luokassani.</c:v>
                </c:pt>
                <c:pt idx="2">
                  <c:v>Saan opettajilta ja ohjaajilta kannustavaa palautetta luokassani.</c:v>
                </c:pt>
                <c:pt idx="3">
                  <c:v>Olen kokenut kiusaamista tai ulkopuolelle jättämistä luokassani.</c:v>
                </c:pt>
                <c:pt idx="4">
                  <c:v>Luokassa mielipiteitäni ja ehdotuksiani kuunnellaan harrastukseeni liittyvissä asioissa.</c:v>
                </c:pt>
                <c:pt idx="5">
                  <c:v>Koen onnistumisen tunteita luokassani.</c:v>
                </c:pt>
              </c:strCache>
            </c:strRef>
          </c:cat>
          <c:val>
            <c:numRef>
              <c:f>Sheet1!$D$2:$D$7</c:f>
              <c:numCache>
                <c:formatCode>General</c:formatCode>
                <c:ptCount val="6"/>
                <c:pt idx="0">
                  <c:v>0.06</c:v>
                </c:pt>
                <c:pt idx="1">
                  <c:v>0.09</c:v>
                </c:pt>
                <c:pt idx="2">
                  <c:v>0.28999999999999998</c:v>
                </c:pt>
                <c:pt idx="3">
                  <c:v>0.03</c:v>
                </c:pt>
                <c:pt idx="4">
                  <c:v>0.31</c:v>
                </c:pt>
                <c:pt idx="5">
                  <c:v>0.2</c:v>
                </c:pt>
              </c:numCache>
            </c:numRef>
          </c:val>
          <c:extLst>
            <c:ext xmlns:c16="http://schemas.microsoft.com/office/drawing/2014/chart" uri="{C3380CC4-5D6E-409C-BE32-E72D297353CC}">
              <c16:uniqueId val="{00000014-01CD-40BD-9E2C-82B043D1B9CD}"/>
            </c:ext>
          </c:extLst>
        </c:ser>
        <c:ser>
          <c:idx val="3"/>
          <c:order val="3"/>
          <c:tx>
            <c:strRef>
              <c:f>Sheet1!$E$1</c:f>
              <c:strCache>
                <c:ptCount val="1"/>
                <c:pt idx="0">
                  <c:v>Pitää melko hyvin paikkansa</c:v>
                </c:pt>
              </c:strCache>
            </c:strRef>
          </c:tx>
          <c:spPr>
            <a:solidFill>
              <a:schemeClr val="accent3">
                <a:shade val="76000"/>
              </a:schemeClr>
            </a:solidFill>
            <a:ln>
              <a:noFill/>
            </a:ln>
            <a:effectLst/>
          </c:spPr>
          <c:invertIfNegative val="0"/>
          <c:cat>
            <c:strRef>
              <c:f>Sheet1!$A$2:$A$7</c:f>
              <c:strCache>
                <c:ptCount val="6"/>
                <c:pt idx="0">
                  <c:v>Ilmapiiri luokassani on hyvä.</c:v>
                </c:pt>
                <c:pt idx="1">
                  <c:v>Viihdyn luokassani.</c:v>
                </c:pt>
                <c:pt idx="2">
                  <c:v>Saan opettajilta ja ohjaajilta kannustavaa palautetta luokassani.</c:v>
                </c:pt>
                <c:pt idx="3">
                  <c:v>Olen kokenut kiusaamista tai ulkopuolelle jättämistä luokassani.</c:v>
                </c:pt>
                <c:pt idx="4">
                  <c:v>Luokassa mielipiteitäni ja ehdotuksiani kuunnellaan harrastukseeni liittyvissä asioissa.</c:v>
                </c:pt>
                <c:pt idx="5">
                  <c:v>Koen onnistumisen tunteita luokassani.</c:v>
                </c:pt>
              </c:strCache>
            </c:strRef>
          </c:cat>
          <c:val>
            <c:numRef>
              <c:f>Sheet1!$E$2:$E$7</c:f>
              <c:numCache>
                <c:formatCode>General</c:formatCode>
                <c:ptCount val="6"/>
                <c:pt idx="0">
                  <c:v>0.46</c:v>
                </c:pt>
                <c:pt idx="1">
                  <c:v>0.34</c:v>
                </c:pt>
                <c:pt idx="2">
                  <c:v>0.26</c:v>
                </c:pt>
                <c:pt idx="3">
                  <c:v>0</c:v>
                </c:pt>
                <c:pt idx="4">
                  <c:v>0.18</c:v>
                </c:pt>
                <c:pt idx="5">
                  <c:v>0.34</c:v>
                </c:pt>
              </c:numCache>
            </c:numRef>
          </c:val>
          <c:extLst>
            <c:ext xmlns:c16="http://schemas.microsoft.com/office/drawing/2014/chart" uri="{C3380CC4-5D6E-409C-BE32-E72D297353CC}">
              <c16:uniqueId val="{0000001B-01CD-40BD-9E2C-82B043D1B9CD}"/>
            </c:ext>
          </c:extLst>
        </c:ser>
        <c:ser>
          <c:idx val="4"/>
          <c:order val="4"/>
          <c:tx>
            <c:strRef>
              <c:f>Sheet1!$F$1</c:f>
              <c:strCache>
                <c:ptCount val="1"/>
                <c:pt idx="0">
                  <c:v>Pitää täysin paikkansa</c:v>
                </c:pt>
              </c:strCache>
            </c:strRef>
          </c:tx>
          <c:spPr>
            <a:solidFill>
              <a:schemeClr val="accent3">
                <a:shade val="53000"/>
              </a:schemeClr>
            </a:solidFill>
            <a:ln>
              <a:noFill/>
            </a:ln>
            <a:effectLst/>
          </c:spPr>
          <c:invertIfNegative val="0"/>
          <c:cat>
            <c:strRef>
              <c:f>Sheet1!$A$2:$A$7</c:f>
              <c:strCache>
                <c:ptCount val="6"/>
                <c:pt idx="0">
                  <c:v>Ilmapiiri luokassani on hyvä.</c:v>
                </c:pt>
                <c:pt idx="1">
                  <c:v>Viihdyn luokassani.</c:v>
                </c:pt>
                <c:pt idx="2">
                  <c:v>Saan opettajilta ja ohjaajilta kannustavaa palautetta luokassani.</c:v>
                </c:pt>
                <c:pt idx="3">
                  <c:v>Olen kokenut kiusaamista tai ulkopuolelle jättämistä luokassani.</c:v>
                </c:pt>
                <c:pt idx="4">
                  <c:v>Luokassa mielipiteitäni ja ehdotuksiani kuunnellaan harrastukseeni liittyvissä asioissa.</c:v>
                </c:pt>
                <c:pt idx="5">
                  <c:v>Koen onnistumisen tunteita luokassani.</c:v>
                </c:pt>
              </c:strCache>
            </c:strRef>
          </c:cat>
          <c:val>
            <c:numRef>
              <c:f>Sheet1!$F$2:$F$7</c:f>
              <c:numCache>
                <c:formatCode>General</c:formatCode>
                <c:ptCount val="6"/>
                <c:pt idx="0">
                  <c:v>0.26</c:v>
                </c:pt>
                <c:pt idx="1">
                  <c:v>0.37</c:v>
                </c:pt>
                <c:pt idx="2">
                  <c:v>0.18</c:v>
                </c:pt>
                <c:pt idx="3">
                  <c:v>0.09</c:v>
                </c:pt>
                <c:pt idx="4">
                  <c:v>0.15</c:v>
                </c:pt>
                <c:pt idx="5">
                  <c:v>0.26</c:v>
                </c:pt>
              </c:numCache>
            </c:numRef>
          </c:val>
          <c:extLst>
            <c:ext xmlns:c16="http://schemas.microsoft.com/office/drawing/2014/chart" uri="{C3380CC4-5D6E-409C-BE32-E72D297353CC}">
              <c16:uniqueId val="{00000022-01CD-40BD-9E2C-82B043D1B9CD}"/>
            </c:ext>
          </c:extLst>
        </c:ser>
        <c:dLbls>
          <c:showLegendKey val="0"/>
          <c:showVal val="0"/>
          <c:showCatName val="0"/>
          <c:showSerName val="0"/>
          <c:showPercent val="0"/>
          <c:showBubbleSize val="0"/>
        </c:dLbls>
        <c:gapWidth val="150"/>
        <c:overlap val="100"/>
        <c:axId val="67451136"/>
        <c:axId val="66437120"/>
      </c:barChart>
      <c:catAx>
        <c:axId val="67451136"/>
        <c:scaling>
          <c:orientation val="maxMin"/>
        </c:scaling>
        <c:delete val="0"/>
        <c:axPos val="l"/>
        <c:numFmt formatCode="General" sourceLinked="1"/>
        <c:majorTickMark val="none"/>
        <c:minorTickMark val="none"/>
        <c:tickLblPos val="low"/>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fi-FI"/>
          </a:p>
        </c:txPr>
        <c:crossAx val="66437120"/>
        <c:crosses val="autoZero"/>
        <c:auto val="0"/>
        <c:lblAlgn val="ctr"/>
        <c:lblOffset val="100"/>
        <c:noMultiLvlLbl val="0"/>
      </c:catAx>
      <c:valAx>
        <c:axId val="66437120"/>
        <c:scaling>
          <c:orientation val="minMax"/>
          <c:max val="1"/>
          <c:min val="0"/>
        </c:scaling>
        <c:delete val="0"/>
        <c:axPos val="t"/>
        <c:majorGridlines>
          <c:spPr>
            <a:ln w="9525" cap="flat" cmpd="sng" algn="ctr">
              <a:solidFill>
                <a:schemeClr val="tx1">
                  <a:lumMod val="15000"/>
                  <a:lumOff val="85000"/>
                </a:schemeClr>
              </a:solidFill>
              <a:round/>
            </a:ln>
            <a:effectLst/>
          </c:spPr>
        </c:majorGridlines>
        <c:numFmt formatCode="0%" sourceLinked="0"/>
        <c:majorTickMark val="none"/>
        <c:minorTickMark val="none"/>
        <c:tickLblPos val="high"/>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fi-FI"/>
          </a:p>
        </c:txPr>
        <c:crossAx val="67451136"/>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fi-FI"/>
        </a:p>
      </c:txPr>
    </c:legend>
    <c:plotVisOnly val="1"/>
    <c:dispBlanksAs val="zero"/>
    <c:showDLblsOverMax val="1"/>
  </c:chart>
  <c:spPr>
    <a:noFill/>
    <a:ln>
      <a:noFill/>
    </a:ln>
    <a:effectLst/>
  </c:spPr>
  <c:txPr>
    <a:bodyPr/>
    <a:lstStyle/>
    <a:p>
      <a:pPr>
        <a:defRPr/>
      </a:pPr>
      <a:endParaRPr lang="fi-FI"/>
    </a:p>
  </c:txPr>
  <c:externalData r:id="rId3">
    <c:autoUpdate val="0"/>
  </c:externalData>
</c:chartSpace>
</file>

<file path=ppt/charts/chart2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5"/>
    </mc:Choice>
    <mc:Fallback>
      <c:style val="5"/>
    </mc:Fallback>
  </mc:AlternateContent>
  <c:chart>
    <c:autoTitleDeleted val="1"/>
    <c:plotArea>
      <c:layout/>
      <c:barChart>
        <c:barDir val="bar"/>
        <c:grouping val="stacked"/>
        <c:varyColors val="0"/>
        <c:ser>
          <c:idx val="0"/>
          <c:order val="0"/>
          <c:tx>
            <c:strRef>
              <c:f>Sheet1!$B$1</c:f>
              <c:strCache>
                <c:ptCount val="1"/>
                <c:pt idx="0">
                  <c:v>Ei pidä lainkaan paikkansa</c:v>
                </c:pt>
              </c:strCache>
            </c:strRef>
          </c:tx>
          <c:spPr>
            <a:solidFill>
              <a:schemeClr val="accent3">
                <a:tint val="54000"/>
              </a:schemeClr>
            </a:solidFill>
            <a:ln>
              <a:noFill/>
            </a:ln>
            <a:effectLst/>
          </c:spPr>
          <c:invertIfNegative val="0"/>
          <c:cat>
            <c:strRef>
              <c:f>Sheet1!$A$2:$A$6</c:f>
              <c:strCache>
                <c:ptCount val="5"/>
                <c:pt idx="0">
                  <c:v>Tavoitteeni on menestyä aikuisena huippu-urheilussa.</c:v>
                </c:pt>
                <c:pt idx="1">
                  <c:v>Uskon harrastavani tämänhetkistä lajiani vielä kolmen vuoden päästä.</c:v>
                </c:pt>
                <c:pt idx="2">
                  <c:v>Minulla on selvä tavoite urheiluharrastuksessani.</c:v>
                </c:pt>
                <c:pt idx="3">
                  <c:v>Aion jatkaa opintojani peruskoulun jälkeen.</c:v>
                </c:pt>
                <c:pt idx="4">
                  <c:v>Aion jatkaa opintojani peruskoulun jälkeen urheilulukiossa tai ammatillisessa urheiluoppilaitoksessa.</c:v>
                </c:pt>
              </c:strCache>
            </c:strRef>
          </c:cat>
          <c:val>
            <c:numRef>
              <c:f>Sheet1!$B$2:$B$6</c:f>
              <c:numCache>
                <c:formatCode>General</c:formatCode>
                <c:ptCount val="5"/>
                <c:pt idx="0">
                  <c:v>0.14000000000000001</c:v>
                </c:pt>
                <c:pt idx="1">
                  <c:v>0.09</c:v>
                </c:pt>
                <c:pt idx="2">
                  <c:v>0.09</c:v>
                </c:pt>
                <c:pt idx="3">
                  <c:v>0.03</c:v>
                </c:pt>
                <c:pt idx="4">
                  <c:v>0.12</c:v>
                </c:pt>
              </c:numCache>
            </c:numRef>
          </c:val>
          <c:extLst>
            <c:ext xmlns:c16="http://schemas.microsoft.com/office/drawing/2014/chart" uri="{C3380CC4-5D6E-409C-BE32-E72D297353CC}">
              <c16:uniqueId val="{00000005-8417-430E-9CFA-E7DB31AACADD}"/>
            </c:ext>
          </c:extLst>
        </c:ser>
        <c:ser>
          <c:idx val="1"/>
          <c:order val="1"/>
          <c:tx>
            <c:strRef>
              <c:f>Sheet1!$C$1</c:f>
              <c:strCache>
                <c:ptCount val="1"/>
                <c:pt idx="0">
                  <c:v>Pitää jonkin verran paikkansa</c:v>
                </c:pt>
              </c:strCache>
            </c:strRef>
          </c:tx>
          <c:spPr>
            <a:solidFill>
              <a:schemeClr val="accent3">
                <a:tint val="77000"/>
              </a:schemeClr>
            </a:solidFill>
            <a:ln>
              <a:noFill/>
            </a:ln>
            <a:effectLst/>
          </c:spPr>
          <c:invertIfNegative val="0"/>
          <c:cat>
            <c:strRef>
              <c:f>Sheet1!$A$2:$A$6</c:f>
              <c:strCache>
                <c:ptCount val="5"/>
                <c:pt idx="0">
                  <c:v>Tavoitteeni on menestyä aikuisena huippu-urheilussa.</c:v>
                </c:pt>
                <c:pt idx="1">
                  <c:v>Uskon harrastavani tämänhetkistä lajiani vielä kolmen vuoden päästä.</c:v>
                </c:pt>
                <c:pt idx="2">
                  <c:v>Minulla on selvä tavoite urheiluharrastuksessani.</c:v>
                </c:pt>
                <c:pt idx="3">
                  <c:v>Aion jatkaa opintojani peruskoulun jälkeen.</c:v>
                </c:pt>
                <c:pt idx="4">
                  <c:v>Aion jatkaa opintojani peruskoulun jälkeen urheilulukiossa tai ammatillisessa urheiluoppilaitoksessa.</c:v>
                </c:pt>
              </c:strCache>
            </c:strRef>
          </c:cat>
          <c:val>
            <c:numRef>
              <c:f>Sheet1!$C$2:$C$6</c:f>
              <c:numCache>
                <c:formatCode>General</c:formatCode>
                <c:ptCount val="5"/>
                <c:pt idx="0">
                  <c:v>0.03</c:v>
                </c:pt>
                <c:pt idx="1">
                  <c:v>0.03</c:v>
                </c:pt>
                <c:pt idx="2">
                  <c:v>0.06</c:v>
                </c:pt>
                <c:pt idx="3">
                  <c:v>0</c:v>
                </c:pt>
                <c:pt idx="4">
                  <c:v>0.09</c:v>
                </c:pt>
              </c:numCache>
            </c:numRef>
          </c:val>
          <c:extLst>
            <c:ext xmlns:c16="http://schemas.microsoft.com/office/drawing/2014/chart" uri="{C3380CC4-5D6E-409C-BE32-E72D297353CC}">
              <c16:uniqueId val="{0000000B-8417-430E-9CFA-E7DB31AACADD}"/>
            </c:ext>
          </c:extLst>
        </c:ser>
        <c:ser>
          <c:idx val="2"/>
          <c:order val="2"/>
          <c:tx>
            <c:strRef>
              <c:f>Sheet1!$D$1</c:f>
              <c:strCache>
                <c:ptCount val="1"/>
                <c:pt idx="0">
                  <c:v>Pitää osittain paikkansa</c:v>
                </c:pt>
              </c:strCache>
            </c:strRef>
          </c:tx>
          <c:spPr>
            <a:solidFill>
              <a:schemeClr val="accent3"/>
            </a:solidFill>
            <a:ln>
              <a:noFill/>
            </a:ln>
            <a:effectLst/>
          </c:spPr>
          <c:invertIfNegative val="0"/>
          <c:cat>
            <c:strRef>
              <c:f>Sheet1!$A$2:$A$6</c:f>
              <c:strCache>
                <c:ptCount val="5"/>
                <c:pt idx="0">
                  <c:v>Tavoitteeni on menestyä aikuisena huippu-urheilussa.</c:v>
                </c:pt>
                <c:pt idx="1">
                  <c:v>Uskon harrastavani tämänhetkistä lajiani vielä kolmen vuoden päästä.</c:v>
                </c:pt>
                <c:pt idx="2">
                  <c:v>Minulla on selvä tavoite urheiluharrastuksessani.</c:v>
                </c:pt>
                <c:pt idx="3">
                  <c:v>Aion jatkaa opintojani peruskoulun jälkeen.</c:v>
                </c:pt>
                <c:pt idx="4">
                  <c:v>Aion jatkaa opintojani peruskoulun jälkeen urheilulukiossa tai ammatillisessa urheiluoppilaitoksessa.</c:v>
                </c:pt>
              </c:strCache>
            </c:strRef>
          </c:cat>
          <c:val>
            <c:numRef>
              <c:f>Sheet1!$D$2:$D$6</c:f>
              <c:numCache>
                <c:formatCode>General</c:formatCode>
                <c:ptCount val="5"/>
                <c:pt idx="0">
                  <c:v>0.22</c:v>
                </c:pt>
                <c:pt idx="1">
                  <c:v>0.17</c:v>
                </c:pt>
                <c:pt idx="2">
                  <c:v>0.18</c:v>
                </c:pt>
                <c:pt idx="3">
                  <c:v>0.06</c:v>
                </c:pt>
                <c:pt idx="4">
                  <c:v>0.37</c:v>
                </c:pt>
              </c:numCache>
            </c:numRef>
          </c:val>
          <c:extLst>
            <c:ext xmlns:c16="http://schemas.microsoft.com/office/drawing/2014/chart" uri="{C3380CC4-5D6E-409C-BE32-E72D297353CC}">
              <c16:uniqueId val="{00000011-8417-430E-9CFA-E7DB31AACADD}"/>
            </c:ext>
          </c:extLst>
        </c:ser>
        <c:ser>
          <c:idx val="3"/>
          <c:order val="3"/>
          <c:tx>
            <c:strRef>
              <c:f>Sheet1!$E$1</c:f>
              <c:strCache>
                <c:ptCount val="1"/>
                <c:pt idx="0">
                  <c:v>Pitää melko hyvin paikkansa</c:v>
                </c:pt>
              </c:strCache>
            </c:strRef>
          </c:tx>
          <c:spPr>
            <a:solidFill>
              <a:schemeClr val="accent3">
                <a:shade val="76000"/>
              </a:schemeClr>
            </a:solidFill>
            <a:ln>
              <a:noFill/>
            </a:ln>
            <a:effectLst/>
          </c:spPr>
          <c:invertIfNegative val="0"/>
          <c:cat>
            <c:strRef>
              <c:f>Sheet1!$A$2:$A$6</c:f>
              <c:strCache>
                <c:ptCount val="5"/>
                <c:pt idx="0">
                  <c:v>Tavoitteeni on menestyä aikuisena huippu-urheilussa.</c:v>
                </c:pt>
                <c:pt idx="1">
                  <c:v>Uskon harrastavani tämänhetkistä lajiani vielä kolmen vuoden päästä.</c:v>
                </c:pt>
                <c:pt idx="2">
                  <c:v>Minulla on selvä tavoite urheiluharrastuksessani.</c:v>
                </c:pt>
                <c:pt idx="3">
                  <c:v>Aion jatkaa opintojani peruskoulun jälkeen.</c:v>
                </c:pt>
                <c:pt idx="4">
                  <c:v>Aion jatkaa opintojani peruskoulun jälkeen urheilulukiossa tai ammatillisessa urheiluoppilaitoksessa.</c:v>
                </c:pt>
              </c:strCache>
            </c:strRef>
          </c:cat>
          <c:val>
            <c:numRef>
              <c:f>Sheet1!$E$2:$E$6</c:f>
              <c:numCache>
                <c:formatCode>General</c:formatCode>
                <c:ptCount val="5"/>
                <c:pt idx="0">
                  <c:v>0.25</c:v>
                </c:pt>
                <c:pt idx="1">
                  <c:v>0.17</c:v>
                </c:pt>
                <c:pt idx="2">
                  <c:v>0.2</c:v>
                </c:pt>
                <c:pt idx="3">
                  <c:v>0.15</c:v>
                </c:pt>
                <c:pt idx="4">
                  <c:v>0.15</c:v>
                </c:pt>
              </c:numCache>
            </c:numRef>
          </c:val>
          <c:extLst>
            <c:ext xmlns:c16="http://schemas.microsoft.com/office/drawing/2014/chart" uri="{C3380CC4-5D6E-409C-BE32-E72D297353CC}">
              <c16:uniqueId val="{00000017-8417-430E-9CFA-E7DB31AACADD}"/>
            </c:ext>
          </c:extLst>
        </c:ser>
        <c:ser>
          <c:idx val="4"/>
          <c:order val="4"/>
          <c:tx>
            <c:strRef>
              <c:f>Sheet1!$F$1</c:f>
              <c:strCache>
                <c:ptCount val="1"/>
                <c:pt idx="0">
                  <c:v>Pitää täysin paikkansa</c:v>
                </c:pt>
              </c:strCache>
            </c:strRef>
          </c:tx>
          <c:spPr>
            <a:solidFill>
              <a:schemeClr val="accent3">
                <a:shade val="53000"/>
              </a:schemeClr>
            </a:solidFill>
            <a:ln>
              <a:noFill/>
            </a:ln>
            <a:effectLst/>
          </c:spPr>
          <c:invertIfNegative val="0"/>
          <c:cat>
            <c:strRef>
              <c:f>Sheet1!$A$2:$A$6</c:f>
              <c:strCache>
                <c:ptCount val="5"/>
                <c:pt idx="0">
                  <c:v>Tavoitteeni on menestyä aikuisena huippu-urheilussa.</c:v>
                </c:pt>
                <c:pt idx="1">
                  <c:v>Uskon harrastavani tämänhetkistä lajiani vielä kolmen vuoden päästä.</c:v>
                </c:pt>
                <c:pt idx="2">
                  <c:v>Minulla on selvä tavoite urheiluharrastuksessani.</c:v>
                </c:pt>
                <c:pt idx="3">
                  <c:v>Aion jatkaa opintojani peruskoulun jälkeen.</c:v>
                </c:pt>
                <c:pt idx="4">
                  <c:v>Aion jatkaa opintojani peruskoulun jälkeen urheilulukiossa tai ammatillisessa urheiluoppilaitoksessa.</c:v>
                </c:pt>
              </c:strCache>
            </c:strRef>
          </c:cat>
          <c:val>
            <c:numRef>
              <c:f>Sheet1!$F$2:$F$6</c:f>
              <c:numCache>
                <c:formatCode>General</c:formatCode>
                <c:ptCount val="5"/>
                <c:pt idx="0">
                  <c:v>0.36</c:v>
                </c:pt>
                <c:pt idx="1">
                  <c:v>0.54</c:v>
                </c:pt>
                <c:pt idx="2">
                  <c:v>0.47</c:v>
                </c:pt>
                <c:pt idx="3">
                  <c:v>0.76</c:v>
                </c:pt>
                <c:pt idx="4">
                  <c:v>0.27</c:v>
                </c:pt>
              </c:numCache>
            </c:numRef>
          </c:val>
          <c:extLst>
            <c:ext xmlns:c16="http://schemas.microsoft.com/office/drawing/2014/chart" uri="{C3380CC4-5D6E-409C-BE32-E72D297353CC}">
              <c16:uniqueId val="{0000001D-8417-430E-9CFA-E7DB31AACADD}"/>
            </c:ext>
          </c:extLst>
        </c:ser>
        <c:dLbls>
          <c:showLegendKey val="0"/>
          <c:showVal val="0"/>
          <c:showCatName val="0"/>
          <c:showSerName val="0"/>
          <c:showPercent val="0"/>
          <c:showBubbleSize val="0"/>
        </c:dLbls>
        <c:gapWidth val="150"/>
        <c:overlap val="100"/>
        <c:axId val="67451136"/>
        <c:axId val="66437120"/>
      </c:barChart>
      <c:catAx>
        <c:axId val="67451136"/>
        <c:scaling>
          <c:orientation val="maxMin"/>
        </c:scaling>
        <c:delete val="0"/>
        <c:axPos val="l"/>
        <c:numFmt formatCode="General" sourceLinked="1"/>
        <c:majorTickMark val="none"/>
        <c:minorTickMark val="none"/>
        <c:tickLblPos val="low"/>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fi-FI"/>
          </a:p>
        </c:txPr>
        <c:crossAx val="66437120"/>
        <c:crosses val="autoZero"/>
        <c:auto val="0"/>
        <c:lblAlgn val="ctr"/>
        <c:lblOffset val="100"/>
        <c:noMultiLvlLbl val="0"/>
      </c:catAx>
      <c:valAx>
        <c:axId val="66437120"/>
        <c:scaling>
          <c:orientation val="minMax"/>
          <c:max val="1"/>
          <c:min val="0"/>
        </c:scaling>
        <c:delete val="0"/>
        <c:axPos val="t"/>
        <c:majorGridlines>
          <c:spPr>
            <a:ln w="9525" cap="flat" cmpd="sng" algn="ctr">
              <a:solidFill>
                <a:schemeClr val="tx1">
                  <a:lumMod val="15000"/>
                  <a:lumOff val="85000"/>
                </a:schemeClr>
              </a:solidFill>
              <a:round/>
            </a:ln>
            <a:effectLst/>
          </c:spPr>
        </c:majorGridlines>
        <c:numFmt formatCode="0%" sourceLinked="0"/>
        <c:majorTickMark val="none"/>
        <c:minorTickMark val="none"/>
        <c:tickLblPos val="high"/>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fi-FI"/>
          </a:p>
        </c:txPr>
        <c:crossAx val="67451136"/>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fi-FI"/>
        </a:p>
      </c:txPr>
    </c:legend>
    <c:plotVisOnly val="1"/>
    <c:dispBlanksAs val="zero"/>
    <c:showDLblsOverMax val="1"/>
  </c:chart>
  <c:spPr>
    <a:noFill/>
    <a:ln>
      <a:noFill/>
    </a:ln>
    <a:effectLst/>
  </c:spPr>
  <c:txPr>
    <a:bodyPr/>
    <a:lstStyle/>
    <a:p>
      <a:pPr>
        <a:defRPr/>
      </a:pPr>
      <a:endParaRPr lang="fi-FI"/>
    </a:p>
  </c:txPr>
  <c:externalData r:id="rId3">
    <c:autoUpdate val="0"/>
  </c:externalData>
</c:chartSpace>
</file>

<file path=ppt/charts/chart2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5"/>
    </mc:Choice>
    <mc:Fallback>
      <c:style val="5"/>
    </mc:Fallback>
  </mc:AlternateContent>
  <c:chart>
    <c:autoTitleDeleted val="1"/>
    <c:plotArea>
      <c:layout/>
      <c:barChart>
        <c:barDir val="bar"/>
        <c:grouping val="stacked"/>
        <c:varyColors val="0"/>
        <c:ser>
          <c:idx val="0"/>
          <c:order val="0"/>
          <c:tx>
            <c:strRef>
              <c:f>Sheet1!$B$1</c:f>
              <c:strCache>
                <c:ptCount val="1"/>
                <c:pt idx="0">
                  <c:v>Erittäin huonosti</c:v>
                </c:pt>
              </c:strCache>
            </c:strRef>
          </c:tx>
          <c:spPr>
            <a:solidFill>
              <a:schemeClr val="accent3">
                <a:tint val="50000"/>
              </a:schemeClr>
            </a:solidFill>
            <a:ln>
              <a:noFill/>
            </a:ln>
            <a:effectLst/>
          </c:spPr>
          <c:invertIfNegative val="0"/>
          <c:cat>
            <c:strRef>
              <c:f>Sheet1!$A$2:$A$9</c:f>
              <c:strCache>
                <c:ptCount val="8"/>
                <c:pt idx="0">
                  <c:v>Soveltuvuuskoe</c:v>
                </c:pt>
                <c:pt idx="1">
                  <c:v>Harjoituskirja</c:v>
                </c:pt>
                <c:pt idx="2">
                  <c:v>Lukujärjestys ja aikataulu</c:v>
                </c:pt>
                <c:pt idx="3">
                  <c:v>Liikunta- ja urheilutuntien sisältö</c:v>
                </c:pt>
                <c:pt idx="4">
                  <c:v>Urheilun ja koulun yhdistäminen yleisesti</c:v>
                </c:pt>
                <c:pt idx="5">
                  <c:v>Yksilölliset ja joustavat koulunkäynnin järjestelyt (esim. etäopiskelu)</c:v>
                </c:pt>
                <c:pt idx="6">
                  <c:v>Opon antama tuki urheiluun ja koulunkäyntiin liittyen</c:v>
                </c:pt>
                <c:pt idx="7">
                  <c:v>Opettajieni, vanhempieni ja valmentajieni välinen yhteistyö</c:v>
                </c:pt>
              </c:strCache>
            </c:strRef>
          </c:cat>
          <c:val>
            <c:numRef>
              <c:f>Sheet1!$B$2:$B$9</c:f>
              <c:numCache>
                <c:formatCode>General</c:formatCode>
                <c:ptCount val="8"/>
                <c:pt idx="0">
                  <c:v>0.06</c:v>
                </c:pt>
                <c:pt idx="1">
                  <c:v>0.16</c:v>
                </c:pt>
                <c:pt idx="2">
                  <c:v>0.06</c:v>
                </c:pt>
                <c:pt idx="3">
                  <c:v>0.06</c:v>
                </c:pt>
                <c:pt idx="4">
                  <c:v>0.06</c:v>
                </c:pt>
                <c:pt idx="5">
                  <c:v>0.12</c:v>
                </c:pt>
                <c:pt idx="6">
                  <c:v>0.13</c:v>
                </c:pt>
                <c:pt idx="7">
                  <c:v>0.11</c:v>
                </c:pt>
              </c:numCache>
            </c:numRef>
          </c:val>
          <c:extLst>
            <c:ext xmlns:c16="http://schemas.microsoft.com/office/drawing/2014/chart" uri="{C3380CC4-5D6E-409C-BE32-E72D297353CC}">
              <c16:uniqueId val="{00000008-08AE-4F31-9F97-8AADEB3EBFE8}"/>
            </c:ext>
          </c:extLst>
        </c:ser>
        <c:ser>
          <c:idx val="1"/>
          <c:order val="1"/>
          <c:tx>
            <c:strRef>
              <c:f>Sheet1!$C$1</c:f>
              <c:strCache>
                <c:ptCount val="1"/>
                <c:pt idx="0">
                  <c:v>Huonosti</c:v>
                </c:pt>
              </c:strCache>
            </c:strRef>
          </c:tx>
          <c:spPr>
            <a:solidFill>
              <a:schemeClr val="accent3">
                <a:tint val="70000"/>
              </a:schemeClr>
            </a:solidFill>
            <a:ln>
              <a:noFill/>
            </a:ln>
            <a:effectLst/>
          </c:spPr>
          <c:invertIfNegative val="0"/>
          <c:cat>
            <c:strRef>
              <c:f>Sheet1!$A$2:$A$9</c:f>
              <c:strCache>
                <c:ptCount val="8"/>
                <c:pt idx="0">
                  <c:v>Soveltuvuuskoe</c:v>
                </c:pt>
                <c:pt idx="1">
                  <c:v>Harjoituskirja</c:v>
                </c:pt>
                <c:pt idx="2">
                  <c:v>Lukujärjestys ja aikataulu</c:v>
                </c:pt>
                <c:pt idx="3">
                  <c:v>Liikunta- ja urheilutuntien sisältö</c:v>
                </c:pt>
                <c:pt idx="4">
                  <c:v>Urheilun ja koulun yhdistäminen yleisesti</c:v>
                </c:pt>
                <c:pt idx="5">
                  <c:v>Yksilölliset ja joustavat koulunkäynnin järjestelyt (esim. etäopiskelu)</c:v>
                </c:pt>
                <c:pt idx="6">
                  <c:v>Opon antama tuki urheiluun ja koulunkäyntiin liittyen</c:v>
                </c:pt>
                <c:pt idx="7">
                  <c:v>Opettajieni, vanhempieni ja valmentajieni välinen yhteistyö</c:v>
                </c:pt>
              </c:strCache>
            </c:strRef>
          </c:cat>
          <c:val>
            <c:numRef>
              <c:f>Sheet1!$C$2:$C$9</c:f>
              <c:numCache>
                <c:formatCode>General</c:formatCode>
                <c:ptCount val="8"/>
                <c:pt idx="0">
                  <c:v>0.09</c:v>
                </c:pt>
                <c:pt idx="1">
                  <c:v>0.03</c:v>
                </c:pt>
                <c:pt idx="2">
                  <c:v>0</c:v>
                </c:pt>
                <c:pt idx="3">
                  <c:v>0</c:v>
                </c:pt>
                <c:pt idx="4">
                  <c:v>0</c:v>
                </c:pt>
                <c:pt idx="5">
                  <c:v>0.03</c:v>
                </c:pt>
                <c:pt idx="6">
                  <c:v>0.06</c:v>
                </c:pt>
                <c:pt idx="7">
                  <c:v>0.06</c:v>
                </c:pt>
              </c:numCache>
            </c:numRef>
          </c:val>
          <c:extLst>
            <c:ext xmlns:c16="http://schemas.microsoft.com/office/drawing/2014/chart" uri="{C3380CC4-5D6E-409C-BE32-E72D297353CC}">
              <c16:uniqueId val="{00000011-08AE-4F31-9F97-8AADEB3EBFE8}"/>
            </c:ext>
          </c:extLst>
        </c:ser>
        <c:ser>
          <c:idx val="2"/>
          <c:order val="2"/>
          <c:tx>
            <c:strRef>
              <c:f>Sheet1!$D$1</c:f>
              <c:strCache>
                <c:ptCount val="1"/>
                <c:pt idx="0">
                  <c:v>Ei hyvin eikä huonosti</c:v>
                </c:pt>
              </c:strCache>
            </c:strRef>
          </c:tx>
          <c:spPr>
            <a:solidFill>
              <a:schemeClr val="accent3">
                <a:tint val="90000"/>
              </a:schemeClr>
            </a:solidFill>
            <a:ln>
              <a:noFill/>
            </a:ln>
            <a:effectLst/>
          </c:spPr>
          <c:invertIfNegative val="0"/>
          <c:cat>
            <c:strRef>
              <c:f>Sheet1!$A$2:$A$9</c:f>
              <c:strCache>
                <c:ptCount val="8"/>
                <c:pt idx="0">
                  <c:v>Soveltuvuuskoe</c:v>
                </c:pt>
                <c:pt idx="1">
                  <c:v>Harjoituskirja</c:v>
                </c:pt>
                <c:pt idx="2">
                  <c:v>Lukujärjestys ja aikataulu</c:v>
                </c:pt>
                <c:pt idx="3">
                  <c:v>Liikunta- ja urheilutuntien sisältö</c:v>
                </c:pt>
                <c:pt idx="4">
                  <c:v>Urheilun ja koulun yhdistäminen yleisesti</c:v>
                </c:pt>
                <c:pt idx="5">
                  <c:v>Yksilölliset ja joustavat koulunkäynnin järjestelyt (esim. etäopiskelu)</c:v>
                </c:pt>
                <c:pt idx="6">
                  <c:v>Opon antama tuki urheiluun ja koulunkäyntiin liittyen</c:v>
                </c:pt>
                <c:pt idx="7">
                  <c:v>Opettajieni, vanhempieni ja valmentajieni välinen yhteistyö</c:v>
                </c:pt>
              </c:strCache>
            </c:strRef>
          </c:cat>
          <c:val>
            <c:numRef>
              <c:f>Sheet1!$D$2:$D$9</c:f>
              <c:numCache>
                <c:formatCode>General</c:formatCode>
                <c:ptCount val="8"/>
                <c:pt idx="0">
                  <c:v>0.12</c:v>
                </c:pt>
                <c:pt idx="1">
                  <c:v>0.13</c:v>
                </c:pt>
                <c:pt idx="2">
                  <c:v>0.32</c:v>
                </c:pt>
                <c:pt idx="3">
                  <c:v>0.27</c:v>
                </c:pt>
                <c:pt idx="4">
                  <c:v>0.21</c:v>
                </c:pt>
                <c:pt idx="5">
                  <c:v>0.3</c:v>
                </c:pt>
                <c:pt idx="6">
                  <c:v>0.34</c:v>
                </c:pt>
                <c:pt idx="7">
                  <c:v>0.17</c:v>
                </c:pt>
              </c:numCache>
            </c:numRef>
          </c:val>
          <c:extLst>
            <c:ext xmlns:c16="http://schemas.microsoft.com/office/drawing/2014/chart" uri="{C3380CC4-5D6E-409C-BE32-E72D297353CC}">
              <c16:uniqueId val="{0000001A-08AE-4F31-9F97-8AADEB3EBFE8}"/>
            </c:ext>
          </c:extLst>
        </c:ser>
        <c:ser>
          <c:idx val="3"/>
          <c:order val="3"/>
          <c:tx>
            <c:strRef>
              <c:f>Sheet1!$E$1</c:f>
              <c:strCache>
                <c:ptCount val="1"/>
                <c:pt idx="0">
                  <c:v>Hyvin</c:v>
                </c:pt>
              </c:strCache>
            </c:strRef>
          </c:tx>
          <c:spPr>
            <a:solidFill>
              <a:schemeClr val="accent3">
                <a:shade val="90000"/>
              </a:schemeClr>
            </a:solidFill>
            <a:ln>
              <a:noFill/>
            </a:ln>
            <a:effectLst/>
          </c:spPr>
          <c:invertIfNegative val="0"/>
          <c:cat>
            <c:strRef>
              <c:f>Sheet1!$A$2:$A$9</c:f>
              <c:strCache>
                <c:ptCount val="8"/>
                <c:pt idx="0">
                  <c:v>Soveltuvuuskoe</c:v>
                </c:pt>
                <c:pt idx="1">
                  <c:v>Harjoituskirja</c:v>
                </c:pt>
                <c:pt idx="2">
                  <c:v>Lukujärjestys ja aikataulu</c:v>
                </c:pt>
                <c:pt idx="3">
                  <c:v>Liikunta- ja urheilutuntien sisältö</c:v>
                </c:pt>
                <c:pt idx="4">
                  <c:v>Urheilun ja koulun yhdistäminen yleisesti</c:v>
                </c:pt>
                <c:pt idx="5">
                  <c:v>Yksilölliset ja joustavat koulunkäynnin järjestelyt (esim. etäopiskelu)</c:v>
                </c:pt>
                <c:pt idx="6">
                  <c:v>Opon antama tuki urheiluun ja koulunkäyntiin liittyen</c:v>
                </c:pt>
                <c:pt idx="7">
                  <c:v>Opettajieni, vanhempieni ja valmentajieni välinen yhteistyö</c:v>
                </c:pt>
              </c:strCache>
            </c:strRef>
          </c:cat>
          <c:val>
            <c:numRef>
              <c:f>Sheet1!$E$2:$E$9</c:f>
              <c:numCache>
                <c:formatCode>General</c:formatCode>
                <c:ptCount val="8"/>
                <c:pt idx="0">
                  <c:v>0.53</c:v>
                </c:pt>
                <c:pt idx="1">
                  <c:v>0.32</c:v>
                </c:pt>
                <c:pt idx="2">
                  <c:v>0.38</c:v>
                </c:pt>
                <c:pt idx="3">
                  <c:v>0.35</c:v>
                </c:pt>
                <c:pt idx="4">
                  <c:v>0.41</c:v>
                </c:pt>
                <c:pt idx="5">
                  <c:v>0.34</c:v>
                </c:pt>
                <c:pt idx="6">
                  <c:v>0.25</c:v>
                </c:pt>
                <c:pt idx="7">
                  <c:v>0.46</c:v>
                </c:pt>
              </c:numCache>
            </c:numRef>
          </c:val>
          <c:extLst>
            <c:ext xmlns:c16="http://schemas.microsoft.com/office/drawing/2014/chart" uri="{C3380CC4-5D6E-409C-BE32-E72D297353CC}">
              <c16:uniqueId val="{00000023-08AE-4F31-9F97-8AADEB3EBFE8}"/>
            </c:ext>
          </c:extLst>
        </c:ser>
        <c:ser>
          <c:idx val="4"/>
          <c:order val="4"/>
          <c:tx>
            <c:strRef>
              <c:f>Sheet1!$F$1</c:f>
              <c:strCache>
                <c:ptCount val="1"/>
                <c:pt idx="0">
                  <c:v>Erittäin hyvin</c:v>
                </c:pt>
              </c:strCache>
            </c:strRef>
          </c:tx>
          <c:spPr>
            <a:solidFill>
              <a:schemeClr val="accent3">
                <a:shade val="70000"/>
              </a:schemeClr>
            </a:solidFill>
            <a:ln>
              <a:noFill/>
            </a:ln>
            <a:effectLst/>
          </c:spPr>
          <c:invertIfNegative val="0"/>
          <c:cat>
            <c:strRef>
              <c:f>Sheet1!$A$2:$A$9</c:f>
              <c:strCache>
                <c:ptCount val="8"/>
                <c:pt idx="0">
                  <c:v>Soveltuvuuskoe</c:v>
                </c:pt>
                <c:pt idx="1">
                  <c:v>Harjoituskirja</c:v>
                </c:pt>
                <c:pt idx="2">
                  <c:v>Lukujärjestys ja aikataulu</c:v>
                </c:pt>
                <c:pt idx="3">
                  <c:v>Liikunta- ja urheilutuntien sisältö</c:v>
                </c:pt>
                <c:pt idx="4">
                  <c:v>Urheilun ja koulun yhdistäminen yleisesti</c:v>
                </c:pt>
                <c:pt idx="5">
                  <c:v>Yksilölliset ja joustavat koulunkäynnin järjestelyt (esim. etäopiskelu)</c:v>
                </c:pt>
                <c:pt idx="6">
                  <c:v>Opon antama tuki urheiluun ja koulunkäyntiin liittyen</c:v>
                </c:pt>
                <c:pt idx="7">
                  <c:v>Opettajieni, vanhempieni ja valmentajieni välinen yhteistyö</c:v>
                </c:pt>
              </c:strCache>
            </c:strRef>
          </c:cat>
          <c:val>
            <c:numRef>
              <c:f>Sheet1!$F$2:$F$9</c:f>
              <c:numCache>
                <c:formatCode>General</c:formatCode>
                <c:ptCount val="8"/>
                <c:pt idx="0">
                  <c:v>0.17</c:v>
                </c:pt>
                <c:pt idx="1">
                  <c:v>7.0000000000000007E-2</c:v>
                </c:pt>
                <c:pt idx="2">
                  <c:v>0.24</c:v>
                </c:pt>
                <c:pt idx="3">
                  <c:v>0.28999999999999998</c:v>
                </c:pt>
                <c:pt idx="4">
                  <c:v>0.32</c:v>
                </c:pt>
                <c:pt idx="5">
                  <c:v>0.09</c:v>
                </c:pt>
                <c:pt idx="6">
                  <c:v>0.06</c:v>
                </c:pt>
                <c:pt idx="7">
                  <c:v>0.17</c:v>
                </c:pt>
              </c:numCache>
            </c:numRef>
          </c:val>
          <c:extLst>
            <c:ext xmlns:c16="http://schemas.microsoft.com/office/drawing/2014/chart" uri="{C3380CC4-5D6E-409C-BE32-E72D297353CC}">
              <c16:uniqueId val="{0000002C-08AE-4F31-9F97-8AADEB3EBFE8}"/>
            </c:ext>
          </c:extLst>
        </c:ser>
        <c:ser>
          <c:idx val="5"/>
          <c:order val="5"/>
          <c:tx>
            <c:strRef>
              <c:f>Sheet1!$G$1</c:f>
              <c:strCache>
                <c:ptCount val="1"/>
                <c:pt idx="0">
                  <c:v>Ei koske minua</c:v>
                </c:pt>
              </c:strCache>
            </c:strRef>
          </c:tx>
          <c:spPr>
            <a:solidFill>
              <a:schemeClr val="accent3">
                <a:shade val="50000"/>
              </a:schemeClr>
            </a:solidFill>
            <a:ln>
              <a:noFill/>
            </a:ln>
            <a:effectLst/>
          </c:spPr>
          <c:invertIfNegative val="0"/>
          <c:cat>
            <c:strRef>
              <c:f>Sheet1!$A$2:$A$9</c:f>
              <c:strCache>
                <c:ptCount val="8"/>
                <c:pt idx="0">
                  <c:v>Soveltuvuuskoe</c:v>
                </c:pt>
                <c:pt idx="1">
                  <c:v>Harjoituskirja</c:v>
                </c:pt>
                <c:pt idx="2">
                  <c:v>Lukujärjestys ja aikataulu</c:v>
                </c:pt>
                <c:pt idx="3">
                  <c:v>Liikunta- ja urheilutuntien sisältö</c:v>
                </c:pt>
                <c:pt idx="4">
                  <c:v>Urheilun ja koulun yhdistäminen yleisesti</c:v>
                </c:pt>
                <c:pt idx="5">
                  <c:v>Yksilölliset ja joustavat koulunkäynnin järjestelyt (esim. etäopiskelu)</c:v>
                </c:pt>
                <c:pt idx="6">
                  <c:v>Opon antama tuki urheiluun ja koulunkäyntiin liittyen</c:v>
                </c:pt>
                <c:pt idx="7">
                  <c:v>Opettajieni, vanhempieni ja valmentajieni välinen yhteistyö</c:v>
                </c:pt>
              </c:strCache>
            </c:strRef>
          </c:cat>
          <c:val>
            <c:numRef>
              <c:f>Sheet1!$G$2:$G$9</c:f>
              <c:numCache>
                <c:formatCode>General</c:formatCode>
                <c:ptCount val="8"/>
                <c:pt idx="0">
                  <c:v>0.03</c:v>
                </c:pt>
                <c:pt idx="1">
                  <c:v>0.28999999999999998</c:v>
                </c:pt>
                <c:pt idx="2">
                  <c:v>0</c:v>
                </c:pt>
                <c:pt idx="3">
                  <c:v>0.03</c:v>
                </c:pt>
                <c:pt idx="4">
                  <c:v>0</c:v>
                </c:pt>
                <c:pt idx="5">
                  <c:v>0.12</c:v>
                </c:pt>
                <c:pt idx="6">
                  <c:v>0.16</c:v>
                </c:pt>
                <c:pt idx="7">
                  <c:v>0.03</c:v>
                </c:pt>
              </c:numCache>
            </c:numRef>
          </c:val>
          <c:extLst>
            <c:ext xmlns:c16="http://schemas.microsoft.com/office/drawing/2014/chart" uri="{C3380CC4-5D6E-409C-BE32-E72D297353CC}">
              <c16:uniqueId val="{00000035-08AE-4F31-9F97-8AADEB3EBFE8}"/>
            </c:ext>
          </c:extLst>
        </c:ser>
        <c:dLbls>
          <c:showLegendKey val="0"/>
          <c:showVal val="0"/>
          <c:showCatName val="0"/>
          <c:showSerName val="0"/>
          <c:showPercent val="0"/>
          <c:showBubbleSize val="0"/>
        </c:dLbls>
        <c:gapWidth val="150"/>
        <c:overlap val="100"/>
        <c:axId val="67451136"/>
        <c:axId val="66437120"/>
      </c:barChart>
      <c:catAx>
        <c:axId val="67451136"/>
        <c:scaling>
          <c:orientation val="maxMin"/>
        </c:scaling>
        <c:delete val="0"/>
        <c:axPos val="l"/>
        <c:numFmt formatCode="General" sourceLinked="1"/>
        <c:majorTickMark val="none"/>
        <c:minorTickMark val="none"/>
        <c:tickLblPos val="low"/>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fi-FI"/>
          </a:p>
        </c:txPr>
        <c:crossAx val="66437120"/>
        <c:crosses val="autoZero"/>
        <c:auto val="0"/>
        <c:lblAlgn val="ctr"/>
        <c:lblOffset val="100"/>
        <c:noMultiLvlLbl val="0"/>
      </c:catAx>
      <c:valAx>
        <c:axId val="66437120"/>
        <c:scaling>
          <c:orientation val="minMax"/>
          <c:max val="1"/>
          <c:min val="0"/>
        </c:scaling>
        <c:delete val="0"/>
        <c:axPos val="t"/>
        <c:majorGridlines>
          <c:spPr>
            <a:ln w="9525" cap="flat" cmpd="sng" algn="ctr">
              <a:solidFill>
                <a:schemeClr val="tx1">
                  <a:lumMod val="15000"/>
                  <a:lumOff val="85000"/>
                </a:schemeClr>
              </a:solidFill>
              <a:round/>
            </a:ln>
            <a:effectLst/>
          </c:spPr>
        </c:majorGridlines>
        <c:numFmt formatCode="0%" sourceLinked="0"/>
        <c:majorTickMark val="none"/>
        <c:minorTickMark val="none"/>
        <c:tickLblPos val="high"/>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fi-FI"/>
          </a:p>
        </c:txPr>
        <c:crossAx val="67451136"/>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fi-FI"/>
        </a:p>
      </c:txPr>
    </c:legend>
    <c:plotVisOnly val="1"/>
    <c:dispBlanksAs val="zero"/>
    <c:showDLblsOverMax val="1"/>
  </c:chart>
  <c:spPr>
    <a:noFill/>
    <a:ln>
      <a:noFill/>
    </a:ln>
    <a:effectLst/>
  </c:spPr>
  <c:txPr>
    <a:bodyPr/>
    <a:lstStyle/>
    <a:p>
      <a:pPr>
        <a:defRPr/>
      </a:pPr>
      <a:endParaRPr lang="fi-FI"/>
    </a:p>
  </c:txPr>
  <c:externalData r:id="rId3">
    <c:autoUpdate val="0"/>
  </c:externalData>
</c:chartSpace>
</file>

<file path=ppt/charts/chart2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clustered"/>
        <c:varyColors val="0"/>
        <c:ser>
          <c:idx val="0"/>
          <c:order val="0"/>
          <c:tx>
            <c:strRef>
              <c:f>Sheet1!$B$1</c:f>
              <c:strCache>
                <c:ptCount val="1"/>
                <c:pt idx="0">
                  <c:v>Kun hait urheiluyläkouluun, harjoittelitko soveltuvuuskoetehtäviä etukäteen?</c:v>
                </c:pt>
              </c:strCache>
            </c:strRef>
          </c:tx>
          <c:spPr>
            <a:solidFill>
              <a:schemeClr val="accent1"/>
            </a:solidFill>
            <a:ln>
              <a:noFill/>
            </a:ln>
            <a:effectLst/>
          </c:spPr>
          <c:invertIfNegative val="0"/>
          <c:dLbls>
            <c:dLbl>
              <c:idx val="0"/>
              <c:tx>
                <c:rich>
                  <a:bodyPr/>
                  <a:lstStyle/>
                  <a:p>
                    <a:r>
                      <a:rPr lang="en-US"/>
                      <a:t>3%</a:t>
                    </a:r>
                  </a:p>
                </c:rich>
              </c:tx>
              <c:dLblPos val="ctr"/>
              <c:showLegendKey val="0"/>
              <c:showVal val="0"/>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E7B3-4E3A-A44C-EBF674E3B897}"/>
                </c:ext>
              </c:extLst>
            </c:dLbl>
            <c:dLbl>
              <c:idx val="1"/>
              <c:tx>
                <c:rich>
                  <a:bodyPr/>
                  <a:lstStyle/>
                  <a:p>
                    <a:r>
                      <a:rPr lang="en-US"/>
                      <a:t>14%</a:t>
                    </a:r>
                  </a:p>
                </c:rich>
              </c:tx>
              <c:dLblPos val="ctr"/>
              <c:showLegendKey val="0"/>
              <c:showVal val="0"/>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E7B3-4E3A-A44C-EBF674E3B897}"/>
                </c:ext>
              </c:extLst>
            </c:dLbl>
            <c:dLbl>
              <c:idx val="2"/>
              <c:tx>
                <c:rich>
                  <a:bodyPr/>
                  <a:lstStyle/>
                  <a:p>
                    <a:r>
                      <a:rPr lang="en-US"/>
                      <a:t>22%</a:t>
                    </a:r>
                  </a:p>
                </c:rich>
              </c:tx>
              <c:dLblPos val="ctr"/>
              <c:showLegendKey val="0"/>
              <c:showVal val="0"/>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E7B3-4E3A-A44C-EBF674E3B897}"/>
                </c:ext>
              </c:extLst>
            </c:dLbl>
            <c:dLbl>
              <c:idx val="3"/>
              <c:tx>
                <c:rich>
                  <a:bodyPr/>
                  <a:lstStyle/>
                  <a:p>
                    <a:r>
                      <a:rPr lang="en-US"/>
                      <a:t>42%</a:t>
                    </a:r>
                  </a:p>
                </c:rich>
              </c:tx>
              <c:dLblPos val="ctr"/>
              <c:showLegendKey val="0"/>
              <c:showVal val="0"/>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E7B3-4E3A-A44C-EBF674E3B897}"/>
                </c:ext>
              </c:extLst>
            </c:dLbl>
            <c:dLbl>
              <c:idx val="4"/>
              <c:tx>
                <c:rich>
                  <a:bodyPr/>
                  <a:lstStyle/>
                  <a:p>
                    <a:r>
                      <a:rPr lang="en-US"/>
                      <a:t>19%</a:t>
                    </a:r>
                  </a:p>
                </c:rich>
              </c:tx>
              <c:dLblPos val="ctr"/>
              <c:showLegendKey val="0"/>
              <c:showVal val="0"/>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E7B3-4E3A-A44C-EBF674E3B897}"/>
                </c:ext>
              </c:extLst>
            </c:dLbl>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fi-FI"/>
              </a:p>
            </c:txPr>
            <c:showLegendKey val="0"/>
            <c:showVal val="0"/>
            <c:showCatName val="0"/>
            <c:showSerName val="0"/>
            <c:showPercent val="0"/>
            <c:showBubbleSize val="0"/>
            <c:extLst>
              <c:ext xmlns:c15="http://schemas.microsoft.com/office/drawing/2012/chart" uri="{CE6537A1-D6FC-4f65-9D91-7224C49458BB}">
                <c15:showLeaderLines val="0"/>
              </c:ext>
            </c:extLst>
          </c:dLbls>
          <c:cat>
            <c:strRef>
              <c:f>Sheet1!$A$2:$A$6</c:f>
              <c:strCache>
                <c:ptCount val="5"/>
                <c:pt idx="0">
                  <c:v>en harjoitellut</c:v>
                </c:pt>
                <c:pt idx="1">
                  <c:v>kyllä, harjoittelin vähän</c:v>
                </c:pt>
                <c:pt idx="2">
                  <c:v>kyllä, harjoittelin jonkin verran</c:v>
                </c:pt>
                <c:pt idx="3">
                  <c:v>kyllä, harjoittelin paljon</c:v>
                </c:pt>
                <c:pt idx="4">
                  <c:v>kyllä, harjoittelin erittäin paljon</c:v>
                </c:pt>
              </c:strCache>
            </c:strRef>
          </c:cat>
          <c:val>
            <c:numRef>
              <c:f>Sheet1!$B$2:$B$6</c:f>
              <c:numCache>
                <c:formatCode>General</c:formatCode>
                <c:ptCount val="5"/>
                <c:pt idx="0">
                  <c:v>0.03</c:v>
                </c:pt>
                <c:pt idx="1">
                  <c:v>0.14000000000000001</c:v>
                </c:pt>
                <c:pt idx="2">
                  <c:v>0.22</c:v>
                </c:pt>
                <c:pt idx="3">
                  <c:v>0.42</c:v>
                </c:pt>
                <c:pt idx="4">
                  <c:v>0.19</c:v>
                </c:pt>
              </c:numCache>
            </c:numRef>
          </c:val>
          <c:extLst>
            <c:ext xmlns:c16="http://schemas.microsoft.com/office/drawing/2014/chart" uri="{C3380CC4-5D6E-409C-BE32-E72D297353CC}">
              <c16:uniqueId val="{00000005-E7B3-4E3A-A44C-EBF674E3B897}"/>
            </c:ext>
          </c:extLst>
        </c:ser>
        <c:dLbls>
          <c:showLegendKey val="0"/>
          <c:showVal val="0"/>
          <c:showCatName val="0"/>
          <c:showSerName val="0"/>
          <c:showPercent val="0"/>
          <c:showBubbleSize val="0"/>
        </c:dLbls>
        <c:gapWidth val="182"/>
        <c:axId val="67451136"/>
        <c:axId val="66437120"/>
      </c:barChart>
      <c:catAx>
        <c:axId val="67451136"/>
        <c:scaling>
          <c:orientation val="maxMin"/>
        </c:scaling>
        <c:delete val="0"/>
        <c:axPos val="l"/>
        <c:numFmt formatCode="General" sourceLinked="1"/>
        <c:majorTickMark val="none"/>
        <c:minorTickMark val="none"/>
        <c:tickLblPos val="low"/>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fi-FI"/>
          </a:p>
        </c:txPr>
        <c:crossAx val="66437120"/>
        <c:crosses val="autoZero"/>
        <c:auto val="0"/>
        <c:lblAlgn val="ctr"/>
        <c:lblOffset val="100"/>
        <c:noMultiLvlLbl val="0"/>
      </c:catAx>
      <c:valAx>
        <c:axId val="66437120"/>
        <c:scaling>
          <c:orientation val="minMax"/>
          <c:min val="0"/>
        </c:scaling>
        <c:delete val="0"/>
        <c:axPos val="t"/>
        <c:majorGridlines>
          <c:spPr>
            <a:ln w="9525" cap="flat" cmpd="sng" algn="ctr">
              <a:solidFill>
                <a:schemeClr val="tx1">
                  <a:lumMod val="15000"/>
                  <a:lumOff val="85000"/>
                </a:schemeClr>
              </a:solidFill>
              <a:round/>
            </a:ln>
            <a:effectLst/>
          </c:spPr>
        </c:majorGridlines>
        <c:numFmt formatCode="0%" sourceLinked="0"/>
        <c:majorTickMark val="none"/>
        <c:minorTickMark val="none"/>
        <c:tickLblPos val="high"/>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fi-FI"/>
          </a:p>
        </c:txPr>
        <c:crossAx val="67451136"/>
        <c:crosses val="autoZero"/>
        <c:crossBetween val="between"/>
      </c:valAx>
      <c:spPr>
        <a:noFill/>
        <a:ln>
          <a:noFill/>
        </a:ln>
        <a:effectLst/>
      </c:spPr>
    </c:plotArea>
    <c:plotVisOnly val="1"/>
    <c:dispBlanksAs val="zero"/>
    <c:showDLblsOverMax val="1"/>
  </c:chart>
  <c:spPr>
    <a:noFill/>
    <a:ln>
      <a:noFill/>
    </a:ln>
    <a:effectLst/>
  </c:spPr>
  <c:txPr>
    <a:bodyPr/>
    <a:lstStyle/>
    <a:p>
      <a:pPr>
        <a:defRPr/>
      </a:pPr>
      <a:endParaRPr lang="fi-FI"/>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5"/>
    </mc:Choice>
    <mc:Fallback>
      <c:style val="5"/>
    </mc:Fallback>
  </mc:AlternateContent>
  <c:chart>
    <c:autoTitleDeleted val="1"/>
    <c:plotArea>
      <c:layout/>
      <c:barChart>
        <c:barDir val="bar"/>
        <c:grouping val="stacked"/>
        <c:varyColors val="0"/>
        <c:ser>
          <c:idx val="0"/>
          <c:order val="0"/>
          <c:tx>
            <c:strRef>
              <c:f>Sheet1!$B$1</c:f>
              <c:strCache>
                <c:ptCount val="1"/>
                <c:pt idx="0">
                  <c:v>0</c:v>
                </c:pt>
              </c:strCache>
            </c:strRef>
          </c:tx>
          <c:spPr>
            <a:gradFill rotWithShape="1">
              <a:gsLst>
                <a:gs pos="0">
                  <a:schemeClr val="accent3">
                    <a:tint val="46000"/>
                    <a:shade val="85000"/>
                    <a:satMod val="130000"/>
                  </a:schemeClr>
                </a:gs>
                <a:gs pos="34000">
                  <a:schemeClr val="accent3">
                    <a:tint val="46000"/>
                    <a:shade val="87000"/>
                    <a:satMod val="125000"/>
                  </a:schemeClr>
                </a:gs>
                <a:gs pos="70000">
                  <a:schemeClr val="accent3">
                    <a:tint val="46000"/>
                    <a:tint val="100000"/>
                    <a:shade val="90000"/>
                    <a:satMod val="130000"/>
                  </a:schemeClr>
                </a:gs>
                <a:gs pos="100000">
                  <a:schemeClr val="accent3">
                    <a:tint val="46000"/>
                    <a:tint val="100000"/>
                    <a:shade val="100000"/>
                    <a:satMod val="110000"/>
                  </a:schemeClr>
                </a:gs>
              </a:gsLst>
              <a:path path="circle">
                <a:fillToRect l="100000" t="100000" r="100000" b="100000"/>
              </a:path>
            </a:gradFill>
            <a:ln>
              <a:noFill/>
            </a:ln>
            <a:effectLst>
              <a:outerShdw blurRad="38100" dist="25400" dir="2700000" algn="br" rotWithShape="0">
                <a:srgbClr val="000000">
                  <a:alpha val="60000"/>
                </a:srgbClr>
              </a:outerShdw>
            </a:effectLst>
          </c:spPr>
          <c:invertIfNegative val="0"/>
          <c:cat>
            <c:strRef>
              <c:f>Sheet1!$A$2</c:f>
              <c:strCache>
                <c:ptCount val="1"/>
              </c:strCache>
            </c:strRef>
          </c:cat>
          <c:val>
            <c:numRef>
              <c:f>Sheet1!$B$2</c:f>
              <c:numCache>
                <c:formatCode>General</c:formatCode>
                <c:ptCount val="1"/>
                <c:pt idx="0">
                  <c:v>0</c:v>
                </c:pt>
              </c:numCache>
            </c:numRef>
          </c:val>
          <c:extLst>
            <c:ext xmlns:c16="http://schemas.microsoft.com/office/drawing/2014/chart" uri="{C3380CC4-5D6E-409C-BE32-E72D297353CC}">
              <c16:uniqueId val="{00000001-AD43-4ABF-99C5-42D50F5FB8EA}"/>
            </c:ext>
          </c:extLst>
        </c:ser>
        <c:ser>
          <c:idx val="1"/>
          <c:order val="1"/>
          <c:tx>
            <c:strRef>
              <c:f>Sheet1!$C$1</c:f>
              <c:strCache>
                <c:ptCount val="1"/>
                <c:pt idx="0">
                  <c:v>1</c:v>
                </c:pt>
              </c:strCache>
            </c:strRef>
          </c:tx>
          <c:spPr>
            <a:gradFill rotWithShape="1">
              <a:gsLst>
                <a:gs pos="0">
                  <a:schemeClr val="accent3">
                    <a:tint val="62000"/>
                    <a:shade val="85000"/>
                    <a:satMod val="130000"/>
                  </a:schemeClr>
                </a:gs>
                <a:gs pos="34000">
                  <a:schemeClr val="accent3">
                    <a:tint val="62000"/>
                    <a:shade val="87000"/>
                    <a:satMod val="125000"/>
                  </a:schemeClr>
                </a:gs>
                <a:gs pos="70000">
                  <a:schemeClr val="accent3">
                    <a:tint val="62000"/>
                    <a:tint val="100000"/>
                    <a:shade val="90000"/>
                    <a:satMod val="130000"/>
                  </a:schemeClr>
                </a:gs>
                <a:gs pos="100000">
                  <a:schemeClr val="accent3">
                    <a:tint val="62000"/>
                    <a:tint val="100000"/>
                    <a:shade val="100000"/>
                    <a:satMod val="110000"/>
                  </a:schemeClr>
                </a:gs>
              </a:gsLst>
              <a:path path="circle">
                <a:fillToRect l="100000" t="100000" r="100000" b="100000"/>
              </a:path>
            </a:gradFill>
            <a:ln>
              <a:noFill/>
            </a:ln>
            <a:effectLst>
              <a:outerShdw blurRad="38100" dist="25400" dir="2700000" algn="br" rotWithShape="0">
                <a:srgbClr val="000000">
                  <a:alpha val="60000"/>
                </a:srgbClr>
              </a:outerShdw>
            </a:effectLst>
          </c:spPr>
          <c:invertIfNegative val="0"/>
          <c:cat>
            <c:strRef>
              <c:f>Sheet1!$A$2</c:f>
              <c:strCache>
                <c:ptCount val="1"/>
              </c:strCache>
            </c:strRef>
          </c:cat>
          <c:val>
            <c:numRef>
              <c:f>Sheet1!$C$2</c:f>
              <c:numCache>
                <c:formatCode>General</c:formatCode>
                <c:ptCount val="1"/>
                <c:pt idx="0">
                  <c:v>0</c:v>
                </c:pt>
              </c:numCache>
            </c:numRef>
          </c:val>
          <c:extLst>
            <c:ext xmlns:c16="http://schemas.microsoft.com/office/drawing/2014/chart" uri="{C3380CC4-5D6E-409C-BE32-E72D297353CC}">
              <c16:uniqueId val="{00000003-AD43-4ABF-99C5-42D50F5FB8EA}"/>
            </c:ext>
          </c:extLst>
        </c:ser>
        <c:ser>
          <c:idx val="2"/>
          <c:order val="2"/>
          <c:tx>
            <c:strRef>
              <c:f>Sheet1!$D$1</c:f>
              <c:strCache>
                <c:ptCount val="1"/>
                <c:pt idx="0">
                  <c:v>2</c:v>
                </c:pt>
              </c:strCache>
            </c:strRef>
          </c:tx>
          <c:spPr>
            <a:gradFill rotWithShape="1">
              <a:gsLst>
                <a:gs pos="0">
                  <a:schemeClr val="accent3">
                    <a:tint val="77000"/>
                    <a:shade val="85000"/>
                    <a:satMod val="130000"/>
                  </a:schemeClr>
                </a:gs>
                <a:gs pos="34000">
                  <a:schemeClr val="accent3">
                    <a:tint val="77000"/>
                    <a:shade val="87000"/>
                    <a:satMod val="125000"/>
                  </a:schemeClr>
                </a:gs>
                <a:gs pos="70000">
                  <a:schemeClr val="accent3">
                    <a:tint val="77000"/>
                    <a:tint val="100000"/>
                    <a:shade val="90000"/>
                    <a:satMod val="130000"/>
                  </a:schemeClr>
                </a:gs>
                <a:gs pos="100000">
                  <a:schemeClr val="accent3">
                    <a:tint val="77000"/>
                    <a:tint val="100000"/>
                    <a:shade val="100000"/>
                    <a:satMod val="110000"/>
                  </a:schemeClr>
                </a:gs>
              </a:gsLst>
              <a:path path="circle">
                <a:fillToRect l="100000" t="100000" r="100000" b="100000"/>
              </a:path>
            </a:gradFill>
            <a:ln>
              <a:noFill/>
            </a:ln>
            <a:effectLst>
              <a:outerShdw blurRad="38100" dist="25400" dir="2700000" algn="br" rotWithShape="0">
                <a:srgbClr val="000000">
                  <a:alpha val="60000"/>
                </a:srgbClr>
              </a:outerShdw>
            </a:effectLst>
          </c:spPr>
          <c:invertIfNegative val="0"/>
          <c:cat>
            <c:strRef>
              <c:f>Sheet1!$A$2</c:f>
              <c:strCache>
                <c:ptCount val="1"/>
              </c:strCache>
            </c:strRef>
          </c:cat>
          <c:val>
            <c:numRef>
              <c:f>Sheet1!$D$2</c:f>
              <c:numCache>
                <c:formatCode>General</c:formatCode>
                <c:ptCount val="1"/>
                <c:pt idx="0">
                  <c:v>0</c:v>
                </c:pt>
              </c:numCache>
            </c:numRef>
          </c:val>
          <c:extLst>
            <c:ext xmlns:c16="http://schemas.microsoft.com/office/drawing/2014/chart" uri="{C3380CC4-5D6E-409C-BE32-E72D297353CC}">
              <c16:uniqueId val="{00000005-AD43-4ABF-99C5-42D50F5FB8EA}"/>
            </c:ext>
          </c:extLst>
        </c:ser>
        <c:ser>
          <c:idx val="3"/>
          <c:order val="3"/>
          <c:tx>
            <c:strRef>
              <c:f>Sheet1!$E$1</c:f>
              <c:strCache>
                <c:ptCount val="1"/>
                <c:pt idx="0">
                  <c:v>3</c:v>
                </c:pt>
              </c:strCache>
            </c:strRef>
          </c:tx>
          <c:spPr>
            <a:gradFill rotWithShape="1">
              <a:gsLst>
                <a:gs pos="0">
                  <a:schemeClr val="accent3">
                    <a:tint val="93000"/>
                    <a:shade val="85000"/>
                    <a:satMod val="130000"/>
                  </a:schemeClr>
                </a:gs>
                <a:gs pos="34000">
                  <a:schemeClr val="accent3">
                    <a:tint val="93000"/>
                    <a:shade val="87000"/>
                    <a:satMod val="125000"/>
                  </a:schemeClr>
                </a:gs>
                <a:gs pos="70000">
                  <a:schemeClr val="accent3">
                    <a:tint val="93000"/>
                    <a:tint val="100000"/>
                    <a:shade val="90000"/>
                    <a:satMod val="130000"/>
                  </a:schemeClr>
                </a:gs>
                <a:gs pos="100000">
                  <a:schemeClr val="accent3">
                    <a:tint val="93000"/>
                    <a:tint val="100000"/>
                    <a:shade val="100000"/>
                    <a:satMod val="110000"/>
                  </a:schemeClr>
                </a:gs>
              </a:gsLst>
              <a:path path="circle">
                <a:fillToRect l="100000" t="100000" r="100000" b="100000"/>
              </a:path>
            </a:gradFill>
            <a:ln>
              <a:noFill/>
            </a:ln>
            <a:effectLst>
              <a:outerShdw blurRad="38100" dist="25400" dir="2700000" algn="br" rotWithShape="0">
                <a:srgbClr val="000000">
                  <a:alpha val="60000"/>
                </a:srgbClr>
              </a:outerShdw>
            </a:effectLst>
          </c:spPr>
          <c:invertIfNegative val="0"/>
          <c:cat>
            <c:strRef>
              <c:f>Sheet1!$A$2</c:f>
              <c:strCache>
                <c:ptCount val="1"/>
              </c:strCache>
            </c:strRef>
          </c:cat>
          <c:val>
            <c:numRef>
              <c:f>Sheet1!$E$2</c:f>
              <c:numCache>
                <c:formatCode>General</c:formatCode>
                <c:ptCount val="1"/>
                <c:pt idx="0">
                  <c:v>0.02</c:v>
                </c:pt>
              </c:numCache>
            </c:numRef>
          </c:val>
          <c:extLst>
            <c:ext xmlns:c16="http://schemas.microsoft.com/office/drawing/2014/chart" uri="{C3380CC4-5D6E-409C-BE32-E72D297353CC}">
              <c16:uniqueId val="{00000007-AD43-4ABF-99C5-42D50F5FB8EA}"/>
            </c:ext>
          </c:extLst>
        </c:ser>
        <c:ser>
          <c:idx val="4"/>
          <c:order val="4"/>
          <c:tx>
            <c:strRef>
              <c:f>Sheet1!$F$1</c:f>
              <c:strCache>
                <c:ptCount val="1"/>
                <c:pt idx="0">
                  <c:v>4</c:v>
                </c:pt>
              </c:strCache>
            </c:strRef>
          </c:tx>
          <c:spPr>
            <a:gradFill rotWithShape="1">
              <a:gsLst>
                <a:gs pos="0">
                  <a:schemeClr val="accent3">
                    <a:shade val="92000"/>
                    <a:shade val="85000"/>
                    <a:satMod val="130000"/>
                  </a:schemeClr>
                </a:gs>
                <a:gs pos="34000">
                  <a:schemeClr val="accent3">
                    <a:shade val="92000"/>
                    <a:shade val="87000"/>
                    <a:satMod val="125000"/>
                  </a:schemeClr>
                </a:gs>
                <a:gs pos="70000">
                  <a:schemeClr val="accent3">
                    <a:shade val="92000"/>
                    <a:tint val="100000"/>
                    <a:shade val="90000"/>
                    <a:satMod val="130000"/>
                  </a:schemeClr>
                </a:gs>
                <a:gs pos="100000">
                  <a:schemeClr val="accent3">
                    <a:shade val="92000"/>
                    <a:tint val="100000"/>
                    <a:shade val="100000"/>
                    <a:satMod val="110000"/>
                  </a:schemeClr>
                </a:gs>
              </a:gsLst>
              <a:path path="circle">
                <a:fillToRect l="100000" t="100000" r="100000" b="100000"/>
              </a:path>
            </a:gradFill>
            <a:ln>
              <a:noFill/>
            </a:ln>
            <a:effectLst>
              <a:outerShdw blurRad="38100" dist="25400" dir="2700000" algn="br" rotWithShape="0">
                <a:srgbClr val="000000">
                  <a:alpha val="60000"/>
                </a:srgbClr>
              </a:outerShdw>
            </a:effectLst>
          </c:spPr>
          <c:invertIfNegative val="0"/>
          <c:cat>
            <c:strRef>
              <c:f>Sheet1!$A$2</c:f>
              <c:strCache>
                <c:ptCount val="1"/>
              </c:strCache>
            </c:strRef>
          </c:cat>
          <c:val>
            <c:numRef>
              <c:f>Sheet1!$F$2</c:f>
              <c:numCache>
                <c:formatCode>General</c:formatCode>
                <c:ptCount val="1"/>
                <c:pt idx="0">
                  <c:v>0.02</c:v>
                </c:pt>
              </c:numCache>
            </c:numRef>
          </c:val>
          <c:extLst>
            <c:ext xmlns:c16="http://schemas.microsoft.com/office/drawing/2014/chart" uri="{C3380CC4-5D6E-409C-BE32-E72D297353CC}">
              <c16:uniqueId val="{00000009-AD43-4ABF-99C5-42D50F5FB8EA}"/>
            </c:ext>
          </c:extLst>
        </c:ser>
        <c:ser>
          <c:idx val="5"/>
          <c:order val="5"/>
          <c:tx>
            <c:strRef>
              <c:f>Sheet1!$G$1</c:f>
              <c:strCache>
                <c:ptCount val="1"/>
                <c:pt idx="0">
                  <c:v>5</c:v>
                </c:pt>
              </c:strCache>
            </c:strRef>
          </c:tx>
          <c:spPr>
            <a:gradFill rotWithShape="1">
              <a:gsLst>
                <a:gs pos="0">
                  <a:schemeClr val="accent3">
                    <a:shade val="76000"/>
                    <a:shade val="85000"/>
                    <a:satMod val="130000"/>
                  </a:schemeClr>
                </a:gs>
                <a:gs pos="34000">
                  <a:schemeClr val="accent3">
                    <a:shade val="76000"/>
                    <a:shade val="87000"/>
                    <a:satMod val="125000"/>
                  </a:schemeClr>
                </a:gs>
                <a:gs pos="70000">
                  <a:schemeClr val="accent3">
                    <a:shade val="76000"/>
                    <a:tint val="100000"/>
                    <a:shade val="90000"/>
                    <a:satMod val="130000"/>
                  </a:schemeClr>
                </a:gs>
                <a:gs pos="100000">
                  <a:schemeClr val="accent3">
                    <a:shade val="76000"/>
                    <a:tint val="100000"/>
                    <a:shade val="100000"/>
                    <a:satMod val="110000"/>
                  </a:schemeClr>
                </a:gs>
              </a:gsLst>
              <a:path path="circle">
                <a:fillToRect l="100000" t="100000" r="100000" b="100000"/>
              </a:path>
            </a:gradFill>
            <a:ln>
              <a:noFill/>
            </a:ln>
            <a:effectLst>
              <a:outerShdw blurRad="38100" dist="25400" dir="2700000" algn="br" rotWithShape="0">
                <a:srgbClr val="000000">
                  <a:alpha val="60000"/>
                </a:srgbClr>
              </a:outerShdw>
            </a:effectLst>
          </c:spPr>
          <c:invertIfNegative val="0"/>
          <c:cat>
            <c:strRef>
              <c:f>Sheet1!$A$2</c:f>
              <c:strCache>
                <c:ptCount val="1"/>
              </c:strCache>
            </c:strRef>
          </c:cat>
          <c:val>
            <c:numRef>
              <c:f>Sheet1!$G$2</c:f>
              <c:numCache>
                <c:formatCode>General</c:formatCode>
                <c:ptCount val="1"/>
                <c:pt idx="0">
                  <c:v>0.03</c:v>
                </c:pt>
              </c:numCache>
            </c:numRef>
          </c:val>
          <c:extLst>
            <c:ext xmlns:c16="http://schemas.microsoft.com/office/drawing/2014/chart" uri="{C3380CC4-5D6E-409C-BE32-E72D297353CC}">
              <c16:uniqueId val="{0000000B-AD43-4ABF-99C5-42D50F5FB8EA}"/>
            </c:ext>
          </c:extLst>
        </c:ser>
        <c:ser>
          <c:idx val="6"/>
          <c:order val="6"/>
          <c:tx>
            <c:strRef>
              <c:f>Sheet1!$H$1</c:f>
              <c:strCache>
                <c:ptCount val="1"/>
                <c:pt idx="0">
                  <c:v>6</c:v>
                </c:pt>
              </c:strCache>
            </c:strRef>
          </c:tx>
          <c:spPr>
            <a:gradFill rotWithShape="1">
              <a:gsLst>
                <a:gs pos="0">
                  <a:schemeClr val="accent3">
                    <a:shade val="61000"/>
                    <a:shade val="85000"/>
                    <a:satMod val="130000"/>
                  </a:schemeClr>
                </a:gs>
                <a:gs pos="34000">
                  <a:schemeClr val="accent3">
                    <a:shade val="61000"/>
                    <a:shade val="87000"/>
                    <a:satMod val="125000"/>
                  </a:schemeClr>
                </a:gs>
                <a:gs pos="70000">
                  <a:schemeClr val="accent3">
                    <a:shade val="61000"/>
                    <a:tint val="100000"/>
                    <a:shade val="90000"/>
                    <a:satMod val="130000"/>
                  </a:schemeClr>
                </a:gs>
                <a:gs pos="100000">
                  <a:schemeClr val="accent3">
                    <a:shade val="61000"/>
                    <a:tint val="100000"/>
                    <a:shade val="100000"/>
                    <a:satMod val="110000"/>
                  </a:schemeClr>
                </a:gs>
              </a:gsLst>
              <a:path path="circle">
                <a:fillToRect l="100000" t="100000" r="100000" b="100000"/>
              </a:path>
            </a:gradFill>
            <a:ln>
              <a:noFill/>
            </a:ln>
            <a:effectLst>
              <a:outerShdw blurRad="38100" dist="25400" dir="2700000" algn="br" rotWithShape="0">
                <a:srgbClr val="000000">
                  <a:alpha val="60000"/>
                </a:srgbClr>
              </a:outerShdw>
            </a:effectLst>
          </c:spPr>
          <c:invertIfNegative val="0"/>
          <c:cat>
            <c:strRef>
              <c:f>Sheet1!$A$2</c:f>
              <c:strCache>
                <c:ptCount val="1"/>
              </c:strCache>
            </c:strRef>
          </c:cat>
          <c:val>
            <c:numRef>
              <c:f>Sheet1!$H$2</c:f>
              <c:numCache>
                <c:formatCode>General</c:formatCode>
                <c:ptCount val="1"/>
                <c:pt idx="0">
                  <c:v>0.23</c:v>
                </c:pt>
              </c:numCache>
            </c:numRef>
          </c:val>
          <c:extLst>
            <c:ext xmlns:c16="http://schemas.microsoft.com/office/drawing/2014/chart" uri="{C3380CC4-5D6E-409C-BE32-E72D297353CC}">
              <c16:uniqueId val="{0000000D-AD43-4ABF-99C5-42D50F5FB8EA}"/>
            </c:ext>
          </c:extLst>
        </c:ser>
        <c:ser>
          <c:idx val="7"/>
          <c:order val="7"/>
          <c:tx>
            <c:strRef>
              <c:f>Sheet1!$I$1</c:f>
              <c:strCache>
                <c:ptCount val="1"/>
                <c:pt idx="0">
                  <c:v>7</c:v>
                </c:pt>
              </c:strCache>
            </c:strRef>
          </c:tx>
          <c:spPr>
            <a:gradFill rotWithShape="1">
              <a:gsLst>
                <a:gs pos="0">
                  <a:schemeClr val="accent3">
                    <a:shade val="45000"/>
                    <a:shade val="85000"/>
                    <a:satMod val="130000"/>
                  </a:schemeClr>
                </a:gs>
                <a:gs pos="34000">
                  <a:schemeClr val="accent3">
                    <a:shade val="45000"/>
                    <a:shade val="87000"/>
                    <a:satMod val="125000"/>
                  </a:schemeClr>
                </a:gs>
                <a:gs pos="70000">
                  <a:schemeClr val="accent3">
                    <a:shade val="45000"/>
                    <a:tint val="100000"/>
                    <a:shade val="90000"/>
                    <a:satMod val="130000"/>
                  </a:schemeClr>
                </a:gs>
                <a:gs pos="100000">
                  <a:schemeClr val="accent3">
                    <a:shade val="45000"/>
                    <a:tint val="100000"/>
                    <a:shade val="100000"/>
                    <a:satMod val="110000"/>
                  </a:schemeClr>
                </a:gs>
              </a:gsLst>
              <a:path path="circle">
                <a:fillToRect l="100000" t="100000" r="100000" b="100000"/>
              </a:path>
            </a:gradFill>
            <a:ln>
              <a:noFill/>
            </a:ln>
            <a:effectLst>
              <a:outerShdw blurRad="38100" dist="25400" dir="2700000" algn="br" rotWithShape="0">
                <a:srgbClr val="000000">
                  <a:alpha val="60000"/>
                </a:srgbClr>
              </a:outerShdw>
            </a:effectLst>
          </c:spPr>
          <c:invertIfNegative val="0"/>
          <c:cat>
            <c:strRef>
              <c:f>Sheet1!$A$2</c:f>
              <c:strCache>
                <c:ptCount val="1"/>
              </c:strCache>
            </c:strRef>
          </c:cat>
          <c:val>
            <c:numRef>
              <c:f>Sheet1!$I$2</c:f>
              <c:numCache>
                <c:formatCode>General</c:formatCode>
                <c:ptCount val="1"/>
                <c:pt idx="0">
                  <c:v>0.7</c:v>
                </c:pt>
              </c:numCache>
            </c:numRef>
          </c:val>
          <c:extLst>
            <c:ext xmlns:c16="http://schemas.microsoft.com/office/drawing/2014/chart" uri="{C3380CC4-5D6E-409C-BE32-E72D297353CC}">
              <c16:uniqueId val="{0000000F-AD43-4ABF-99C5-42D50F5FB8EA}"/>
            </c:ext>
          </c:extLst>
        </c:ser>
        <c:dLbls>
          <c:showLegendKey val="0"/>
          <c:showVal val="0"/>
          <c:showCatName val="0"/>
          <c:showSerName val="0"/>
          <c:showPercent val="0"/>
          <c:showBubbleSize val="0"/>
        </c:dLbls>
        <c:gapWidth val="150"/>
        <c:overlap val="100"/>
        <c:axId val="67451136"/>
        <c:axId val="66437120"/>
      </c:barChart>
      <c:catAx>
        <c:axId val="67451136"/>
        <c:scaling>
          <c:orientation val="maxMin"/>
        </c:scaling>
        <c:delete val="0"/>
        <c:axPos val="l"/>
        <c:numFmt formatCode="General" sourceLinked="1"/>
        <c:majorTickMark val="none"/>
        <c:minorTickMark val="none"/>
        <c:tickLblPos val="low"/>
        <c:spPr>
          <a:noFill/>
          <a:ln w="9525" cap="flat" cmpd="sng" algn="ctr">
            <a:solidFill>
              <a:schemeClr val="tx2">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2"/>
                </a:solidFill>
                <a:latin typeface="+mn-lt"/>
                <a:ea typeface="+mn-ea"/>
                <a:cs typeface="+mn-cs"/>
              </a:defRPr>
            </a:pPr>
            <a:endParaRPr lang="fi-FI"/>
          </a:p>
        </c:txPr>
        <c:crossAx val="66437120"/>
        <c:crosses val="autoZero"/>
        <c:auto val="0"/>
        <c:lblAlgn val="ctr"/>
        <c:lblOffset val="100"/>
        <c:noMultiLvlLbl val="0"/>
      </c:catAx>
      <c:valAx>
        <c:axId val="66437120"/>
        <c:scaling>
          <c:orientation val="minMax"/>
          <c:max val="1"/>
          <c:min val="0"/>
        </c:scaling>
        <c:delete val="0"/>
        <c:axPos val="t"/>
        <c:majorGridlines>
          <c:spPr>
            <a:ln w="9525" cap="flat" cmpd="sng" algn="ctr">
              <a:solidFill>
                <a:schemeClr val="tx2">
                  <a:lumMod val="15000"/>
                  <a:lumOff val="85000"/>
                </a:schemeClr>
              </a:solidFill>
              <a:round/>
            </a:ln>
            <a:effectLst/>
          </c:spPr>
        </c:majorGridlines>
        <c:numFmt formatCode="0%" sourceLinked="0"/>
        <c:majorTickMark val="none"/>
        <c:minorTickMark val="none"/>
        <c:tickLblPos val="high"/>
        <c:spPr>
          <a:noFill/>
          <a:ln>
            <a:noFill/>
          </a:ln>
          <a:effectLst/>
        </c:spPr>
        <c:txPr>
          <a:bodyPr rot="-60000000" spcFirstLastPara="1" vertOverflow="ellipsis" vert="horz" wrap="square" anchor="ctr" anchorCtr="1"/>
          <a:lstStyle/>
          <a:p>
            <a:pPr>
              <a:defRPr sz="1197" b="0" i="0" u="none" strike="noStrike" kern="1200" baseline="0">
                <a:solidFill>
                  <a:schemeClr val="tx2"/>
                </a:solidFill>
                <a:latin typeface="+mn-lt"/>
                <a:ea typeface="+mn-ea"/>
                <a:cs typeface="+mn-cs"/>
              </a:defRPr>
            </a:pPr>
            <a:endParaRPr lang="fi-FI"/>
          </a:p>
        </c:txPr>
        <c:crossAx val="67451136"/>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2"/>
              </a:solidFill>
              <a:latin typeface="+mn-lt"/>
              <a:ea typeface="+mn-ea"/>
              <a:cs typeface="+mn-cs"/>
            </a:defRPr>
          </a:pPr>
          <a:endParaRPr lang="fi-FI"/>
        </a:p>
      </c:txPr>
    </c:legend>
    <c:plotVisOnly val="1"/>
    <c:dispBlanksAs val="zero"/>
    <c:showDLblsOverMax val="1"/>
  </c:chart>
  <c:spPr>
    <a:noFill/>
    <a:ln>
      <a:noFill/>
    </a:ln>
    <a:effectLst/>
  </c:spPr>
  <c:txPr>
    <a:bodyPr/>
    <a:lstStyle/>
    <a:p>
      <a:pPr>
        <a:defRPr/>
      </a:pPr>
      <a:endParaRPr lang="fi-FI"/>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5"/>
    </mc:Choice>
    <mc:Fallback>
      <c:style val="5"/>
    </mc:Fallback>
  </mc:AlternateContent>
  <c:chart>
    <c:autoTitleDeleted val="1"/>
    <c:plotArea>
      <c:layout/>
      <c:barChart>
        <c:barDir val="bar"/>
        <c:grouping val="stacked"/>
        <c:varyColors val="0"/>
        <c:ser>
          <c:idx val="0"/>
          <c:order val="0"/>
          <c:tx>
            <c:strRef>
              <c:f>Sheet1!$B$1</c:f>
              <c:strCache>
                <c:ptCount val="1"/>
                <c:pt idx="0">
                  <c:v>0</c:v>
                </c:pt>
              </c:strCache>
            </c:strRef>
          </c:tx>
          <c:spPr>
            <a:solidFill>
              <a:schemeClr val="accent3">
                <a:tint val="46000"/>
              </a:schemeClr>
            </a:solidFill>
            <a:ln>
              <a:noFill/>
            </a:ln>
            <a:effectLst/>
          </c:spPr>
          <c:invertIfNegative val="0"/>
          <c:cat>
            <c:strRef>
              <c:f>Sheet1!$A$2</c:f>
              <c:strCache>
                <c:ptCount val="1"/>
              </c:strCache>
            </c:strRef>
          </c:cat>
          <c:val>
            <c:numRef>
              <c:f>Sheet1!$B$2</c:f>
              <c:numCache>
                <c:formatCode>General</c:formatCode>
                <c:ptCount val="1"/>
                <c:pt idx="0">
                  <c:v>0</c:v>
                </c:pt>
              </c:numCache>
            </c:numRef>
          </c:val>
          <c:extLst>
            <c:ext xmlns:c16="http://schemas.microsoft.com/office/drawing/2014/chart" uri="{C3380CC4-5D6E-409C-BE32-E72D297353CC}">
              <c16:uniqueId val="{00000001-96A0-4D40-A594-4118391A5EF3}"/>
            </c:ext>
          </c:extLst>
        </c:ser>
        <c:ser>
          <c:idx val="1"/>
          <c:order val="1"/>
          <c:tx>
            <c:strRef>
              <c:f>Sheet1!$C$1</c:f>
              <c:strCache>
                <c:ptCount val="1"/>
                <c:pt idx="0">
                  <c:v>1</c:v>
                </c:pt>
              </c:strCache>
            </c:strRef>
          </c:tx>
          <c:spPr>
            <a:solidFill>
              <a:schemeClr val="accent3">
                <a:tint val="62000"/>
              </a:schemeClr>
            </a:solidFill>
            <a:ln>
              <a:noFill/>
            </a:ln>
            <a:effectLst/>
          </c:spPr>
          <c:invertIfNegative val="0"/>
          <c:cat>
            <c:strRef>
              <c:f>Sheet1!$A$2</c:f>
              <c:strCache>
                <c:ptCount val="1"/>
              </c:strCache>
            </c:strRef>
          </c:cat>
          <c:val>
            <c:numRef>
              <c:f>Sheet1!$C$2</c:f>
              <c:numCache>
                <c:formatCode>General</c:formatCode>
                <c:ptCount val="1"/>
                <c:pt idx="0">
                  <c:v>0</c:v>
                </c:pt>
              </c:numCache>
            </c:numRef>
          </c:val>
          <c:extLst>
            <c:ext xmlns:c16="http://schemas.microsoft.com/office/drawing/2014/chart" uri="{C3380CC4-5D6E-409C-BE32-E72D297353CC}">
              <c16:uniqueId val="{00000003-96A0-4D40-A594-4118391A5EF3}"/>
            </c:ext>
          </c:extLst>
        </c:ser>
        <c:ser>
          <c:idx val="2"/>
          <c:order val="2"/>
          <c:tx>
            <c:strRef>
              <c:f>Sheet1!$D$1</c:f>
              <c:strCache>
                <c:ptCount val="1"/>
                <c:pt idx="0">
                  <c:v>2</c:v>
                </c:pt>
              </c:strCache>
            </c:strRef>
          </c:tx>
          <c:spPr>
            <a:solidFill>
              <a:schemeClr val="accent3">
                <a:tint val="77000"/>
              </a:schemeClr>
            </a:solidFill>
            <a:ln>
              <a:noFill/>
            </a:ln>
            <a:effectLst/>
          </c:spPr>
          <c:invertIfNegative val="0"/>
          <c:cat>
            <c:strRef>
              <c:f>Sheet1!$A$2</c:f>
              <c:strCache>
                <c:ptCount val="1"/>
              </c:strCache>
            </c:strRef>
          </c:cat>
          <c:val>
            <c:numRef>
              <c:f>Sheet1!$D$2</c:f>
              <c:numCache>
                <c:formatCode>General</c:formatCode>
                <c:ptCount val="1"/>
                <c:pt idx="0">
                  <c:v>0</c:v>
                </c:pt>
              </c:numCache>
            </c:numRef>
          </c:val>
          <c:extLst>
            <c:ext xmlns:c16="http://schemas.microsoft.com/office/drawing/2014/chart" uri="{C3380CC4-5D6E-409C-BE32-E72D297353CC}">
              <c16:uniqueId val="{00000005-96A0-4D40-A594-4118391A5EF3}"/>
            </c:ext>
          </c:extLst>
        </c:ser>
        <c:ser>
          <c:idx val="3"/>
          <c:order val="3"/>
          <c:tx>
            <c:strRef>
              <c:f>Sheet1!$E$1</c:f>
              <c:strCache>
                <c:ptCount val="1"/>
                <c:pt idx="0">
                  <c:v>3</c:v>
                </c:pt>
              </c:strCache>
            </c:strRef>
          </c:tx>
          <c:spPr>
            <a:solidFill>
              <a:schemeClr val="accent3">
                <a:tint val="93000"/>
              </a:schemeClr>
            </a:solidFill>
            <a:ln>
              <a:noFill/>
            </a:ln>
            <a:effectLst/>
          </c:spPr>
          <c:invertIfNegative val="0"/>
          <c:cat>
            <c:strRef>
              <c:f>Sheet1!$A$2</c:f>
              <c:strCache>
                <c:ptCount val="1"/>
              </c:strCache>
            </c:strRef>
          </c:cat>
          <c:val>
            <c:numRef>
              <c:f>Sheet1!$E$2</c:f>
              <c:numCache>
                <c:formatCode>General</c:formatCode>
                <c:ptCount val="1"/>
                <c:pt idx="0">
                  <c:v>0</c:v>
                </c:pt>
              </c:numCache>
            </c:numRef>
          </c:val>
          <c:extLst>
            <c:ext xmlns:c16="http://schemas.microsoft.com/office/drawing/2014/chart" uri="{C3380CC4-5D6E-409C-BE32-E72D297353CC}">
              <c16:uniqueId val="{00000007-96A0-4D40-A594-4118391A5EF3}"/>
            </c:ext>
          </c:extLst>
        </c:ser>
        <c:ser>
          <c:idx val="4"/>
          <c:order val="4"/>
          <c:tx>
            <c:strRef>
              <c:f>Sheet1!$F$1</c:f>
              <c:strCache>
                <c:ptCount val="1"/>
                <c:pt idx="0">
                  <c:v>4</c:v>
                </c:pt>
              </c:strCache>
            </c:strRef>
          </c:tx>
          <c:spPr>
            <a:solidFill>
              <a:schemeClr val="accent3">
                <a:shade val="92000"/>
              </a:schemeClr>
            </a:solidFill>
            <a:ln>
              <a:noFill/>
            </a:ln>
            <a:effectLst/>
          </c:spPr>
          <c:invertIfNegative val="0"/>
          <c:cat>
            <c:strRef>
              <c:f>Sheet1!$A$2</c:f>
              <c:strCache>
                <c:ptCount val="1"/>
              </c:strCache>
            </c:strRef>
          </c:cat>
          <c:val>
            <c:numRef>
              <c:f>Sheet1!$F$2</c:f>
              <c:numCache>
                <c:formatCode>General</c:formatCode>
                <c:ptCount val="1"/>
                <c:pt idx="0">
                  <c:v>0.02</c:v>
                </c:pt>
              </c:numCache>
            </c:numRef>
          </c:val>
          <c:extLst>
            <c:ext xmlns:c16="http://schemas.microsoft.com/office/drawing/2014/chart" uri="{C3380CC4-5D6E-409C-BE32-E72D297353CC}">
              <c16:uniqueId val="{00000009-96A0-4D40-A594-4118391A5EF3}"/>
            </c:ext>
          </c:extLst>
        </c:ser>
        <c:ser>
          <c:idx val="5"/>
          <c:order val="5"/>
          <c:tx>
            <c:strRef>
              <c:f>Sheet1!$G$1</c:f>
              <c:strCache>
                <c:ptCount val="1"/>
                <c:pt idx="0">
                  <c:v>5</c:v>
                </c:pt>
              </c:strCache>
            </c:strRef>
          </c:tx>
          <c:spPr>
            <a:solidFill>
              <a:schemeClr val="accent3">
                <a:shade val="76000"/>
              </a:schemeClr>
            </a:solidFill>
            <a:ln>
              <a:noFill/>
            </a:ln>
            <a:effectLst/>
          </c:spPr>
          <c:invertIfNegative val="0"/>
          <c:cat>
            <c:strRef>
              <c:f>Sheet1!$A$2</c:f>
              <c:strCache>
                <c:ptCount val="1"/>
              </c:strCache>
            </c:strRef>
          </c:cat>
          <c:val>
            <c:numRef>
              <c:f>Sheet1!$G$2</c:f>
              <c:numCache>
                <c:formatCode>General</c:formatCode>
                <c:ptCount val="1"/>
                <c:pt idx="0">
                  <c:v>0.03</c:v>
                </c:pt>
              </c:numCache>
            </c:numRef>
          </c:val>
          <c:extLst>
            <c:ext xmlns:c16="http://schemas.microsoft.com/office/drawing/2014/chart" uri="{C3380CC4-5D6E-409C-BE32-E72D297353CC}">
              <c16:uniqueId val="{0000000B-96A0-4D40-A594-4118391A5EF3}"/>
            </c:ext>
          </c:extLst>
        </c:ser>
        <c:ser>
          <c:idx val="6"/>
          <c:order val="6"/>
          <c:tx>
            <c:strRef>
              <c:f>Sheet1!$H$1</c:f>
              <c:strCache>
                <c:ptCount val="1"/>
                <c:pt idx="0">
                  <c:v>6</c:v>
                </c:pt>
              </c:strCache>
            </c:strRef>
          </c:tx>
          <c:spPr>
            <a:solidFill>
              <a:schemeClr val="accent3">
                <a:shade val="61000"/>
              </a:schemeClr>
            </a:solidFill>
            <a:ln>
              <a:noFill/>
            </a:ln>
            <a:effectLst/>
          </c:spPr>
          <c:invertIfNegative val="0"/>
          <c:cat>
            <c:strRef>
              <c:f>Sheet1!$A$2</c:f>
              <c:strCache>
                <c:ptCount val="1"/>
              </c:strCache>
            </c:strRef>
          </c:cat>
          <c:val>
            <c:numRef>
              <c:f>Sheet1!$H$2</c:f>
              <c:numCache>
                <c:formatCode>General</c:formatCode>
                <c:ptCount val="1"/>
                <c:pt idx="0">
                  <c:v>0.15</c:v>
                </c:pt>
              </c:numCache>
            </c:numRef>
          </c:val>
          <c:extLst>
            <c:ext xmlns:c16="http://schemas.microsoft.com/office/drawing/2014/chart" uri="{C3380CC4-5D6E-409C-BE32-E72D297353CC}">
              <c16:uniqueId val="{0000000D-96A0-4D40-A594-4118391A5EF3}"/>
            </c:ext>
          </c:extLst>
        </c:ser>
        <c:ser>
          <c:idx val="7"/>
          <c:order val="7"/>
          <c:tx>
            <c:strRef>
              <c:f>Sheet1!$I$1</c:f>
              <c:strCache>
                <c:ptCount val="1"/>
                <c:pt idx="0">
                  <c:v>7</c:v>
                </c:pt>
              </c:strCache>
            </c:strRef>
          </c:tx>
          <c:spPr>
            <a:solidFill>
              <a:schemeClr val="accent3">
                <a:shade val="45000"/>
              </a:schemeClr>
            </a:solidFill>
            <a:ln>
              <a:noFill/>
            </a:ln>
            <a:effectLst/>
          </c:spPr>
          <c:invertIfNegative val="0"/>
          <c:cat>
            <c:strRef>
              <c:f>Sheet1!$A$2</c:f>
              <c:strCache>
                <c:ptCount val="1"/>
              </c:strCache>
            </c:strRef>
          </c:cat>
          <c:val>
            <c:numRef>
              <c:f>Sheet1!$I$2</c:f>
              <c:numCache>
                <c:formatCode>General</c:formatCode>
                <c:ptCount val="1"/>
                <c:pt idx="0">
                  <c:v>0.8</c:v>
                </c:pt>
              </c:numCache>
            </c:numRef>
          </c:val>
          <c:extLst>
            <c:ext xmlns:c16="http://schemas.microsoft.com/office/drawing/2014/chart" uri="{C3380CC4-5D6E-409C-BE32-E72D297353CC}">
              <c16:uniqueId val="{0000000F-96A0-4D40-A594-4118391A5EF3}"/>
            </c:ext>
          </c:extLst>
        </c:ser>
        <c:dLbls>
          <c:showLegendKey val="0"/>
          <c:showVal val="0"/>
          <c:showCatName val="0"/>
          <c:showSerName val="0"/>
          <c:showPercent val="0"/>
          <c:showBubbleSize val="0"/>
        </c:dLbls>
        <c:gapWidth val="150"/>
        <c:overlap val="100"/>
        <c:axId val="67451136"/>
        <c:axId val="66437120"/>
      </c:barChart>
      <c:catAx>
        <c:axId val="67451136"/>
        <c:scaling>
          <c:orientation val="maxMin"/>
        </c:scaling>
        <c:delete val="0"/>
        <c:axPos val="l"/>
        <c:numFmt formatCode="General" sourceLinked="1"/>
        <c:majorTickMark val="none"/>
        <c:minorTickMark val="none"/>
        <c:tickLblPos val="low"/>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fi-FI"/>
          </a:p>
        </c:txPr>
        <c:crossAx val="66437120"/>
        <c:crosses val="autoZero"/>
        <c:auto val="0"/>
        <c:lblAlgn val="ctr"/>
        <c:lblOffset val="100"/>
        <c:noMultiLvlLbl val="0"/>
      </c:catAx>
      <c:valAx>
        <c:axId val="66437120"/>
        <c:scaling>
          <c:orientation val="minMax"/>
          <c:max val="1"/>
          <c:min val="0"/>
        </c:scaling>
        <c:delete val="0"/>
        <c:axPos val="t"/>
        <c:majorGridlines>
          <c:spPr>
            <a:ln w="9525" cap="flat" cmpd="sng" algn="ctr">
              <a:solidFill>
                <a:schemeClr val="tx1">
                  <a:lumMod val="15000"/>
                  <a:lumOff val="85000"/>
                </a:schemeClr>
              </a:solidFill>
              <a:round/>
            </a:ln>
            <a:effectLst/>
          </c:spPr>
        </c:majorGridlines>
        <c:numFmt formatCode="0%" sourceLinked="0"/>
        <c:majorTickMark val="none"/>
        <c:minorTickMark val="none"/>
        <c:tickLblPos val="high"/>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fi-FI"/>
          </a:p>
        </c:txPr>
        <c:crossAx val="67451136"/>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fi-FI"/>
        </a:p>
      </c:txPr>
    </c:legend>
    <c:plotVisOnly val="1"/>
    <c:dispBlanksAs val="zero"/>
    <c:showDLblsOverMax val="1"/>
  </c:chart>
  <c:spPr>
    <a:noFill/>
    <a:ln>
      <a:noFill/>
    </a:ln>
    <a:effectLst/>
  </c:spPr>
  <c:txPr>
    <a:bodyPr/>
    <a:lstStyle/>
    <a:p>
      <a:pPr>
        <a:defRPr/>
      </a:pPr>
      <a:endParaRPr lang="fi-FI"/>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Kuinka monta TUNTIA liikut TAVALLISEN VIIKON aikana yhteensä?</c:v>
                </c:pt>
              </c:strCache>
            </c:strRef>
          </c:tx>
          <c:spPr>
            <a:solidFill>
              <a:schemeClr val="accent1"/>
            </a:solidFill>
            <a:ln>
              <a:noFill/>
            </a:ln>
            <a:effectLst/>
          </c:spPr>
          <c:invertIfNegative val="0"/>
          <c:dLbls>
            <c:dLbl>
              <c:idx val="9"/>
              <c:tx>
                <c:rich>
                  <a:bodyPr/>
                  <a:lstStyle/>
                  <a:p>
                    <a:r>
                      <a:rPr lang="en-US"/>
                      <a:t>2%</a:t>
                    </a:r>
                  </a:p>
                </c:rich>
              </c:tx>
              <c:dLblPos val="ctr"/>
              <c:showLegendKey val="0"/>
              <c:showVal val="0"/>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9-C243-4CA6-8A23-6EBF632F28CD}"/>
                </c:ext>
              </c:extLst>
            </c:dLbl>
            <c:dLbl>
              <c:idx val="10"/>
              <c:tx>
                <c:rich>
                  <a:bodyPr/>
                  <a:lstStyle/>
                  <a:p>
                    <a:r>
                      <a:rPr lang="en-US"/>
                      <a:t>2%</a:t>
                    </a:r>
                  </a:p>
                </c:rich>
              </c:tx>
              <c:dLblPos val="ctr"/>
              <c:showLegendKey val="0"/>
              <c:showVal val="0"/>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A-C243-4CA6-8A23-6EBF632F28CD}"/>
                </c:ext>
              </c:extLst>
            </c:dLbl>
            <c:dLbl>
              <c:idx val="12"/>
              <c:tx>
                <c:rich>
                  <a:bodyPr/>
                  <a:lstStyle/>
                  <a:p>
                    <a:r>
                      <a:rPr lang="en-US"/>
                      <a:t>7%</a:t>
                    </a:r>
                  </a:p>
                </c:rich>
              </c:tx>
              <c:dLblPos val="ctr"/>
              <c:showLegendKey val="0"/>
              <c:showVal val="0"/>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C-C243-4CA6-8A23-6EBF632F28CD}"/>
                </c:ext>
              </c:extLst>
            </c:dLbl>
            <c:dLbl>
              <c:idx val="14"/>
              <c:tx>
                <c:rich>
                  <a:bodyPr/>
                  <a:lstStyle/>
                  <a:p>
                    <a:r>
                      <a:rPr lang="en-US"/>
                      <a:t>5%</a:t>
                    </a:r>
                  </a:p>
                </c:rich>
              </c:tx>
              <c:dLblPos val="ctr"/>
              <c:showLegendKey val="0"/>
              <c:showVal val="0"/>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E-C243-4CA6-8A23-6EBF632F28CD}"/>
                </c:ext>
              </c:extLst>
            </c:dLbl>
            <c:dLbl>
              <c:idx val="15"/>
              <c:tx>
                <c:rich>
                  <a:bodyPr/>
                  <a:lstStyle/>
                  <a:p>
                    <a:r>
                      <a:rPr lang="en-US"/>
                      <a:t>5%</a:t>
                    </a:r>
                  </a:p>
                </c:rich>
              </c:tx>
              <c:dLblPos val="ctr"/>
              <c:showLegendKey val="0"/>
              <c:showVal val="0"/>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F-C243-4CA6-8A23-6EBF632F28CD}"/>
                </c:ext>
              </c:extLst>
            </c:dLbl>
            <c:dLbl>
              <c:idx val="16"/>
              <c:tx>
                <c:rich>
                  <a:bodyPr/>
                  <a:lstStyle/>
                  <a:p>
                    <a:r>
                      <a:rPr lang="en-US"/>
                      <a:t>5%</a:t>
                    </a:r>
                  </a:p>
                </c:rich>
              </c:tx>
              <c:dLblPos val="ctr"/>
              <c:showLegendKey val="0"/>
              <c:showVal val="0"/>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0-C243-4CA6-8A23-6EBF632F28CD}"/>
                </c:ext>
              </c:extLst>
            </c:dLbl>
            <c:dLbl>
              <c:idx val="18"/>
              <c:tx>
                <c:rich>
                  <a:bodyPr/>
                  <a:lstStyle/>
                  <a:p>
                    <a:r>
                      <a:rPr lang="en-US"/>
                      <a:t>5%</a:t>
                    </a:r>
                  </a:p>
                </c:rich>
              </c:tx>
              <c:dLblPos val="ctr"/>
              <c:showLegendKey val="0"/>
              <c:showVal val="0"/>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2-C243-4CA6-8A23-6EBF632F28CD}"/>
                </c:ext>
              </c:extLst>
            </c:dLbl>
            <c:dLbl>
              <c:idx val="19"/>
              <c:tx>
                <c:rich>
                  <a:bodyPr/>
                  <a:lstStyle/>
                  <a:p>
                    <a:r>
                      <a:rPr lang="en-US"/>
                      <a:t>5%</a:t>
                    </a:r>
                  </a:p>
                </c:rich>
              </c:tx>
              <c:dLblPos val="ctr"/>
              <c:showLegendKey val="0"/>
              <c:showVal val="0"/>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3-C243-4CA6-8A23-6EBF632F28CD}"/>
                </c:ext>
              </c:extLst>
            </c:dLbl>
            <c:dLbl>
              <c:idx val="20"/>
              <c:tx>
                <c:rich>
                  <a:bodyPr/>
                  <a:lstStyle/>
                  <a:p>
                    <a:r>
                      <a:rPr lang="en-US"/>
                      <a:t>10%</a:t>
                    </a:r>
                  </a:p>
                </c:rich>
              </c:tx>
              <c:dLblPos val="ctr"/>
              <c:showLegendKey val="0"/>
              <c:showVal val="0"/>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4-C243-4CA6-8A23-6EBF632F28CD}"/>
                </c:ext>
              </c:extLst>
            </c:dLbl>
            <c:dLbl>
              <c:idx val="21"/>
              <c:tx>
                <c:rich>
                  <a:bodyPr/>
                  <a:lstStyle/>
                  <a:p>
                    <a:r>
                      <a:rPr lang="en-US"/>
                      <a:t>7%</a:t>
                    </a:r>
                  </a:p>
                </c:rich>
              </c:tx>
              <c:dLblPos val="ctr"/>
              <c:showLegendKey val="0"/>
              <c:showVal val="0"/>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5-C243-4CA6-8A23-6EBF632F28CD}"/>
                </c:ext>
              </c:extLst>
            </c:dLbl>
            <c:dLbl>
              <c:idx val="22"/>
              <c:tx>
                <c:rich>
                  <a:bodyPr/>
                  <a:lstStyle/>
                  <a:p>
                    <a:r>
                      <a:rPr lang="en-US"/>
                      <a:t>10%</a:t>
                    </a:r>
                  </a:p>
                </c:rich>
              </c:tx>
              <c:dLblPos val="ctr"/>
              <c:showLegendKey val="0"/>
              <c:showVal val="0"/>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6-C243-4CA6-8A23-6EBF632F28CD}"/>
                </c:ext>
              </c:extLst>
            </c:dLbl>
            <c:dLbl>
              <c:idx val="23"/>
              <c:tx>
                <c:rich>
                  <a:bodyPr/>
                  <a:lstStyle/>
                  <a:p>
                    <a:r>
                      <a:rPr lang="en-US"/>
                      <a:t>10%</a:t>
                    </a:r>
                  </a:p>
                </c:rich>
              </c:tx>
              <c:dLblPos val="ctr"/>
              <c:showLegendKey val="0"/>
              <c:showVal val="0"/>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7-C243-4CA6-8A23-6EBF632F28CD}"/>
                </c:ext>
              </c:extLst>
            </c:dLbl>
            <c:dLbl>
              <c:idx val="24"/>
              <c:tx>
                <c:rich>
                  <a:bodyPr/>
                  <a:lstStyle/>
                  <a:p>
                    <a:r>
                      <a:rPr lang="en-US"/>
                      <a:t>13%</a:t>
                    </a:r>
                  </a:p>
                </c:rich>
              </c:tx>
              <c:dLblPos val="ctr"/>
              <c:showLegendKey val="0"/>
              <c:showVal val="0"/>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8-C243-4CA6-8A23-6EBF632F28CD}"/>
                </c:ext>
              </c:extLst>
            </c:dLbl>
            <c:dLbl>
              <c:idx val="25"/>
              <c:tx>
                <c:rich>
                  <a:bodyPr/>
                  <a:lstStyle/>
                  <a:p>
                    <a:r>
                      <a:rPr lang="en-US"/>
                      <a:t>8%</a:t>
                    </a:r>
                  </a:p>
                </c:rich>
              </c:tx>
              <c:dLblPos val="ctr"/>
              <c:showLegendKey val="0"/>
              <c:showVal val="0"/>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9-C243-4CA6-8A23-6EBF632F28CD}"/>
                </c:ext>
              </c:extLst>
            </c:dLbl>
            <c:dLbl>
              <c:idx val="30"/>
              <c:tx>
                <c:rich>
                  <a:bodyPr/>
                  <a:lstStyle/>
                  <a:p>
                    <a:r>
                      <a:rPr lang="en-US"/>
                      <a:t>3%</a:t>
                    </a:r>
                  </a:p>
                </c:rich>
              </c:tx>
              <c:dLblPos val="ctr"/>
              <c:showLegendKey val="0"/>
              <c:showVal val="0"/>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E-C243-4CA6-8A23-6EBF632F28CD}"/>
                </c:ext>
              </c:extLst>
            </c:dLbl>
            <c:dLbl>
              <c:idx val="35"/>
              <c:tx>
                <c:rich>
                  <a:bodyPr/>
                  <a:lstStyle/>
                  <a:p>
                    <a:r>
                      <a:rPr lang="en-US"/>
                      <a:t>3%</a:t>
                    </a:r>
                  </a:p>
                </c:rich>
              </c:tx>
              <c:dLblPos val="ctr"/>
              <c:showLegendKey val="0"/>
              <c:showVal val="0"/>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23-C243-4CA6-8A23-6EBF632F28CD}"/>
                </c:ext>
              </c:extLst>
            </c:dLbl>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fi-FI"/>
              </a:p>
            </c:txPr>
            <c:showLegendKey val="0"/>
            <c:showVal val="0"/>
            <c:showCatName val="0"/>
            <c:showSerName val="0"/>
            <c:showPercent val="0"/>
            <c:showBubbleSize val="0"/>
            <c:extLst>
              <c:ext xmlns:c15="http://schemas.microsoft.com/office/drawing/2012/chart" uri="{CE6537A1-D6FC-4f65-9D91-7224C49458BB}">
                <c15:showLeaderLines val="0"/>
              </c:ext>
            </c:extLst>
          </c:dLbls>
          <c:cat>
            <c:numRef>
              <c:f>Sheet1!$A$2:$A$37</c:f>
              <c:numCache>
                <c:formatCode>General</c:formatCode>
                <c:ptCount val="36"/>
                <c:pt idx="0">
                  <c:v>0</c:v>
                </c:pt>
                <c:pt idx="1">
                  <c:v>1</c:v>
                </c:pt>
                <c:pt idx="2">
                  <c:v>2</c:v>
                </c:pt>
                <c:pt idx="3">
                  <c:v>3</c:v>
                </c:pt>
                <c:pt idx="4">
                  <c:v>4</c:v>
                </c:pt>
                <c:pt idx="5">
                  <c:v>5</c:v>
                </c:pt>
                <c:pt idx="6">
                  <c:v>6</c:v>
                </c:pt>
                <c:pt idx="7">
                  <c:v>7</c:v>
                </c:pt>
                <c:pt idx="8">
                  <c:v>8</c:v>
                </c:pt>
                <c:pt idx="9">
                  <c:v>9</c:v>
                </c:pt>
                <c:pt idx="10">
                  <c:v>10</c:v>
                </c:pt>
                <c:pt idx="11">
                  <c:v>11</c:v>
                </c:pt>
                <c:pt idx="12">
                  <c:v>12</c:v>
                </c:pt>
                <c:pt idx="13">
                  <c:v>13</c:v>
                </c:pt>
                <c:pt idx="14">
                  <c:v>14</c:v>
                </c:pt>
                <c:pt idx="15">
                  <c:v>15</c:v>
                </c:pt>
                <c:pt idx="16">
                  <c:v>16</c:v>
                </c:pt>
                <c:pt idx="17">
                  <c:v>17</c:v>
                </c:pt>
                <c:pt idx="18">
                  <c:v>18</c:v>
                </c:pt>
                <c:pt idx="19">
                  <c:v>19</c:v>
                </c:pt>
                <c:pt idx="20">
                  <c:v>20</c:v>
                </c:pt>
                <c:pt idx="21">
                  <c:v>21</c:v>
                </c:pt>
                <c:pt idx="22">
                  <c:v>22</c:v>
                </c:pt>
                <c:pt idx="23">
                  <c:v>23</c:v>
                </c:pt>
                <c:pt idx="24">
                  <c:v>24</c:v>
                </c:pt>
                <c:pt idx="25">
                  <c:v>25</c:v>
                </c:pt>
                <c:pt idx="26">
                  <c:v>26</c:v>
                </c:pt>
                <c:pt idx="27">
                  <c:v>27</c:v>
                </c:pt>
                <c:pt idx="28">
                  <c:v>28</c:v>
                </c:pt>
                <c:pt idx="29">
                  <c:v>29</c:v>
                </c:pt>
                <c:pt idx="30">
                  <c:v>30</c:v>
                </c:pt>
                <c:pt idx="31">
                  <c:v>31</c:v>
                </c:pt>
                <c:pt idx="32">
                  <c:v>32</c:v>
                </c:pt>
                <c:pt idx="33">
                  <c:v>33</c:v>
                </c:pt>
                <c:pt idx="34">
                  <c:v>34</c:v>
                </c:pt>
                <c:pt idx="35">
                  <c:v>35</c:v>
                </c:pt>
              </c:numCache>
            </c:numRef>
          </c:cat>
          <c:val>
            <c:numRef>
              <c:f>Sheet1!$B$2:$B$37</c:f>
              <c:numCache>
                <c:formatCode>General</c:formatCode>
                <c:ptCount val="36"/>
                <c:pt idx="0">
                  <c:v>0</c:v>
                </c:pt>
                <c:pt idx="1">
                  <c:v>0</c:v>
                </c:pt>
                <c:pt idx="2">
                  <c:v>0</c:v>
                </c:pt>
                <c:pt idx="3">
                  <c:v>0</c:v>
                </c:pt>
                <c:pt idx="4">
                  <c:v>0</c:v>
                </c:pt>
                <c:pt idx="5">
                  <c:v>0</c:v>
                </c:pt>
                <c:pt idx="6">
                  <c:v>0</c:v>
                </c:pt>
                <c:pt idx="7">
                  <c:v>0</c:v>
                </c:pt>
                <c:pt idx="8">
                  <c:v>0</c:v>
                </c:pt>
                <c:pt idx="9">
                  <c:v>0.02</c:v>
                </c:pt>
                <c:pt idx="10">
                  <c:v>0.02</c:v>
                </c:pt>
                <c:pt idx="11">
                  <c:v>0</c:v>
                </c:pt>
                <c:pt idx="12">
                  <c:v>7.0000000000000007E-2</c:v>
                </c:pt>
                <c:pt idx="13">
                  <c:v>0</c:v>
                </c:pt>
                <c:pt idx="14">
                  <c:v>0.05</c:v>
                </c:pt>
                <c:pt idx="15">
                  <c:v>0.05</c:v>
                </c:pt>
                <c:pt idx="16">
                  <c:v>0.05</c:v>
                </c:pt>
                <c:pt idx="17">
                  <c:v>0</c:v>
                </c:pt>
                <c:pt idx="18">
                  <c:v>0.05</c:v>
                </c:pt>
                <c:pt idx="19">
                  <c:v>0.05</c:v>
                </c:pt>
                <c:pt idx="20">
                  <c:v>0.1</c:v>
                </c:pt>
                <c:pt idx="21">
                  <c:v>7.0000000000000007E-2</c:v>
                </c:pt>
                <c:pt idx="22">
                  <c:v>0.1</c:v>
                </c:pt>
                <c:pt idx="23">
                  <c:v>0.1</c:v>
                </c:pt>
                <c:pt idx="24">
                  <c:v>0.13</c:v>
                </c:pt>
                <c:pt idx="25">
                  <c:v>0.08</c:v>
                </c:pt>
                <c:pt idx="26">
                  <c:v>0</c:v>
                </c:pt>
                <c:pt idx="27">
                  <c:v>0</c:v>
                </c:pt>
                <c:pt idx="28">
                  <c:v>0</c:v>
                </c:pt>
                <c:pt idx="29">
                  <c:v>0</c:v>
                </c:pt>
                <c:pt idx="30">
                  <c:v>0.03</c:v>
                </c:pt>
                <c:pt idx="31">
                  <c:v>0</c:v>
                </c:pt>
                <c:pt idx="32">
                  <c:v>0</c:v>
                </c:pt>
                <c:pt idx="33">
                  <c:v>0</c:v>
                </c:pt>
                <c:pt idx="34">
                  <c:v>0</c:v>
                </c:pt>
                <c:pt idx="35">
                  <c:v>0.03</c:v>
                </c:pt>
              </c:numCache>
            </c:numRef>
          </c:val>
          <c:extLst>
            <c:ext xmlns:c16="http://schemas.microsoft.com/office/drawing/2014/chart" uri="{C3380CC4-5D6E-409C-BE32-E72D297353CC}">
              <c16:uniqueId val="{00000024-C243-4CA6-8A23-6EBF632F28CD}"/>
            </c:ext>
          </c:extLst>
        </c:ser>
        <c:dLbls>
          <c:showLegendKey val="0"/>
          <c:showVal val="0"/>
          <c:showCatName val="0"/>
          <c:showSerName val="0"/>
          <c:showPercent val="0"/>
          <c:showBubbleSize val="0"/>
        </c:dLbls>
        <c:gapWidth val="219"/>
        <c:overlap val="-27"/>
        <c:axId val="67451136"/>
        <c:axId val="66437120"/>
      </c:barChart>
      <c:catAx>
        <c:axId val="67451136"/>
        <c:scaling>
          <c:orientation val="minMax"/>
        </c:scaling>
        <c:delete val="0"/>
        <c:axPos val="b"/>
        <c:numFmt formatCode="General" sourceLinked="1"/>
        <c:majorTickMark val="none"/>
        <c:minorTickMark val="none"/>
        <c:tickLblPos val="low"/>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fi-FI"/>
          </a:p>
        </c:txPr>
        <c:crossAx val="66437120"/>
        <c:crosses val="autoZero"/>
        <c:auto val="0"/>
        <c:lblAlgn val="ctr"/>
        <c:lblOffset val="100"/>
        <c:noMultiLvlLbl val="0"/>
      </c:catAx>
      <c:valAx>
        <c:axId val="66437120"/>
        <c:scaling>
          <c:orientation val="minMax"/>
          <c:min val="0"/>
        </c:scaling>
        <c:delete val="0"/>
        <c:axPos val="l"/>
        <c:majorGridlines>
          <c:spPr>
            <a:ln w="9525" cap="flat" cmpd="sng" algn="ctr">
              <a:solidFill>
                <a:schemeClr val="tx1">
                  <a:lumMod val="15000"/>
                  <a:lumOff val="85000"/>
                </a:schemeClr>
              </a:solidFill>
              <a:round/>
            </a:ln>
            <a:effectLst/>
          </c:spPr>
        </c:majorGridlines>
        <c:numFmt formatCode="0%" sourceLinked="0"/>
        <c:majorTickMark val="none"/>
        <c:minorTickMark val="none"/>
        <c:tickLblPos val="high"/>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fi-FI"/>
          </a:p>
        </c:txPr>
        <c:crossAx val="67451136"/>
        <c:crosses val="autoZero"/>
        <c:crossBetween val="between"/>
      </c:valAx>
      <c:spPr>
        <a:noFill/>
        <a:ln>
          <a:noFill/>
        </a:ln>
        <a:effectLst/>
      </c:spPr>
    </c:plotArea>
    <c:plotVisOnly val="1"/>
    <c:dispBlanksAs val="zero"/>
    <c:showDLblsOverMax val="1"/>
  </c:chart>
  <c:spPr>
    <a:noFill/>
    <a:ln>
      <a:noFill/>
    </a:ln>
    <a:effectLst/>
  </c:spPr>
  <c:txPr>
    <a:bodyPr/>
    <a:lstStyle/>
    <a:p>
      <a:pPr>
        <a:defRPr/>
      </a:pPr>
      <a:endParaRPr lang="fi-FI"/>
    </a:p>
  </c:txPr>
  <c:externalData r:id="rId3">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clustered"/>
        <c:varyColors val="0"/>
        <c:ser>
          <c:idx val="0"/>
          <c:order val="0"/>
          <c:tx>
            <c:strRef>
              <c:f>Sheet1!$B$1</c:f>
              <c:strCache>
                <c:ptCount val="1"/>
                <c:pt idx="0">
                  <c:v>Oletko tuntenut itsesi väsyneeksi päiväsaikaan viimeisen kolmen kuukauden aikana?</c:v>
                </c:pt>
              </c:strCache>
            </c:strRef>
          </c:tx>
          <c:spPr>
            <a:solidFill>
              <a:schemeClr val="accent1"/>
            </a:solidFill>
            <a:ln>
              <a:noFill/>
            </a:ln>
            <a:effectLst/>
          </c:spPr>
          <c:invertIfNegative val="0"/>
          <c:dLbls>
            <c:dLbl>
              <c:idx val="1"/>
              <c:tx>
                <c:rich>
                  <a:bodyPr/>
                  <a:lstStyle/>
                  <a:p>
                    <a:r>
                      <a:rPr lang="en-US"/>
                      <a:t>20%</a:t>
                    </a:r>
                  </a:p>
                </c:rich>
              </c:tx>
              <c:dLblPos val="ctr"/>
              <c:showLegendKey val="0"/>
              <c:showVal val="0"/>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D321-43C6-AA92-CC847C088E0C}"/>
                </c:ext>
              </c:extLst>
            </c:dLbl>
            <c:dLbl>
              <c:idx val="2"/>
              <c:tx>
                <c:rich>
                  <a:bodyPr/>
                  <a:lstStyle/>
                  <a:p>
                    <a:r>
                      <a:rPr lang="en-US"/>
                      <a:t>49%</a:t>
                    </a:r>
                  </a:p>
                </c:rich>
              </c:tx>
              <c:dLblPos val="ctr"/>
              <c:showLegendKey val="0"/>
              <c:showVal val="0"/>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D321-43C6-AA92-CC847C088E0C}"/>
                </c:ext>
              </c:extLst>
            </c:dLbl>
            <c:dLbl>
              <c:idx val="3"/>
              <c:tx>
                <c:rich>
                  <a:bodyPr/>
                  <a:lstStyle/>
                  <a:p>
                    <a:r>
                      <a:rPr lang="en-US"/>
                      <a:t>21%</a:t>
                    </a:r>
                  </a:p>
                </c:rich>
              </c:tx>
              <c:dLblPos val="ctr"/>
              <c:showLegendKey val="0"/>
              <c:showVal val="0"/>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D321-43C6-AA92-CC847C088E0C}"/>
                </c:ext>
              </c:extLst>
            </c:dLbl>
            <c:dLbl>
              <c:idx val="4"/>
              <c:tx>
                <c:rich>
                  <a:bodyPr/>
                  <a:lstStyle/>
                  <a:p>
                    <a:r>
                      <a:rPr lang="en-US"/>
                      <a:t>10%</a:t>
                    </a:r>
                  </a:p>
                </c:rich>
              </c:tx>
              <c:dLblPos val="ctr"/>
              <c:showLegendKey val="0"/>
              <c:showVal val="0"/>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D321-43C6-AA92-CC847C088E0C}"/>
                </c:ext>
              </c:extLst>
            </c:dLbl>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fi-FI"/>
              </a:p>
            </c:txPr>
            <c:showLegendKey val="0"/>
            <c:showVal val="0"/>
            <c:showCatName val="0"/>
            <c:showSerName val="0"/>
            <c:showPercent val="0"/>
            <c:showBubbleSize val="0"/>
            <c:extLst>
              <c:ext xmlns:c15="http://schemas.microsoft.com/office/drawing/2012/chart" uri="{CE6537A1-D6FC-4f65-9D91-7224C49458BB}">
                <c15:showLeaderLines val="0"/>
              </c:ext>
            </c:extLst>
          </c:dLbls>
          <c:cat>
            <c:strRef>
              <c:f>Sheet1!$A$2:$A$6</c:f>
              <c:strCache>
                <c:ptCount val="5"/>
                <c:pt idx="0">
                  <c:v>En kertaakaan</c:v>
                </c:pt>
                <c:pt idx="1">
                  <c:v>Harvemmin kuin kerran viikossa</c:v>
                </c:pt>
                <c:pt idx="2">
                  <c:v>1-2 päivänä viikossa</c:v>
                </c:pt>
                <c:pt idx="3">
                  <c:v>3-5 päivänä viikossa</c:v>
                </c:pt>
                <c:pt idx="4">
                  <c:v>Päivittäin tai lähes päivittäin</c:v>
                </c:pt>
              </c:strCache>
            </c:strRef>
          </c:cat>
          <c:val>
            <c:numRef>
              <c:f>Sheet1!$B$2:$B$6</c:f>
              <c:numCache>
                <c:formatCode>General</c:formatCode>
                <c:ptCount val="5"/>
                <c:pt idx="0">
                  <c:v>0</c:v>
                </c:pt>
                <c:pt idx="1">
                  <c:v>0.2</c:v>
                </c:pt>
                <c:pt idx="2">
                  <c:v>0.49</c:v>
                </c:pt>
                <c:pt idx="3">
                  <c:v>0.21</c:v>
                </c:pt>
                <c:pt idx="4">
                  <c:v>0.1</c:v>
                </c:pt>
              </c:numCache>
            </c:numRef>
          </c:val>
          <c:extLst>
            <c:ext xmlns:c16="http://schemas.microsoft.com/office/drawing/2014/chart" uri="{C3380CC4-5D6E-409C-BE32-E72D297353CC}">
              <c16:uniqueId val="{00000005-D321-43C6-AA92-CC847C088E0C}"/>
            </c:ext>
          </c:extLst>
        </c:ser>
        <c:dLbls>
          <c:showLegendKey val="0"/>
          <c:showVal val="0"/>
          <c:showCatName val="0"/>
          <c:showSerName val="0"/>
          <c:showPercent val="0"/>
          <c:showBubbleSize val="0"/>
        </c:dLbls>
        <c:gapWidth val="182"/>
        <c:axId val="67451136"/>
        <c:axId val="66437120"/>
      </c:barChart>
      <c:catAx>
        <c:axId val="67451136"/>
        <c:scaling>
          <c:orientation val="maxMin"/>
        </c:scaling>
        <c:delete val="0"/>
        <c:axPos val="l"/>
        <c:numFmt formatCode="General" sourceLinked="1"/>
        <c:majorTickMark val="none"/>
        <c:minorTickMark val="none"/>
        <c:tickLblPos val="low"/>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fi-FI"/>
          </a:p>
        </c:txPr>
        <c:crossAx val="66437120"/>
        <c:crosses val="autoZero"/>
        <c:auto val="0"/>
        <c:lblAlgn val="ctr"/>
        <c:lblOffset val="100"/>
        <c:noMultiLvlLbl val="0"/>
      </c:catAx>
      <c:valAx>
        <c:axId val="66437120"/>
        <c:scaling>
          <c:orientation val="minMax"/>
          <c:min val="0"/>
        </c:scaling>
        <c:delete val="0"/>
        <c:axPos val="t"/>
        <c:majorGridlines>
          <c:spPr>
            <a:ln w="9525" cap="flat" cmpd="sng" algn="ctr">
              <a:solidFill>
                <a:schemeClr val="tx1">
                  <a:lumMod val="15000"/>
                  <a:lumOff val="85000"/>
                </a:schemeClr>
              </a:solidFill>
              <a:round/>
            </a:ln>
            <a:effectLst/>
          </c:spPr>
        </c:majorGridlines>
        <c:numFmt formatCode="0%" sourceLinked="0"/>
        <c:majorTickMark val="none"/>
        <c:minorTickMark val="none"/>
        <c:tickLblPos val="high"/>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fi-FI"/>
          </a:p>
        </c:txPr>
        <c:crossAx val="67451136"/>
        <c:crosses val="autoZero"/>
        <c:crossBetween val="between"/>
      </c:valAx>
      <c:spPr>
        <a:noFill/>
        <a:ln>
          <a:noFill/>
        </a:ln>
        <a:effectLst/>
      </c:spPr>
    </c:plotArea>
    <c:plotVisOnly val="1"/>
    <c:dispBlanksAs val="zero"/>
    <c:showDLblsOverMax val="1"/>
  </c:chart>
  <c:spPr>
    <a:noFill/>
    <a:ln>
      <a:noFill/>
    </a:ln>
    <a:effectLst/>
  </c:spPr>
  <c:txPr>
    <a:bodyPr/>
    <a:lstStyle/>
    <a:p>
      <a:pPr>
        <a:defRPr/>
      </a:pPr>
      <a:endParaRPr lang="fi-FI"/>
    </a:p>
  </c:txPr>
  <c:externalData r:id="rId3">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5"/>
    </mc:Choice>
    <mc:Fallback>
      <c:style val="5"/>
    </mc:Fallback>
  </mc:AlternateContent>
  <c:chart>
    <c:autoTitleDeleted val="1"/>
    <c:plotArea>
      <c:layout/>
      <c:barChart>
        <c:barDir val="bar"/>
        <c:grouping val="stacked"/>
        <c:varyColors val="0"/>
        <c:ser>
          <c:idx val="0"/>
          <c:order val="0"/>
          <c:tx>
            <c:strRef>
              <c:f>Sheet1!$B$1</c:f>
              <c:strCache>
                <c:ptCount val="1"/>
                <c:pt idx="0">
                  <c:v>ei pidä lainkaan paikkaansa</c:v>
                </c:pt>
              </c:strCache>
            </c:strRef>
          </c:tx>
          <c:spPr>
            <a:solidFill>
              <a:schemeClr val="accent3">
                <a:tint val="54000"/>
              </a:schemeClr>
            </a:solidFill>
            <a:ln>
              <a:noFill/>
            </a:ln>
            <a:effectLst/>
          </c:spPr>
          <c:invertIfNegative val="0"/>
          <c:cat>
            <c:strRef>
              <c:f>Sheet1!$A$2:$A$10</c:f>
              <c:strCache>
                <c:ptCount val="9"/>
                <c:pt idx="0">
                  <c:v>Käyn nukkumaan samaan aikaan joka ilta.</c:v>
                </c:pt>
                <c:pt idx="1">
                  <c:v>Lopetan sähköisten laitteiden käytön vähintään tunnin ennen nukkumaanmenoa.</c:v>
                </c:pt>
                <c:pt idx="2">
                  <c:v>Herään aamulla pirteänä.</c:v>
                </c:pt>
                <c:pt idx="3">
                  <c:v>Syön 5-6 ateriaa (ruokailut + välipalat) päivässä.</c:v>
                </c:pt>
                <c:pt idx="4">
                  <c:v>Osallistun kotona ruoanlaittoon.</c:v>
                </c:pt>
                <c:pt idx="5">
                  <c:v>Pesen käteni aina ennen ruokailua.</c:v>
                </c:pt>
                <c:pt idx="6">
                  <c:v>Otan nopeasti yhteyttä valmentajaani sairastuessani tai loukkaantuessani.</c:v>
                </c:pt>
                <c:pt idx="7">
                  <c:v>Minulla on riittävästi vapaa-aikaa.</c:v>
                </c:pt>
                <c:pt idx="8">
                  <c:v>Minulla on riittävästi aikaa olla kavereiden kanssa.</c:v>
                </c:pt>
              </c:strCache>
            </c:strRef>
          </c:cat>
          <c:val>
            <c:numRef>
              <c:f>Sheet1!$B$2:$B$10</c:f>
              <c:numCache>
                <c:formatCode>General</c:formatCode>
                <c:ptCount val="9"/>
                <c:pt idx="0">
                  <c:v>0</c:v>
                </c:pt>
                <c:pt idx="1">
                  <c:v>0.41</c:v>
                </c:pt>
                <c:pt idx="2">
                  <c:v>0.24</c:v>
                </c:pt>
                <c:pt idx="3">
                  <c:v>0</c:v>
                </c:pt>
                <c:pt idx="4">
                  <c:v>0.08</c:v>
                </c:pt>
                <c:pt idx="5">
                  <c:v>0.05</c:v>
                </c:pt>
                <c:pt idx="6">
                  <c:v>0</c:v>
                </c:pt>
                <c:pt idx="7">
                  <c:v>0.02</c:v>
                </c:pt>
                <c:pt idx="8">
                  <c:v>0.1</c:v>
                </c:pt>
              </c:numCache>
            </c:numRef>
          </c:val>
          <c:extLst>
            <c:ext xmlns:c16="http://schemas.microsoft.com/office/drawing/2014/chart" uri="{C3380CC4-5D6E-409C-BE32-E72D297353CC}">
              <c16:uniqueId val="{00000009-B769-46AB-A1CB-297BEC465963}"/>
            </c:ext>
          </c:extLst>
        </c:ser>
        <c:ser>
          <c:idx val="1"/>
          <c:order val="1"/>
          <c:tx>
            <c:strRef>
              <c:f>Sheet1!$C$1</c:f>
              <c:strCache>
                <c:ptCount val="1"/>
                <c:pt idx="0">
                  <c:v>pitää jonkin verran paikkansa</c:v>
                </c:pt>
              </c:strCache>
            </c:strRef>
          </c:tx>
          <c:spPr>
            <a:solidFill>
              <a:schemeClr val="accent3">
                <a:tint val="77000"/>
              </a:schemeClr>
            </a:solidFill>
            <a:ln>
              <a:noFill/>
            </a:ln>
            <a:effectLst/>
          </c:spPr>
          <c:invertIfNegative val="0"/>
          <c:cat>
            <c:strRef>
              <c:f>Sheet1!$A$2:$A$10</c:f>
              <c:strCache>
                <c:ptCount val="9"/>
                <c:pt idx="0">
                  <c:v>Käyn nukkumaan samaan aikaan joka ilta.</c:v>
                </c:pt>
                <c:pt idx="1">
                  <c:v>Lopetan sähköisten laitteiden käytön vähintään tunnin ennen nukkumaanmenoa.</c:v>
                </c:pt>
                <c:pt idx="2">
                  <c:v>Herään aamulla pirteänä.</c:v>
                </c:pt>
                <c:pt idx="3">
                  <c:v>Syön 5-6 ateriaa (ruokailut + välipalat) päivässä.</c:v>
                </c:pt>
                <c:pt idx="4">
                  <c:v>Osallistun kotona ruoanlaittoon.</c:v>
                </c:pt>
                <c:pt idx="5">
                  <c:v>Pesen käteni aina ennen ruokailua.</c:v>
                </c:pt>
                <c:pt idx="6">
                  <c:v>Otan nopeasti yhteyttä valmentajaani sairastuessani tai loukkaantuessani.</c:v>
                </c:pt>
                <c:pt idx="7">
                  <c:v>Minulla on riittävästi vapaa-aikaa.</c:v>
                </c:pt>
                <c:pt idx="8">
                  <c:v>Minulla on riittävästi aikaa olla kavereiden kanssa.</c:v>
                </c:pt>
              </c:strCache>
            </c:strRef>
          </c:cat>
          <c:val>
            <c:numRef>
              <c:f>Sheet1!$C$2:$C$10</c:f>
              <c:numCache>
                <c:formatCode>General</c:formatCode>
                <c:ptCount val="9"/>
                <c:pt idx="0">
                  <c:v>0.15</c:v>
                </c:pt>
                <c:pt idx="1">
                  <c:v>0.31</c:v>
                </c:pt>
                <c:pt idx="2">
                  <c:v>0.31</c:v>
                </c:pt>
                <c:pt idx="3">
                  <c:v>7.0000000000000007E-2</c:v>
                </c:pt>
                <c:pt idx="4">
                  <c:v>0.26</c:v>
                </c:pt>
                <c:pt idx="5">
                  <c:v>7.0000000000000007E-2</c:v>
                </c:pt>
                <c:pt idx="6">
                  <c:v>0.02</c:v>
                </c:pt>
                <c:pt idx="7">
                  <c:v>0.22</c:v>
                </c:pt>
                <c:pt idx="8">
                  <c:v>0.32</c:v>
                </c:pt>
              </c:numCache>
            </c:numRef>
          </c:val>
          <c:extLst>
            <c:ext xmlns:c16="http://schemas.microsoft.com/office/drawing/2014/chart" uri="{C3380CC4-5D6E-409C-BE32-E72D297353CC}">
              <c16:uniqueId val="{00000013-B769-46AB-A1CB-297BEC465963}"/>
            </c:ext>
          </c:extLst>
        </c:ser>
        <c:ser>
          <c:idx val="2"/>
          <c:order val="2"/>
          <c:tx>
            <c:strRef>
              <c:f>Sheet1!$D$1</c:f>
              <c:strCache>
                <c:ptCount val="1"/>
                <c:pt idx="0">
                  <c:v>pitää osittain paikkansa</c:v>
                </c:pt>
              </c:strCache>
            </c:strRef>
          </c:tx>
          <c:spPr>
            <a:solidFill>
              <a:schemeClr val="accent3"/>
            </a:solidFill>
            <a:ln>
              <a:noFill/>
            </a:ln>
            <a:effectLst/>
          </c:spPr>
          <c:invertIfNegative val="0"/>
          <c:cat>
            <c:strRef>
              <c:f>Sheet1!$A$2:$A$10</c:f>
              <c:strCache>
                <c:ptCount val="9"/>
                <c:pt idx="0">
                  <c:v>Käyn nukkumaan samaan aikaan joka ilta.</c:v>
                </c:pt>
                <c:pt idx="1">
                  <c:v>Lopetan sähköisten laitteiden käytön vähintään tunnin ennen nukkumaanmenoa.</c:v>
                </c:pt>
                <c:pt idx="2">
                  <c:v>Herään aamulla pirteänä.</c:v>
                </c:pt>
                <c:pt idx="3">
                  <c:v>Syön 5-6 ateriaa (ruokailut + välipalat) päivässä.</c:v>
                </c:pt>
                <c:pt idx="4">
                  <c:v>Osallistun kotona ruoanlaittoon.</c:v>
                </c:pt>
                <c:pt idx="5">
                  <c:v>Pesen käteni aina ennen ruokailua.</c:v>
                </c:pt>
                <c:pt idx="6">
                  <c:v>Otan nopeasti yhteyttä valmentajaani sairastuessani tai loukkaantuessani.</c:v>
                </c:pt>
                <c:pt idx="7">
                  <c:v>Minulla on riittävästi vapaa-aikaa.</c:v>
                </c:pt>
                <c:pt idx="8">
                  <c:v>Minulla on riittävästi aikaa olla kavereiden kanssa.</c:v>
                </c:pt>
              </c:strCache>
            </c:strRef>
          </c:cat>
          <c:val>
            <c:numRef>
              <c:f>Sheet1!$D$2:$D$10</c:f>
              <c:numCache>
                <c:formatCode>General</c:formatCode>
                <c:ptCount val="9"/>
                <c:pt idx="0">
                  <c:v>0.26</c:v>
                </c:pt>
                <c:pt idx="1">
                  <c:v>0.26</c:v>
                </c:pt>
                <c:pt idx="2">
                  <c:v>0.26</c:v>
                </c:pt>
                <c:pt idx="3">
                  <c:v>0.1</c:v>
                </c:pt>
                <c:pt idx="4">
                  <c:v>0.37</c:v>
                </c:pt>
                <c:pt idx="5">
                  <c:v>7.0000000000000007E-2</c:v>
                </c:pt>
                <c:pt idx="6">
                  <c:v>0.1</c:v>
                </c:pt>
                <c:pt idx="7">
                  <c:v>0.35</c:v>
                </c:pt>
                <c:pt idx="8">
                  <c:v>0.2</c:v>
                </c:pt>
              </c:numCache>
            </c:numRef>
          </c:val>
          <c:extLst>
            <c:ext xmlns:c16="http://schemas.microsoft.com/office/drawing/2014/chart" uri="{C3380CC4-5D6E-409C-BE32-E72D297353CC}">
              <c16:uniqueId val="{0000001D-B769-46AB-A1CB-297BEC465963}"/>
            </c:ext>
          </c:extLst>
        </c:ser>
        <c:ser>
          <c:idx val="3"/>
          <c:order val="3"/>
          <c:tx>
            <c:strRef>
              <c:f>Sheet1!$E$1</c:f>
              <c:strCache>
                <c:ptCount val="1"/>
                <c:pt idx="0">
                  <c:v>pitää melko hyvin paikkansa</c:v>
                </c:pt>
              </c:strCache>
            </c:strRef>
          </c:tx>
          <c:spPr>
            <a:solidFill>
              <a:schemeClr val="accent3">
                <a:shade val="76000"/>
              </a:schemeClr>
            </a:solidFill>
            <a:ln>
              <a:noFill/>
            </a:ln>
            <a:effectLst/>
          </c:spPr>
          <c:invertIfNegative val="0"/>
          <c:cat>
            <c:strRef>
              <c:f>Sheet1!$A$2:$A$10</c:f>
              <c:strCache>
                <c:ptCount val="9"/>
                <c:pt idx="0">
                  <c:v>Käyn nukkumaan samaan aikaan joka ilta.</c:v>
                </c:pt>
                <c:pt idx="1">
                  <c:v>Lopetan sähköisten laitteiden käytön vähintään tunnin ennen nukkumaanmenoa.</c:v>
                </c:pt>
                <c:pt idx="2">
                  <c:v>Herään aamulla pirteänä.</c:v>
                </c:pt>
                <c:pt idx="3">
                  <c:v>Syön 5-6 ateriaa (ruokailut + välipalat) päivässä.</c:v>
                </c:pt>
                <c:pt idx="4">
                  <c:v>Osallistun kotona ruoanlaittoon.</c:v>
                </c:pt>
                <c:pt idx="5">
                  <c:v>Pesen käteni aina ennen ruokailua.</c:v>
                </c:pt>
                <c:pt idx="6">
                  <c:v>Otan nopeasti yhteyttä valmentajaani sairastuessani tai loukkaantuessani.</c:v>
                </c:pt>
                <c:pt idx="7">
                  <c:v>Minulla on riittävästi vapaa-aikaa.</c:v>
                </c:pt>
                <c:pt idx="8">
                  <c:v>Minulla on riittävästi aikaa olla kavereiden kanssa.</c:v>
                </c:pt>
              </c:strCache>
            </c:strRef>
          </c:cat>
          <c:val>
            <c:numRef>
              <c:f>Sheet1!$E$2:$E$10</c:f>
              <c:numCache>
                <c:formatCode>General</c:formatCode>
                <c:ptCount val="9"/>
                <c:pt idx="0">
                  <c:v>0.54</c:v>
                </c:pt>
                <c:pt idx="1">
                  <c:v>0</c:v>
                </c:pt>
                <c:pt idx="2">
                  <c:v>0.16</c:v>
                </c:pt>
                <c:pt idx="3">
                  <c:v>0.23</c:v>
                </c:pt>
                <c:pt idx="4">
                  <c:v>0.18</c:v>
                </c:pt>
                <c:pt idx="5">
                  <c:v>0.33</c:v>
                </c:pt>
                <c:pt idx="6">
                  <c:v>0.23</c:v>
                </c:pt>
                <c:pt idx="7">
                  <c:v>0.23</c:v>
                </c:pt>
                <c:pt idx="8">
                  <c:v>0.23</c:v>
                </c:pt>
              </c:numCache>
            </c:numRef>
          </c:val>
          <c:extLst>
            <c:ext xmlns:c16="http://schemas.microsoft.com/office/drawing/2014/chart" uri="{C3380CC4-5D6E-409C-BE32-E72D297353CC}">
              <c16:uniqueId val="{00000027-B769-46AB-A1CB-297BEC465963}"/>
            </c:ext>
          </c:extLst>
        </c:ser>
        <c:ser>
          <c:idx val="4"/>
          <c:order val="4"/>
          <c:tx>
            <c:strRef>
              <c:f>Sheet1!$F$1</c:f>
              <c:strCache>
                <c:ptCount val="1"/>
                <c:pt idx="0">
                  <c:v>pitää täysin paikkansa</c:v>
                </c:pt>
              </c:strCache>
            </c:strRef>
          </c:tx>
          <c:spPr>
            <a:solidFill>
              <a:schemeClr val="accent3">
                <a:shade val="53000"/>
              </a:schemeClr>
            </a:solidFill>
            <a:ln>
              <a:noFill/>
            </a:ln>
            <a:effectLst/>
          </c:spPr>
          <c:invertIfNegative val="0"/>
          <c:cat>
            <c:strRef>
              <c:f>Sheet1!$A$2:$A$10</c:f>
              <c:strCache>
                <c:ptCount val="9"/>
                <c:pt idx="0">
                  <c:v>Käyn nukkumaan samaan aikaan joka ilta.</c:v>
                </c:pt>
                <c:pt idx="1">
                  <c:v>Lopetan sähköisten laitteiden käytön vähintään tunnin ennen nukkumaanmenoa.</c:v>
                </c:pt>
                <c:pt idx="2">
                  <c:v>Herään aamulla pirteänä.</c:v>
                </c:pt>
                <c:pt idx="3">
                  <c:v>Syön 5-6 ateriaa (ruokailut + välipalat) päivässä.</c:v>
                </c:pt>
                <c:pt idx="4">
                  <c:v>Osallistun kotona ruoanlaittoon.</c:v>
                </c:pt>
                <c:pt idx="5">
                  <c:v>Pesen käteni aina ennen ruokailua.</c:v>
                </c:pt>
                <c:pt idx="6">
                  <c:v>Otan nopeasti yhteyttä valmentajaani sairastuessani tai loukkaantuessani.</c:v>
                </c:pt>
                <c:pt idx="7">
                  <c:v>Minulla on riittävästi vapaa-aikaa.</c:v>
                </c:pt>
                <c:pt idx="8">
                  <c:v>Minulla on riittävästi aikaa olla kavereiden kanssa.</c:v>
                </c:pt>
              </c:strCache>
            </c:strRef>
          </c:cat>
          <c:val>
            <c:numRef>
              <c:f>Sheet1!$F$2:$F$10</c:f>
              <c:numCache>
                <c:formatCode>General</c:formatCode>
                <c:ptCount val="9"/>
                <c:pt idx="0">
                  <c:v>0.05</c:v>
                </c:pt>
                <c:pt idx="1">
                  <c:v>0.02</c:v>
                </c:pt>
                <c:pt idx="2">
                  <c:v>0.03</c:v>
                </c:pt>
                <c:pt idx="3">
                  <c:v>0.6</c:v>
                </c:pt>
                <c:pt idx="4">
                  <c:v>0.11</c:v>
                </c:pt>
                <c:pt idx="5">
                  <c:v>0.48</c:v>
                </c:pt>
                <c:pt idx="6">
                  <c:v>0.65</c:v>
                </c:pt>
                <c:pt idx="7">
                  <c:v>0.18</c:v>
                </c:pt>
                <c:pt idx="8">
                  <c:v>0.15</c:v>
                </c:pt>
              </c:numCache>
            </c:numRef>
          </c:val>
          <c:extLst>
            <c:ext xmlns:c16="http://schemas.microsoft.com/office/drawing/2014/chart" uri="{C3380CC4-5D6E-409C-BE32-E72D297353CC}">
              <c16:uniqueId val="{00000031-B769-46AB-A1CB-297BEC465963}"/>
            </c:ext>
          </c:extLst>
        </c:ser>
        <c:dLbls>
          <c:showLegendKey val="0"/>
          <c:showVal val="0"/>
          <c:showCatName val="0"/>
          <c:showSerName val="0"/>
          <c:showPercent val="0"/>
          <c:showBubbleSize val="0"/>
        </c:dLbls>
        <c:gapWidth val="150"/>
        <c:overlap val="100"/>
        <c:axId val="67451136"/>
        <c:axId val="66437120"/>
      </c:barChart>
      <c:catAx>
        <c:axId val="67451136"/>
        <c:scaling>
          <c:orientation val="maxMin"/>
        </c:scaling>
        <c:delete val="0"/>
        <c:axPos val="l"/>
        <c:numFmt formatCode="General" sourceLinked="1"/>
        <c:majorTickMark val="none"/>
        <c:minorTickMark val="none"/>
        <c:tickLblPos val="low"/>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fi-FI"/>
          </a:p>
        </c:txPr>
        <c:crossAx val="66437120"/>
        <c:crosses val="autoZero"/>
        <c:auto val="0"/>
        <c:lblAlgn val="ctr"/>
        <c:lblOffset val="100"/>
        <c:noMultiLvlLbl val="0"/>
      </c:catAx>
      <c:valAx>
        <c:axId val="66437120"/>
        <c:scaling>
          <c:orientation val="minMax"/>
          <c:max val="1"/>
          <c:min val="0"/>
        </c:scaling>
        <c:delete val="0"/>
        <c:axPos val="t"/>
        <c:majorGridlines>
          <c:spPr>
            <a:ln w="9525" cap="flat" cmpd="sng" algn="ctr">
              <a:solidFill>
                <a:schemeClr val="tx1">
                  <a:lumMod val="15000"/>
                  <a:lumOff val="85000"/>
                </a:schemeClr>
              </a:solidFill>
              <a:round/>
            </a:ln>
            <a:effectLst/>
          </c:spPr>
        </c:majorGridlines>
        <c:numFmt formatCode="0%" sourceLinked="0"/>
        <c:majorTickMark val="none"/>
        <c:minorTickMark val="none"/>
        <c:tickLblPos val="high"/>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fi-FI"/>
          </a:p>
        </c:txPr>
        <c:crossAx val="67451136"/>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fi-FI"/>
        </a:p>
      </c:txPr>
    </c:legend>
    <c:plotVisOnly val="1"/>
    <c:dispBlanksAs val="zero"/>
    <c:showDLblsOverMax val="1"/>
  </c:chart>
  <c:spPr>
    <a:noFill/>
    <a:ln>
      <a:noFill/>
    </a:ln>
    <a:effectLst/>
  </c:spPr>
  <c:txPr>
    <a:bodyPr/>
    <a:lstStyle/>
    <a:p>
      <a:pPr>
        <a:defRPr/>
      </a:pPr>
      <a:endParaRPr lang="fi-FI"/>
    </a:p>
  </c:txPr>
  <c:externalData r:id="rId3">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clustered"/>
        <c:varyColors val="0"/>
        <c:ser>
          <c:idx val="0"/>
          <c:order val="0"/>
          <c:tx>
            <c:strRef>
              <c:f>Sheet1!$B$1</c:f>
              <c:strCache>
                <c:ptCount val="1"/>
                <c:pt idx="0">
                  <c:v>Oletko mukana urheiluseuratoiminnassa?</c:v>
                </c:pt>
              </c:strCache>
            </c:strRef>
          </c:tx>
          <c:spPr>
            <a:solidFill>
              <a:schemeClr val="accent1"/>
            </a:solidFill>
            <a:ln>
              <a:noFill/>
            </a:ln>
            <a:effectLst/>
          </c:spPr>
          <c:invertIfNegative val="0"/>
          <c:dLbls>
            <c:dLbl>
              <c:idx val="0"/>
              <c:tx>
                <c:rich>
                  <a:bodyPr/>
                  <a:lstStyle/>
                  <a:p>
                    <a:r>
                      <a:rPr lang="en-US"/>
                      <a:t>100%</a:t>
                    </a:r>
                  </a:p>
                </c:rich>
              </c:tx>
              <c:dLblPos val="ctr"/>
              <c:showLegendKey val="0"/>
              <c:showVal val="0"/>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41D1-4C96-90A7-7816D4708F08}"/>
                </c:ext>
              </c:extLst>
            </c:dLbl>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fi-FI"/>
              </a:p>
            </c:txPr>
            <c:showLegendKey val="0"/>
            <c:showVal val="0"/>
            <c:showCatName val="0"/>
            <c:showSerName val="0"/>
            <c:showPercent val="0"/>
            <c:showBubbleSize val="0"/>
            <c:extLst>
              <c:ext xmlns:c15="http://schemas.microsoft.com/office/drawing/2012/chart" uri="{CE6537A1-D6FC-4f65-9D91-7224C49458BB}">
                <c15:showLeaderLines val="0"/>
              </c:ext>
            </c:extLst>
          </c:dLbls>
          <c:cat>
            <c:strRef>
              <c:f>Sheet1!$A$2:$A$3</c:f>
              <c:strCache>
                <c:ptCount val="2"/>
                <c:pt idx="0">
                  <c:v>Kyllä</c:v>
                </c:pt>
                <c:pt idx="1">
                  <c:v>Ei</c:v>
                </c:pt>
              </c:strCache>
            </c:strRef>
          </c:cat>
          <c:val>
            <c:numRef>
              <c:f>Sheet1!$B$2:$B$3</c:f>
              <c:numCache>
                <c:formatCode>General</c:formatCode>
                <c:ptCount val="2"/>
                <c:pt idx="0">
                  <c:v>1</c:v>
                </c:pt>
                <c:pt idx="1">
                  <c:v>0</c:v>
                </c:pt>
              </c:numCache>
            </c:numRef>
          </c:val>
          <c:extLst>
            <c:ext xmlns:c16="http://schemas.microsoft.com/office/drawing/2014/chart" uri="{C3380CC4-5D6E-409C-BE32-E72D297353CC}">
              <c16:uniqueId val="{00000002-41D1-4C96-90A7-7816D4708F08}"/>
            </c:ext>
          </c:extLst>
        </c:ser>
        <c:dLbls>
          <c:showLegendKey val="0"/>
          <c:showVal val="0"/>
          <c:showCatName val="0"/>
          <c:showSerName val="0"/>
          <c:showPercent val="0"/>
          <c:showBubbleSize val="0"/>
        </c:dLbls>
        <c:gapWidth val="182"/>
        <c:axId val="67451136"/>
        <c:axId val="66437120"/>
      </c:barChart>
      <c:catAx>
        <c:axId val="67451136"/>
        <c:scaling>
          <c:orientation val="maxMin"/>
        </c:scaling>
        <c:delete val="0"/>
        <c:axPos val="l"/>
        <c:numFmt formatCode="General" sourceLinked="1"/>
        <c:majorTickMark val="none"/>
        <c:minorTickMark val="none"/>
        <c:tickLblPos val="low"/>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fi-FI"/>
          </a:p>
        </c:txPr>
        <c:crossAx val="66437120"/>
        <c:crosses val="autoZero"/>
        <c:auto val="0"/>
        <c:lblAlgn val="ctr"/>
        <c:lblOffset val="100"/>
        <c:noMultiLvlLbl val="0"/>
      </c:catAx>
      <c:valAx>
        <c:axId val="66437120"/>
        <c:scaling>
          <c:orientation val="minMax"/>
          <c:min val="0"/>
        </c:scaling>
        <c:delete val="0"/>
        <c:axPos val="t"/>
        <c:majorGridlines>
          <c:spPr>
            <a:ln w="9525" cap="flat" cmpd="sng" algn="ctr">
              <a:solidFill>
                <a:schemeClr val="tx1">
                  <a:lumMod val="15000"/>
                  <a:lumOff val="85000"/>
                </a:schemeClr>
              </a:solidFill>
              <a:round/>
            </a:ln>
            <a:effectLst/>
          </c:spPr>
        </c:majorGridlines>
        <c:numFmt formatCode="0%" sourceLinked="0"/>
        <c:majorTickMark val="none"/>
        <c:minorTickMark val="none"/>
        <c:tickLblPos val="high"/>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fi-FI"/>
          </a:p>
        </c:txPr>
        <c:crossAx val="67451136"/>
        <c:crosses val="autoZero"/>
        <c:crossBetween val="between"/>
      </c:valAx>
      <c:spPr>
        <a:noFill/>
        <a:ln>
          <a:noFill/>
        </a:ln>
        <a:effectLst/>
      </c:spPr>
    </c:plotArea>
    <c:plotVisOnly val="1"/>
    <c:dispBlanksAs val="zero"/>
    <c:showDLblsOverMax val="1"/>
  </c:chart>
  <c:spPr>
    <a:noFill/>
    <a:ln>
      <a:noFill/>
    </a:ln>
    <a:effectLst/>
  </c:spPr>
  <c:txPr>
    <a:bodyPr/>
    <a:lstStyle/>
    <a:p>
      <a:pPr>
        <a:defRPr/>
      </a:pPr>
      <a:endParaRPr lang="fi-FI"/>
    </a:p>
  </c:txPr>
  <c:externalData r:id="rId3">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Minkä-ikäisenä aloit harrastaa liikuntaa tai urheilua urheiluseurassa?</c:v>
                </c:pt>
              </c:strCache>
            </c:strRef>
          </c:tx>
          <c:spPr>
            <a:solidFill>
              <a:schemeClr val="accent1"/>
            </a:solidFill>
            <a:ln>
              <a:noFill/>
            </a:ln>
            <a:effectLst/>
          </c:spPr>
          <c:invertIfNegative val="0"/>
          <c:dLbls>
            <c:dLbl>
              <c:idx val="0"/>
              <c:tx>
                <c:rich>
                  <a:bodyPr/>
                  <a:lstStyle/>
                  <a:p>
                    <a:r>
                      <a:rPr lang="en-US"/>
                      <a:t>22%</a:t>
                    </a:r>
                  </a:p>
                </c:rich>
              </c:tx>
              <c:dLblPos val="ctr"/>
              <c:showLegendKey val="0"/>
              <c:showVal val="0"/>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2E75-4464-A7F6-44DC84E0BFC5}"/>
                </c:ext>
              </c:extLst>
            </c:dLbl>
            <c:dLbl>
              <c:idx val="1"/>
              <c:tx>
                <c:rich>
                  <a:bodyPr/>
                  <a:lstStyle/>
                  <a:p>
                    <a:r>
                      <a:rPr lang="en-US"/>
                      <a:t>25%</a:t>
                    </a:r>
                  </a:p>
                </c:rich>
              </c:tx>
              <c:dLblPos val="ctr"/>
              <c:showLegendKey val="0"/>
              <c:showVal val="0"/>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2E75-4464-A7F6-44DC84E0BFC5}"/>
                </c:ext>
              </c:extLst>
            </c:dLbl>
            <c:dLbl>
              <c:idx val="2"/>
              <c:tx>
                <c:rich>
                  <a:bodyPr/>
                  <a:lstStyle/>
                  <a:p>
                    <a:r>
                      <a:rPr lang="en-US"/>
                      <a:t>22%</a:t>
                    </a:r>
                  </a:p>
                </c:rich>
              </c:tx>
              <c:dLblPos val="ctr"/>
              <c:showLegendKey val="0"/>
              <c:showVal val="0"/>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2E75-4464-A7F6-44DC84E0BFC5}"/>
                </c:ext>
              </c:extLst>
            </c:dLbl>
            <c:dLbl>
              <c:idx val="3"/>
              <c:tx>
                <c:rich>
                  <a:bodyPr/>
                  <a:lstStyle/>
                  <a:p>
                    <a:r>
                      <a:rPr lang="en-US"/>
                      <a:t>18%</a:t>
                    </a:r>
                  </a:p>
                </c:rich>
              </c:tx>
              <c:dLblPos val="ctr"/>
              <c:showLegendKey val="0"/>
              <c:showVal val="0"/>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2E75-4464-A7F6-44DC84E0BFC5}"/>
                </c:ext>
              </c:extLst>
            </c:dLbl>
            <c:dLbl>
              <c:idx val="4"/>
              <c:tx>
                <c:rich>
                  <a:bodyPr/>
                  <a:lstStyle/>
                  <a:p>
                    <a:r>
                      <a:rPr lang="en-US"/>
                      <a:t>5%</a:t>
                    </a:r>
                  </a:p>
                </c:rich>
              </c:tx>
              <c:dLblPos val="ctr"/>
              <c:showLegendKey val="0"/>
              <c:showVal val="0"/>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2E75-4464-A7F6-44DC84E0BFC5}"/>
                </c:ext>
              </c:extLst>
            </c:dLbl>
            <c:dLbl>
              <c:idx val="5"/>
              <c:tx>
                <c:rich>
                  <a:bodyPr/>
                  <a:lstStyle/>
                  <a:p>
                    <a:r>
                      <a:rPr lang="en-US"/>
                      <a:t>5%</a:t>
                    </a:r>
                  </a:p>
                </c:rich>
              </c:tx>
              <c:dLblPos val="ctr"/>
              <c:showLegendKey val="0"/>
              <c:showVal val="0"/>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2E75-4464-A7F6-44DC84E0BFC5}"/>
                </c:ext>
              </c:extLst>
            </c:dLbl>
            <c:dLbl>
              <c:idx val="6"/>
              <c:tx>
                <c:rich>
                  <a:bodyPr/>
                  <a:lstStyle/>
                  <a:p>
                    <a:r>
                      <a:rPr lang="en-US"/>
                      <a:t>3%</a:t>
                    </a:r>
                  </a:p>
                </c:rich>
              </c:tx>
              <c:dLblPos val="ctr"/>
              <c:showLegendKey val="0"/>
              <c:showVal val="0"/>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6-2E75-4464-A7F6-44DC84E0BFC5}"/>
                </c:ext>
              </c:extLst>
            </c:dLbl>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fi-FI"/>
              </a:p>
            </c:txPr>
            <c:showLegendKey val="0"/>
            <c:showVal val="0"/>
            <c:showCatName val="0"/>
            <c:showSerName val="0"/>
            <c:showPercent val="0"/>
            <c:showBubbleSize val="0"/>
            <c:extLst>
              <c:ext xmlns:c15="http://schemas.microsoft.com/office/drawing/2012/chart" uri="{CE6537A1-D6FC-4f65-9D91-7224C49458BB}">
                <c15:showLeaderLines val="0"/>
              </c:ext>
            </c:extLst>
          </c:dLbls>
          <c:cat>
            <c:strRef>
              <c:f>Sheet1!$A$2:$A$16</c:f>
              <c:strCache>
                <c:ptCount val="15"/>
                <c:pt idx="0">
                  <c:v>3v tai nuorempana</c:v>
                </c:pt>
                <c:pt idx="1">
                  <c:v>4v</c:v>
                </c:pt>
                <c:pt idx="2">
                  <c:v>5v</c:v>
                </c:pt>
                <c:pt idx="3">
                  <c:v>6v</c:v>
                </c:pt>
                <c:pt idx="4">
                  <c:v>7v</c:v>
                </c:pt>
                <c:pt idx="5">
                  <c:v>8v</c:v>
                </c:pt>
                <c:pt idx="6">
                  <c:v>9v</c:v>
                </c:pt>
                <c:pt idx="7">
                  <c:v>10v</c:v>
                </c:pt>
                <c:pt idx="8">
                  <c:v>11v</c:v>
                </c:pt>
                <c:pt idx="9">
                  <c:v>12v</c:v>
                </c:pt>
                <c:pt idx="10">
                  <c:v>13v</c:v>
                </c:pt>
                <c:pt idx="11">
                  <c:v>14v</c:v>
                </c:pt>
                <c:pt idx="12">
                  <c:v>15v</c:v>
                </c:pt>
                <c:pt idx="13">
                  <c:v>16v</c:v>
                </c:pt>
                <c:pt idx="14">
                  <c:v>17v</c:v>
                </c:pt>
              </c:strCache>
            </c:strRef>
          </c:cat>
          <c:val>
            <c:numRef>
              <c:f>Sheet1!$B$2:$B$16</c:f>
              <c:numCache>
                <c:formatCode>General</c:formatCode>
                <c:ptCount val="15"/>
                <c:pt idx="0">
                  <c:v>0.22</c:v>
                </c:pt>
                <c:pt idx="1">
                  <c:v>0.25</c:v>
                </c:pt>
                <c:pt idx="2">
                  <c:v>0.22</c:v>
                </c:pt>
                <c:pt idx="3">
                  <c:v>0.18</c:v>
                </c:pt>
                <c:pt idx="4">
                  <c:v>0.05</c:v>
                </c:pt>
                <c:pt idx="5">
                  <c:v>0.05</c:v>
                </c:pt>
                <c:pt idx="6">
                  <c:v>0.03</c:v>
                </c:pt>
                <c:pt idx="7">
                  <c:v>0</c:v>
                </c:pt>
                <c:pt idx="8">
                  <c:v>0</c:v>
                </c:pt>
                <c:pt idx="9">
                  <c:v>0</c:v>
                </c:pt>
                <c:pt idx="10">
                  <c:v>0</c:v>
                </c:pt>
                <c:pt idx="11">
                  <c:v>0</c:v>
                </c:pt>
                <c:pt idx="12">
                  <c:v>0</c:v>
                </c:pt>
                <c:pt idx="13">
                  <c:v>0</c:v>
                </c:pt>
                <c:pt idx="14">
                  <c:v>0</c:v>
                </c:pt>
              </c:numCache>
            </c:numRef>
          </c:val>
          <c:extLst>
            <c:ext xmlns:c16="http://schemas.microsoft.com/office/drawing/2014/chart" uri="{C3380CC4-5D6E-409C-BE32-E72D297353CC}">
              <c16:uniqueId val="{0000000F-2E75-4464-A7F6-44DC84E0BFC5}"/>
            </c:ext>
          </c:extLst>
        </c:ser>
        <c:dLbls>
          <c:showLegendKey val="0"/>
          <c:showVal val="0"/>
          <c:showCatName val="0"/>
          <c:showSerName val="0"/>
          <c:showPercent val="0"/>
          <c:showBubbleSize val="0"/>
        </c:dLbls>
        <c:gapWidth val="219"/>
        <c:overlap val="-27"/>
        <c:axId val="67451136"/>
        <c:axId val="66437120"/>
      </c:barChart>
      <c:catAx>
        <c:axId val="67451136"/>
        <c:scaling>
          <c:orientation val="minMax"/>
        </c:scaling>
        <c:delete val="0"/>
        <c:axPos val="b"/>
        <c:numFmt formatCode="General" sourceLinked="1"/>
        <c:majorTickMark val="none"/>
        <c:minorTickMark val="none"/>
        <c:tickLblPos val="low"/>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fi-FI"/>
          </a:p>
        </c:txPr>
        <c:crossAx val="66437120"/>
        <c:crosses val="autoZero"/>
        <c:auto val="0"/>
        <c:lblAlgn val="ctr"/>
        <c:lblOffset val="100"/>
        <c:noMultiLvlLbl val="0"/>
      </c:catAx>
      <c:valAx>
        <c:axId val="66437120"/>
        <c:scaling>
          <c:orientation val="minMax"/>
          <c:min val="0"/>
        </c:scaling>
        <c:delete val="0"/>
        <c:axPos val="l"/>
        <c:majorGridlines>
          <c:spPr>
            <a:ln w="9525" cap="flat" cmpd="sng" algn="ctr">
              <a:solidFill>
                <a:schemeClr val="tx1">
                  <a:lumMod val="15000"/>
                  <a:lumOff val="85000"/>
                </a:schemeClr>
              </a:solidFill>
              <a:round/>
            </a:ln>
            <a:effectLst/>
          </c:spPr>
        </c:majorGridlines>
        <c:numFmt formatCode="0%" sourceLinked="0"/>
        <c:majorTickMark val="none"/>
        <c:minorTickMark val="none"/>
        <c:tickLblPos val="high"/>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fi-FI"/>
          </a:p>
        </c:txPr>
        <c:crossAx val="67451136"/>
        <c:crosses val="autoZero"/>
        <c:crossBetween val="between"/>
      </c:valAx>
      <c:spPr>
        <a:noFill/>
        <a:ln>
          <a:noFill/>
        </a:ln>
        <a:effectLst/>
      </c:spPr>
    </c:plotArea>
    <c:plotVisOnly val="1"/>
    <c:dispBlanksAs val="zero"/>
    <c:showDLblsOverMax val="1"/>
  </c:chart>
  <c:spPr>
    <a:noFill/>
    <a:ln>
      <a:noFill/>
    </a:ln>
    <a:effectLst/>
  </c:spPr>
  <c:txPr>
    <a:bodyPr/>
    <a:lstStyle/>
    <a:p>
      <a:pPr>
        <a:defRPr/>
      </a:pPr>
      <a:endParaRPr lang="fi-FI"/>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0.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5.xml><?xml version="1.0" encoding="utf-8"?>
<cs:colorStyle xmlns:cs="http://schemas.microsoft.com/office/drawing/2012/chartStyle" xmlns:a="http://schemas.openxmlformats.org/drawingml/2006/main" meth="withinLinearReversed" id="23">
  <a:schemeClr val="accent3"/>
</cs:colorStyle>
</file>

<file path=ppt/charts/colors16.xml><?xml version="1.0" encoding="utf-8"?>
<cs:colorStyle xmlns:cs="http://schemas.microsoft.com/office/drawing/2012/chartStyle" xmlns:a="http://schemas.openxmlformats.org/drawingml/2006/main" meth="withinLinearReversed" id="23">
  <a:schemeClr val="accent3"/>
</cs:colorStyle>
</file>

<file path=ppt/charts/colors1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9.xml><?xml version="1.0" encoding="utf-8"?>
<cs:colorStyle xmlns:cs="http://schemas.microsoft.com/office/drawing/2012/chartStyle" xmlns:a="http://schemas.openxmlformats.org/drawingml/2006/main" meth="withinLinearReversed" id="23">
  <a:schemeClr val="accent3"/>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0.xml><?xml version="1.0" encoding="utf-8"?>
<cs:colorStyle xmlns:cs="http://schemas.microsoft.com/office/drawing/2012/chartStyle" xmlns:a="http://schemas.openxmlformats.org/drawingml/2006/main" meth="withinLinearReversed" id="23">
  <a:schemeClr val="accent3"/>
</cs:colorStyle>
</file>

<file path=ppt/charts/colors21.xml><?xml version="1.0" encoding="utf-8"?>
<cs:colorStyle xmlns:cs="http://schemas.microsoft.com/office/drawing/2012/chartStyle" xmlns:a="http://schemas.openxmlformats.org/drawingml/2006/main" meth="withinLinearReversed" id="23">
  <a:schemeClr val="accent3"/>
</cs:colorStyle>
</file>

<file path=ppt/charts/colors22.xml><?xml version="1.0" encoding="utf-8"?>
<cs:colorStyle xmlns:cs="http://schemas.microsoft.com/office/drawing/2012/chartStyle" xmlns:a="http://schemas.openxmlformats.org/drawingml/2006/main" meth="withinLinearReversed" id="23">
  <a:schemeClr val="accent3"/>
</cs:colorStyle>
</file>

<file path=ppt/charts/colors23.xml><?xml version="1.0" encoding="utf-8"?>
<cs:colorStyle xmlns:cs="http://schemas.microsoft.com/office/drawing/2012/chartStyle" xmlns:a="http://schemas.openxmlformats.org/drawingml/2006/main" meth="withinLinearReversed" id="23">
  <a:schemeClr val="accent3"/>
</cs:colorStyle>
</file>

<file path=ppt/charts/colors24.xml><?xml version="1.0" encoding="utf-8"?>
<cs:colorStyle xmlns:cs="http://schemas.microsoft.com/office/drawing/2012/chartStyle" xmlns:a="http://schemas.openxmlformats.org/drawingml/2006/main" meth="withinLinearReversed" id="23">
  <a:schemeClr val="accent3"/>
</cs:colorStyle>
</file>

<file path=ppt/charts/colors25.xml><?xml version="1.0" encoding="utf-8"?>
<cs:colorStyle xmlns:cs="http://schemas.microsoft.com/office/drawing/2012/chartStyle" xmlns:a="http://schemas.openxmlformats.org/drawingml/2006/main" meth="withinLinearReversed" id="23">
  <a:schemeClr val="accent3"/>
</cs:colorStyle>
</file>

<file path=ppt/charts/colors26.xml><?xml version="1.0" encoding="utf-8"?>
<cs:colorStyle xmlns:cs="http://schemas.microsoft.com/office/drawing/2012/chartStyle" xmlns:a="http://schemas.openxmlformats.org/drawingml/2006/main" meth="withinLinearReversed" id="23">
  <a:schemeClr val="accent3"/>
</cs:colorStyle>
</file>

<file path=ppt/charts/colors27.xml><?xml version="1.0" encoding="utf-8"?>
<cs:colorStyle xmlns:cs="http://schemas.microsoft.com/office/drawing/2012/chartStyle" xmlns:a="http://schemas.openxmlformats.org/drawingml/2006/main" meth="withinLinearReversed" id="23">
  <a:schemeClr val="accent3"/>
</cs:colorStyle>
</file>

<file path=ppt/charts/colors2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withinLinearReversed" id="23">
  <a:schemeClr val="accent3"/>
</cs:colorStyle>
</file>

<file path=ppt/charts/colors4.xml><?xml version="1.0" encoding="utf-8"?>
<cs:colorStyle xmlns:cs="http://schemas.microsoft.com/office/drawing/2012/chartStyle" xmlns:a="http://schemas.openxmlformats.org/drawingml/2006/main" meth="withinLinearReversed" id="23">
  <a:schemeClr val="accent3"/>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7.xml><?xml version="1.0" encoding="utf-8"?>
<cs:colorStyle xmlns:cs="http://schemas.microsoft.com/office/drawing/2012/chartStyle" xmlns:a="http://schemas.openxmlformats.org/drawingml/2006/main" meth="withinLinearReversed" id="23">
  <a:schemeClr val="accent3"/>
</cs:colorStyle>
</file>

<file path=ppt/charts/colors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9.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0.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1.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3.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4.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5.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6.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7.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8.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9.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0.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1.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2.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3.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4.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5.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6.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7.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8.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302">
  <cs:axisTitle>
    <cs:lnRef idx="0"/>
    <cs:fillRef idx="0"/>
    <cs:effectRef idx="0"/>
    <cs:fontRef idx="minor">
      <a:schemeClr val="tx2"/>
    </cs:fontRef>
    <cs:defRPr sz="1197" b="1" kern="1200"/>
  </cs:axisTitle>
  <cs:categoryAxis>
    <cs:lnRef idx="0"/>
    <cs:fillRef idx="0"/>
    <cs:effectRef idx="0"/>
    <cs:fontRef idx="minor">
      <a:schemeClr val="tx2"/>
    </cs:fontRef>
    <cs:spPr>
      <a:ln w="9525" cap="flat" cmpd="sng" algn="ctr">
        <a:solidFill>
          <a:schemeClr val="tx2">
            <a:lumMod val="15000"/>
            <a:lumOff val="85000"/>
          </a:schemeClr>
        </a:solidFill>
        <a:round/>
      </a:ln>
    </cs:spPr>
    <cs:defRPr sz="1197" kern="1200"/>
  </cs:categoryAxis>
  <cs:chartArea mods="allowNoFillOverride allowNoLineOverride">
    <cs:lnRef idx="0"/>
    <cs:fillRef idx="0"/>
    <cs:effectRef idx="0"/>
    <cs:fontRef idx="minor">
      <a:schemeClr val="tx2"/>
    </cs:fontRef>
    <cs:spPr>
      <a:solidFill>
        <a:schemeClr val="bg1"/>
      </a:solidFill>
      <a:ln w="9525" cap="flat" cmpd="sng" algn="ctr">
        <a:solidFill>
          <a:schemeClr val="tx2">
            <a:lumMod val="15000"/>
            <a:lumOff val="85000"/>
          </a:schemeClr>
        </a:solidFill>
        <a:round/>
      </a:ln>
    </cs:spPr>
    <cs:defRPr sz="1197" kern="1200"/>
  </cs:chartArea>
  <cs:dataLabel>
    <cs:lnRef idx="0"/>
    <cs:fillRef idx="0"/>
    <cs:effectRef idx="0"/>
    <cs:fontRef idx="minor">
      <a:schemeClr val="tx2"/>
    </cs:fontRef>
    <cs:defRPr sz="1197" kern="1200"/>
  </cs:dataLabel>
  <cs:dataLabelCallout>
    <cs:lnRef idx="0"/>
    <cs:fillRef idx="0"/>
    <cs:effectRef idx="0"/>
    <cs:fontRef idx="minor">
      <a:schemeClr val="dk2">
        <a:lumMod val="7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3">
      <cs:styleClr val="auto"/>
    </cs:fillRef>
    <cs:effectRef idx="2"/>
    <cs:fontRef idx="minor">
      <a:schemeClr val="tx2"/>
    </cs:fontRef>
  </cs:dataPoint>
  <cs:dataPoint3D>
    <cs:lnRef idx="0"/>
    <cs:fillRef idx="3">
      <cs:styleClr val="auto"/>
    </cs:fillRef>
    <cs:effectRef idx="2"/>
    <cs:fontRef idx="minor">
      <a:schemeClr val="tx2"/>
    </cs:fontRef>
  </cs:dataPoint3D>
  <cs:dataPointLine>
    <cs:lnRef idx="0">
      <cs:styleClr val="auto"/>
    </cs:lnRef>
    <cs:fillRef idx="3"/>
    <cs:effectRef idx="2"/>
    <cs:fontRef idx="minor">
      <a:schemeClr val="tx2"/>
    </cs:fontRef>
    <cs:spPr>
      <a:ln w="31750" cap="rnd">
        <a:solidFill>
          <a:schemeClr val="phClr"/>
        </a:solidFill>
        <a:round/>
      </a:ln>
    </cs:spPr>
  </cs:dataPointLine>
  <cs:dataPointMarker>
    <cs:lnRef idx="0"/>
    <cs:fillRef idx="3">
      <cs:styleClr val="auto"/>
    </cs:fillRef>
    <cs:effectRef idx="2"/>
    <cs:fontRef idx="minor">
      <a:schemeClr val="tx2"/>
    </cs:fontRef>
    <cs:spPr>
      <a:ln w="12700">
        <a:solidFill>
          <a:schemeClr val="lt2"/>
        </a:solidFill>
        <a:round/>
      </a:ln>
    </cs:spPr>
  </cs:dataPointMarker>
  <cs:dataPointMarkerLayout symbol="circle" size="6"/>
  <cs:dataPointWireframe>
    <cs:lnRef idx="0">
      <cs:styleClr val="auto"/>
    </cs:lnRef>
    <cs:fillRef idx="3"/>
    <cs:effectRef idx="2"/>
    <cs:fontRef idx="minor">
      <a:schemeClr val="tx2"/>
    </cs:fontRef>
    <cs:spPr>
      <a:ln w="9525" cap="rnd">
        <a:solidFill>
          <a:schemeClr val="phClr"/>
        </a:solidFill>
        <a:round/>
      </a:ln>
    </cs:spPr>
  </cs:dataPointWireframe>
  <cs:dataTable>
    <cs:lnRef idx="0"/>
    <cs:fillRef idx="0"/>
    <cs:effectRef idx="0"/>
    <cs:fontRef idx="minor">
      <a:schemeClr val="tx2"/>
    </cs:fontRef>
    <cs:spPr>
      <a:ln w="9525">
        <a:solidFill>
          <a:schemeClr val="tx2">
            <a:lumMod val="15000"/>
            <a:lumOff val="85000"/>
          </a:schemeClr>
        </a:solidFill>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2"/>
    </cs:fontRef>
    <cs:spPr>
      <a:ln w="9525">
        <a:solidFill>
          <a:schemeClr val="tx2">
            <a:lumMod val="60000"/>
            <a:lumOff val="40000"/>
          </a:schemeClr>
        </a:solidFill>
        <a:prstDash val="dash"/>
      </a:ln>
    </cs:spPr>
  </cs:dropLine>
  <cs:errorBar>
    <cs:lnRef idx="0"/>
    <cs:fillRef idx="0"/>
    <cs:effectRef idx="0"/>
    <cs:fontRef idx="minor">
      <a:schemeClr val="tx2"/>
    </cs:fontRef>
    <cs:spPr>
      <a:ln w="9525">
        <a:solidFill>
          <a:schemeClr val="tx2">
            <a:lumMod val="75000"/>
          </a:schemeClr>
        </a:solidFill>
        <a:round/>
      </a:ln>
    </cs:spPr>
  </cs:errorBar>
  <cs:floor>
    <cs:lnRef idx="0"/>
    <cs:fillRef idx="0"/>
    <cs:effectRef idx="0"/>
    <cs:fontRef idx="minor">
      <a:schemeClr val="tx2"/>
    </cs:fontRef>
  </cs:floor>
  <cs:gridlineMajor>
    <cs:lnRef idx="0"/>
    <cs:fillRef idx="0"/>
    <cs:effectRef idx="0"/>
    <cs:fontRef idx="minor">
      <a:schemeClr val="tx2"/>
    </cs:fontRef>
    <cs:spPr>
      <a:ln w="9525" cap="flat" cmpd="sng" algn="ctr">
        <a:solidFill>
          <a:schemeClr val="tx2">
            <a:lumMod val="15000"/>
            <a:lumOff val="85000"/>
          </a:schemeClr>
        </a:solidFill>
        <a:round/>
      </a:ln>
    </cs:spPr>
  </cs:gridlineMajor>
  <cs:gridlineMinor>
    <cs:lnRef idx="0"/>
    <cs:fillRef idx="0"/>
    <cs:effectRef idx="0"/>
    <cs:fontRef idx="minor">
      <a:schemeClr val="tx2"/>
    </cs:fontRef>
    <cs:spPr>
      <a:ln>
        <a:solidFill>
          <a:schemeClr val="tx2">
            <a:lumMod val="5000"/>
            <a:lumOff val="95000"/>
          </a:schemeClr>
        </a:solidFill>
      </a:ln>
    </cs:spPr>
  </cs:gridlineMinor>
  <cs:hiLoLine>
    <cs:lnRef idx="0"/>
    <cs:fillRef idx="0"/>
    <cs:effectRef idx="0"/>
    <cs:fontRef idx="minor">
      <a:schemeClr val="tx2"/>
    </cs:fontRef>
    <cs:spPr>
      <a:ln w="9525">
        <a:solidFill>
          <a:schemeClr val="tx2">
            <a:lumMod val="60000"/>
            <a:lumOff val="40000"/>
          </a:schemeClr>
        </a:solidFill>
        <a:prstDash val="dash"/>
      </a:ln>
    </cs:spPr>
  </cs:hiLoLine>
  <cs:leaderLine>
    <cs:lnRef idx="0"/>
    <cs:fillRef idx="0"/>
    <cs:effectRef idx="0"/>
    <cs:fontRef idx="minor">
      <a:schemeClr val="tx2"/>
    </cs:fontRef>
    <cs:spPr>
      <a:ln w="9525">
        <a:solidFill>
          <a:schemeClr val="tx2">
            <a:lumMod val="35000"/>
            <a:lumOff val="65000"/>
          </a:schemeClr>
        </a:solidFill>
      </a:ln>
    </cs:spPr>
  </cs:leaderLine>
  <cs:legend>
    <cs:lnRef idx="0"/>
    <cs:fillRef idx="0"/>
    <cs:effectRef idx="0"/>
    <cs:fontRef idx="minor">
      <a:schemeClr val="tx2"/>
    </cs:fontRef>
    <cs:defRPr sz="1197" kern="1200"/>
  </cs:legend>
  <cs:plotArea>
    <cs:lnRef idx="0"/>
    <cs:fillRef idx="0"/>
    <cs:effectRef idx="0"/>
    <cs:fontRef idx="minor">
      <a:schemeClr val="tx2"/>
    </cs:fontRef>
  </cs:plotArea>
  <cs:plotArea3D>
    <cs:lnRef idx="0"/>
    <cs:fillRef idx="0"/>
    <cs:effectRef idx="0"/>
    <cs:fontRef idx="minor">
      <a:schemeClr val="tx2"/>
    </cs:fontRef>
  </cs:plotArea3D>
  <cs:seriesAxis>
    <cs:lnRef idx="0"/>
    <cs:fillRef idx="0"/>
    <cs:effectRef idx="0"/>
    <cs:fontRef idx="minor">
      <a:schemeClr val="tx2"/>
    </cs:fontRef>
    <cs:spPr>
      <a:ln w="9525" cap="flat" cmpd="sng" algn="ctr">
        <a:solidFill>
          <a:schemeClr val="tx2">
            <a:lumMod val="15000"/>
            <a:lumOff val="85000"/>
          </a:schemeClr>
        </a:solidFill>
        <a:round/>
      </a:ln>
    </cs:spPr>
    <cs:defRPr sz="1197" kern="1200"/>
  </cs:seriesAxis>
  <cs:seriesLine>
    <cs:lnRef idx="0"/>
    <cs:fillRef idx="0"/>
    <cs:effectRef idx="0"/>
    <cs:fontRef idx="minor">
      <a:schemeClr val="tx2"/>
    </cs:fontRef>
    <cs:spPr>
      <a:ln w="9525">
        <a:solidFill>
          <a:schemeClr val="tx2">
            <a:lumMod val="60000"/>
            <a:lumOff val="40000"/>
          </a:schemeClr>
        </a:solidFill>
        <a:prstDash val="dash"/>
      </a:ln>
    </cs:spPr>
  </cs:seriesLine>
  <cs:title>
    <cs:lnRef idx="0"/>
    <cs:fillRef idx="0"/>
    <cs:effectRef idx="0"/>
    <cs:fontRef idx="minor">
      <a:schemeClr val="tx2"/>
    </cs:fontRef>
    <cs:defRPr sz="2128" b="1" kern="1200"/>
  </cs:title>
  <cs:trendline>
    <cs:lnRef idx="0">
      <cs:styleClr val="auto"/>
    </cs:lnRef>
    <cs:fillRef idx="0"/>
    <cs:effectRef idx="0"/>
    <cs:fontRef idx="minor">
      <a:schemeClr val="tx2"/>
    </cs:fontRef>
    <cs:spPr>
      <a:ln w="19050" cap="rnd">
        <a:solidFill>
          <a:schemeClr val="phClr"/>
        </a:solidFill>
        <a:prstDash val="sysDash"/>
      </a:ln>
    </cs:spPr>
  </cs:trendline>
  <cs:trendlineLabel>
    <cs:lnRef idx="0"/>
    <cs:fillRef idx="0"/>
    <cs:effectRef idx="0"/>
    <cs:fontRef idx="minor">
      <a:schemeClr val="tx2"/>
    </cs:fontRef>
    <cs:defRPr sz="1197" kern="1200"/>
  </cs:trendlineLabel>
  <cs:upBar>
    <cs:lnRef idx="0"/>
    <cs:fillRef idx="0"/>
    <cs:effectRef idx="0"/>
    <cs:fontRef idx="minor">
      <a:schemeClr val="tx2"/>
    </cs:fontRef>
    <cs:spPr>
      <a:solidFill>
        <a:schemeClr val="lt1"/>
      </a:solidFill>
      <a:ln w="9525">
        <a:solidFill>
          <a:schemeClr val="tx1">
            <a:lumMod val="15000"/>
            <a:lumOff val="85000"/>
          </a:schemeClr>
        </a:solidFill>
      </a:ln>
    </cs:spPr>
  </cs:upBar>
  <cs:valueAxis>
    <cs:lnRef idx="0"/>
    <cs:fillRef idx="0"/>
    <cs:effectRef idx="0"/>
    <cs:fontRef idx="minor">
      <a:schemeClr val="tx2"/>
    </cs:fontRef>
    <cs:defRPr sz="1197" kern="1200"/>
  </cs:valueAxis>
  <cs:wall>
    <cs:lnRef idx="0"/>
    <cs:fillRef idx="0"/>
    <cs:effectRef idx="0"/>
    <cs:fontRef idx="minor">
      <a:schemeClr val="tx2"/>
    </cs:fontRef>
  </cs:wall>
</cs:chartStyle>
</file>

<file path=ppt/charts/style4.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6.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7.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8.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9.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822960" y="758952"/>
            <a:ext cx="75438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825038" y="4455621"/>
            <a:ext cx="75438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E8FD0B7A-F5DD-4F40-B4CB-3B2C354B893A}" type="datetimeFigureOut">
              <a:rPr lang="en-US" smtClean="0" smtId="4294967295"/>
              <a:t>2/12/2020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smtId="4294967295"/>
              <a:t>‹#›</a:t>
            </a:fld>
            <a:endParaRPr lang="en-US"/>
          </a:p>
        </p:txBody>
      </p:sp>
      <p:cxnSp>
        <p:nvCxnSpPr>
          <p:cNvPr id="9" name="Straight Connector 8"/>
          <p:cNvCxnSpPr/>
          <p:nvPr/>
        </p:nvCxnSpPr>
        <p:spPr>
          <a:xfrm>
            <a:off x="905744" y="4343400"/>
            <a:ext cx="740664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814684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8FD0B7A-F5DD-4F40-B4CB-3B2C354B893A}" type="datetimeFigureOut">
              <a:rPr lang="en-US" smtClean="0" smtId="4294967295"/>
              <a:t>2/12/2020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smtId="4294967295"/>
              <a:t>‹#›</a:t>
            </a:fld>
            <a:endParaRPr lang="en-US"/>
          </a:p>
        </p:txBody>
      </p:sp>
    </p:spTree>
    <p:extLst>
      <p:ext uri="{BB962C8B-B14F-4D97-AF65-F5344CB8AC3E}">
        <p14:creationId xmlns:p14="http://schemas.microsoft.com/office/powerpoint/2010/main" val="5048585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6543675" y="412302"/>
            <a:ext cx="1971675" cy="575989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412302"/>
            <a:ext cx="5800725" cy="5759898"/>
          </a:xfrm>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8FD0B7A-F5DD-4F40-B4CB-3B2C354B893A}" type="datetimeFigureOut">
              <a:rPr lang="en-US" smtClean="0" smtId="4294967295"/>
              <a:t>2/12/2020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smtId="4294967295"/>
              <a:t>‹#›</a:t>
            </a:fld>
            <a:endParaRPr lang="en-US"/>
          </a:p>
        </p:txBody>
      </p:sp>
    </p:spTree>
    <p:extLst>
      <p:ext uri="{BB962C8B-B14F-4D97-AF65-F5344CB8AC3E}">
        <p14:creationId xmlns:p14="http://schemas.microsoft.com/office/powerpoint/2010/main" val="20086006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8FD0B7A-F5DD-4F40-B4CB-3B2C354B893A}" type="datetimeFigureOut">
              <a:rPr lang="en-US" smtClean="0" smtId="4294967295"/>
              <a:t>2/12/2020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smtId="4294967295"/>
              <a:t>‹#›</a:t>
            </a:fld>
            <a:endParaRPr lang="en-US"/>
          </a:p>
        </p:txBody>
      </p:sp>
    </p:spTree>
    <p:extLst>
      <p:ext uri="{BB962C8B-B14F-4D97-AF65-F5344CB8AC3E}">
        <p14:creationId xmlns:p14="http://schemas.microsoft.com/office/powerpoint/2010/main" val="42166859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22960" y="758952"/>
            <a:ext cx="7543800" cy="3566160"/>
          </a:xfrm>
        </p:spPr>
        <p:txBody>
          <a:bodyPr anchor="b" anchorCtr="0">
            <a:normAutofit/>
          </a:bodyPr>
          <a:lstStyle>
            <a:lvl1pPr>
              <a:lnSpc>
                <a:spcPct val="85000"/>
              </a:lnSpc>
              <a:defRPr sz="8000" b="0">
                <a:solidFill>
                  <a:schemeClr val="tx1">
                    <a:lumMod val="85000"/>
                    <a:lumOff val="1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822960" y="4453128"/>
            <a:ext cx="75438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8FD0B7A-F5DD-4F40-B4CB-3B2C354B893A}" type="datetimeFigureOut">
              <a:rPr lang="en-US" smtClean="0" smtId="4294967295"/>
              <a:t>2/12/2020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smtId="4294967295"/>
              <a:t>‹#›</a:t>
            </a:fld>
            <a:endParaRPr lang="en-US"/>
          </a:p>
        </p:txBody>
      </p:sp>
      <p:cxnSp>
        <p:nvCxnSpPr>
          <p:cNvPr id="9" name="Straight Connector 8"/>
          <p:cNvCxnSpPr/>
          <p:nvPr/>
        </p:nvCxnSpPr>
        <p:spPr>
          <a:xfrm>
            <a:off x="905744" y="4343400"/>
            <a:ext cx="740664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84742695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822960" y="286604"/>
            <a:ext cx="7543800" cy="1450757"/>
          </a:xfrm>
        </p:spPr>
        <p:txBody>
          <a:bodyPr/>
          <a:lstStyle/>
          <a:p>
            <a:r>
              <a:rPr lang="en-US"/>
              <a:t>Click to edit Master title style</a:t>
            </a:r>
            <a:endParaRPr lang="en-US" dirty="0"/>
          </a:p>
        </p:txBody>
      </p:sp>
      <p:sp>
        <p:nvSpPr>
          <p:cNvPr id="3" name="Content Placeholder 2"/>
          <p:cNvSpPr>
            <a:spLocks noGrp="1"/>
          </p:cNvSpPr>
          <p:nvPr>
            <p:ph sz="half" idx="1"/>
          </p:nvPr>
        </p:nvSpPr>
        <p:spPr>
          <a:xfrm>
            <a:off x="822960" y="1845734"/>
            <a:ext cx="370332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63440" y="1845735"/>
            <a:ext cx="370332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E8FD0B7A-F5DD-4F40-B4CB-3B2C354B893A}" type="datetimeFigureOut">
              <a:rPr lang="en-US" smtClean="0" smtId="4294967295"/>
              <a:t>2/12/2020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AE1883-0942-4AA3-9DB2-9C7C3A0314B1}" type="slidenum">
              <a:rPr lang="en-US" smtClean="0" smtId="4294967295"/>
              <a:t>‹#›</a:t>
            </a:fld>
            <a:endParaRPr lang="en-US"/>
          </a:p>
        </p:txBody>
      </p:sp>
    </p:spTree>
    <p:extLst>
      <p:ext uri="{BB962C8B-B14F-4D97-AF65-F5344CB8AC3E}">
        <p14:creationId xmlns:p14="http://schemas.microsoft.com/office/powerpoint/2010/main" val="193834207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822960" y="286604"/>
            <a:ext cx="7543800" cy="1450757"/>
          </a:xfrm>
        </p:spPr>
        <p:txBody>
          <a:bodyPr/>
          <a:lstStyle/>
          <a:p>
            <a:r>
              <a:rPr lang="en-US"/>
              <a:t>Click to edit Master title style</a:t>
            </a:r>
            <a:endParaRPr lang="en-US" dirty="0"/>
          </a:p>
        </p:txBody>
      </p:sp>
      <p:sp>
        <p:nvSpPr>
          <p:cNvPr id="3" name="Text Placeholder 2"/>
          <p:cNvSpPr>
            <a:spLocks noGrp="1"/>
          </p:cNvSpPr>
          <p:nvPr>
            <p:ph type="body" idx="1"/>
          </p:nvPr>
        </p:nvSpPr>
        <p:spPr>
          <a:xfrm>
            <a:off x="822960" y="1846052"/>
            <a:ext cx="370332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22960" y="2582334"/>
            <a:ext cx="3703320" cy="337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63440" y="1846052"/>
            <a:ext cx="370332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63440" y="2582334"/>
            <a:ext cx="3703320" cy="337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E8FD0B7A-F5DD-4F40-B4CB-3B2C354B893A}" type="datetimeFigureOut">
              <a:rPr lang="en-US" smtClean="0" smtId="4294967295"/>
              <a:t>2/12/2020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3AE1883-0942-4AA3-9DB2-9C7C3A0314B1}" type="slidenum">
              <a:rPr lang="en-US" smtClean="0" smtId="4294967295"/>
              <a:t>‹#›</a:t>
            </a:fld>
            <a:endParaRPr lang="en-US"/>
          </a:p>
        </p:txBody>
      </p:sp>
    </p:spTree>
    <p:extLst>
      <p:ext uri="{BB962C8B-B14F-4D97-AF65-F5344CB8AC3E}">
        <p14:creationId xmlns:p14="http://schemas.microsoft.com/office/powerpoint/2010/main" val="4634329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E8FD0B7A-F5DD-4F40-B4CB-3B2C354B893A}" type="datetimeFigureOut">
              <a:rPr lang="en-US" smtClean="0" smtId="4294967295"/>
              <a:t>2/12/2020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3AE1883-0942-4AA3-9DB2-9C7C3A0314B1}" type="slidenum">
              <a:rPr lang="en-US" smtClean="0" smtId="4294967295"/>
              <a:t>‹#›</a:t>
            </a:fld>
            <a:endParaRPr lang="en-US"/>
          </a:p>
        </p:txBody>
      </p:sp>
    </p:spTree>
    <p:extLst>
      <p:ext uri="{BB962C8B-B14F-4D97-AF65-F5344CB8AC3E}">
        <p14:creationId xmlns:p14="http://schemas.microsoft.com/office/powerpoint/2010/main" val="34978333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E8FD0B7A-F5DD-4F40-B4CB-3B2C354B893A}" type="datetimeFigureOut">
              <a:rPr lang="en-US" smtClean="0" smtId="4294967295"/>
              <a:t>2/12/2020</a:t>
            </a:fld>
            <a:endParaRPr lang="en-US"/>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US"/>
          </a:p>
        </p:txBody>
      </p:sp>
      <p:sp>
        <p:nvSpPr>
          <p:cNvPr id="9" name="Slide Number Placeholder 8"/>
          <p:cNvSpPr>
            <a:spLocks noGrp="1"/>
          </p:cNvSpPr>
          <p:nvPr>
            <p:ph type="sldNum" sz="quarter" idx="12"/>
          </p:nvPr>
        </p:nvSpPr>
        <p:spPr/>
        <p:txBody>
          <a:bodyPr/>
          <a:lstStyle/>
          <a:p>
            <a:fld id="{93AE1883-0942-4AA3-9DB2-9C7C3A0314B1}" type="slidenum">
              <a:rPr lang="en-US" smtClean="0" smtId="4294967295"/>
              <a:t>‹#›</a:t>
            </a:fld>
            <a:endParaRPr lang="en-US"/>
          </a:p>
        </p:txBody>
      </p:sp>
    </p:spTree>
    <p:extLst>
      <p:ext uri="{BB962C8B-B14F-4D97-AF65-F5344CB8AC3E}">
        <p14:creationId xmlns:p14="http://schemas.microsoft.com/office/powerpoint/2010/main" val="24603187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3" y="0"/>
            <a:ext cx="3038093"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3030053" y="0"/>
            <a:ext cx="48006"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342900" y="594359"/>
            <a:ext cx="2400300" cy="2286000"/>
          </a:xfrm>
        </p:spPr>
        <p:txBody>
          <a:bodyPr anchor="b">
            <a:normAutofit/>
          </a:bodyPr>
          <a:lstStyle>
            <a:lvl1pPr>
              <a:defRPr sz="3600" b="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3600450" y="731520"/>
            <a:ext cx="4869180" cy="5257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342900" y="2926080"/>
            <a:ext cx="24003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349134" y="6459786"/>
            <a:ext cx="1963883" cy="365125"/>
          </a:xfrm>
        </p:spPr>
        <p:txBody>
          <a:bodyPr/>
          <a:lstStyle>
            <a:lvl1pPr algn="l">
              <a:defRPr/>
            </a:lvl1pPr>
          </a:lstStyle>
          <a:p>
            <a:fld id="{E8FD0B7A-F5DD-4F40-B4CB-3B2C354B893A}" type="datetimeFigureOut">
              <a:rPr lang="en-US" smtClean="0" smtId="4294967295"/>
              <a:t>2/12/2020</a:t>
            </a:fld>
            <a:endParaRPr lang="en-US"/>
          </a:p>
        </p:txBody>
      </p:sp>
      <p:sp>
        <p:nvSpPr>
          <p:cNvPr id="6" name="Footer Placeholder 5"/>
          <p:cNvSpPr>
            <a:spLocks noGrp="1"/>
          </p:cNvSpPr>
          <p:nvPr>
            <p:ph type="ftr" sz="quarter" idx="11"/>
          </p:nvPr>
        </p:nvSpPr>
        <p:spPr>
          <a:xfrm>
            <a:off x="3600450" y="6459786"/>
            <a:ext cx="3486150" cy="365125"/>
          </a:xfrm>
        </p:spPr>
        <p:txBody>
          <a:bodyPr/>
          <a:lstStyle>
            <a:lvl1pPr algn="l">
              <a:defRPr>
                <a:solidFill>
                  <a:schemeClr val="tx2"/>
                </a:solidFill>
              </a:defRPr>
            </a:lvl1pPr>
          </a:lstStyle>
          <a:p>
            <a:endParaRPr lang="en-US"/>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93AE1883-0942-4AA3-9DB2-9C7C3A0314B1}" type="slidenum">
              <a:rPr lang="en-US" smtClean="0" smtId="4294967295"/>
              <a:t>‹#›</a:t>
            </a:fld>
            <a:endParaRPr lang="en-US"/>
          </a:p>
        </p:txBody>
      </p:sp>
    </p:spTree>
    <p:extLst>
      <p:ext uri="{BB962C8B-B14F-4D97-AF65-F5344CB8AC3E}">
        <p14:creationId xmlns:p14="http://schemas.microsoft.com/office/powerpoint/2010/main" val="22810622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9141619"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2" y="491507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22960" y="5074920"/>
            <a:ext cx="7585234" cy="822960"/>
          </a:xfrm>
        </p:spPr>
        <p:txBody>
          <a:bodyPr tIns="0" bIns="0" anchor="b">
            <a:noAutofit/>
          </a:bodyPr>
          <a:lstStyle>
            <a:lvl1pPr>
              <a:defRPr sz="3600" b="0">
                <a:solidFill>
                  <a:srgbClr val="FFFFFF"/>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12" y="0"/>
            <a:ext cx="9143989" cy="4915076"/>
          </a:xfrm>
          <a:solidFill>
            <a:schemeClr val="bg2">
              <a:lumMod val="90000"/>
            </a:schemeClr>
          </a:solidFill>
        </p:spPr>
        <p:txBody>
          <a:bodyPr lIns="457200" tIns="45720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22960" y="5907024"/>
            <a:ext cx="7589520"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8FD0B7A-F5DD-4F40-B4CB-3B2C354B893A}" type="datetimeFigureOut">
              <a:rPr lang="en-US" smtClean="0" smtId="4294967295"/>
              <a:t>2/12/2020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AE1883-0942-4AA3-9DB2-9C7C3A0314B1}" type="slidenum">
              <a:rPr lang="en-US" smtClean="0" smtId="4294967295"/>
              <a:t>‹#›</a:t>
            </a:fld>
            <a:endParaRPr lang="en-US"/>
          </a:p>
        </p:txBody>
      </p:sp>
    </p:spTree>
    <p:extLst>
      <p:ext uri="{BB962C8B-B14F-4D97-AF65-F5344CB8AC3E}">
        <p14:creationId xmlns:p14="http://schemas.microsoft.com/office/powerpoint/2010/main" val="54925986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0" y="6400800"/>
            <a:ext cx="9144001"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5"/>
            <a:ext cx="9144001" cy="65999"/>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822960" y="286604"/>
            <a:ext cx="7543800" cy="1450757"/>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822959" y="1845734"/>
            <a:ext cx="7543801" cy="4023360"/>
          </a:xfrm>
          <a:prstGeom prst="rect">
            <a:avLst/>
          </a:prstGeom>
        </p:spPr>
        <p:txBody>
          <a:bodyPr vert="horz" lIns="0" tIns="45720" rIns="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22961" y="6459786"/>
            <a:ext cx="1854203" cy="365125"/>
          </a:xfrm>
          <a:prstGeom prst="rect">
            <a:avLst/>
          </a:prstGeom>
        </p:spPr>
        <p:txBody>
          <a:bodyPr vert="horz" lIns="91440" tIns="45720" rIns="91440" bIns="45720" rtlCol="0" anchor="ctr"/>
          <a:lstStyle>
            <a:lvl1pPr algn="l">
              <a:defRPr sz="900">
                <a:solidFill>
                  <a:srgbClr val="FFFFFF"/>
                </a:solidFill>
              </a:defRPr>
            </a:lvl1pPr>
          </a:lstStyle>
          <a:p>
            <a:fld id="{E8FD0B7A-F5DD-4F40-B4CB-3B2C354B893A}" type="datetimeFigureOut">
              <a:rPr lang="en-US" smtClean="0" smtId="4294967295"/>
              <a:t>2/12/2020</a:t>
            </a:fld>
            <a:endParaRPr lang="en-US"/>
          </a:p>
        </p:txBody>
      </p:sp>
      <p:sp>
        <p:nvSpPr>
          <p:cNvPr id="5" name="Footer Placeholder 4"/>
          <p:cNvSpPr>
            <a:spLocks noGrp="1"/>
          </p:cNvSpPr>
          <p:nvPr>
            <p:ph type="ftr" sz="quarter" idx="3"/>
          </p:nvPr>
        </p:nvSpPr>
        <p:spPr>
          <a:xfrm>
            <a:off x="2764639" y="6459786"/>
            <a:ext cx="3617103"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n-US"/>
          </a:p>
        </p:txBody>
      </p:sp>
      <p:sp>
        <p:nvSpPr>
          <p:cNvPr id="6" name="Slide Number Placeholder 5"/>
          <p:cNvSpPr>
            <a:spLocks noGrp="1"/>
          </p:cNvSpPr>
          <p:nvPr>
            <p:ph type="sldNum" sz="quarter" idx="4"/>
          </p:nvPr>
        </p:nvSpPr>
        <p:spPr>
          <a:xfrm>
            <a:off x="7425344" y="6459786"/>
            <a:ext cx="984019" cy="365125"/>
          </a:xfrm>
          <a:prstGeom prst="rect">
            <a:avLst/>
          </a:prstGeom>
        </p:spPr>
        <p:txBody>
          <a:bodyPr vert="horz" lIns="91440" tIns="45720" rIns="91440" bIns="45720" rtlCol="0" anchor="ctr"/>
          <a:lstStyle>
            <a:lvl1pPr algn="r">
              <a:defRPr sz="1050">
                <a:solidFill>
                  <a:srgbClr val="FFFFFF"/>
                </a:solidFill>
              </a:defRPr>
            </a:lvl1pPr>
          </a:lstStyle>
          <a:p>
            <a:fld id="{93AE1883-0942-4AA3-9DB2-9C7C3A0314B1}" type="slidenum">
              <a:rPr lang="en-US" smtClean="0" smtId="4294967295"/>
              <a:t>‹#›</a:t>
            </a:fld>
            <a:endParaRPr lang="en-US"/>
          </a:p>
        </p:txBody>
      </p:sp>
      <p:cxnSp>
        <p:nvCxnSpPr>
          <p:cNvPr id="10" name="Straight Connector 9"/>
          <p:cNvCxnSpPr/>
          <p:nvPr/>
        </p:nvCxnSpPr>
        <p:spPr>
          <a:xfrm>
            <a:off x="895149" y="1737845"/>
            <a:ext cx="74752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7156524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chart" Target="../charts/chart9.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chart" Target="../charts/chart10.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chart" Target="../charts/chart11.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chart" Target="../charts/chart12.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chart" Target="../charts/chart13.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chart" Target="../charts/chart14.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chart" Target="../charts/chart15.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chart" Target="../charts/chart16.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chart" Target="../charts/chart17.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chart" Target="../charts/chart18.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chart" Target="../charts/chart19.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chart" Target="../charts/chart20.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chart" Target="../charts/chart21.xm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chart" Target="../charts/chart22.xml"/><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chart" Target="../charts/chart23.xml"/><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chart" Target="../charts/chart24.xml"/><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2" Type="http://schemas.openxmlformats.org/officeDocument/2006/relationships/chart" Target="../charts/chart25.xml"/><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2" Type="http://schemas.openxmlformats.org/officeDocument/2006/relationships/chart" Target="../charts/chart26.xml"/><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2" Type="http://schemas.openxmlformats.org/officeDocument/2006/relationships/chart" Target="../charts/chart27.xml"/><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2" Type="http://schemas.openxmlformats.org/officeDocument/2006/relationships/chart" Target="../charts/chart28.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chart" Target="../charts/chart4.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chart" Target="../charts/chart5.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chart" Target="../charts/chart6.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chart" Target="../charts/chart7.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chart" Target="../charts/chart8.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ew shape"/>
          <p:cNvSpPr/>
          <p:nvPr/>
        </p:nvSpPr>
        <p:spPr>
          <a:xfrm>
            <a:off x="127000" y="127000"/>
            <a:ext cx="8890000" cy="6731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a:p>
            <a:pPr algn="ctr"/>
            <a:r>
              <a:rPr sz="2000" b="1" i="0" u="none">
                <a:solidFill>
                  <a:srgbClr val="333333"/>
                </a:solidFill>
                <a:latin typeface="Arial"/>
              </a:rPr>
              <a:t>Hatsalan klassillinen koulu</a:t>
            </a:r>
          </a:p>
          <a:p>
            <a:pPr algn="ctr"/>
            <a:r>
              <a:rPr sz="2000" b="1" i="0" u="none">
                <a:solidFill>
                  <a:srgbClr val="333333"/>
                </a:solidFill>
                <a:latin typeface="Arial"/>
              </a:rPr>
              <a:t>Urheiluoppilaskysely kevät 2020</a:t>
            </a:r>
          </a:p>
          <a:p>
            <a:pPr algn="ctr"/>
            <a:r>
              <a:rPr sz="1400" b="0" i="0" u="none">
                <a:solidFill>
                  <a:srgbClr val="333333"/>
                </a:solidFill>
                <a:latin typeface="Arial"/>
              </a:rPr>
              <a:t>Näytetään 40 vastaajaa kyselyn vastaajien kokonaismäärästä 896 </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ew shape"/>
          <p:cNvSpPr/>
          <p:nvPr/>
        </p:nvSpPr>
        <p:spPr>
          <a:xfrm>
            <a:off x="508000" y="381000"/>
            <a:ext cx="8144265" cy="30510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1400" b="1" i="0" u="none">
                <a:solidFill>
                  <a:srgbClr val="333333"/>
                </a:solidFill>
                <a:latin typeface="Arial"/>
              </a:rPr>
              <a:t>13. Minkä-ikäisenä aloit harrastaa liikuntaa tai urheilua urheiluseurassa?</a:t>
            </a:r>
          </a:p>
        </p:txBody>
      </p:sp>
      <p:sp>
        <p:nvSpPr>
          <p:cNvPr id="3" name="New shape"/>
          <p:cNvSpPr/>
          <p:nvPr/>
        </p:nvSpPr>
        <p:spPr>
          <a:xfrm>
            <a:off x="508000" y="698500"/>
            <a:ext cx="8128000" cy="2413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sz="1200" b="0" i="0" u="none">
                <a:solidFill>
                  <a:srgbClr val="333333"/>
                </a:solidFill>
                <a:latin typeface="Arial"/>
              </a:rPr>
              <a:t>Vastaajien määrä: 40</a:t>
            </a:r>
          </a:p>
        </p:txBody>
      </p:sp>
      <p:graphicFrame>
        <p:nvGraphicFramePr>
          <p:cNvPr id="4" name="ChartObject"/>
          <p:cNvGraphicFramePr/>
          <p:nvPr>
            <p:extLst>
              <p:ext uri="{D42A27DB-BD31-4B8C-83A1-F6EECF244321}">
                <p14:modId xmlns:p14="http://schemas.microsoft.com/office/powerpoint/2010/main" val="1763924535"/>
              </p:ext>
            </p:extLst>
          </p:nvPr>
        </p:nvGraphicFramePr>
        <p:xfrm>
          <a:off x="381000" y="1130300"/>
          <a:ext cx="8255000" cy="5080000"/>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ew shape"/>
          <p:cNvSpPr/>
          <p:nvPr/>
        </p:nvSpPr>
        <p:spPr>
          <a:xfrm>
            <a:off x="508000" y="381000"/>
            <a:ext cx="8144265" cy="51867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1400" b="1" i="0" u="none">
                <a:solidFill>
                  <a:srgbClr val="333333"/>
                </a:solidFill>
                <a:latin typeface="Arial"/>
              </a:rPr>
              <a:t>14. Kuinka montaa lajia YHTEENSÄ olet harrastanut urheiluseurassa (harrastuksen kesto vähintään puoli vuotta)?</a:t>
            </a:r>
          </a:p>
        </p:txBody>
      </p:sp>
      <p:sp>
        <p:nvSpPr>
          <p:cNvPr id="3" name="New shape"/>
          <p:cNvSpPr/>
          <p:nvPr/>
        </p:nvSpPr>
        <p:spPr>
          <a:xfrm>
            <a:off x="508000" y="901700"/>
            <a:ext cx="8128000" cy="2413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sz="1200" b="0" i="0" u="none">
                <a:solidFill>
                  <a:srgbClr val="333333"/>
                </a:solidFill>
                <a:latin typeface="Arial"/>
              </a:rPr>
              <a:t>Vastaajien määrä: 38</a:t>
            </a:r>
          </a:p>
        </p:txBody>
      </p:sp>
      <p:graphicFrame>
        <p:nvGraphicFramePr>
          <p:cNvPr id="4" name="ChartObject"/>
          <p:cNvGraphicFramePr/>
          <p:nvPr>
            <p:extLst>
              <p:ext uri="{D42A27DB-BD31-4B8C-83A1-F6EECF244321}">
                <p14:modId xmlns:p14="http://schemas.microsoft.com/office/powerpoint/2010/main" val="3333521607"/>
              </p:ext>
            </p:extLst>
          </p:nvPr>
        </p:nvGraphicFramePr>
        <p:xfrm>
          <a:off x="381000" y="1333500"/>
          <a:ext cx="8255000" cy="5080000"/>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ew shape"/>
          <p:cNvSpPr/>
          <p:nvPr/>
        </p:nvSpPr>
        <p:spPr>
          <a:xfrm>
            <a:off x="508000" y="381000"/>
            <a:ext cx="8144265" cy="51867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1400" b="1" i="0" u="none">
                <a:solidFill>
                  <a:srgbClr val="333333"/>
                </a:solidFill>
                <a:latin typeface="Arial"/>
              </a:rPr>
              <a:t>15. Kuinka montaa lajia harrastat TÄLLÄ HETKELLÄ urheiluseurassa? (Ota huomioon kaikki eri vuodenaikoina urheiluseurassa harrastamasi lajit)</a:t>
            </a:r>
          </a:p>
        </p:txBody>
      </p:sp>
      <p:sp>
        <p:nvSpPr>
          <p:cNvPr id="3" name="New shape"/>
          <p:cNvSpPr/>
          <p:nvPr/>
        </p:nvSpPr>
        <p:spPr>
          <a:xfrm>
            <a:off x="508000" y="901700"/>
            <a:ext cx="8128000" cy="2413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sz="1200" b="0" i="0" u="none">
                <a:solidFill>
                  <a:srgbClr val="333333"/>
                </a:solidFill>
                <a:latin typeface="Arial"/>
              </a:rPr>
              <a:t>Vastaajien määrä: 40</a:t>
            </a:r>
          </a:p>
        </p:txBody>
      </p:sp>
      <p:graphicFrame>
        <p:nvGraphicFramePr>
          <p:cNvPr id="4" name="ChartObject"/>
          <p:cNvGraphicFramePr/>
          <p:nvPr>
            <p:extLst>
              <p:ext uri="{D42A27DB-BD31-4B8C-83A1-F6EECF244321}">
                <p14:modId xmlns:p14="http://schemas.microsoft.com/office/powerpoint/2010/main" val="2583873925"/>
              </p:ext>
            </p:extLst>
          </p:nvPr>
        </p:nvGraphicFramePr>
        <p:xfrm>
          <a:off x="381000" y="1333500"/>
          <a:ext cx="8255000" cy="5080000"/>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ew shape"/>
          <p:cNvSpPr/>
          <p:nvPr/>
        </p:nvSpPr>
        <p:spPr>
          <a:xfrm>
            <a:off x="508000" y="700024"/>
            <a:ext cx="8144265" cy="30777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1400" b="1" i="0" u="none" dirty="0">
                <a:solidFill>
                  <a:srgbClr val="333333"/>
                </a:solidFill>
                <a:latin typeface="Arial"/>
              </a:rPr>
              <a:t>16. </a:t>
            </a:r>
            <a:r>
              <a:rPr lang="fi-FI" sz="1400" b="1" i="0" u="none" dirty="0">
                <a:solidFill>
                  <a:srgbClr val="333333"/>
                </a:solidFill>
                <a:latin typeface="Arial"/>
              </a:rPr>
              <a:t>Mikä on päälajisi? (ilmoitettu vain lajit, joissa enemmän kuin kaksi vastaajaa)</a:t>
            </a:r>
            <a:endParaRPr sz="1400" b="1" i="0" u="none" dirty="0">
              <a:solidFill>
                <a:srgbClr val="333333"/>
              </a:solidFill>
              <a:latin typeface="Arial"/>
            </a:endParaRPr>
          </a:p>
        </p:txBody>
      </p:sp>
      <p:graphicFrame>
        <p:nvGraphicFramePr>
          <p:cNvPr id="4" name="Chart 3">
            <a:extLst>
              <a:ext uri="{FF2B5EF4-FFF2-40B4-BE49-F238E27FC236}">
                <a16:creationId xmlns:a16="http://schemas.microsoft.com/office/drawing/2014/main" id="{77763AFF-0474-4344-8BAC-3104180008B2}"/>
              </a:ext>
            </a:extLst>
          </p:cNvPr>
          <p:cNvGraphicFramePr>
            <a:graphicFrameLocks/>
          </p:cNvGraphicFramePr>
          <p:nvPr>
            <p:extLst>
              <p:ext uri="{D42A27DB-BD31-4B8C-83A1-F6EECF244321}">
                <p14:modId xmlns:p14="http://schemas.microsoft.com/office/powerpoint/2010/main" val="2909659812"/>
              </p:ext>
            </p:extLst>
          </p:nvPr>
        </p:nvGraphicFramePr>
        <p:xfrm>
          <a:off x="755576" y="1988840"/>
          <a:ext cx="7272808" cy="3819872"/>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ew shape"/>
          <p:cNvSpPr/>
          <p:nvPr/>
        </p:nvSpPr>
        <p:spPr>
          <a:xfrm>
            <a:off x="508000" y="381000"/>
            <a:ext cx="8144265" cy="30510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1400" b="1" i="0" u="none">
                <a:solidFill>
                  <a:srgbClr val="333333"/>
                </a:solidFill>
                <a:latin typeface="Arial"/>
              </a:rPr>
              <a:t>17. Minkä ikäisenä aloit harrastaa edellä mainitsemaasi päälajiasi urheiluseurassa?</a:t>
            </a:r>
          </a:p>
        </p:txBody>
      </p:sp>
      <p:sp>
        <p:nvSpPr>
          <p:cNvPr id="3" name="New shape"/>
          <p:cNvSpPr/>
          <p:nvPr/>
        </p:nvSpPr>
        <p:spPr>
          <a:xfrm>
            <a:off x="508000" y="698500"/>
            <a:ext cx="8128000" cy="2413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sz="1200" b="0" i="0" u="none">
                <a:solidFill>
                  <a:srgbClr val="333333"/>
                </a:solidFill>
                <a:latin typeface="Arial"/>
              </a:rPr>
              <a:t>Vastaajien määrä: 40</a:t>
            </a:r>
          </a:p>
        </p:txBody>
      </p:sp>
      <p:graphicFrame>
        <p:nvGraphicFramePr>
          <p:cNvPr id="4" name="ChartObject"/>
          <p:cNvGraphicFramePr/>
          <p:nvPr>
            <p:extLst>
              <p:ext uri="{D42A27DB-BD31-4B8C-83A1-F6EECF244321}">
                <p14:modId xmlns:p14="http://schemas.microsoft.com/office/powerpoint/2010/main" val="3047408731"/>
              </p:ext>
            </p:extLst>
          </p:nvPr>
        </p:nvGraphicFramePr>
        <p:xfrm>
          <a:off x="381000" y="1130300"/>
          <a:ext cx="8255000" cy="5080000"/>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ew shape"/>
          <p:cNvSpPr/>
          <p:nvPr/>
        </p:nvSpPr>
        <p:spPr>
          <a:xfrm>
            <a:off x="508000" y="381000"/>
            <a:ext cx="8144265" cy="51867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1400" b="1" i="0" u="none">
                <a:solidFill>
                  <a:srgbClr val="333333"/>
                </a:solidFill>
                <a:latin typeface="Arial"/>
              </a:rPr>
              <a:t>18. Mieti kuluvaa tai edellistä kautta. Minkä tason sarjaan tai kilpailuihin osallistut päälajissasi?</a:t>
            </a:r>
          </a:p>
        </p:txBody>
      </p:sp>
      <p:sp>
        <p:nvSpPr>
          <p:cNvPr id="3" name="New shape"/>
          <p:cNvSpPr/>
          <p:nvPr/>
        </p:nvSpPr>
        <p:spPr>
          <a:xfrm>
            <a:off x="508000" y="901700"/>
            <a:ext cx="8128000" cy="2413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sz="1200" b="0" i="0" u="none">
                <a:solidFill>
                  <a:srgbClr val="333333"/>
                </a:solidFill>
                <a:latin typeface="Arial"/>
              </a:rPr>
              <a:t>Vastaajien määrä: 40</a:t>
            </a:r>
          </a:p>
        </p:txBody>
      </p:sp>
      <p:graphicFrame>
        <p:nvGraphicFramePr>
          <p:cNvPr id="4" name="ChartObject"/>
          <p:cNvGraphicFramePr/>
          <p:nvPr>
            <p:extLst>
              <p:ext uri="{D42A27DB-BD31-4B8C-83A1-F6EECF244321}">
                <p14:modId xmlns:p14="http://schemas.microsoft.com/office/powerpoint/2010/main" val="1897658098"/>
              </p:ext>
            </p:extLst>
          </p:nvPr>
        </p:nvGraphicFramePr>
        <p:xfrm>
          <a:off x="381000" y="1333500"/>
          <a:ext cx="8255000" cy="5080000"/>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ew shape"/>
          <p:cNvSpPr/>
          <p:nvPr/>
        </p:nvSpPr>
        <p:spPr>
          <a:xfrm>
            <a:off x="508000" y="381000"/>
            <a:ext cx="8144265" cy="51867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1400" b="1" i="0" u="none">
                <a:solidFill>
                  <a:srgbClr val="333333"/>
                </a:solidFill>
                <a:latin typeface="Arial"/>
              </a:rPr>
              <a:t>19. Kuinka monta kertaa sinulla on tavallisena viikkona päälajissasi harjoituksia ja pelejä / kilpailuja? (ei yhtään kertaa = 0)</a:t>
            </a:r>
          </a:p>
        </p:txBody>
      </p:sp>
      <p:sp>
        <p:nvSpPr>
          <p:cNvPr id="3" name="New shape"/>
          <p:cNvSpPr/>
          <p:nvPr/>
        </p:nvSpPr>
        <p:spPr>
          <a:xfrm>
            <a:off x="508000" y="901700"/>
            <a:ext cx="8128000" cy="2413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sz="1200" b="0" i="0" u="none">
                <a:solidFill>
                  <a:srgbClr val="333333"/>
                </a:solidFill>
                <a:latin typeface="Arial"/>
              </a:rPr>
              <a:t>Vastaajien määrä: 40</a:t>
            </a:r>
          </a:p>
        </p:txBody>
      </p:sp>
      <p:graphicFrame>
        <p:nvGraphicFramePr>
          <p:cNvPr id="4" name="ChartObject"/>
          <p:cNvGraphicFramePr/>
          <p:nvPr>
            <p:extLst>
              <p:ext uri="{D42A27DB-BD31-4B8C-83A1-F6EECF244321}">
                <p14:modId xmlns:p14="http://schemas.microsoft.com/office/powerpoint/2010/main" val="3705258308"/>
              </p:ext>
            </p:extLst>
          </p:nvPr>
        </p:nvGraphicFramePr>
        <p:xfrm>
          <a:off x="381000" y="1333500"/>
          <a:ext cx="7366000" cy="5080000"/>
        </p:xfrm>
        <a:graphic>
          <a:graphicData uri="http://schemas.openxmlformats.org/drawingml/2006/chart">
            <c:chart xmlns:c="http://schemas.openxmlformats.org/drawingml/2006/chart" xmlns:r="http://schemas.openxmlformats.org/officeDocument/2006/relationships" r:id="rId2"/>
          </a:graphicData>
        </a:graphic>
      </p:graphicFrame>
      <p:sp>
        <p:nvSpPr>
          <p:cNvPr id="5" name="New shape"/>
          <p:cNvSpPr/>
          <p:nvPr/>
        </p:nvSpPr>
        <p:spPr>
          <a:xfrm>
            <a:off x="7620000" y="1104900"/>
            <a:ext cx="635000" cy="2286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sz="1400" dirty="0" err="1">
                <a:solidFill>
                  <a:prstClr val="black"/>
                </a:solidFill>
                <a:latin typeface="Arial"/>
              </a:rPr>
              <a:t>Keskiarvo</a:t>
            </a:r>
            <a:endParaRPr sz="1400" dirty="0">
              <a:solidFill>
                <a:prstClr val="black"/>
              </a:solidFill>
              <a:latin typeface="Arial"/>
            </a:endParaRPr>
          </a:p>
        </p:txBody>
      </p:sp>
      <p:sp>
        <p:nvSpPr>
          <p:cNvPr id="6" name="New shape"/>
          <p:cNvSpPr/>
          <p:nvPr/>
        </p:nvSpPr>
        <p:spPr>
          <a:xfrm>
            <a:off x="7620000" y="1460500"/>
            <a:ext cx="635000" cy="135466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sz="1400">
                <a:solidFill>
                  <a:prstClr val="black"/>
                </a:solidFill>
                <a:latin typeface="Arial"/>
              </a:rPr>
              <a:t>6,7</a:t>
            </a:r>
          </a:p>
        </p:txBody>
      </p:sp>
      <p:sp>
        <p:nvSpPr>
          <p:cNvPr id="7" name="New shape"/>
          <p:cNvSpPr/>
          <p:nvPr/>
        </p:nvSpPr>
        <p:spPr>
          <a:xfrm>
            <a:off x="7620000" y="2815167"/>
            <a:ext cx="635000" cy="135466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sz="1400">
                <a:solidFill>
                  <a:prstClr val="black"/>
                </a:solidFill>
                <a:latin typeface="Arial"/>
              </a:rPr>
              <a:t>3,3</a:t>
            </a:r>
          </a:p>
        </p:txBody>
      </p:sp>
      <p:sp>
        <p:nvSpPr>
          <p:cNvPr id="8" name="New shape"/>
          <p:cNvSpPr/>
          <p:nvPr/>
        </p:nvSpPr>
        <p:spPr>
          <a:xfrm>
            <a:off x="7620000" y="4169833"/>
            <a:ext cx="635000" cy="135466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sz="1400">
                <a:solidFill>
                  <a:prstClr val="black"/>
                </a:solidFill>
                <a:latin typeface="Arial"/>
              </a:rPr>
              <a:t>1,8</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ew shape"/>
          <p:cNvSpPr/>
          <p:nvPr/>
        </p:nvSpPr>
        <p:spPr>
          <a:xfrm>
            <a:off x="508000" y="381000"/>
            <a:ext cx="8144265" cy="51867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1400" b="1" i="0" u="none">
                <a:solidFill>
                  <a:srgbClr val="333333"/>
                </a:solidFill>
                <a:latin typeface="Arial"/>
              </a:rPr>
              <a:t>22. Mieti seuraavissa urheiluharrastustasi. Arvioi, miten seuraavat väittämät pitävät paikkansa sinun kohdallasi.</a:t>
            </a:r>
          </a:p>
        </p:txBody>
      </p:sp>
      <p:sp>
        <p:nvSpPr>
          <p:cNvPr id="3" name="New shape"/>
          <p:cNvSpPr/>
          <p:nvPr/>
        </p:nvSpPr>
        <p:spPr>
          <a:xfrm>
            <a:off x="508000" y="901700"/>
            <a:ext cx="8128000" cy="2413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sz="1200" b="0" i="0" u="none">
                <a:solidFill>
                  <a:srgbClr val="333333"/>
                </a:solidFill>
                <a:latin typeface="Arial"/>
              </a:rPr>
              <a:t>Vastaajien määrä: 40</a:t>
            </a:r>
          </a:p>
        </p:txBody>
      </p:sp>
      <p:graphicFrame>
        <p:nvGraphicFramePr>
          <p:cNvPr id="4" name="ChartObject"/>
          <p:cNvGraphicFramePr/>
          <p:nvPr>
            <p:extLst>
              <p:ext uri="{D42A27DB-BD31-4B8C-83A1-F6EECF244321}">
                <p14:modId xmlns:p14="http://schemas.microsoft.com/office/powerpoint/2010/main" val="2148324230"/>
              </p:ext>
            </p:extLst>
          </p:nvPr>
        </p:nvGraphicFramePr>
        <p:xfrm>
          <a:off x="381000" y="1333500"/>
          <a:ext cx="7366000" cy="5080000"/>
        </p:xfrm>
        <a:graphic>
          <a:graphicData uri="http://schemas.openxmlformats.org/drawingml/2006/chart">
            <c:chart xmlns:c="http://schemas.openxmlformats.org/drawingml/2006/chart" xmlns:r="http://schemas.openxmlformats.org/officeDocument/2006/relationships" r:id="rId2"/>
          </a:graphicData>
        </a:graphic>
      </p:graphicFrame>
      <p:sp>
        <p:nvSpPr>
          <p:cNvPr id="5" name="New shape"/>
          <p:cNvSpPr/>
          <p:nvPr/>
        </p:nvSpPr>
        <p:spPr>
          <a:xfrm>
            <a:off x="7620000" y="1104900"/>
            <a:ext cx="635000" cy="2286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sz="1400">
                <a:solidFill>
                  <a:prstClr val="black"/>
                </a:solidFill>
                <a:latin typeface="Arial"/>
              </a:rPr>
              <a:t>Keskiarvo</a:t>
            </a:r>
          </a:p>
        </p:txBody>
      </p:sp>
      <p:sp>
        <p:nvSpPr>
          <p:cNvPr id="6" name="New shape"/>
          <p:cNvSpPr/>
          <p:nvPr/>
        </p:nvSpPr>
        <p:spPr>
          <a:xfrm>
            <a:off x="7620000" y="1460500"/>
            <a:ext cx="635000" cy="31261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sz="1400">
                <a:solidFill>
                  <a:prstClr val="black"/>
                </a:solidFill>
                <a:latin typeface="Arial"/>
              </a:rPr>
              <a:t>4,5</a:t>
            </a:r>
          </a:p>
        </p:txBody>
      </p:sp>
      <p:sp>
        <p:nvSpPr>
          <p:cNvPr id="7" name="New shape"/>
          <p:cNvSpPr/>
          <p:nvPr/>
        </p:nvSpPr>
        <p:spPr>
          <a:xfrm>
            <a:off x="7620000" y="1773115"/>
            <a:ext cx="635000" cy="31261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sz="1400">
                <a:solidFill>
                  <a:prstClr val="black"/>
                </a:solidFill>
                <a:latin typeface="Arial"/>
              </a:rPr>
              <a:t>4,6</a:t>
            </a:r>
          </a:p>
        </p:txBody>
      </p:sp>
      <p:sp>
        <p:nvSpPr>
          <p:cNvPr id="8" name="New shape"/>
          <p:cNvSpPr/>
          <p:nvPr/>
        </p:nvSpPr>
        <p:spPr>
          <a:xfrm>
            <a:off x="7620000" y="2085731"/>
            <a:ext cx="635000" cy="31261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sz="1400">
                <a:solidFill>
                  <a:prstClr val="black"/>
                </a:solidFill>
                <a:latin typeface="Arial"/>
              </a:rPr>
              <a:t>4,3</a:t>
            </a:r>
          </a:p>
        </p:txBody>
      </p:sp>
      <p:sp>
        <p:nvSpPr>
          <p:cNvPr id="9" name="New shape"/>
          <p:cNvSpPr/>
          <p:nvPr/>
        </p:nvSpPr>
        <p:spPr>
          <a:xfrm>
            <a:off x="7620000" y="2398346"/>
            <a:ext cx="635000" cy="31261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sz="1400">
                <a:solidFill>
                  <a:prstClr val="black"/>
                </a:solidFill>
                <a:latin typeface="Arial"/>
              </a:rPr>
              <a:t>1,6</a:t>
            </a:r>
          </a:p>
        </p:txBody>
      </p:sp>
      <p:sp>
        <p:nvSpPr>
          <p:cNvPr id="10" name="New shape"/>
          <p:cNvSpPr/>
          <p:nvPr/>
        </p:nvSpPr>
        <p:spPr>
          <a:xfrm>
            <a:off x="7620000" y="2710962"/>
            <a:ext cx="635000" cy="31261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sz="1400">
                <a:solidFill>
                  <a:prstClr val="black"/>
                </a:solidFill>
                <a:latin typeface="Arial"/>
              </a:rPr>
              <a:t>3,1</a:t>
            </a:r>
          </a:p>
        </p:txBody>
      </p:sp>
      <p:sp>
        <p:nvSpPr>
          <p:cNvPr id="11" name="New shape"/>
          <p:cNvSpPr/>
          <p:nvPr/>
        </p:nvSpPr>
        <p:spPr>
          <a:xfrm>
            <a:off x="7620000" y="3023577"/>
            <a:ext cx="635000" cy="31261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sz="1400">
                <a:solidFill>
                  <a:prstClr val="black"/>
                </a:solidFill>
                <a:latin typeface="Arial"/>
              </a:rPr>
              <a:t>2,0</a:t>
            </a:r>
          </a:p>
        </p:txBody>
      </p:sp>
      <p:sp>
        <p:nvSpPr>
          <p:cNvPr id="12" name="New shape"/>
          <p:cNvSpPr/>
          <p:nvPr/>
        </p:nvSpPr>
        <p:spPr>
          <a:xfrm>
            <a:off x="7620000" y="3336192"/>
            <a:ext cx="635000" cy="31261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sz="1400">
                <a:solidFill>
                  <a:prstClr val="black"/>
                </a:solidFill>
                <a:latin typeface="Arial"/>
              </a:rPr>
              <a:t>1,6</a:t>
            </a:r>
          </a:p>
        </p:txBody>
      </p:sp>
      <p:sp>
        <p:nvSpPr>
          <p:cNvPr id="13" name="New shape"/>
          <p:cNvSpPr/>
          <p:nvPr/>
        </p:nvSpPr>
        <p:spPr>
          <a:xfrm>
            <a:off x="7620000" y="3648808"/>
            <a:ext cx="635000" cy="31261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sz="1400">
                <a:solidFill>
                  <a:prstClr val="black"/>
                </a:solidFill>
                <a:latin typeface="Arial"/>
              </a:rPr>
              <a:t>3,6</a:t>
            </a:r>
          </a:p>
        </p:txBody>
      </p:sp>
      <p:sp>
        <p:nvSpPr>
          <p:cNvPr id="14" name="New shape"/>
          <p:cNvSpPr/>
          <p:nvPr/>
        </p:nvSpPr>
        <p:spPr>
          <a:xfrm>
            <a:off x="7620000" y="3961423"/>
            <a:ext cx="635000" cy="31261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sz="1400">
                <a:solidFill>
                  <a:prstClr val="black"/>
                </a:solidFill>
                <a:latin typeface="Arial"/>
              </a:rPr>
              <a:t>2,1</a:t>
            </a:r>
          </a:p>
        </p:txBody>
      </p:sp>
      <p:sp>
        <p:nvSpPr>
          <p:cNvPr id="15" name="New shape"/>
          <p:cNvSpPr/>
          <p:nvPr/>
        </p:nvSpPr>
        <p:spPr>
          <a:xfrm>
            <a:off x="7620000" y="4274039"/>
            <a:ext cx="635000" cy="31261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sz="1400">
                <a:solidFill>
                  <a:prstClr val="black"/>
                </a:solidFill>
                <a:latin typeface="Arial"/>
              </a:rPr>
              <a:t>4,5</a:t>
            </a:r>
          </a:p>
        </p:txBody>
      </p:sp>
      <p:sp>
        <p:nvSpPr>
          <p:cNvPr id="16" name="New shape"/>
          <p:cNvSpPr/>
          <p:nvPr/>
        </p:nvSpPr>
        <p:spPr>
          <a:xfrm>
            <a:off x="7620000" y="4586654"/>
            <a:ext cx="635000" cy="31261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sz="1400">
                <a:solidFill>
                  <a:prstClr val="black"/>
                </a:solidFill>
                <a:latin typeface="Arial"/>
              </a:rPr>
              <a:t>3,5</a:t>
            </a:r>
          </a:p>
        </p:txBody>
      </p:sp>
      <p:sp>
        <p:nvSpPr>
          <p:cNvPr id="17" name="New shape"/>
          <p:cNvSpPr/>
          <p:nvPr/>
        </p:nvSpPr>
        <p:spPr>
          <a:xfrm>
            <a:off x="7620000" y="4899270"/>
            <a:ext cx="635000" cy="31261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sz="1400">
                <a:solidFill>
                  <a:prstClr val="black"/>
                </a:solidFill>
                <a:latin typeface="Arial"/>
              </a:rPr>
              <a:t>3,2</a:t>
            </a:r>
          </a:p>
        </p:txBody>
      </p:sp>
      <p:sp>
        <p:nvSpPr>
          <p:cNvPr id="18" name="New shape"/>
          <p:cNvSpPr/>
          <p:nvPr/>
        </p:nvSpPr>
        <p:spPr>
          <a:xfrm>
            <a:off x="7620000" y="5211885"/>
            <a:ext cx="635000" cy="31261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sz="1400">
                <a:solidFill>
                  <a:prstClr val="black"/>
                </a:solidFill>
                <a:latin typeface="Arial"/>
              </a:rPr>
              <a:t>1,4</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ew shape"/>
          <p:cNvSpPr/>
          <p:nvPr/>
        </p:nvSpPr>
        <p:spPr>
          <a:xfrm>
            <a:off x="508000" y="381000"/>
            <a:ext cx="8144265" cy="51867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1400" b="1" i="0" u="none">
                <a:solidFill>
                  <a:srgbClr val="333333"/>
                </a:solidFill>
                <a:latin typeface="Arial"/>
              </a:rPr>
              <a:t>23. Kuinka monta TUNTIA viikossa liikut tai urheilet OHJATUSTI päälajin tapahtumien lisäksi muiden lajien harjoituksissa tai tapahtumissa?</a:t>
            </a:r>
          </a:p>
        </p:txBody>
      </p:sp>
      <p:sp>
        <p:nvSpPr>
          <p:cNvPr id="3" name="New shape"/>
          <p:cNvSpPr/>
          <p:nvPr/>
        </p:nvSpPr>
        <p:spPr>
          <a:xfrm>
            <a:off x="508000" y="901700"/>
            <a:ext cx="8128000" cy="2413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sz="1200" b="0" i="0" u="none">
                <a:solidFill>
                  <a:srgbClr val="333333"/>
                </a:solidFill>
                <a:latin typeface="Arial"/>
              </a:rPr>
              <a:t>Vastaajien määrä: 38</a:t>
            </a:r>
          </a:p>
        </p:txBody>
      </p:sp>
      <p:graphicFrame>
        <p:nvGraphicFramePr>
          <p:cNvPr id="4" name="ChartObject"/>
          <p:cNvGraphicFramePr/>
          <p:nvPr>
            <p:extLst>
              <p:ext uri="{D42A27DB-BD31-4B8C-83A1-F6EECF244321}">
                <p14:modId xmlns:p14="http://schemas.microsoft.com/office/powerpoint/2010/main" val="147457530"/>
              </p:ext>
            </p:extLst>
          </p:nvPr>
        </p:nvGraphicFramePr>
        <p:xfrm>
          <a:off x="381000" y="1333500"/>
          <a:ext cx="8255000" cy="5080000"/>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ew shape"/>
          <p:cNvSpPr/>
          <p:nvPr/>
        </p:nvSpPr>
        <p:spPr>
          <a:xfrm>
            <a:off x="508000" y="381000"/>
            <a:ext cx="8144265" cy="51867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1400" b="1" i="0" u="none">
                <a:solidFill>
                  <a:srgbClr val="333333"/>
                </a:solidFill>
                <a:latin typeface="Arial"/>
              </a:rPr>
              <a:t>24. Kuinka monta TUNTIA viikossa liikut tai urheilet päälajin tai muiden lajien harjoitusten tai tapahtumien lisäksi OMATOIMISESTI (esim. kavereiden kanssa pelailu)?</a:t>
            </a:r>
          </a:p>
        </p:txBody>
      </p:sp>
      <p:sp>
        <p:nvSpPr>
          <p:cNvPr id="3" name="New shape"/>
          <p:cNvSpPr/>
          <p:nvPr/>
        </p:nvSpPr>
        <p:spPr>
          <a:xfrm>
            <a:off x="508000" y="901700"/>
            <a:ext cx="8128000" cy="2413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sz="1200" b="0" i="0" u="none">
                <a:solidFill>
                  <a:srgbClr val="333333"/>
                </a:solidFill>
                <a:latin typeface="Arial"/>
              </a:rPr>
              <a:t>Vastaajien määrä: 39</a:t>
            </a:r>
          </a:p>
        </p:txBody>
      </p:sp>
      <p:graphicFrame>
        <p:nvGraphicFramePr>
          <p:cNvPr id="4" name="ChartObject"/>
          <p:cNvGraphicFramePr/>
          <p:nvPr>
            <p:extLst>
              <p:ext uri="{D42A27DB-BD31-4B8C-83A1-F6EECF244321}">
                <p14:modId xmlns:p14="http://schemas.microsoft.com/office/powerpoint/2010/main" val="535534276"/>
              </p:ext>
            </p:extLst>
          </p:nvPr>
        </p:nvGraphicFramePr>
        <p:xfrm>
          <a:off x="381000" y="1333500"/>
          <a:ext cx="8255000" cy="5080000"/>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ew shape"/>
          <p:cNvSpPr/>
          <p:nvPr/>
        </p:nvSpPr>
        <p:spPr>
          <a:xfrm>
            <a:off x="508000" y="381000"/>
            <a:ext cx="8144265" cy="30510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1400" b="1" i="0" u="none">
                <a:solidFill>
                  <a:srgbClr val="333333"/>
                </a:solidFill>
                <a:latin typeface="Arial"/>
              </a:rPr>
              <a:t>2. Luokka-aste</a:t>
            </a:r>
          </a:p>
        </p:txBody>
      </p:sp>
      <p:sp>
        <p:nvSpPr>
          <p:cNvPr id="3" name="New shape"/>
          <p:cNvSpPr/>
          <p:nvPr/>
        </p:nvSpPr>
        <p:spPr>
          <a:xfrm>
            <a:off x="508000" y="698500"/>
            <a:ext cx="8128000" cy="2413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sz="1200" b="0" i="0" u="none">
                <a:solidFill>
                  <a:srgbClr val="333333"/>
                </a:solidFill>
                <a:latin typeface="Arial"/>
              </a:rPr>
              <a:t>Vastaajien määrä: 40</a:t>
            </a:r>
          </a:p>
        </p:txBody>
      </p:sp>
      <p:graphicFrame>
        <p:nvGraphicFramePr>
          <p:cNvPr id="4" name="ChartObject"/>
          <p:cNvGraphicFramePr/>
          <p:nvPr>
            <p:extLst>
              <p:ext uri="{D42A27DB-BD31-4B8C-83A1-F6EECF244321}">
                <p14:modId xmlns:p14="http://schemas.microsoft.com/office/powerpoint/2010/main" val="2033471885"/>
              </p:ext>
            </p:extLst>
          </p:nvPr>
        </p:nvGraphicFramePr>
        <p:xfrm>
          <a:off x="381000" y="1130300"/>
          <a:ext cx="8255000" cy="5080000"/>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ew shape"/>
          <p:cNvSpPr/>
          <p:nvPr/>
        </p:nvSpPr>
        <p:spPr>
          <a:xfrm>
            <a:off x="508000" y="381000"/>
            <a:ext cx="8144265" cy="51867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1400" b="1" i="0" u="none">
                <a:solidFill>
                  <a:srgbClr val="333333"/>
                </a:solidFill>
                <a:latin typeface="Arial"/>
              </a:rPr>
              <a:t>25. Millaisena koet urheiluharrastuksesi? Ajattele vastatessasi kuluvaa lukuvuotta, ja miltä asiat yleensä tuntuvat.</a:t>
            </a:r>
          </a:p>
        </p:txBody>
      </p:sp>
      <p:sp>
        <p:nvSpPr>
          <p:cNvPr id="3" name="New shape"/>
          <p:cNvSpPr/>
          <p:nvPr/>
        </p:nvSpPr>
        <p:spPr>
          <a:xfrm>
            <a:off x="508000" y="901700"/>
            <a:ext cx="8144265" cy="4576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1200" b="0" i="1" u="none">
                <a:solidFill>
                  <a:srgbClr val="999999"/>
                </a:solidFill>
                <a:latin typeface="Arial"/>
              </a:rPr>
              <a:t>Valitse seuraavista väittämistä mielipidettäsi parhaiten kuvaava vaihtoehto. Jos mikään vaihtoehdoistaei tunnu sopivalta tai et halua vastata kyseiseen kohtaan, jätä kohta tyhjäksi.</a:t>
            </a:r>
          </a:p>
        </p:txBody>
      </p:sp>
      <p:sp>
        <p:nvSpPr>
          <p:cNvPr id="4" name="New shape"/>
          <p:cNvSpPr/>
          <p:nvPr/>
        </p:nvSpPr>
        <p:spPr>
          <a:xfrm>
            <a:off x="508000" y="1371600"/>
            <a:ext cx="8128000" cy="2413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sz="1200" b="0" i="0" u="none">
                <a:solidFill>
                  <a:srgbClr val="333333"/>
                </a:solidFill>
                <a:latin typeface="Arial"/>
              </a:rPr>
              <a:t>Vastaajien määrä: 40</a:t>
            </a:r>
          </a:p>
        </p:txBody>
      </p:sp>
      <p:graphicFrame>
        <p:nvGraphicFramePr>
          <p:cNvPr id="5" name="ChartObject"/>
          <p:cNvGraphicFramePr/>
          <p:nvPr>
            <p:extLst>
              <p:ext uri="{D42A27DB-BD31-4B8C-83A1-F6EECF244321}">
                <p14:modId xmlns:p14="http://schemas.microsoft.com/office/powerpoint/2010/main" val="1638877703"/>
              </p:ext>
            </p:extLst>
          </p:nvPr>
        </p:nvGraphicFramePr>
        <p:xfrm>
          <a:off x="381000" y="1803400"/>
          <a:ext cx="7366000" cy="4673600"/>
        </p:xfrm>
        <a:graphic>
          <a:graphicData uri="http://schemas.openxmlformats.org/drawingml/2006/chart">
            <c:chart xmlns:c="http://schemas.openxmlformats.org/drawingml/2006/chart" xmlns:r="http://schemas.openxmlformats.org/officeDocument/2006/relationships" r:id="rId2"/>
          </a:graphicData>
        </a:graphic>
      </p:graphicFrame>
      <p:sp>
        <p:nvSpPr>
          <p:cNvPr id="6" name="New shape"/>
          <p:cNvSpPr/>
          <p:nvPr/>
        </p:nvSpPr>
        <p:spPr>
          <a:xfrm>
            <a:off x="7620000" y="1574800"/>
            <a:ext cx="635000" cy="2286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sz="1400">
                <a:solidFill>
                  <a:prstClr val="black"/>
                </a:solidFill>
                <a:latin typeface="Arial"/>
              </a:rPr>
              <a:t>Keskiarvo</a:t>
            </a:r>
          </a:p>
        </p:txBody>
      </p:sp>
      <p:sp>
        <p:nvSpPr>
          <p:cNvPr id="7" name="New shape"/>
          <p:cNvSpPr/>
          <p:nvPr/>
        </p:nvSpPr>
        <p:spPr>
          <a:xfrm>
            <a:off x="7620000" y="1930400"/>
            <a:ext cx="635000" cy="3657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sz="1400">
                <a:solidFill>
                  <a:prstClr val="black"/>
                </a:solidFill>
                <a:latin typeface="Arial"/>
              </a:rPr>
              <a:t>2,3</a:t>
            </a:r>
          </a:p>
        </p:txBody>
      </p:sp>
      <p:sp>
        <p:nvSpPr>
          <p:cNvPr id="8" name="New shape"/>
          <p:cNvSpPr/>
          <p:nvPr/>
        </p:nvSpPr>
        <p:spPr>
          <a:xfrm>
            <a:off x="7620000" y="2296160"/>
            <a:ext cx="635000" cy="3657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sz="1400">
                <a:solidFill>
                  <a:prstClr val="black"/>
                </a:solidFill>
                <a:latin typeface="Arial"/>
              </a:rPr>
              <a:t>1,2</a:t>
            </a:r>
          </a:p>
        </p:txBody>
      </p:sp>
      <p:sp>
        <p:nvSpPr>
          <p:cNvPr id="9" name="New shape"/>
          <p:cNvSpPr/>
          <p:nvPr/>
        </p:nvSpPr>
        <p:spPr>
          <a:xfrm>
            <a:off x="7620000" y="2661920"/>
            <a:ext cx="635000" cy="3657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sz="1400">
                <a:solidFill>
                  <a:prstClr val="black"/>
                </a:solidFill>
                <a:latin typeface="Arial"/>
              </a:rPr>
              <a:t>2,3</a:t>
            </a:r>
          </a:p>
        </p:txBody>
      </p:sp>
      <p:sp>
        <p:nvSpPr>
          <p:cNvPr id="10" name="New shape"/>
          <p:cNvSpPr/>
          <p:nvPr/>
        </p:nvSpPr>
        <p:spPr>
          <a:xfrm>
            <a:off x="7620000" y="3027680"/>
            <a:ext cx="635000" cy="3657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sz="1400">
                <a:solidFill>
                  <a:prstClr val="black"/>
                </a:solidFill>
                <a:latin typeface="Arial"/>
              </a:rPr>
              <a:t>2,3</a:t>
            </a:r>
          </a:p>
        </p:txBody>
      </p:sp>
      <p:sp>
        <p:nvSpPr>
          <p:cNvPr id="11" name="New shape"/>
          <p:cNvSpPr/>
          <p:nvPr/>
        </p:nvSpPr>
        <p:spPr>
          <a:xfrm>
            <a:off x="7620000" y="3393440"/>
            <a:ext cx="635000" cy="3657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sz="1400">
                <a:solidFill>
                  <a:prstClr val="black"/>
                </a:solidFill>
                <a:latin typeface="Arial"/>
              </a:rPr>
              <a:t>1,4</a:t>
            </a:r>
          </a:p>
        </p:txBody>
      </p:sp>
      <p:sp>
        <p:nvSpPr>
          <p:cNvPr id="12" name="New shape"/>
          <p:cNvSpPr/>
          <p:nvPr/>
        </p:nvSpPr>
        <p:spPr>
          <a:xfrm>
            <a:off x="7620000" y="3759200"/>
            <a:ext cx="635000" cy="3657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sz="1400">
                <a:solidFill>
                  <a:prstClr val="black"/>
                </a:solidFill>
                <a:latin typeface="Arial"/>
              </a:rPr>
              <a:t>1,3</a:t>
            </a:r>
          </a:p>
        </p:txBody>
      </p:sp>
      <p:sp>
        <p:nvSpPr>
          <p:cNvPr id="13" name="New shape"/>
          <p:cNvSpPr/>
          <p:nvPr/>
        </p:nvSpPr>
        <p:spPr>
          <a:xfrm>
            <a:off x="7620000" y="4124960"/>
            <a:ext cx="635000" cy="3657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sz="1400">
                <a:solidFill>
                  <a:prstClr val="black"/>
                </a:solidFill>
                <a:latin typeface="Arial"/>
              </a:rPr>
              <a:t>2,1</a:t>
            </a:r>
          </a:p>
        </p:txBody>
      </p:sp>
      <p:sp>
        <p:nvSpPr>
          <p:cNvPr id="14" name="New shape"/>
          <p:cNvSpPr/>
          <p:nvPr/>
        </p:nvSpPr>
        <p:spPr>
          <a:xfrm>
            <a:off x="7620000" y="4490720"/>
            <a:ext cx="635000" cy="3657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sz="1400">
                <a:solidFill>
                  <a:prstClr val="black"/>
                </a:solidFill>
                <a:latin typeface="Arial"/>
              </a:rPr>
              <a:t>2,4</a:t>
            </a:r>
          </a:p>
        </p:txBody>
      </p:sp>
      <p:sp>
        <p:nvSpPr>
          <p:cNvPr id="15" name="New shape"/>
          <p:cNvSpPr/>
          <p:nvPr/>
        </p:nvSpPr>
        <p:spPr>
          <a:xfrm>
            <a:off x="7620000" y="4856480"/>
            <a:ext cx="635000" cy="3657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sz="1400">
                <a:solidFill>
                  <a:prstClr val="black"/>
                </a:solidFill>
                <a:latin typeface="Arial"/>
              </a:rPr>
              <a:t>1,9</a:t>
            </a:r>
          </a:p>
        </p:txBody>
      </p:sp>
      <p:sp>
        <p:nvSpPr>
          <p:cNvPr id="16" name="New shape"/>
          <p:cNvSpPr/>
          <p:nvPr/>
        </p:nvSpPr>
        <p:spPr>
          <a:xfrm>
            <a:off x="7620000" y="5222239"/>
            <a:ext cx="635000" cy="3657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sz="1400">
                <a:solidFill>
                  <a:prstClr val="black"/>
                </a:solidFill>
                <a:latin typeface="Arial"/>
              </a:rPr>
              <a:t>1,9</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ew shape"/>
          <p:cNvSpPr/>
          <p:nvPr/>
        </p:nvSpPr>
        <p:spPr>
          <a:xfrm>
            <a:off x="508000" y="381000"/>
            <a:ext cx="8144265" cy="30510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1400" b="1" i="0" u="none">
                <a:solidFill>
                  <a:srgbClr val="333333"/>
                </a:solidFill>
                <a:latin typeface="Arial"/>
              </a:rPr>
              <a:t>26. Miten toimit urheiluharrastuksessasi? Ajattele edelleen kuluvaa lukuvuotta.</a:t>
            </a:r>
          </a:p>
        </p:txBody>
      </p:sp>
      <p:sp>
        <p:nvSpPr>
          <p:cNvPr id="3" name="New shape"/>
          <p:cNvSpPr/>
          <p:nvPr/>
        </p:nvSpPr>
        <p:spPr>
          <a:xfrm>
            <a:off x="508000" y="698500"/>
            <a:ext cx="8144265" cy="4576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1200" b="0" i="1" u="none">
                <a:solidFill>
                  <a:srgbClr val="999999"/>
                </a:solidFill>
                <a:latin typeface="Arial"/>
              </a:rPr>
              <a:t>Valitse seuraavista väittämistä mielipidettäsi parhaiten kuvaava vaihtoehto. Jos mikään vaihtoehdoista ei tunnu sopivalta tai et halua vastata kyseiseen kohtaan, jätä kohta tyhjäksi.</a:t>
            </a:r>
          </a:p>
        </p:txBody>
      </p:sp>
      <p:sp>
        <p:nvSpPr>
          <p:cNvPr id="4" name="New shape"/>
          <p:cNvSpPr/>
          <p:nvPr/>
        </p:nvSpPr>
        <p:spPr>
          <a:xfrm>
            <a:off x="508000" y="1168400"/>
            <a:ext cx="8128000" cy="2413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sz="1200" b="0" i="0" u="none">
                <a:solidFill>
                  <a:srgbClr val="333333"/>
                </a:solidFill>
                <a:latin typeface="Arial"/>
              </a:rPr>
              <a:t>Vastaajien määrä: 38</a:t>
            </a:r>
          </a:p>
        </p:txBody>
      </p:sp>
      <p:graphicFrame>
        <p:nvGraphicFramePr>
          <p:cNvPr id="5" name="ChartObject"/>
          <p:cNvGraphicFramePr/>
          <p:nvPr>
            <p:extLst>
              <p:ext uri="{D42A27DB-BD31-4B8C-83A1-F6EECF244321}">
                <p14:modId xmlns:p14="http://schemas.microsoft.com/office/powerpoint/2010/main" val="2268773078"/>
              </p:ext>
            </p:extLst>
          </p:nvPr>
        </p:nvGraphicFramePr>
        <p:xfrm>
          <a:off x="381000" y="1600200"/>
          <a:ext cx="7366000" cy="4876800"/>
        </p:xfrm>
        <a:graphic>
          <a:graphicData uri="http://schemas.openxmlformats.org/drawingml/2006/chart">
            <c:chart xmlns:c="http://schemas.openxmlformats.org/drawingml/2006/chart" xmlns:r="http://schemas.openxmlformats.org/officeDocument/2006/relationships" r:id="rId2"/>
          </a:graphicData>
        </a:graphic>
      </p:graphicFrame>
      <p:sp>
        <p:nvSpPr>
          <p:cNvPr id="6" name="New shape"/>
          <p:cNvSpPr/>
          <p:nvPr/>
        </p:nvSpPr>
        <p:spPr>
          <a:xfrm>
            <a:off x="7620000" y="1371600"/>
            <a:ext cx="635000" cy="2286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sz="1400">
                <a:solidFill>
                  <a:prstClr val="black"/>
                </a:solidFill>
                <a:latin typeface="Arial"/>
              </a:rPr>
              <a:t>Keskiarvo</a:t>
            </a:r>
          </a:p>
        </p:txBody>
      </p:sp>
      <p:sp>
        <p:nvSpPr>
          <p:cNvPr id="7" name="New shape"/>
          <p:cNvSpPr/>
          <p:nvPr/>
        </p:nvSpPr>
        <p:spPr>
          <a:xfrm>
            <a:off x="7620000" y="1727200"/>
            <a:ext cx="635000" cy="7721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sz="1400">
                <a:solidFill>
                  <a:prstClr val="black"/>
                </a:solidFill>
                <a:latin typeface="Arial"/>
              </a:rPr>
              <a:t>3,4</a:t>
            </a:r>
          </a:p>
        </p:txBody>
      </p:sp>
      <p:sp>
        <p:nvSpPr>
          <p:cNvPr id="8" name="New shape"/>
          <p:cNvSpPr/>
          <p:nvPr/>
        </p:nvSpPr>
        <p:spPr>
          <a:xfrm>
            <a:off x="7620000" y="2499360"/>
            <a:ext cx="635000" cy="7721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sz="1400">
                <a:solidFill>
                  <a:prstClr val="black"/>
                </a:solidFill>
                <a:latin typeface="Arial"/>
              </a:rPr>
              <a:t>1,2</a:t>
            </a:r>
          </a:p>
        </p:txBody>
      </p:sp>
      <p:sp>
        <p:nvSpPr>
          <p:cNvPr id="9" name="New shape"/>
          <p:cNvSpPr/>
          <p:nvPr/>
        </p:nvSpPr>
        <p:spPr>
          <a:xfrm>
            <a:off x="7620000" y="3271520"/>
            <a:ext cx="635000" cy="7721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sz="1400">
                <a:solidFill>
                  <a:prstClr val="black"/>
                </a:solidFill>
                <a:latin typeface="Arial"/>
              </a:rPr>
              <a:t>3,6</a:t>
            </a:r>
          </a:p>
        </p:txBody>
      </p:sp>
      <p:sp>
        <p:nvSpPr>
          <p:cNvPr id="10" name="New shape"/>
          <p:cNvSpPr/>
          <p:nvPr/>
        </p:nvSpPr>
        <p:spPr>
          <a:xfrm>
            <a:off x="7620000" y="4043680"/>
            <a:ext cx="635000" cy="7721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sz="1400">
                <a:solidFill>
                  <a:prstClr val="black"/>
                </a:solidFill>
                <a:latin typeface="Arial"/>
              </a:rPr>
              <a:t>1,4</a:t>
            </a:r>
          </a:p>
        </p:txBody>
      </p:sp>
      <p:sp>
        <p:nvSpPr>
          <p:cNvPr id="11" name="New shape"/>
          <p:cNvSpPr/>
          <p:nvPr/>
        </p:nvSpPr>
        <p:spPr>
          <a:xfrm>
            <a:off x="7620000" y="4815840"/>
            <a:ext cx="635000" cy="7721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sz="1400">
                <a:solidFill>
                  <a:prstClr val="black"/>
                </a:solidFill>
                <a:latin typeface="Arial"/>
              </a:rPr>
              <a:t>3,7</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ew shape"/>
          <p:cNvSpPr/>
          <p:nvPr/>
        </p:nvSpPr>
        <p:spPr>
          <a:xfrm>
            <a:off x="508000" y="381000"/>
            <a:ext cx="8144265" cy="51867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1400" b="1" i="0" u="none">
                <a:solidFill>
                  <a:srgbClr val="333333"/>
                </a:solidFill>
                <a:latin typeface="Arial"/>
              </a:rPr>
              <a:t>27. Millaisena koet urheiluharrastuksesi? Ajattele vastatessasi kuluvaa lukuvuotta, ja miltä asiat yleensä tuntuvat.</a:t>
            </a:r>
          </a:p>
        </p:txBody>
      </p:sp>
      <p:sp>
        <p:nvSpPr>
          <p:cNvPr id="3" name="New shape"/>
          <p:cNvSpPr/>
          <p:nvPr/>
        </p:nvSpPr>
        <p:spPr>
          <a:xfrm>
            <a:off x="508000" y="901700"/>
            <a:ext cx="8144265" cy="4576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1200" b="0" i="1" u="none">
                <a:solidFill>
                  <a:srgbClr val="999999"/>
                </a:solidFill>
                <a:latin typeface="Arial"/>
              </a:rPr>
              <a:t>Valitse seuraavista väittämistä mielipidettäsi parhaiten kuvaava vaihtoehto. Jos mikään vaihtoehdoista ei tunnu sopivalta tai et halua vastata kyseiseen kohtaan, jätä kohta tyhjäksi.</a:t>
            </a:r>
          </a:p>
        </p:txBody>
      </p:sp>
      <p:sp>
        <p:nvSpPr>
          <p:cNvPr id="4" name="New shape"/>
          <p:cNvSpPr/>
          <p:nvPr/>
        </p:nvSpPr>
        <p:spPr>
          <a:xfrm>
            <a:off x="508000" y="1371600"/>
            <a:ext cx="8128000" cy="2413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sz="1200" b="0" i="0" u="none">
                <a:solidFill>
                  <a:srgbClr val="333333"/>
                </a:solidFill>
                <a:latin typeface="Arial"/>
              </a:rPr>
              <a:t>Vastaajien määrä: 36</a:t>
            </a:r>
          </a:p>
        </p:txBody>
      </p:sp>
      <p:graphicFrame>
        <p:nvGraphicFramePr>
          <p:cNvPr id="5" name="ChartObject"/>
          <p:cNvGraphicFramePr/>
          <p:nvPr>
            <p:extLst>
              <p:ext uri="{D42A27DB-BD31-4B8C-83A1-F6EECF244321}">
                <p14:modId xmlns:p14="http://schemas.microsoft.com/office/powerpoint/2010/main" val="1502936030"/>
              </p:ext>
            </p:extLst>
          </p:nvPr>
        </p:nvGraphicFramePr>
        <p:xfrm>
          <a:off x="381000" y="1803400"/>
          <a:ext cx="7366000" cy="4673600"/>
        </p:xfrm>
        <a:graphic>
          <a:graphicData uri="http://schemas.openxmlformats.org/drawingml/2006/chart">
            <c:chart xmlns:c="http://schemas.openxmlformats.org/drawingml/2006/chart" xmlns:r="http://schemas.openxmlformats.org/officeDocument/2006/relationships" r:id="rId2"/>
          </a:graphicData>
        </a:graphic>
      </p:graphicFrame>
      <p:sp>
        <p:nvSpPr>
          <p:cNvPr id="6" name="New shape"/>
          <p:cNvSpPr/>
          <p:nvPr/>
        </p:nvSpPr>
        <p:spPr>
          <a:xfrm>
            <a:off x="7620000" y="1574800"/>
            <a:ext cx="635000" cy="2286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sz="1400">
                <a:solidFill>
                  <a:prstClr val="black"/>
                </a:solidFill>
                <a:latin typeface="Arial"/>
              </a:rPr>
              <a:t>Keskiarvo</a:t>
            </a:r>
          </a:p>
        </p:txBody>
      </p:sp>
      <p:sp>
        <p:nvSpPr>
          <p:cNvPr id="7" name="New shape"/>
          <p:cNvSpPr/>
          <p:nvPr/>
        </p:nvSpPr>
        <p:spPr>
          <a:xfrm>
            <a:off x="7620000" y="1930400"/>
            <a:ext cx="635000" cy="2612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sz="1400">
                <a:solidFill>
                  <a:prstClr val="black"/>
                </a:solidFill>
                <a:latin typeface="Arial"/>
              </a:rPr>
              <a:t>4,0</a:t>
            </a:r>
          </a:p>
        </p:txBody>
      </p:sp>
      <p:sp>
        <p:nvSpPr>
          <p:cNvPr id="8" name="New shape"/>
          <p:cNvSpPr/>
          <p:nvPr/>
        </p:nvSpPr>
        <p:spPr>
          <a:xfrm>
            <a:off x="7620000" y="2191657"/>
            <a:ext cx="635000" cy="2612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sz="1400">
                <a:solidFill>
                  <a:prstClr val="black"/>
                </a:solidFill>
                <a:latin typeface="Arial"/>
              </a:rPr>
              <a:t>3,4</a:t>
            </a:r>
          </a:p>
        </p:txBody>
      </p:sp>
      <p:sp>
        <p:nvSpPr>
          <p:cNvPr id="9" name="New shape"/>
          <p:cNvSpPr/>
          <p:nvPr/>
        </p:nvSpPr>
        <p:spPr>
          <a:xfrm>
            <a:off x="7620000" y="2452914"/>
            <a:ext cx="635000" cy="2612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sz="1400">
                <a:solidFill>
                  <a:prstClr val="black"/>
                </a:solidFill>
                <a:latin typeface="Arial"/>
              </a:rPr>
              <a:t>3,7</a:t>
            </a:r>
          </a:p>
        </p:txBody>
      </p:sp>
      <p:sp>
        <p:nvSpPr>
          <p:cNvPr id="10" name="New shape"/>
          <p:cNvSpPr/>
          <p:nvPr/>
        </p:nvSpPr>
        <p:spPr>
          <a:xfrm>
            <a:off x="7620000" y="2714171"/>
            <a:ext cx="635000" cy="2612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sz="1400">
                <a:solidFill>
                  <a:prstClr val="black"/>
                </a:solidFill>
                <a:latin typeface="Arial"/>
              </a:rPr>
              <a:t>4,3</a:t>
            </a:r>
          </a:p>
        </p:txBody>
      </p:sp>
      <p:sp>
        <p:nvSpPr>
          <p:cNvPr id="11" name="New shape"/>
          <p:cNvSpPr/>
          <p:nvPr/>
        </p:nvSpPr>
        <p:spPr>
          <a:xfrm>
            <a:off x="7620000" y="2975428"/>
            <a:ext cx="635000" cy="2612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sz="1400">
                <a:solidFill>
                  <a:prstClr val="black"/>
                </a:solidFill>
                <a:latin typeface="Arial"/>
              </a:rPr>
              <a:t>3,6</a:t>
            </a:r>
          </a:p>
        </p:txBody>
      </p:sp>
      <p:sp>
        <p:nvSpPr>
          <p:cNvPr id="12" name="New shape"/>
          <p:cNvSpPr/>
          <p:nvPr/>
        </p:nvSpPr>
        <p:spPr>
          <a:xfrm>
            <a:off x="7620000" y="3236686"/>
            <a:ext cx="635000" cy="2612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sz="1400">
                <a:solidFill>
                  <a:prstClr val="black"/>
                </a:solidFill>
                <a:latin typeface="Arial"/>
              </a:rPr>
              <a:t>4,0</a:t>
            </a:r>
          </a:p>
        </p:txBody>
      </p:sp>
      <p:sp>
        <p:nvSpPr>
          <p:cNvPr id="13" name="New shape"/>
          <p:cNvSpPr/>
          <p:nvPr/>
        </p:nvSpPr>
        <p:spPr>
          <a:xfrm>
            <a:off x="7620000" y="3497943"/>
            <a:ext cx="635000" cy="2612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sz="1400">
                <a:solidFill>
                  <a:prstClr val="black"/>
                </a:solidFill>
                <a:latin typeface="Arial"/>
              </a:rPr>
              <a:t>4,3</a:t>
            </a:r>
          </a:p>
        </p:txBody>
      </p:sp>
      <p:sp>
        <p:nvSpPr>
          <p:cNvPr id="14" name="New shape"/>
          <p:cNvSpPr/>
          <p:nvPr/>
        </p:nvSpPr>
        <p:spPr>
          <a:xfrm>
            <a:off x="7620000" y="3759200"/>
            <a:ext cx="635000" cy="2612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sz="1400">
                <a:solidFill>
                  <a:prstClr val="black"/>
                </a:solidFill>
                <a:latin typeface="Arial"/>
              </a:rPr>
              <a:t>3,6</a:t>
            </a:r>
          </a:p>
        </p:txBody>
      </p:sp>
      <p:sp>
        <p:nvSpPr>
          <p:cNvPr id="15" name="New shape"/>
          <p:cNvSpPr/>
          <p:nvPr/>
        </p:nvSpPr>
        <p:spPr>
          <a:xfrm>
            <a:off x="7620000" y="4020457"/>
            <a:ext cx="635000" cy="2612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sz="1400">
                <a:solidFill>
                  <a:prstClr val="black"/>
                </a:solidFill>
                <a:latin typeface="Arial"/>
              </a:rPr>
              <a:t>4,0</a:t>
            </a:r>
          </a:p>
        </p:txBody>
      </p:sp>
      <p:sp>
        <p:nvSpPr>
          <p:cNvPr id="16" name="New shape"/>
          <p:cNvSpPr/>
          <p:nvPr/>
        </p:nvSpPr>
        <p:spPr>
          <a:xfrm>
            <a:off x="7620000" y="4281715"/>
            <a:ext cx="635000" cy="2612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sz="1400">
                <a:solidFill>
                  <a:prstClr val="black"/>
                </a:solidFill>
                <a:latin typeface="Arial"/>
              </a:rPr>
              <a:t>4,7</a:t>
            </a:r>
          </a:p>
        </p:txBody>
      </p:sp>
      <p:sp>
        <p:nvSpPr>
          <p:cNvPr id="17" name="New shape"/>
          <p:cNvSpPr/>
          <p:nvPr/>
        </p:nvSpPr>
        <p:spPr>
          <a:xfrm>
            <a:off x="7620000" y="4542972"/>
            <a:ext cx="635000" cy="2612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sz="1400">
                <a:solidFill>
                  <a:prstClr val="black"/>
                </a:solidFill>
                <a:latin typeface="Arial"/>
              </a:rPr>
              <a:t>4,4</a:t>
            </a:r>
          </a:p>
        </p:txBody>
      </p:sp>
      <p:sp>
        <p:nvSpPr>
          <p:cNvPr id="18" name="New shape"/>
          <p:cNvSpPr/>
          <p:nvPr/>
        </p:nvSpPr>
        <p:spPr>
          <a:xfrm>
            <a:off x="7620000" y="4804229"/>
            <a:ext cx="635000" cy="2612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sz="1400">
                <a:solidFill>
                  <a:prstClr val="black"/>
                </a:solidFill>
                <a:latin typeface="Arial"/>
              </a:rPr>
              <a:t>4,3</a:t>
            </a:r>
          </a:p>
        </p:txBody>
      </p:sp>
      <p:sp>
        <p:nvSpPr>
          <p:cNvPr id="19" name="New shape"/>
          <p:cNvSpPr/>
          <p:nvPr/>
        </p:nvSpPr>
        <p:spPr>
          <a:xfrm>
            <a:off x="7620000" y="5065487"/>
            <a:ext cx="635000" cy="2612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sz="1400">
                <a:solidFill>
                  <a:prstClr val="black"/>
                </a:solidFill>
                <a:latin typeface="Arial"/>
              </a:rPr>
              <a:t>4,1</a:t>
            </a:r>
          </a:p>
        </p:txBody>
      </p:sp>
      <p:sp>
        <p:nvSpPr>
          <p:cNvPr id="20" name="New shape"/>
          <p:cNvSpPr/>
          <p:nvPr/>
        </p:nvSpPr>
        <p:spPr>
          <a:xfrm>
            <a:off x="7620000" y="5326744"/>
            <a:ext cx="635000" cy="2612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sz="1400">
                <a:solidFill>
                  <a:prstClr val="black"/>
                </a:solidFill>
                <a:latin typeface="Arial"/>
              </a:rPr>
              <a:t>3,7</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ew shape"/>
          <p:cNvSpPr/>
          <p:nvPr/>
        </p:nvSpPr>
        <p:spPr>
          <a:xfrm>
            <a:off x="508000" y="381000"/>
            <a:ext cx="8144265" cy="51867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1400" b="1" i="0" u="none">
                <a:solidFill>
                  <a:srgbClr val="333333"/>
                </a:solidFill>
                <a:latin typeface="Arial"/>
              </a:rPr>
              <a:t>28. Millaisena koet urheiluharrastuksesi? Ajattele vastatessasi kuluvaa lukuvuotta, ja miltä asiat yleensä tuntuvat.</a:t>
            </a:r>
          </a:p>
        </p:txBody>
      </p:sp>
      <p:sp>
        <p:nvSpPr>
          <p:cNvPr id="3" name="New shape"/>
          <p:cNvSpPr/>
          <p:nvPr/>
        </p:nvSpPr>
        <p:spPr>
          <a:xfrm>
            <a:off x="508000" y="901700"/>
            <a:ext cx="8144265" cy="64072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1200" b="0" i="1" u="none">
                <a:solidFill>
                  <a:srgbClr val="999999"/>
                </a:solidFill>
                <a:latin typeface="Arial"/>
              </a:rPr>
              <a:t>Valitse seuraavista väittämistä mielipidettäsi parhaiten kuvaava vaihtoehto. Jos mikään vaihtoehdoistaei tunnu sopivalta tai et halua vastata kyseiseen kohtaan, jätä kohta tyhjäksi.Seuralla tarkoitetaan joukkuettasi tai harjoitusryhmääsi. Urheilijoilla tarkoitetaan joukkueesi tai harjoitusryhmäsi harrastajia.</a:t>
            </a:r>
          </a:p>
        </p:txBody>
      </p:sp>
      <p:sp>
        <p:nvSpPr>
          <p:cNvPr id="4" name="New shape"/>
          <p:cNvSpPr/>
          <p:nvPr/>
        </p:nvSpPr>
        <p:spPr>
          <a:xfrm>
            <a:off x="508000" y="1549400"/>
            <a:ext cx="8128000" cy="2413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sz="1200" b="0" i="0" u="none">
                <a:solidFill>
                  <a:srgbClr val="333333"/>
                </a:solidFill>
                <a:latin typeface="Arial"/>
              </a:rPr>
              <a:t>Vastaajien määrä: 34</a:t>
            </a:r>
          </a:p>
        </p:txBody>
      </p:sp>
      <p:graphicFrame>
        <p:nvGraphicFramePr>
          <p:cNvPr id="5" name="ChartObject"/>
          <p:cNvGraphicFramePr/>
          <p:nvPr>
            <p:extLst>
              <p:ext uri="{D42A27DB-BD31-4B8C-83A1-F6EECF244321}">
                <p14:modId xmlns:p14="http://schemas.microsoft.com/office/powerpoint/2010/main" val="2439157280"/>
              </p:ext>
            </p:extLst>
          </p:nvPr>
        </p:nvGraphicFramePr>
        <p:xfrm>
          <a:off x="381000" y="1981200"/>
          <a:ext cx="7366000" cy="4495800"/>
        </p:xfrm>
        <a:graphic>
          <a:graphicData uri="http://schemas.openxmlformats.org/drawingml/2006/chart">
            <c:chart xmlns:c="http://schemas.openxmlformats.org/drawingml/2006/chart" xmlns:r="http://schemas.openxmlformats.org/officeDocument/2006/relationships" r:id="rId2"/>
          </a:graphicData>
        </a:graphic>
      </p:graphicFrame>
      <p:sp>
        <p:nvSpPr>
          <p:cNvPr id="6" name="New shape"/>
          <p:cNvSpPr/>
          <p:nvPr/>
        </p:nvSpPr>
        <p:spPr>
          <a:xfrm>
            <a:off x="7620000" y="1752600"/>
            <a:ext cx="635000" cy="2286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sz="1400">
                <a:solidFill>
                  <a:prstClr val="black"/>
                </a:solidFill>
                <a:latin typeface="Arial"/>
              </a:rPr>
              <a:t>Keskiarvo</a:t>
            </a:r>
          </a:p>
        </p:txBody>
      </p:sp>
      <p:sp>
        <p:nvSpPr>
          <p:cNvPr id="7" name="New shape"/>
          <p:cNvSpPr/>
          <p:nvPr/>
        </p:nvSpPr>
        <p:spPr>
          <a:xfrm>
            <a:off x="7620000" y="2108200"/>
            <a:ext cx="635000" cy="23198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sz="1400">
                <a:solidFill>
                  <a:prstClr val="black"/>
                </a:solidFill>
                <a:latin typeface="Arial"/>
              </a:rPr>
              <a:t>3,9</a:t>
            </a:r>
          </a:p>
        </p:txBody>
      </p:sp>
      <p:sp>
        <p:nvSpPr>
          <p:cNvPr id="8" name="New shape"/>
          <p:cNvSpPr/>
          <p:nvPr/>
        </p:nvSpPr>
        <p:spPr>
          <a:xfrm>
            <a:off x="7620000" y="2340187"/>
            <a:ext cx="635000" cy="23198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sz="1400">
                <a:solidFill>
                  <a:prstClr val="black"/>
                </a:solidFill>
                <a:latin typeface="Arial"/>
              </a:rPr>
              <a:t>3,7</a:t>
            </a:r>
          </a:p>
        </p:txBody>
      </p:sp>
      <p:sp>
        <p:nvSpPr>
          <p:cNvPr id="9" name="New shape"/>
          <p:cNvSpPr/>
          <p:nvPr/>
        </p:nvSpPr>
        <p:spPr>
          <a:xfrm>
            <a:off x="7620000" y="2572173"/>
            <a:ext cx="635000" cy="23198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sz="1400">
                <a:solidFill>
                  <a:prstClr val="black"/>
                </a:solidFill>
                <a:latin typeface="Arial"/>
              </a:rPr>
              <a:t>4,1</a:t>
            </a:r>
          </a:p>
        </p:txBody>
      </p:sp>
      <p:sp>
        <p:nvSpPr>
          <p:cNvPr id="10" name="New shape"/>
          <p:cNvSpPr/>
          <p:nvPr/>
        </p:nvSpPr>
        <p:spPr>
          <a:xfrm>
            <a:off x="7620000" y="2804160"/>
            <a:ext cx="635000" cy="23198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sz="1400">
                <a:solidFill>
                  <a:prstClr val="black"/>
                </a:solidFill>
                <a:latin typeface="Arial"/>
              </a:rPr>
              <a:t>3,4</a:t>
            </a:r>
          </a:p>
        </p:txBody>
      </p:sp>
      <p:sp>
        <p:nvSpPr>
          <p:cNvPr id="11" name="New shape"/>
          <p:cNvSpPr/>
          <p:nvPr/>
        </p:nvSpPr>
        <p:spPr>
          <a:xfrm>
            <a:off x="7620000" y="3036146"/>
            <a:ext cx="635000" cy="23198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sz="1400">
                <a:solidFill>
                  <a:prstClr val="black"/>
                </a:solidFill>
                <a:latin typeface="Arial"/>
              </a:rPr>
              <a:t>4,0</a:t>
            </a:r>
          </a:p>
        </p:txBody>
      </p:sp>
      <p:sp>
        <p:nvSpPr>
          <p:cNvPr id="12" name="New shape"/>
          <p:cNvSpPr/>
          <p:nvPr/>
        </p:nvSpPr>
        <p:spPr>
          <a:xfrm>
            <a:off x="7620000" y="3268133"/>
            <a:ext cx="635000" cy="23198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sz="1400">
                <a:solidFill>
                  <a:prstClr val="black"/>
                </a:solidFill>
                <a:latin typeface="Arial"/>
              </a:rPr>
              <a:t>4,2</a:t>
            </a:r>
          </a:p>
        </p:txBody>
      </p:sp>
      <p:sp>
        <p:nvSpPr>
          <p:cNvPr id="13" name="New shape"/>
          <p:cNvSpPr/>
          <p:nvPr/>
        </p:nvSpPr>
        <p:spPr>
          <a:xfrm>
            <a:off x="7620000" y="3500120"/>
            <a:ext cx="635000" cy="23198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sz="1400">
                <a:solidFill>
                  <a:prstClr val="black"/>
                </a:solidFill>
                <a:latin typeface="Arial"/>
              </a:rPr>
              <a:t>3,7</a:t>
            </a:r>
          </a:p>
        </p:txBody>
      </p:sp>
      <p:sp>
        <p:nvSpPr>
          <p:cNvPr id="14" name="New shape"/>
          <p:cNvSpPr/>
          <p:nvPr/>
        </p:nvSpPr>
        <p:spPr>
          <a:xfrm>
            <a:off x="7620000" y="3732106"/>
            <a:ext cx="635000" cy="23198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sz="1400">
                <a:solidFill>
                  <a:prstClr val="black"/>
                </a:solidFill>
                <a:latin typeface="Arial"/>
              </a:rPr>
              <a:t>4,2</a:t>
            </a:r>
          </a:p>
        </p:txBody>
      </p:sp>
      <p:sp>
        <p:nvSpPr>
          <p:cNvPr id="15" name="New shape"/>
          <p:cNvSpPr/>
          <p:nvPr/>
        </p:nvSpPr>
        <p:spPr>
          <a:xfrm>
            <a:off x="7620000" y="3964093"/>
            <a:ext cx="635000" cy="23198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sz="1400">
                <a:solidFill>
                  <a:prstClr val="black"/>
                </a:solidFill>
                <a:latin typeface="Arial"/>
              </a:rPr>
              <a:t>4,3</a:t>
            </a:r>
          </a:p>
        </p:txBody>
      </p:sp>
      <p:sp>
        <p:nvSpPr>
          <p:cNvPr id="16" name="New shape"/>
          <p:cNvSpPr/>
          <p:nvPr/>
        </p:nvSpPr>
        <p:spPr>
          <a:xfrm>
            <a:off x="7620000" y="4196080"/>
            <a:ext cx="635000" cy="23198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sz="1400">
                <a:solidFill>
                  <a:prstClr val="black"/>
                </a:solidFill>
                <a:latin typeface="Arial"/>
              </a:rPr>
              <a:t>4,3</a:t>
            </a:r>
          </a:p>
        </p:txBody>
      </p:sp>
      <p:sp>
        <p:nvSpPr>
          <p:cNvPr id="17" name="New shape"/>
          <p:cNvSpPr/>
          <p:nvPr/>
        </p:nvSpPr>
        <p:spPr>
          <a:xfrm>
            <a:off x="7620000" y="4428066"/>
            <a:ext cx="635000" cy="23198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sz="1400">
                <a:solidFill>
                  <a:prstClr val="black"/>
                </a:solidFill>
                <a:latin typeface="Arial"/>
              </a:rPr>
              <a:t>4,4</a:t>
            </a:r>
          </a:p>
        </p:txBody>
      </p:sp>
      <p:sp>
        <p:nvSpPr>
          <p:cNvPr id="18" name="New shape"/>
          <p:cNvSpPr/>
          <p:nvPr/>
        </p:nvSpPr>
        <p:spPr>
          <a:xfrm>
            <a:off x="7620000" y="4660053"/>
            <a:ext cx="635000" cy="23198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sz="1400">
                <a:solidFill>
                  <a:prstClr val="black"/>
                </a:solidFill>
                <a:latin typeface="Arial"/>
              </a:rPr>
              <a:t>4,5</a:t>
            </a:r>
          </a:p>
        </p:txBody>
      </p:sp>
      <p:sp>
        <p:nvSpPr>
          <p:cNvPr id="19" name="New shape"/>
          <p:cNvSpPr/>
          <p:nvPr/>
        </p:nvSpPr>
        <p:spPr>
          <a:xfrm>
            <a:off x="7620000" y="4892039"/>
            <a:ext cx="635000" cy="23198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sz="1400">
                <a:solidFill>
                  <a:prstClr val="black"/>
                </a:solidFill>
                <a:latin typeface="Arial"/>
              </a:rPr>
              <a:t>4,0</a:t>
            </a:r>
          </a:p>
        </p:txBody>
      </p:sp>
      <p:sp>
        <p:nvSpPr>
          <p:cNvPr id="20" name="New shape"/>
          <p:cNvSpPr/>
          <p:nvPr/>
        </p:nvSpPr>
        <p:spPr>
          <a:xfrm>
            <a:off x="7620000" y="5124026"/>
            <a:ext cx="635000" cy="23198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sz="1400">
                <a:solidFill>
                  <a:prstClr val="black"/>
                </a:solidFill>
                <a:latin typeface="Arial"/>
              </a:rPr>
              <a:t>4,5</a:t>
            </a:r>
          </a:p>
        </p:txBody>
      </p:sp>
      <p:sp>
        <p:nvSpPr>
          <p:cNvPr id="21" name="New shape"/>
          <p:cNvSpPr/>
          <p:nvPr/>
        </p:nvSpPr>
        <p:spPr>
          <a:xfrm>
            <a:off x="7620000" y="5356013"/>
            <a:ext cx="635000" cy="23198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sz="1400">
                <a:solidFill>
                  <a:prstClr val="black"/>
                </a:solidFill>
                <a:latin typeface="Arial"/>
              </a:rPr>
              <a:t>4,7</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ew shape"/>
          <p:cNvSpPr/>
          <p:nvPr/>
        </p:nvSpPr>
        <p:spPr>
          <a:xfrm>
            <a:off x="508000" y="381000"/>
            <a:ext cx="8144265" cy="51867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1400" b="1" i="0" u="none">
                <a:solidFill>
                  <a:srgbClr val="333333"/>
                </a:solidFill>
                <a:latin typeface="Arial"/>
              </a:rPr>
              <a:t>29. Millaisena koet koulunkäyntisi? Ajattele vastatessasi kuluvaa lukuvuotta, ja miltä asiat yleensä tuntuvat.</a:t>
            </a:r>
          </a:p>
        </p:txBody>
      </p:sp>
      <p:sp>
        <p:nvSpPr>
          <p:cNvPr id="3" name="New shape"/>
          <p:cNvSpPr/>
          <p:nvPr/>
        </p:nvSpPr>
        <p:spPr>
          <a:xfrm>
            <a:off x="508000" y="901700"/>
            <a:ext cx="8144265" cy="4576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1200" b="0" i="1" u="none">
                <a:solidFill>
                  <a:srgbClr val="999999"/>
                </a:solidFill>
                <a:latin typeface="Arial"/>
              </a:rPr>
              <a:t>Valitse seuraavista väittämistä mielipidettäsi parhaiten kuvaava vaihtoehto. Jos mikään vaihtoehdoista ei tunnu sopivalta tai et halua vastata kyseiseen kohtaan, jätä kohta tyhjäksi.</a:t>
            </a:r>
          </a:p>
        </p:txBody>
      </p:sp>
      <p:sp>
        <p:nvSpPr>
          <p:cNvPr id="4" name="New shape"/>
          <p:cNvSpPr/>
          <p:nvPr/>
        </p:nvSpPr>
        <p:spPr>
          <a:xfrm>
            <a:off x="508000" y="1371600"/>
            <a:ext cx="8128000" cy="2413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sz="1200" b="0" i="0" u="none">
                <a:solidFill>
                  <a:srgbClr val="333333"/>
                </a:solidFill>
                <a:latin typeface="Arial"/>
              </a:rPr>
              <a:t>Vastaajien määrä: 34</a:t>
            </a:r>
          </a:p>
        </p:txBody>
      </p:sp>
      <p:graphicFrame>
        <p:nvGraphicFramePr>
          <p:cNvPr id="5" name="ChartObject"/>
          <p:cNvGraphicFramePr/>
          <p:nvPr>
            <p:extLst>
              <p:ext uri="{D42A27DB-BD31-4B8C-83A1-F6EECF244321}">
                <p14:modId xmlns:p14="http://schemas.microsoft.com/office/powerpoint/2010/main" val="2644221597"/>
              </p:ext>
            </p:extLst>
          </p:nvPr>
        </p:nvGraphicFramePr>
        <p:xfrm>
          <a:off x="381000" y="1803400"/>
          <a:ext cx="7366000" cy="4673600"/>
        </p:xfrm>
        <a:graphic>
          <a:graphicData uri="http://schemas.openxmlformats.org/drawingml/2006/chart">
            <c:chart xmlns:c="http://schemas.openxmlformats.org/drawingml/2006/chart" xmlns:r="http://schemas.openxmlformats.org/officeDocument/2006/relationships" r:id="rId2"/>
          </a:graphicData>
        </a:graphic>
      </p:graphicFrame>
      <p:sp>
        <p:nvSpPr>
          <p:cNvPr id="6" name="New shape"/>
          <p:cNvSpPr/>
          <p:nvPr/>
        </p:nvSpPr>
        <p:spPr>
          <a:xfrm>
            <a:off x="7620000" y="1574800"/>
            <a:ext cx="635000" cy="2286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sz="1400">
                <a:solidFill>
                  <a:prstClr val="black"/>
                </a:solidFill>
                <a:latin typeface="Arial"/>
              </a:rPr>
              <a:t>Keskiarvo</a:t>
            </a:r>
          </a:p>
        </p:txBody>
      </p:sp>
      <p:sp>
        <p:nvSpPr>
          <p:cNvPr id="7" name="New shape"/>
          <p:cNvSpPr/>
          <p:nvPr/>
        </p:nvSpPr>
        <p:spPr>
          <a:xfrm>
            <a:off x="7620000" y="1930400"/>
            <a:ext cx="635000" cy="3657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sz="1400">
                <a:solidFill>
                  <a:prstClr val="black"/>
                </a:solidFill>
                <a:latin typeface="Arial"/>
              </a:rPr>
              <a:t>3,2</a:t>
            </a:r>
          </a:p>
        </p:txBody>
      </p:sp>
      <p:sp>
        <p:nvSpPr>
          <p:cNvPr id="8" name="New shape"/>
          <p:cNvSpPr/>
          <p:nvPr/>
        </p:nvSpPr>
        <p:spPr>
          <a:xfrm>
            <a:off x="7620000" y="2296160"/>
            <a:ext cx="635000" cy="3657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sz="1400">
                <a:solidFill>
                  <a:prstClr val="black"/>
                </a:solidFill>
                <a:latin typeface="Arial"/>
              </a:rPr>
              <a:t>2,8</a:t>
            </a:r>
          </a:p>
        </p:txBody>
      </p:sp>
      <p:sp>
        <p:nvSpPr>
          <p:cNvPr id="9" name="New shape"/>
          <p:cNvSpPr/>
          <p:nvPr/>
        </p:nvSpPr>
        <p:spPr>
          <a:xfrm>
            <a:off x="7620000" y="2661920"/>
            <a:ext cx="635000" cy="3657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sz="1400">
                <a:solidFill>
                  <a:prstClr val="black"/>
                </a:solidFill>
                <a:latin typeface="Arial"/>
              </a:rPr>
              <a:t>2,8</a:t>
            </a:r>
          </a:p>
        </p:txBody>
      </p:sp>
      <p:sp>
        <p:nvSpPr>
          <p:cNvPr id="10" name="New shape"/>
          <p:cNvSpPr/>
          <p:nvPr/>
        </p:nvSpPr>
        <p:spPr>
          <a:xfrm>
            <a:off x="7620000" y="3027680"/>
            <a:ext cx="635000" cy="3657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sz="1400">
                <a:solidFill>
                  <a:prstClr val="black"/>
                </a:solidFill>
                <a:latin typeface="Arial"/>
              </a:rPr>
              <a:t>2,9</a:t>
            </a:r>
          </a:p>
        </p:txBody>
      </p:sp>
      <p:sp>
        <p:nvSpPr>
          <p:cNvPr id="11" name="New shape"/>
          <p:cNvSpPr/>
          <p:nvPr/>
        </p:nvSpPr>
        <p:spPr>
          <a:xfrm>
            <a:off x="7620000" y="3393440"/>
            <a:ext cx="635000" cy="3657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sz="1400">
                <a:solidFill>
                  <a:prstClr val="black"/>
                </a:solidFill>
                <a:latin typeface="Arial"/>
              </a:rPr>
              <a:t>3,0</a:t>
            </a:r>
          </a:p>
        </p:txBody>
      </p:sp>
      <p:sp>
        <p:nvSpPr>
          <p:cNvPr id="12" name="New shape"/>
          <p:cNvSpPr/>
          <p:nvPr/>
        </p:nvSpPr>
        <p:spPr>
          <a:xfrm>
            <a:off x="7620000" y="3759200"/>
            <a:ext cx="635000" cy="3657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sz="1400">
                <a:solidFill>
                  <a:prstClr val="black"/>
                </a:solidFill>
                <a:latin typeface="Arial"/>
              </a:rPr>
              <a:t>2,6</a:t>
            </a:r>
          </a:p>
        </p:txBody>
      </p:sp>
      <p:sp>
        <p:nvSpPr>
          <p:cNvPr id="13" name="New shape"/>
          <p:cNvSpPr/>
          <p:nvPr/>
        </p:nvSpPr>
        <p:spPr>
          <a:xfrm>
            <a:off x="7620000" y="4124960"/>
            <a:ext cx="635000" cy="3657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sz="1400">
                <a:solidFill>
                  <a:prstClr val="black"/>
                </a:solidFill>
                <a:latin typeface="Arial"/>
              </a:rPr>
              <a:t>2,6</a:t>
            </a:r>
          </a:p>
        </p:txBody>
      </p:sp>
      <p:sp>
        <p:nvSpPr>
          <p:cNvPr id="14" name="New shape"/>
          <p:cNvSpPr/>
          <p:nvPr/>
        </p:nvSpPr>
        <p:spPr>
          <a:xfrm>
            <a:off x="7620000" y="4490720"/>
            <a:ext cx="635000" cy="3657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sz="1400">
                <a:solidFill>
                  <a:prstClr val="black"/>
                </a:solidFill>
                <a:latin typeface="Arial"/>
              </a:rPr>
              <a:t>2,8</a:t>
            </a:r>
          </a:p>
        </p:txBody>
      </p:sp>
      <p:sp>
        <p:nvSpPr>
          <p:cNvPr id="15" name="New shape"/>
          <p:cNvSpPr/>
          <p:nvPr/>
        </p:nvSpPr>
        <p:spPr>
          <a:xfrm>
            <a:off x="7620000" y="4856480"/>
            <a:ext cx="635000" cy="3657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sz="1400">
                <a:solidFill>
                  <a:prstClr val="black"/>
                </a:solidFill>
                <a:latin typeface="Arial"/>
              </a:rPr>
              <a:t>2,8</a:t>
            </a:r>
          </a:p>
        </p:txBody>
      </p:sp>
      <p:sp>
        <p:nvSpPr>
          <p:cNvPr id="16" name="New shape"/>
          <p:cNvSpPr/>
          <p:nvPr/>
        </p:nvSpPr>
        <p:spPr>
          <a:xfrm>
            <a:off x="7620000" y="5222239"/>
            <a:ext cx="635000" cy="3657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sz="1400">
                <a:solidFill>
                  <a:prstClr val="black"/>
                </a:solidFill>
                <a:latin typeface="Arial"/>
              </a:rPr>
              <a:t>1,9</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ew shape"/>
          <p:cNvSpPr/>
          <p:nvPr/>
        </p:nvSpPr>
        <p:spPr>
          <a:xfrm>
            <a:off x="508000" y="381000"/>
            <a:ext cx="8144265" cy="30510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1400" b="1" i="0" u="none">
                <a:solidFill>
                  <a:srgbClr val="333333"/>
                </a:solidFill>
                <a:latin typeface="Arial"/>
              </a:rPr>
              <a:t>30. Miten toimit koulussa? Ajattele edelleen kuluvaa lukuvuotta.</a:t>
            </a:r>
          </a:p>
        </p:txBody>
      </p:sp>
      <p:sp>
        <p:nvSpPr>
          <p:cNvPr id="3" name="New shape"/>
          <p:cNvSpPr/>
          <p:nvPr/>
        </p:nvSpPr>
        <p:spPr>
          <a:xfrm>
            <a:off x="508000" y="698500"/>
            <a:ext cx="8144265" cy="4576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1200" b="0" i="1" u="none">
                <a:solidFill>
                  <a:srgbClr val="999999"/>
                </a:solidFill>
                <a:latin typeface="Arial"/>
              </a:rPr>
              <a:t>Valitse seuraavista väittämistä mielipidettäsi parhaiten kuvaava vaihtoehto. Jos mikään vaihtoehdoista ei tunnu sopivalta tai et halua vastata kyseiseen kohtaan, jätä kohta tyhjäksi.</a:t>
            </a:r>
          </a:p>
        </p:txBody>
      </p:sp>
      <p:sp>
        <p:nvSpPr>
          <p:cNvPr id="4" name="New shape"/>
          <p:cNvSpPr/>
          <p:nvPr/>
        </p:nvSpPr>
        <p:spPr>
          <a:xfrm>
            <a:off x="508000" y="1168400"/>
            <a:ext cx="8128000" cy="2413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sz="1200" b="0" i="0" u="none">
                <a:solidFill>
                  <a:srgbClr val="333333"/>
                </a:solidFill>
                <a:latin typeface="Arial"/>
              </a:rPr>
              <a:t>Vastaajien määrä: 35</a:t>
            </a:r>
          </a:p>
        </p:txBody>
      </p:sp>
      <p:graphicFrame>
        <p:nvGraphicFramePr>
          <p:cNvPr id="5" name="ChartObject"/>
          <p:cNvGraphicFramePr/>
          <p:nvPr>
            <p:extLst>
              <p:ext uri="{D42A27DB-BD31-4B8C-83A1-F6EECF244321}">
                <p14:modId xmlns:p14="http://schemas.microsoft.com/office/powerpoint/2010/main" val="1467096874"/>
              </p:ext>
            </p:extLst>
          </p:nvPr>
        </p:nvGraphicFramePr>
        <p:xfrm>
          <a:off x="381000" y="1600200"/>
          <a:ext cx="7366000" cy="4876800"/>
        </p:xfrm>
        <a:graphic>
          <a:graphicData uri="http://schemas.openxmlformats.org/drawingml/2006/chart">
            <c:chart xmlns:c="http://schemas.openxmlformats.org/drawingml/2006/chart" xmlns:r="http://schemas.openxmlformats.org/officeDocument/2006/relationships" r:id="rId2"/>
          </a:graphicData>
        </a:graphic>
      </p:graphicFrame>
      <p:sp>
        <p:nvSpPr>
          <p:cNvPr id="6" name="New shape"/>
          <p:cNvSpPr/>
          <p:nvPr/>
        </p:nvSpPr>
        <p:spPr>
          <a:xfrm>
            <a:off x="7620000" y="1371600"/>
            <a:ext cx="635000" cy="2286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sz="1400">
                <a:solidFill>
                  <a:prstClr val="black"/>
                </a:solidFill>
                <a:latin typeface="Arial"/>
              </a:rPr>
              <a:t>Keskiarvo</a:t>
            </a:r>
          </a:p>
        </p:txBody>
      </p:sp>
      <p:sp>
        <p:nvSpPr>
          <p:cNvPr id="7" name="New shape"/>
          <p:cNvSpPr/>
          <p:nvPr/>
        </p:nvSpPr>
        <p:spPr>
          <a:xfrm>
            <a:off x="7620000" y="1727200"/>
            <a:ext cx="635000" cy="7721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sz="1400">
                <a:solidFill>
                  <a:prstClr val="black"/>
                </a:solidFill>
                <a:latin typeface="Arial"/>
              </a:rPr>
              <a:t>2,9</a:t>
            </a:r>
          </a:p>
        </p:txBody>
      </p:sp>
      <p:sp>
        <p:nvSpPr>
          <p:cNvPr id="8" name="New shape"/>
          <p:cNvSpPr/>
          <p:nvPr/>
        </p:nvSpPr>
        <p:spPr>
          <a:xfrm>
            <a:off x="7620000" y="2499360"/>
            <a:ext cx="635000" cy="7721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sz="1400">
                <a:solidFill>
                  <a:prstClr val="black"/>
                </a:solidFill>
                <a:latin typeface="Arial"/>
              </a:rPr>
              <a:t>1,7</a:t>
            </a:r>
          </a:p>
        </p:txBody>
      </p:sp>
      <p:sp>
        <p:nvSpPr>
          <p:cNvPr id="9" name="New shape"/>
          <p:cNvSpPr/>
          <p:nvPr/>
        </p:nvSpPr>
        <p:spPr>
          <a:xfrm>
            <a:off x="7620000" y="3271520"/>
            <a:ext cx="635000" cy="7721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sz="1400">
                <a:solidFill>
                  <a:prstClr val="black"/>
                </a:solidFill>
                <a:latin typeface="Arial"/>
              </a:rPr>
              <a:t>3,2</a:t>
            </a:r>
          </a:p>
        </p:txBody>
      </p:sp>
      <p:sp>
        <p:nvSpPr>
          <p:cNvPr id="10" name="New shape"/>
          <p:cNvSpPr/>
          <p:nvPr/>
        </p:nvSpPr>
        <p:spPr>
          <a:xfrm>
            <a:off x="7620000" y="4043680"/>
            <a:ext cx="635000" cy="7721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sz="1400">
                <a:solidFill>
                  <a:prstClr val="black"/>
                </a:solidFill>
                <a:latin typeface="Arial"/>
              </a:rPr>
              <a:t>1,8</a:t>
            </a:r>
          </a:p>
        </p:txBody>
      </p:sp>
      <p:sp>
        <p:nvSpPr>
          <p:cNvPr id="11" name="New shape"/>
          <p:cNvSpPr/>
          <p:nvPr/>
        </p:nvSpPr>
        <p:spPr>
          <a:xfrm>
            <a:off x="7620000" y="4815840"/>
            <a:ext cx="635000" cy="7721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sz="1400">
                <a:solidFill>
                  <a:prstClr val="black"/>
                </a:solidFill>
                <a:latin typeface="Arial"/>
              </a:rPr>
              <a:t>3,5</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ew shape"/>
          <p:cNvSpPr/>
          <p:nvPr/>
        </p:nvSpPr>
        <p:spPr>
          <a:xfrm>
            <a:off x="508000" y="487787"/>
            <a:ext cx="8144265" cy="30510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1400" b="1" i="0" u="none">
                <a:solidFill>
                  <a:srgbClr val="333333"/>
                </a:solidFill>
                <a:latin typeface="Arial"/>
              </a:rPr>
              <a:t>31. Mieti omaa luokkaasi. Arvioi, miten seuraavat väittämät pitävät paikkansa sinun kohdallasi.</a:t>
            </a:r>
          </a:p>
        </p:txBody>
      </p:sp>
      <p:sp>
        <p:nvSpPr>
          <p:cNvPr id="3" name="New shape"/>
          <p:cNvSpPr/>
          <p:nvPr/>
        </p:nvSpPr>
        <p:spPr>
          <a:xfrm>
            <a:off x="508000" y="698500"/>
            <a:ext cx="8128000" cy="2413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sz="1200" b="0" i="0" u="none">
                <a:solidFill>
                  <a:srgbClr val="333333"/>
                </a:solidFill>
                <a:latin typeface="Arial"/>
              </a:rPr>
              <a:t>Vastaajien määrä: 35</a:t>
            </a:r>
          </a:p>
        </p:txBody>
      </p:sp>
      <p:graphicFrame>
        <p:nvGraphicFramePr>
          <p:cNvPr id="4" name="ChartObject"/>
          <p:cNvGraphicFramePr/>
          <p:nvPr>
            <p:extLst>
              <p:ext uri="{D42A27DB-BD31-4B8C-83A1-F6EECF244321}">
                <p14:modId xmlns:p14="http://schemas.microsoft.com/office/powerpoint/2010/main" val="3956580550"/>
              </p:ext>
            </p:extLst>
          </p:nvPr>
        </p:nvGraphicFramePr>
        <p:xfrm>
          <a:off x="381000" y="1130300"/>
          <a:ext cx="7366000" cy="5080000"/>
        </p:xfrm>
        <a:graphic>
          <a:graphicData uri="http://schemas.openxmlformats.org/drawingml/2006/chart">
            <c:chart xmlns:c="http://schemas.openxmlformats.org/drawingml/2006/chart" xmlns:r="http://schemas.openxmlformats.org/officeDocument/2006/relationships" r:id="rId2"/>
          </a:graphicData>
        </a:graphic>
      </p:graphicFrame>
      <p:sp>
        <p:nvSpPr>
          <p:cNvPr id="5" name="New shape"/>
          <p:cNvSpPr/>
          <p:nvPr/>
        </p:nvSpPr>
        <p:spPr>
          <a:xfrm>
            <a:off x="7620000" y="901700"/>
            <a:ext cx="635000" cy="2286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sz="1400">
                <a:solidFill>
                  <a:prstClr val="black"/>
                </a:solidFill>
                <a:latin typeface="Arial"/>
              </a:rPr>
              <a:t>Keskiarvo</a:t>
            </a:r>
          </a:p>
        </p:txBody>
      </p:sp>
      <p:sp>
        <p:nvSpPr>
          <p:cNvPr id="6" name="New shape"/>
          <p:cNvSpPr/>
          <p:nvPr/>
        </p:nvSpPr>
        <p:spPr>
          <a:xfrm>
            <a:off x="7620000" y="1257300"/>
            <a:ext cx="635000" cy="67733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sz="1400">
                <a:solidFill>
                  <a:prstClr val="black"/>
                </a:solidFill>
                <a:latin typeface="Arial"/>
              </a:rPr>
              <a:t>3,7</a:t>
            </a:r>
          </a:p>
        </p:txBody>
      </p:sp>
      <p:sp>
        <p:nvSpPr>
          <p:cNvPr id="7" name="New shape"/>
          <p:cNvSpPr/>
          <p:nvPr/>
        </p:nvSpPr>
        <p:spPr>
          <a:xfrm>
            <a:off x="7620000" y="1934633"/>
            <a:ext cx="635000" cy="67733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sz="1400">
                <a:solidFill>
                  <a:prstClr val="black"/>
                </a:solidFill>
                <a:latin typeface="Arial"/>
              </a:rPr>
              <a:t>3,8</a:t>
            </a:r>
          </a:p>
        </p:txBody>
      </p:sp>
      <p:sp>
        <p:nvSpPr>
          <p:cNvPr id="8" name="New shape"/>
          <p:cNvSpPr/>
          <p:nvPr/>
        </p:nvSpPr>
        <p:spPr>
          <a:xfrm>
            <a:off x="7620000" y="2611967"/>
            <a:ext cx="635000" cy="67733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sz="1400">
                <a:solidFill>
                  <a:prstClr val="black"/>
                </a:solidFill>
                <a:latin typeface="Arial"/>
              </a:rPr>
              <a:t>3,3</a:t>
            </a:r>
          </a:p>
        </p:txBody>
      </p:sp>
      <p:sp>
        <p:nvSpPr>
          <p:cNvPr id="9" name="New shape"/>
          <p:cNvSpPr/>
          <p:nvPr/>
        </p:nvSpPr>
        <p:spPr>
          <a:xfrm>
            <a:off x="7620000" y="3289300"/>
            <a:ext cx="635000" cy="67733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sz="1400">
                <a:solidFill>
                  <a:prstClr val="black"/>
                </a:solidFill>
                <a:latin typeface="Arial"/>
              </a:rPr>
              <a:t>1,4</a:t>
            </a:r>
          </a:p>
        </p:txBody>
      </p:sp>
      <p:sp>
        <p:nvSpPr>
          <p:cNvPr id="10" name="New shape"/>
          <p:cNvSpPr/>
          <p:nvPr/>
        </p:nvSpPr>
        <p:spPr>
          <a:xfrm>
            <a:off x="7620000" y="3966633"/>
            <a:ext cx="635000" cy="67733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sz="1400">
                <a:solidFill>
                  <a:prstClr val="black"/>
                </a:solidFill>
                <a:latin typeface="Arial"/>
              </a:rPr>
              <a:t>3,0</a:t>
            </a:r>
          </a:p>
        </p:txBody>
      </p:sp>
      <p:sp>
        <p:nvSpPr>
          <p:cNvPr id="11" name="New shape"/>
          <p:cNvSpPr/>
          <p:nvPr/>
        </p:nvSpPr>
        <p:spPr>
          <a:xfrm>
            <a:off x="7620000" y="4643967"/>
            <a:ext cx="635000" cy="67733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sz="1400">
                <a:solidFill>
                  <a:prstClr val="black"/>
                </a:solidFill>
                <a:latin typeface="Arial"/>
              </a:rPr>
              <a:t>3,6</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ew shape"/>
          <p:cNvSpPr/>
          <p:nvPr/>
        </p:nvSpPr>
        <p:spPr>
          <a:xfrm>
            <a:off x="508000" y="381000"/>
            <a:ext cx="8144265" cy="30510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1400" b="1" i="0" u="none">
                <a:solidFill>
                  <a:srgbClr val="333333"/>
                </a:solidFill>
                <a:latin typeface="Arial"/>
              </a:rPr>
              <a:t>32. Tulevaisuuden toiveet ja tarpeet</a:t>
            </a:r>
          </a:p>
        </p:txBody>
      </p:sp>
      <p:sp>
        <p:nvSpPr>
          <p:cNvPr id="3" name="New shape"/>
          <p:cNvSpPr/>
          <p:nvPr/>
        </p:nvSpPr>
        <p:spPr>
          <a:xfrm>
            <a:off x="508000" y="698500"/>
            <a:ext cx="8128000" cy="2413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sz="1200" b="0" i="0" u="none">
                <a:solidFill>
                  <a:srgbClr val="333333"/>
                </a:solidFill>
                <a:latin typeface="Arial"/>
              </a:rPr>
              <a:t>Vastaajien määrä: 36</a:t>
            </a:r>
          </a:p>
        </p:txBody>
      </p:sp>
      <p:graphicFrame>
        <p:nvGraphicFramePr>
          <p:cNvPr id="4" name="ChartObject"/>
          <p:cNvGraphicFramePr/>
          <p:nvPr>
            <p:extLst>
              <p:ext uri="{D42A27DB-BD31-4B8C-83A1-F6EECF244321}">
                <p14:modId xmlns:p14="http://schemas.microsoft.com/office/powerpoint/2010/main" val="127513431"/>
              </p:ext>
            </p:extLst>
          </p:nvPr>
        </p:nvGraphicFramePr>
        <p:xfrm>
          <a:off x="381000" y="1130300"/>
          <a:ext cx="7366000" cy="5080000"/>
        </p:xfrm>
        <a:graphic>
          <a:graphicData uri="http://schemas.openxmlformats.org/drawingml/2006/chart">
            <c:chart xmlns:c="http://schemas.openxmlformats.org/drawingml/2006/chart" xmlns:r="http://schemas.openxmlformats.org/officeDocument/2006/relationships" r:id="rId2"/>
          </a:graphicData>
        </a:graphic>
      </p:graphicFrame>
      <p:sp>
        <p:nvSpPr>
          <p:cNvPr id="5" name="New shape"/>
          <p:cNvSpPr/>
          <p:nvPr/>
        </p:nvSpPr>
        <p:spPr>
          <a:xfrm>
            <a:off x="7620000" y="901700"/>
            <a:ext cx="635000" cy="2286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sz="1400">
                <a:solidFill>
                  <a:prstClr val="black"/>
                </a:solidFill>
                <a:latin typeface="Arial"/>
              </a:rPr>
              <a:t>Keskiarvo</a:t>
            </a:r>
          </a:p>
        </p:txBody>
      </p:sp>
      <p:sp>
        <p:nvSpPr>
          <p:cNvPr id="6" name="New shape"/>
          <p:cNvSpPr/>
          <p:nvPr/>
        </p:nvSpPr>
        <p:spPr>
          <a:xfrm>
            <a:off x="7620000" y="1257300"/>
            <a:ext cx="635000" cy="8128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sz="1400">
                <a:solidFill>
                  <a:prstClr val="black"/>
                </a:solidFill>
                <a:latin typeface="Arial"/>
              </a:rPr>
              <a:t>3,7</a:t>
            </a:r>
          </a:p>
        </p:txBody>
      </p:sp>
      <p:sp>
        <p:nvSpPr>
          <p:cNvPr id="7" name="New shape"/>
          <p:cNvSpPr/>
          <p:nvPr/>
        </p:nvSpPr>
        <p:spPr>
          <a:xfrm>
            <a:off x="7620000" y="2070100"/>
            <a:ext cx="635000" cy="8128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sz="1400">
                <a:solidFill>
                  <a:prstClr val="black"/>
                </a:solidFill>
                <a:latin typeface="Arial"/>
              </a:rPr>
              <a:t>4,1</a:t>
            </a:r>
          </a:p>
        </p:txBody>
      </p:sp>
      <p:sp>
        <p:nvSpPr>
          <p:cNvPr id="8" name="New shape"/>
          <p:cNvSpPr/>
          <p:nvPr/>
        </p:nvSpPr>
        <p:spPr>
          <a:xfrm>
            <a:off x="7620000" y="2882900"/>
            <a:ext cx="635000" cy="8128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sz="1400">
                <a:solidFill>
                  <a:prstClr val="black"/>
                </a:solidFill>
                <a:latin typeface="Arial"/>
              </a:rPr>
              <a:t>3,9</a:t>
            </a:r>
          </a:p>
        </p:txBody>
      </p:sp>
      <p:sp>
        <p:nvSpPr>
          <p:cNvPr id="9" name="New shape"/>
          <p:cNvSpPr/>
          <p:nvPr/>
        </p:nvSpPr>
        <p:spPr>
          <a:xfrm>
            <a:off x="7620000" y="3695700"/>
            <a:ext cx="635000" cy="8128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sz="1400">
                <a:solidFill>
                  <a:prstClr val="black"/>
                </a:solidFill>
                <a:latin typeface="Arial"/>
              </a:rPr>
              <a:t>4,6</a:t>
            </a:r>
          </a:p>
        </p:txBody>
      </p:sp>
      <p:sp>
        <p:nvSpPr>
          <p:cNvPr id="10" name="New shape"/>
          <p:cNvSpPr/>
          <p:nvPr/>
        </p:nvSpPr>
        <p:spPr>
          <a:xfrm>
            <a:off x="7620000" y="4508500"/>
            <a:ext cx="635000" cy="8128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sz="1400">
                <a:solidFill>
                  <a:prstClr val="black"/>
                </a:solidFill>
                <a:latin typeface="Arial"/>
              </a:rPr>
              <a:t>3,4</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ew shape"/>
          <p:cNvSpPr/>
          <p:nvPr/>
        </p:nvSpPr>
        <p:spPr>
          <a:xfrm>
            <a:off x="508000" y="381000"/>
            <a:ext cx="8144265" cy="51867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1400" b="1" i="0" u="none">
                <a:solidFill>
                  <a:srgbClr val="333333"/>
                </a:solidFill>
                <a:latin typeface="Arial"/>
              </a:rPr>
              <a:t>33. Seuraavassa arvioidaan urheiluluokkatoimintaa. Miten seuraavat asiat ovat mielestäsi onnistuneet?</a:t>
            </a:r>
          </a:p>
        </p:txBody>
      </p:sp>
      <p:sp>
        <p:nvSpPr>
          <p:cNvPr id="3" name="New shape"/>
          <p:cNvSpPr/>
          <p:nvPr/>
        </p:nvSpPr>
        <p:spPr>
          <a:xfrm>
            <a:off x="508000" y="901700"/>
            <a:ext cx="8128000" cy="2413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sz="1200" b="0" i="0" u="none">
                <a:solidFill>
                  <a:srgbClr val="333333"/>
                </a:solidFill>
                <a:latin typeface="Arial"/>
              </a:rPr>
              <a:t>Vastaajien määrä: 35</a:t>
            </a:r>
          </a:p>
        </p:txBody>
      </p:sp>
      <p:graphicFrame>
        <p:nvGraphicFramePr>
          <p:cNvPr id="4" name="ChartObject"/>
          <p:cNvGraphicFramePr/>
          <p:nvPr>
            <p:extLst>
              <p:ext uri="{D42A27DB-BD31-4B8C-83A1-F6EECF244321}">
                <p14:modId xmlns:p14="http://schemas.microsoft.com/office/powerpoint/2010/main" val="4077185570"/>
              </p:ext>
            </p:extLst>
          </p:nvPr>
        </p:nvGraphicFramePr>
        <p:xfrm>
          <a:off x="381000" y="1333500"/>
          <a:ext cx="7366000" cy="5080000"/>
        </p:xfrm>
        <a:graphic>
          <a:graphicData uri="http://schemas.openxmlformats.org/drawingml/2006/chart">
            <c:chart xmlns:c="http://schemas.openxmlformats.org/drawingml/2006/chart" xmlns:r="http://schemas.openxmlformats.org/officeDocument/2006/relationships" r:id="rId2"/>
          </a:graphicData>
        </a:graphic>
      </p:graphicFrame>
      <p:sp>
        <p:nvSpPr>
          <p:cNvPr id="5" name="New shape"/>
          <p:cNvSpPr/>
          <p:nvPr/>
        </p:nvSpPr>
        <p:spPr>
          <a:xfrm>
            <a:off x="7620000" y="1104900"/>
            <a:ext cx="635000" cy="2286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sz="1400">
                <a:solidFill>
                  <a:prstClr val="black"/>
                </a:solidFill>
                <a:latin typeface="Arial"/>
              </a:rPr>
              <a:t>Keskiarvo</a:t>
            </a:r>
          </a:p>
        </p:txBody>
      </p:sp>
      <p:sp>
        <p:nvSpPr>
          <p:cNvPr id="6" name="New shape"/>
          <p:cNvSpPr/>
          <p:nvPr/>
        </p:nvSpPr>
        <p:spPr>
          <a:xfrm>
            <a:off x="7620000" y="1460500"/>
            <a:ext cx="635000" cy="50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sz="1400">
                <a:solidFill>
                  <a:prstClr val="black"/>
                </a:solidFill>
                <a:latin typeface="Arial"/>
              </a:rPr>
              <a:t>3,7</a:t>
            </a:r>
          </a:p>
        </p:txBody>
      </p:sp>
      <p:sp>
        <p:nvSpPr>
          <p:cNvPr id="7" name="New shape"/>
          <p:cNvSpPr/>
          <p:nvPr/>
        </p:nvSpPr>
        <p:spPr>
          <a:xfrm>
            <a:off x="7620000" y="1968500"/>
            <a:ext cx="635000" cy="50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sz="1400">
                <a:solidFill>
                  <a:prstClr val="black"/>
                </a:solidFill>
                <a:latin typeface="Arial"/>
              </a:rPr>
              <a:t>3,1</a:t>
            </a:r>
          </a:p>
        </p:txBody>
      </p:sp>
      <p:sp>
        <p:nvSpPr>
          <p:cNvPr id="8" name="New shape"/>
          <p:cNvSpPr/>
          <p:nvPr/>
        </p:nvSpPr>
        <p:spPr>
          <a:xfrm>
            <a:off x="7620000" y="2476500"/>
            <a:ext cx="635000" cy="50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sz="1400">
                <a:solidFill>
                  <a:prstClr val="black"/>
                </a:solidFill>
                <a:latin typeface="Arial"/>
              </a:rPr>
              <a:t>3,7</a:t>
            </a:r>
          </a:p>
        </p:txBody>
      </p:sp>
      <p:sp>
        <p:nvSpPr>
          <p:cNvPr id="9" name="New shape"/>
          <p:cNvSpPr/>
          <p:nvPr/>
        </p:nvSpPr>
        <p:spPr>
          <a:xfrm>
            <a:off x="7620000" y="2984500"/>
            <a:ext cx="635000" cy="50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sz="1400">
                <a:solidFill>
                  <a:prstClr val="black"/>
                </a:solidFill>
                <a:latin typeface="Arial"/>
              </a:rPr>
              <a:t>3,8</a:t>
            </a:r>
          </a:p>
        </p:txBody>
      </p:sp>
      <p:sp>
        <p:nvSpPr>
          <p:cNvPr id="10" name="New shape"/>
          <p:cNvSpPr/>
          <p:nvPr/>
        </p:nvSpPr>
        <p:spPr>
          <a:xfrm>
            <a:off x="7620000" y="3492500"/>
            <a:ext cx="635000" cy="50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sz="1400">
                <a:solidFill>
                  <a:prstClr val="black"/>
                </a:solidFill>
                <a:latin typeface="Arial"/>
              </a:rPr>
              <a:t>3,9</a:t>
            </a:r>
          </a:p>
        </p:txBody>
      </p:sp>
      <p:sp>
        <p:nvSpPr>
          <p:cNvPr id="11" name="New shape"/>
          <p:cNvSpPr/>
          <p:nvPr/>
        </p:nvSpPr>
        <p:spPr>
          <a:xfrm>
            <a:off x="7620000" y="4000500"/>
            <a:ext cx="635000" cy="50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sz="1400">
                <a:solidFill>
                  <a:prstClr val="black"/>
                </a:solidFill>
                <a:latin typeface="Arial"/>
              </a:rPr>
              <a:t>3,3</a:t>
            </a:r>
          </a:p>
        </p:txBody>
      </p:sp>
      <p:sp>
        <p:nvSpPr>
          <p:cNvPr id="12" name="New shape"/>
          <p:cNvSpPr/>
          <p:nvPr/>
        </p:nvSpPr>
        <p:spPr>
          <a:xfrm>
            <a:off x="7620000" y="4508500"/>
            <a:ext cx="635000" cy="50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sz="1400">
                <a:solidFill>
                  <a:prstClr val="black"/>
                </a:solidFill>
                <a:latin typeface="Arial"/>
              </a:rPr>
              <a:t>3,1</a:t>
            </a:r>
          </a:p>
        </p:txBody>
      </p:sp>
      <p:sp>
        <p:nvSpPr>
          <p:cNvPr id="13" name="New shape"/>
          <p:cNvSpPr/>
          <p:nvPr/>
        </p:nvSpPr>
        <p:spPr>
          <a:xfrm>
            <a:off x="7620000" y="5016500"/>
            <a:ext cx="635000" cy="50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sz="1400">
                <a:solidFill>
                  <a:prstClr val="black"/>
                </a:solidFill>
                <a:latin typeface="Arial"/>
              </a:rPr>
              <a:t>3,5</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ew shape"/>
          <p:cNvSpPr/>
          <p:nvPr/>
        </p:nvSpPr>
        <p:spPr>
          <a:xfrm>
            <a:off x="508000" y="381000"/>
            <a:ext cx="8144265" cy="30510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1400" b="1" i="0" u="none" dirty="0">
                <a:solidFill>
                  <a:srgbClr val="333333"/>
                </a:solidFill>
                <a:latin typeface="Arial"/>
              </a:rPr>
              <a:t>34. </a:t>
            </a:r>
            <a:r>
              <a:rPr sz="1400" b="1" i="0" u="none" dirty="0" err="1">
                <a:solidFill>
                  <a:srgbClr val="333333"/>
                </a:solidFill>
                <a:latin typeface="Arial"/>
              </a:rPr>
              <a:t>Kun</a:t>
            </a:r>
            <a:r>
              <a:rPr sz="1400" b="1" i="0" u="none" dirty="0">
                <a:solidFill>
                  <a:srgbClr val="333333"/>
                </a:solidFill>
                <a:latin typeface="Arial"/>
              </a:rPr>
              <a:t> </a:t>
            </a:r>
            <a:r>
              <a:rPr sz="1400" b="1" i="0" u="none" dirty="0" err="1">
                <a:solidFill>
                  <a:srgbClr val="333333"/>
                </a:solidFill>
                <a:latin typeface="Arial"/>
              </a:rPr>
              <a:t>hait</a:t>
            </a:r>
            <a:r>
              <a:rPr sz="1400" b="1" i="0" u="none" dirty="0">
                <a:solidFill>
                  <a:srgbClr val="333333"/>
                </a:solidFill>
                <a:latin typeface="Arial"/>
              </a:rPr>
              <a:t> </a:t>
            </a:r>
            <a:r>
              <a:rPr sz="1400" b="1" i="0" u="none" dirty="0" err="1">
                <a:solidFill>
                  <a:srgbClr val="333333"/>
                </a:solidFill>
                <a:latin typeface="Arial"/>
              </a:rPr>
              <a:t>urheiluyläkouluun</a:t>
            </a:r>
            <a:r>
              <a:rPr sz="1400" b="1" i="0" u="none" dirty="0">
                <a:solidFill>
                  <a:srgbClr val="333333"/>
                </a:solidFill>
                <a:latin typeface="Arial"/>
              </a:rPr>
              <a:t>, </a:t>
            </a:r>
            <a:r>
              <a:rPr sz="1400" b="1" i="0" u="none" dirty="0" err="1">
                <a:solidFill>
                  <a:srgbClr val="333333"/>
                </a:solidFill>
                <a:latin typeface="Arial"/>
              </a:rPr>
              <a:t>harjoittelitko</a:t>
            </a:r>
            <a:r>
              <a:rPr sz="1400" b="1" i="0" u="none" dirty="0">
                <a:solidFill>
                  <a:srgbClr val="333333"/>
                </a:solidFill>
                <a:latin typeface="Arial"/>
              </a:rPr>
              <a:t> </a:t>
            </a:r>
            <a:r>
              <a:rPr sz="1400" b="1" i="0" u="none" dirty="0" err="1">
                <a:solidFill>
                  <a:srgbClr val="333333"/>
                </a:solidFill>
                <a:latin typeface="Arial"/>
              </a:rPr>
              <a:t>soveltuvuuskoetehtäviä</a:t>
            </a:r>
            <a:r>
              <a:rPr sz="1400" b="1" i="0" u="none" dirty="0">
                <a:solidFill>
                  <a:srgbClr val="333333"/>
                </a:solidFill>
                <a:latin typeface="Arial"/>
              </a:rPr>
              <a:t> </a:t>
            </a:r>
            <a:r>
              <a:rPr sz="1400" b="1" i="0" u="none" dirty="0" err="1">
                <a:solidFill>
                  <a:srgbClr val="333333"/>
                </a:solidFill>
                <a:latin typeface="Arial"/>
              </a:rPr>
              <a:t>etukäteen</a:t>
            </a:r>
            <a:r>
              <a:rPr sz="1400" b="1" i="0" u="none" dirty="0">
                <a:solidFill>
                  <a:srgbClr val="333333"/>
                </a:solidFill>
                <a:latin typeface="Arial"/>
              </a:rPr>
              <a:t>?</a:t>
            </a:r>
          </a:p>
        </p:txBody>
      </p:sp>
      <p:sp>
        <p:nvSpPr>
          <p:cNvPr id="3" name="New shape"/>
          <p:cNvSpPr/>
          <p:nvPr/>
        </p:nvSpPr>
        <p:spPr>
          <a:xfrm>
            <a:off x="508000" y="698500"/>
            <a:ext cx="8128000" cy="2413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sz="1200" b="0" i="0" u="none" dirty="0" err="1">
                <a:solidFill>
                  <a:srgbClr val="333333"/>
                </a:solidFill>
                <a:latin typeface="Arial"/>
              </a:rPr>
              <a:t>Vastaajien</a:t>
            </a:r>
            <a:r>
              <a:rPr sz="1200" b="0" i="0" u="none" dirty="0">
                <a:solidFill>
                  <a:srgbClr val="333333"/>
                </a:solidFill>
                <a:latin typeface="Arial"/>
              </a:rPr>
              <a:t> </a:t>
            </a:r>
            <a:r>
              <a:rPr sz="1200" b="0" i="0" u="none" dirty="0" err="1">
                <a:solidFill>
                  <a:srgbClr val="333333"/>
                </a:solidFill>
                <a:latin typeface="Arial"/>
              </a:rPr>
              <a:t>määrä</a:t>
            </a:r>
            <a:r>
              <a:rPr sz="1200" b="0" i="0" u="none" dirty="0">
                <a:solidFill>
                  <a:srgbClr val="333333"/>
                </a:solidFill>
                <a:latin typeface="Arial"/>
              </a:rPr>
              <a:t>: 36</a:t>
            </a:r>
          </a:p>
        </p:txBody>
      </p:sp>
      <p:graphicFrame>
        <p:nvGraphicFramePr>
          <p:cNvPr id="4" name="ChartObject"/>
          <p:cNvGraphicFramePr/>
          <p:nvPr>
            <p:extLst>
              <p:ext uri="{D42A27DB-BD31-4B8C-83A1-F6EECF244321}">
                <p14:modId xmlns:p14="http://schemas.microsoft.com/office/powerpoint/2010/main" val="608916279"/>
              </p:ext>
            </p:extLst>
          </p:nvPr>
        </p:nvGraphicFramePr>
        <p:xfrm>
          <a:off x="381000" y="1130300"/>
          <a:ext cx="8255000" cy="5080000"/>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ew shape"/>
          <p:cNvSpPr/>
          <p:nvPr/>
        </p:nvSpPr>
        <p:spPr>
          <a:xfrm>
            <a:off x="508000" y="381000"/>
            <a:ext cx="8144265" cy="30510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1400" b="1" i="0" u="none">
                <a:solidFill>
                  <a:srgbClr val="333333"/>
                </a:solidFill>
                <a:latin typeface="Arial"/>
              </a:rPr>
              <a:t>3. Sukupuoli</a:t>
            </a:r>
          </a:p>
        </p:txBody>
      </p:sp>
      <p:sp>
        <p:nvSpPr>
          <p:cNvPr id="3" name="New shape"/>
          <p:cNvSpPr/>
          <p:nvPr/>
        </p:nvSpPr>
        <p:spPr>
          <a:xfrm>
            <a:off x="508000" y="698500"/>
            <a:ext cx="8128000" cy="2413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sz="1200" b="0" i="0" u="none">
                <a:solidFill>
                  <a:srgbClr val="333333"/>
                </a:solidFill>
                <a:latin typeface="Arial"/>
              </a:rPr>
              <a:t>Vastaajien määrä: 40</a:t>
            </a:r>
          </a:p>
        </p:txBody>
      </p:sp>
      <p:graphicFrame>
        <p:nvGraphicFramePr>
          <p:cNvPr id="4" name="ChartObject"/>
          <p:cNvGraphicFramePr/>
          <p:nvPr>
            <p:extLst>
              <p:ext uri="{D42A27DB-BD31-4B8C-83A1-F6EECF244321}">
                <p14:modId xmlns:p14="http://schemas.microsoft.com/office/powerpoint/2010/main" val="2860746369"/>
              </p:ext>
            </p:extLst>
          </p:nvPr>
        </p:nvGraphicFramePr>
        <p:xfrm>
          <a:off x="381000" y="1130300"/>
          <a:ext cx="8255000" cy="5080000"/>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ew shape"/>
          <p:cNvSpPr/>
          <p:nvPr/>
        </p:nvSpPr>
        <p:spPr>
          <a:xfrm>
            <a:off x="508000" y="381000"/>
            <a:ext cx="8144265" cy="51867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1400" b="1" i="0" u="none">
                <a:solidFill>
                  <a:srgbClr val="333333"/>
                </a:solidFill>
                <a:latin typeface="Arial"/>
              </a:rPr>
              <a:t>7. Mieti 7 EDELLISTÄ PÄIVÄÄ. Merkitse, kuinka monena päivänä olet liikkunut vähintään 60 minuuttia päivässä?</a:t>
            </a:r>
          </a:p>
        </p:txBody>
      </p:sp>
      <p:sp>
        <p:nvSpPr>
          <p:cNvPr id="3" name="New shape"/>
          <p:cNvSpPr/>
          <p:nvPr/>
        </p:nvSpPr>
        <p:spPr>
          <a:xfrm>
            <a:off x="508000" y="901700"/>
            <a:ext cx="8128000" cy="2413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sz="1200" b="0" i="0" u="none">
                <a:solidFill>
                  <a:srgbClr val="333333"/>
                </a:solidFill>
                <a:latin typeface="Arial"/>
              </a:rPr>
              <a:t>Vastaajien määrä: 40</a:t>
            </a:r>
          </a:p>
        </p:txBody>
      </p:sp>
      <p:graphicFrame>
        <p:nvGraphicFramePr>
          <p:cNvPr id="4" name="ChartObject"/>
          <p:cNvGraphicFramePr/>
          <p:nvPr>
            <p:extLst>
              <p:ext uri="{D42A27DB-BD31-4B8C-83A1-F6EECF244321}">
                <p14:modId xmlns:p14="http://schemas.microsoft.com/office/powerpoint/2010/main" val="1502949831"/>
              </p:ext>
            </p:extLst>
          </p:nvPr>
        </p:nvGraphicFramePr>
        <p:xfrm>
          <a:off x="381000" y="1333500"/>
          <a:ext cx="7366000" cy="5080000"/>
        </p:xfrm>
        <a:graphic>
          <a:graphicData uri="http://schemas.openxmlformats.org/drawingml/2006/chart">
            <c:chart xmlns:c="http://schemas.openxmlformats.org/drawingml/2006/chart" xmlns:r="http://schemas.openxmlformats.org/officeDocument/2006/relationships" r:id="rId2"/>
          </a:graphicData>
        </a:graphic>
      </p:graphicFrame>
      <p:sp>
        <p:nvSpPr>
          <p:cNvPr id="5" name="New shape"/>
          <p:cNvSpPr/>
          <p:nvPr/>
        </p:nvSpPr>
        <p:spPr>
          <a:xfrm>
            <a:off x="7620000" y="1104900"/>
            <a:ext cx="635000" cy="2286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sz="1400">
                <a:solidFill>
                  <a:prstClr val="black"/>
                </a:solidFill>
                <a:latin typeface="Arial"/>
              </a:rPr>
              <a:t>Keskiarvo</a:t>
            </a:r>
          </a:p>
        </p:txBody>
      </p:sp>
      <p:sp>
        <p:nvSpPr>
          <p:cNvPr id="6" name="New shape"/>
          <p:cNvSpPr/>
          <p:nvPr/>
        </p:nvSpPr>
        <p:spPr>
          <a:xfrm>
            <a:off x="7620000" y="1460500"/>
            <a:ext cx="635000" cy="4064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sz="1400">
                <a:solidFill>
                  <a:prstClr val="black"/>
                </a:solidFill>
                <a:latin typeface="Arial"/>
              </a:rPr>
              <a:t>6,6</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ew shape"/>
          <p:cNvSpPr/>
          <p:nvPr/>
        </p:nvSpPr>
        <p:spPr>
          <a:xfrm>
            <a:off x="508000" y="381000"/>
            <a:ext cx="8144265" cy="51867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1400" b="1" i="0" u="none">
                <a:solidFill>
                  <a:srgbClr val="333333"/>
                </a:solidFill>
                <a:latin typeface="Arial"/>
              </a:rPr>
              <a:t>8. Mieti TAVALLISTA VIIKKOA. Merkitse, kuinka monena päivänä liikut vähintään 60 minuuttia päivässä?</a:t>
            </a:r>
          </a:p>
        </p:txBody>
      </p:sp>
      <p:sp>
        <p:nvSpPr>
          <p:cNvPr id="3" name="New shape"/>
          <p:cNvSpPr/>
          <p:nvPr/>
        </p:nvSpPr>
        <p:spPr>
          <a:xfrm>
            <a:off x="508000" y="901700"/>
            <a:ext cx="8128000" cy="2413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sz="1200" b="0" i="0" u="none">
                <a:solidFill>
                  <a:srgbClr val="333333"/>
                </a:solidFill>
                <a:latin typeface="Arial"/>
              </a:rPr>
              <a:t>Vastaajien määrä: 40</a:t>
            </a:r>
          </a:p>
        </p:txBody>
      </p:sp>
      <p:graphicFrame>
        <p:nvGraphicFramePr>
          <p:cNvPr id="4" name="ChartObject"/>
          <p:cNvGraphicFramePr/>
          <p:nvPr>
            <p:extLst>
              <p:ext uri="{D42A27DB-BD31-4B8C-83A1-F6EECF244321}">
                <p14:modId xmlns:p14="http://schemas.microsoft.com/office/powerpoint/2010/main" val="1406089829"/>
              </p:ext>
            </p:extLst>
          </p:nvPr>
        </p:nvGraphicFramePr>
        <p:xfrm>
          <a:off x="381000" y="1333500"/>
          <a:ext cx="7366000" cy="5080000"/>
        </p:xfrm>
        <a:graphic>
          <a:graphicData uri="http://schemas.openxmlformats.org/drawingml/2006/chart">
            <c:chart xmlns:c="http://schemas.openxmlformats.org/drawingml/2006/chart" xmlns:r="http://schemas.openxmlformats.org/officeDocument/2006/relationships" r:id="rId2"/>
          </a:graphicData>
        </a:graphic>
      </p:graphicFrame>
      <p:sp>
        <p:nvSpPr>
          <p:cNvPr id="5" name="New shape"/>
          <p:cNvSpPr/>
          <p:nvPr/>
        </p:nvSpPr>
        <p:spPr>
          <a:xfrm>
            <a:off x="7620000" y="1104900"/>
            <a:ext cx="635000" cy="2286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sz="1400">
                <a:solidFill>
                  <a:prstClr val="black"/>
                </a:solidFill>
                <a:latin typeface="Arial"/>
              </a:rPr>
              <a:t>Keskiarvo</a:t>
            </a:r>
          </a:p>
        </p:txBody>
      </p:sp>
      <p:sp>
        <p:nvSpPr>
          <p:cNvPr id="6" name="New shape"/>
          <p:cNvSpPr/>
          <p:nvPr/>
        </p:nvSpPr>
        <p:spPr>
          <a:xfrm>
            <a:off x="7620000" y="1460500"/>
            <a:ext cx="635000" cy="4064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sz="1400">
                <a:solidFill>
                  <a:prstClr val="black"/>
                </a:solidFill>
                <a:latin typeface="Arial"/>
              </a:rPr>
              <a:t>6,7</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ew shape"/>
          <p:cNvSpPr/>
          <p:nvPr/>
        </p:nvSpPr>
        <p:spPr>
          <a:xfrm>
            <a:off x="508000" y="381000"/>
            <a:ext cx="8144265" cy="30510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1400" b="1" i="0" u="none">
                <a:solidFill>
                  <a:srgbClr val="333333"/>
                </a:solidFill>
                <a:latin typeface="Arial"/>
              </a:rPr>
              <a:t>9. Kuinka monta TUNTIA liikut TAVALLISEN VIIKON aikana yhteensä?</a:t>
            </a:r>
          </a:p>
        </p:txBody>
      </p:sp>
      <p:sp>
        <p:nvSpPr>
          <p:cNvPr id="3" name="New shape"/>
          <p:cNvSpPr/>
          <p:nvPr/>
        </p:nvSpPr>
        <p:spPr>
          <a:xfrm>
            <a:off x="508000" y="698500"/>
            <a:ext cx="8128000" cy="2413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sz="1200" b="0" i="0" u="none">
                <a:solidFill>
                  <a:srgbClr val="333333"/>
                </a:solidFill>
                <a:latin typeface="Arial"/>
              </a:rPr>
              <a:t>Vastaajien määrä: 40</a:t>
            </a:r>
          </a:p>
        </p:txBody>
      </p:sp>
      <p:graphicFrame>
        <p:nvGraphicFramePr>
          <p:cNvPr id="4" name="ChartObject"/>
          <p:cNvGraphicFramePr/>
          <p:nvPr>
            <p:extLst>
              <p:ext uri="{D42A27DB-BD31-4B8C-83A1-F6EECF244321}">
                <p14:modId xmlns:p14="http://schemas.microsoft.com/office/powerpoint/2010/main" val="1266231041"/>
              </p:ext>
            </p:extLst>
          </p:nvPr>
        </p:nvGraphicFramePr>
        <p:xfrm>
          <a:off x="381000" y="1130300"/>
          <a:ext cx="8255000" cy="5080000"/>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ew shape"/>
          <p:cNvSpPr/>
          <p:nvPr/>
        </p:nvSpPr>
        <p:spPr>
          <a:xfrm>
            <a:off x="508000" y="381000"/>
            <a:ext cx="8144265" cy="30510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1400" b="1" i="0" u="none">
                <a:solidFill>
                  <a:srgbClr val="333333"/>
                </a:solidFill>
                <a:latin typeface="Arial"/>
              </a:rPr>
              <a:t>10. Oletko tuntenut itsesi väsyneeksi päiväsaikaan viimeisen kolmen kuukauden aikana?</a:t>
            </a:r>
          </a:p>
        </p:txBody>
      </p:sp>
      <p:sp>
        <p:nvSpPr>
          <p:cNvPr id="3" name="New shape"/>
          <p:cNvSpPr/>
          <p:nvPr/>
        </p:nvSpPr>
        <p:spPr>
          <a:xfrm>
            <a:off x="508000" y="698500"/>
            <a:ext cx="8128000" cy="2413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sz="1200" b="0" i="0" u="none">
                <a:solidFill>
                  <a:srgbClr val="333333"/>
                </a:solidFill>
                <a:latin typeface="Arial"/>
              </a:rPr>
              <a:t>Vastaajien määrä: 39</a:t>
            </a:r>
          </a:p>
        </p:txBody>
      </p:sp>
      <p:graphicFrame>
        <p:nvGraphicFramePr>
          <p:cNvPr id="4" name="ChartObject"/>
          <p:cNvGraphicFramePr/>
          <p:nvPr>
            <p:extLst>
              <p:ext uri="{D42A27DB-BD31-4B8C-83A1-F6EECF244321}">
                <p14:modId xmlns:p14="http://schemas.microsoft.com/office/powerpoint/2010/main" val="582409200"/>
              </p:ext>
            </p:extLst>
          </p:nvPr>
        </p:nvGraphicFramePr>
        <p:xfrm>
          <a:off x="381000" y="1130300"/>
          <a:ext cx="8255000" cy="5080000"/>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ew shape"/>
          <p:cNvSpPr/>
          <p:nvPr/>
        </p:nvSpPr>
        <p:spPr>
          <a:xfrm>
            <a:off x="508000" y="381000"/>
            <a:ext cx="8144265" cy="51867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1400" b="1" i="0" u="none">
                <a:solidFill>
                  <a:srgbClr val="333333"/>
                </a:solidFill>
                <a:latin typeface="Arial"/>
              </a:rPr>
              <a:t>11. Mieti seuraavissa normaalia arkeasi. Arvioi, miten seuraavat väittämät pitävät paikkansa sinun kohdallasi.</a:t>
            </a:r>
          </a:p>
        </p:txBody>
      </p:sp>
      <p:sp>
        <p:nvSpPr>
          <p:cNvPr id="3" name="New shape"/>
          <p:cNvSpPr/>
          <p:nvPr/>
        </p:nvSpPr>
        <p:spPr>
          <a:xfrm>
            <a:off x="508000" y="901700"/>
            <a:ext cx="8128000" cy="2413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sz="1200" b="0" i="0" u="none">
                <a:solidFill>
                  <a:srgbClr val="333333"/>
                </a:solidFill>
                <a:latin typeface="Arial"/>
              </a:rPr>
              <a:t>Vastaajien määrä: 40</a:t>
            </a:r>
          </a:p>
        </p:txBody>
      </p:sp>
      <p:graphicFrame>
        <p:nvGraphicFramePr>
          <p:cNvPr id="4" name="ChartObject"/>
          <p:cNvGraphicFramePr/>
          <p:nvPr>
            <p:extLst>
              <p:ext uri="{D42A27DB-BD31-4B8C-83A1-F6EECF244321}">
                <p14:modId xmlns:p14="http://schemas.microsoft.com/office/powerpoint/2010/main" val="2179382534"/>
              </p:ext>
            </p:extLst>
          </p:nvPr>
        </p:nvGraphicFramePr>
        <p:xfrm>
          <a:off x="381000" y="1333500"/>
          <a:ext cx="7366000" cy="5080000"/>
        </p:xfrm>
        <a:graphic>
          <a:graphicData uri="http://schemas.openxmlformats.org/drawingml/2006/chart">
            <c:chart xmlns:c="http://schemas.openxmlformats.org/drawingml/2006/chart" xmlns:r="http://schemas.openxmlformats.org/officeDocument/2006/relationships" r:id="rId2"/>
          </a:graphicData>
        </a:graphic>
      </p:graphicFrame>
      <p:sp>
        <p:nvSpPr>
          <p:cNvPr id="5" name="New shape"/>
          <p:cNvSpPr/>
          <p:nvPr/>
        </p:nvSpPr>
        <p:spPr>
          <a:xfrm>
            <a:off x="7620000" y="1104900"/>
            <a:ext cx="635000" cy="2286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sz="1400">
                <a:solidFill>
                  <a:prstClr val="black"/>
                </a:solidFill>
                <a:latin typeface="Arial"/>
              </a:rPr>
              <a:t>Keskiarvo</a:t>
            </a:r>
          </a:p>
        </p:txBody>
      </p:sp>
      <p:sp>
        <p:nvSpPr>
          <p:cNvPr id="6" name="New shape"/>
          <p:cNvSpPr/>
          <p:nvPr/>
        </p:nvSpPr>
        <p:spPr>
          <a:xfrm>
            <a:off x="7620000" y="1460500"/>
            <a:ext cx="635000" cy="45155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sz="1400">
                <a:solidFill>
                  <a:prstClr val="black"/>
                </a:solidFill>
                <a:latin typeface="Arial"/>
              </a:rPr>
              <a:t>3,5</a:t>
            </a:r>
          </a:p>
        </p:txBody>
      </p:sp>
      <p:sp>
        <p:nvSpPr>
          <p:cNvPr id="7" name="New shape"/>
          <p:cNvSpPr/>
          <p:nvPr/>
        </p:nvSpPr>
        <p:spPr>
          <a:xfrm>
            <a:off x="7620000" y="1912056"/>
            <a:ext cx="635000" cy="45155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sz="1400">
                <a:solidFill>
                  <a:prstClr val="black"/>
                </a:solidFill>
                <a:latin typeface="Arial"/>
              </a:rPr>
              <a:t>1,9</a:t>
            </a:r>
          </a:p>
        </p:txBody>
      </p:sp>
      <p:sp>
        <p:nvSpPr>
          <p:cNvPr id="8" name="New shape"/>
          <p:cNvSpPr/>
          <p:nvPr/>
        </p:nvSpPr>
        <p:spPr>
          <a:xfrm>
            <a:off x="7620000" y="2363611"/>
            <a:ext cx="635000" cy="45155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sz="1400">
                <a:solidFill>
                  <a:prstClr val="black"/>
                </a:solidFill>
                <a:latin typeface="Arial"/>
              </a:rPr>
              <a:t>2,4</a:t>
            </a:r>
          </a:p>
        </p:txBody>
      </p:sp>
      <p:sp>
        <p:nvSpPr>
          <p:cNvPr id="9" name="New shape"/>
          <p:cNvSpPr/>
          <p:nvPr/>
        </p:nvSpPr>
        <p:spPr>
          <a:xfrm>
            <a:off x="7620000" y="2815167"/>
            <a:ext cx="635000" cy="45155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sz="1400">
                <a:solidFill>
                  <a:prstClr val="black"/>
                </a:solidFill>
                <a:latin typeface="Arial"/>
              </a:rPr>
              <a:t>4,4</a:t>
            </a:r>
          </a:p>
        </p:txBody>
      </p:sp>
      <p:sp>
        <p:nvSpPr>
          <p:cNvPr id="10" name="New shape"/>
          <p:cNvSpPr/>
          <p:nvPr/>
        </p:nvSpPr>
        <p:spPr>
          <a:xfrm>
            <a:off x="7620000" y="3266722"/>
            <a:ext cx="635000" cy="45155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sz="1400">
                <a:solidFill>
                  <a:prstClr val="black"/>
                </a:solidFill>
                <a:latin typeface="Arial"/>
              </a:rPr>
              <a:t>3,0</a:t>
            </a:r>
          </a:p>
        </p:txBody>
      </p:sp>
      <p:sp>
        <p:nvSpPr>
          <p:cNvPr id="11" name="New shape"/>
          <p:cNvSpPr/>
          <p:nvPr/>
        </p:nvSpPr>
        <p:spPr>
          <a:xfrm>
            <a:off x="7620000" y="3718278"/>
            <a:ext cx="635000" cy="45155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sz="1400">
                <a:solidFill>
                  <a:prstClr val="black"/>
                </a:solidFill>
                <a:latin typeface="Arial"/>
              </a:rPr>
              <a:t>4,1</a:t>
            </a:r>
          </a:p>
        </p:txBody>
      </p:sp>
      <p:sp>
        <p:nvSpPr>
          <p:cNvPr id="12" name="New shape"/>
          <p:cNvSpPr/>
          <p:nvPr/>
        </p:nvSpPr>
        <p:spPr>
          <a:xfrm>
            <a:off x="7620000" y="4169833"/>
            <a:ext cx="635000" cy="45155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sz="1400">
                <a:solidFill>
                  <a:prstClr val="black"/>
                </a:solidFill>
                <a:latin typeface="Arial"/>
              </a:rPr>
              <a:t>4,5</a:t>
            </a:r>
          </a:p>
        </p:txBody>
      </p:sp>
      <p:sp>
        <p:nvSpPr>
          <p:cNvPr id="13" name="New shape"/>
          <p:cNvSpPr/>
          <p:nvPr/>
        </p:nvSpPr>
        <p:spPr>
          <a:xfrm>
            <a:off x="7620000" y="4621388"/>
            <a:ext cx="635000" cy="45155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sz="1400">
                <a:solidFill>
                  <a:prstClr val="black"/>
                </a:solidFill>
                <a:latin typeface="Arial"/>
              </a:rPr>
              <a:t>3,3</a:t>
            </a:r>
          </a:p>
        </p:txBody>
      </p:sp>
      <p:sp>
        <p:nvSpPr>
          <p:cNvPr id="14" name="New shape"/>
          <p:cNvSpPr/>
          <p:nvPr/>
        </p:nvSpPr>
        <p:spPr>
          <a:xfrm>
            <a:off x="7620000" y="5072944"/>
            <a:ext cx="635000" cy="45155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sz="1400">
                <a:solidFill>
                  <a:prstClr val="black"/>
                </a:solidFill>
                <a:latin typeface="Arial"/>
              </a:rPr>
              <a:t>3,0</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ew shape"/>
          <p:cNvSpPr/>
          <p:nvPr/>
        </p:nvSpPr>
        <p:spPr>
          <a:xfrm>
            <a:off x="508000" y="381000"/>
            <a:ext cx="8144265" cy="30510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1400" b="1" i="0" u="none">
                <a:solidFill>
                  <a:srgbClr val="333333"/>
                </a:solidFill>
                <a:latin typeface="Arial"/>
              </a:rPr>
              <a:t>12. Oletko mukana urheiluseuratoiminnassa?</a:t>
            </a:r>
          </a:p>
        </p:txBody>
      </p:sp>
      <p:sp>
        <p:nvSpPr>
          <p:cNvPr id="3" name="New shape"/>
          <p:cNvSpPr/>
          <p:nvPr/>
        </p:nvSpPr>
        <p:spPr>
          <a:xfrm>
            <a:off x="508000" y="698500"/>
            <a:ext cx="8128000" cy="2413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sz="1200" b="0" i="0" u="none">
                <a:solidFill>
                  <a:srgbClr val="333333"/>
                </a:solidFill>
                <a:latin typeface="Arial"/>
              </a:rPr>
              <a:t>Vastaajien määrä: 40</a:t>
            </a:r>
          </a:p>
        </p:txBody>
      </p:sp>
      <p:graphicFrame>
        <p:nvGraphicFramePr>
          <p:cNvPr id="4" name="ChartObject"/>
          <p:cNvGraphicFramePr/>
          <p:nvPr>
            <p:extLst>
              <p:ext uri="{D42A27DB-BD31-4B8C-83A1-F6EECF244321}">
                <p14:modId xmlns:p14="http://schemas.microsoft.com/office/powerpoint/2010/main" val="1095021171"/>
              </p:ext>
            </p:extLst>
          </p:nvPr>
        </p:nvGraphicFramePr>
        <p:xfrm>
          <a:off x="381000" y="1130300"/>
          <a:ext cx="8255000" cy="5080000"/>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S_NET" val="4.0.30319.42000"/>
  <p:tag name="AS_OS" val="Microsoft Windows NT 6.3.9600.0"/>
  <p:tag name="AS_RELEASE_DATE" val="2016.01.27"/>
  <p:tag name="AS_TITLE" val="Aspose.Slides for .NET 4.0 Client Profile"/>
  <p:tag name="AS_VERSION" val="16.1.0.0"/>
</p:tagLst>
</file>

<file path=ppt/theme/theme1.xml><?xml version="1.0" encoding="utf-8"?>
<a:theme xmlns:a="http://schemas.openxmlformats.org/drawingml/2006/main" name="UYK">
  <a:themeElements>
    <a:clrScheme name="Blue Warm">
      <a:dk1>
        <a:sysClr val="windowText" lastClr="000000"/>
      </a:dk1>
      <a:lt1>
        <a:sysClr val="window" lastClr="FFFFFF"/>
      </a:lt1>
      <a:dk2>
        <a:srgbClr val="242852"/>
      </a:dk2>
      <a:lt2>
        <a:srgbClr val="ACCBF9"/>
      </a:lt2>
      <a:accent1>
        <a:srgbClr val="4A66AC"/>
      </a:accent1>
      <a:accent2>
        <a:srgbClr val="629DD1"/>
      </a:accent2>
      <a:accent3>
        <a:srgbClr val="297FD5"/>
      </a:accent3>
      <a:accent4>
        <a:srgbClr val="7F8FA9"/>
      </a:accent4>
      <a:accent5>
        <a:srgbClr val="5AA2AE"/>
      </a:accent5>
      <a:accent6>
        <a:srgbClr val="9D90A0"/>
      </a:accent6>
      <a:hlink>
        <a:srgbClr val="9454C3"/>
      </a:hlink>
      <a:folHlink>
        <a:srgbClr val="3EBBF0"/>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UYK" id="{E061AACF-BA33-44C4-8748-FC3F569C43F0}" vid="{F87B15C2-7A58-4A23-966A-F790CCE361E1}"/>
    </a:ext>
  </a:extLst>
</a:theme>
</file>

<file path=docProps/app.xml><?xml version="1.0" encoding="utf-8"?>
<Properties xmlns="http://schemas.openxmlformats.org/officeDocument/2006/extended-properties" xmlns:vt="http://schemas.openxmlformats.org/officeDocument/2006/docPropsVTypes">
  <Template>UYK</Template>
  <TotalTime>181</TotalTime>
  <Words>980</Words>
  <Application>Microsoft Office PowerPoint</Application>
  <PresentationFormat>On-screen Show (4:3)</PresentationFormat>
  <Paragraphs>276</Paragraphs>
  <Slides>29</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29</vt:i4>
      </vt:variant>
    </vt:vector>
  </HeadingPairs>
  <TitlesOfParts>
    <vt:vector size="33" baseType="lpstr">
      <vt:lpstr>Arial</vt:lpstr>
      <vt:lpstr>Calibri</vt:lpstr>
      <vt:lpstr>Calibri Light</vt:lpstr>
      <vt:lpstr>UYK</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Manager/>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cp:lastModifiedBy>Maarit Nieminen</cp:lastModifiedBy>
  <cp:revision>6</cp:revision>
  <cp:lastPrinted>2020-02-04T09:33:54Z</cp:lastPrinted>
  <dcterms:created xsi:type="dcterms:W3CDTF">2020-02-04T09:33:54Z</dcterms:created>
  <dcterms:modified xsi:type="dcterms:W3CDTF">2020-02-12T08:43:12Z</dcterms:modified>
</cp:coreProperties>
</file>