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8" r:id="rId4"/>
    <p:sldId id="284" r:id="rId5"/>
    <p:sldId id="288" r:id="rId6"/>
    <p:sldId id="292" r:id="rId7"/>
    <p:sldId id="298" r:id="rId8"/>
    <p:sldId id="302" r:id="rId9"/>
    <p:sldId id="306" r:id="rId10"/>
    <p:sldId id="310" r:id="rId11"/>
    <p:sldId id="314" r:id="rId12"/>
    <p:sldId id="318" r:id="rId13"/>
    <p:sldId id="322" r:id="rId14"/>
    <p:sldId id="326" r:id="rId15"/>
    <p:sldId id="330" r:id="rId16"/>
    <p:sldId id="334" r:id="rId17"/>
    <p:sldId id="350" r:id="rId18"/>
    <p:sldId id="354" r:id="rId19"/>
    <p:sldId id="360" r:id="rId20"/>
    <p:sldId id="366" r:id="rId21"/>
    <p:sldId id="370" r:id="rId22"/>
    <p:sldId id="374" r:id="rId23"/>
    <p:sldId id="378" r:id="rId24"/>
    <p:sldId id="382" r:id="rId25"/>
    <p:sldId id="386" r:id="rId26"/>
    <p:sldId id="390" r:id="rId27"/>
    <p:sldId id="394" r:id="rId28"/>
    <p:sldId id="398" r:id="rId29"/>
    <p:sldId id="402" r:id="rId30"/>
  </p:sldIdLst>
  <p:sldSz cx="9144000" cy="6858000" type="screen4x3"/>
  <p:notesSz cx="6858000" cy="91440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984" y="10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Luokka-aste</c:v>
                </c:pt>
              </c:strCache>
            </c:strRef>
          </c:tx>
          <c:spPr>
            <a:solidFill>
              <a:schemeClr val="accent1"/>
            </a:solidFill>
            <a:ln>
              <a:noFill/>
            </a:ln>
            <a:effectLst/>
          </c:spPr>
          <c:invertIfNegative val="0"/>
          <c:dLbls>
            <c:dLbl>
              <c:idx val="0"/>
              <c:tx>
                <c:rich>
                  <a:bodyPr/>
                  <a:lstStyle/>
                  <a:p>
                    <a:r>
                      <a:rPr lang="en-US"/>
                      <a:t>43%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E74-4696-A769-DA2FA6911354}"/>
                </c:ext>
              </c:extLst>
            </c:dLbl>
            <c:dLbl>
              <c:idx val="1"/>
              <c:tx>
                <c:rich>
                  <a:bodyPr/>
                  <a:lstStyle/>
                  <a:p>
                    <a:r>
                      <a:rPr lang="en-US"/>
                      <a:t>57%</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E74-4696-A769-DA2FA691135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Sheet1!$A$2:$A$4</c:f>
              <c:strCache>
                <c:ptCount val="3"/>
                <c:pt idx="0">
                  <c:v>7. lk</c:v>
                </c:pt>
                <c:pt idx="1">
                  <c:v>8. lk</c:v>
                </c:pt>
                <c:pt idx="2">
                  <c:v>9. lk</c:v>
                </c:pt>
              </c:strCache>
            </c:strRef>
          </c:cat>
          <c:val>
            <c:numRef>
              <c:f>Sheet1!$B$2:$B$4</c:f>
              <c:numCache>
                <c:formatCode>General</c:formatCode>
                <c:ptCount val="3"/>
                <c:pt idx="0">
                  <c:v>0.43</c:v>
                </c:pt>
                <c:pt idx="1">
                  <c:v>0.56999999999999995</c:v>
                </c:pt>
                <c:pt idx="2">
                  <c:v>0</c:v>
                </c:pt>
              </c:numCache>
            </c:numRef>
          </c:val>
          <c:extLst>
            <c:ext xmlns:c16="http://schemas.microsoft.com/office/drawing/2014/chart" uri="{C3380CC4-5D6E-409C-BE32-E72D297353CC}">
              <c16:uniqueId val="{00000003-EE74-4696-A769-DA2FA6911354}"/>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Kuinka montaa lajia YHTEENSÄ olet harrastanut urheiluseurassa (harrastuksen kesto vähintään puoli vuotta)?</c:v>
                </c:pt>
              </c:strCache>
            </c:strRef>
          </c:tx>
          <c:spPr>
            <a:solidFill>
              <a:schemeClr val="accent1"/>
            </a:solidFill>
            <a:ln>
              <a:noFill/>
            </a:ln>
            <a:effectLst/>
          </c:spPr>
          <c:invertIfNegative val="0"/>
          <c:dLbls>
            <c:dLbl>
              <c:idx val="0"/>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FC-40E1-82F2-02E26E2D074A}"/>
                </c:ext>
              </c:extLst>
            </c:dLbl>
            <c:dLbl>
              <c:idx val="1"/>
              <c:tx>
                <c:rich>
                  <a:bodyPr/>
                  <a:lstStyle/>
                  <a:p>
                    <a:r>
                      <a:rPr lang="en-US"/>
                      <a:t>32%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0FC-40E1-82F2-02E26E2D074A}"/>
                </c:ext>
              </c:extLst>
            </c:dLbl>
            <c:dLbl>
              <c:idx val="2"/>
              <c:tx>
                <c:rich>
                  <a:bodyPr/>
                  <a:lstStyle/>
                  <a:p>
                    <a:r>
                      <a:rPr lang="en-US"/>
                      <a:t>16%</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0FC-40E1-82F2-02E26E2D074A}"/>
                </c:ext>
              </c:extLst>
            </c:dLbl>
            <c:dLbl>
              <c:idx val="3"/>
              <c:tx>
                <c:rich>
                  <a:bodyPr/>
                  <a:lstStyle/>
                  <a:p>
                    <a:r>
                      <a:rPr lang="en-US"/>
                      <a:t>26%</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FC-40E1-82F2-02E26E2D074A}"/>
                </c:ext>
              </c:extLst>
            </c:dLbl>
            <c:dLbl>
              <c:idx val="4"/>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FC-40E1-82F2-02E26E2D074A}"/>
                </c:ext>
              </c:extLst>
            </c:dLbl>
            <c:dLbl>
              <c:idx val="5"/>
              <c:tx>
                <c:rich>
                  <a:bodyPr/>
                  <a:lstStyle/>
                  <a:p>
                    <a:r>
                      <a:rPr lang="en-US"/>
                      <a:t>11%</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FC-40E1-82F2-02E26E2D07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Sheet1!$A$2:$A$7</c:f>
              <c:strCache>
                <c:ptCount val="6"/>
                <c:pt idx="0">
                  <c:v>Yhtä lajia</c:v>
                </c:pt>
                <c:pt idx="1">
                  <c:v>2 lajia</c:v>
                </c:pt>
                <c:pt idx="2">
                  <c:v>3 lajia</c:v>
                </c:pt>
                <c:pt idx="3">
                  <c:v>4 lajia</c:v>
                </c:pt>
                <c:pt idx="4">
                  <c:v>5 lajia</c:v>
                </c:pt>
                <c:pt idx="5">
                  <c:v>6 lajia tai useampaa</c:v>
                </c:pt>
              </c:strCache>
            </c:strRef>
          </c:cat>
          <c:val>
            <c:numRef>
              <c:f>Sheet1!$B$2:$B$7</c:f>
              <c:numCache>
                <c:formatCode>General</c:formatCode>
                <c:ptCount val="6"/>
                <c:pt idx="0">
                  <c:v>0.1</c:v>
                </c:pt>
                <c:pt idx="1">
                  <c:v>0.32</c:v>
                </c:pt>
                <c:pt idx="2">
                  <c:v>0.16</c:v>
                </c:pt>
                <c:pt idx="3">
                  <c:v>0.26</c:v>
                </c:pt>
                <c:pt idx="4">
                  <c:v>0.05</c:v>
                </c:pt>
                <c:pt idx="5">
                  <c:v>0.11</c:v>
                </c:pt>
              </c:numCache>
            </c:numRef>
          </c:val>
          <c:extLst>
            <c:ext xmlns:c16="http://schemas.microsoft.com/office/drawing/2014/chart" uri="{C3380CC4-5D6E-409C-BE32-E72D297353CC}">
              <c16:uniqueId val="{00000006-D0FC-40E1-82F2-02E26E2D074A}"/>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Kuinka montaa lajia harrastat TÄLLÄ HETKELLÄ urheiluseurassa? (Ota huomioon kaikki eri vuodenaikoina urheiluseurassa harrastamasi lajit)</c:v>
                </c:pt>
              </c:strCache>
            </c:strRef>
          </c:tx>
          <c:spPr>
            <a:solidFill>
              <a:schemeClr val="accent1"/>
            </a:solidFill>
            <a:ln>
              <a:noFill/>
            </a:ln>
            <a:effectLst/>
          </c:spPr>
          <c:invertIfNegative val="0"/>
          <c:dLbls>
            <c:dLbl>
              <c:idx val="0"/>
              <c:tx>
                <c:rich>
                  <a:bodyPr/>
                  <a:lstStyle/>
                  <a:p>
                    <a:r>
                      <a:rPr lang="en-US"/>
                      <a:t>80%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578-4C0C-AC87-6F6049A6CF07}"/>
                </c:ext>
              </c:extLst>
            </c:dLbl>
            <c:dLbl>
              <c:idx val="1"/>
              <c:tx>
                <c:rich>
                  <a:bodyPr/>
                  <a:lstStyle/>
                  <a:p>
                    <a:r>
                      <a:rPr lang="en-US"/>
                      <a:t>15%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578-4C0C-AC87-6F6049A6CF07}"/>
                </c:ext>
              </c:extLst>
            </c:dLbl>
            <c:dLbl>
              <c:idx val="2"/>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578-4C0C-AC87-6F6049A6CF07}"/>
                </c:ext>
              </c:extLst>
            </c:dLbl>
            <c:dLbl>
              <c:idx val="3"/>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578-4C0C-AC87-6F6049A6CF0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Sheet1!$A$2:$A$7</c:f>
              <c:strCache>
                <c:ptCount val="6"/>
                <c:pt idx="0">
                  <c:v>Yhtä lajia</c:v>
                </c:pt>
                <c:pt idx="1">
                  <c:v>2 lajia</c:v>
                </c:pt>
                <c:pt idx="2">
                  <c:v>3 lajia</c:v>
                </c:pt>
                <c:pt idx="3">
                  <c:v>4 lajia</c:v>
                </c:pt>
                <c:pt idx="4">
                  <c:v>5 lajia</c:v>
                </c:pt>
                <c:pt idx="5">
                  <c:v>6 lajia tai useampaa</c:v>
                </c:pt>
              </c:strCache>
            </c:strRef>
          </c:cat>
          <c:val>
            <c:numRef>
              <c:f>Sheet1!$B$2:$B$7</c:f>
              <c:numCache>
                <c:formatCode>General</c:formatCode>
                <c:ptCount val="6"/>
                <c:pt idx="0">
                  <c:v>0.8</c:v>
                </c:pt>
                <c:pt idx="1">
                  <c:v>0.15</c:v>
                </c:pt>
                <c:pt idx="2">
                  <c:v>0.02</c:v>
                </c:pt>
                <c:pt idx="3">
                  <c:v>0.03</c:v>
                </c:pt>
                <c:pt idx="4">
                  <c:v>0</c:v>
                </c:pt>
                <c:pt idx="5">
                  <c:v>0</c:v>
                </c:pt>
              </c:numCache>
            </c:numRef>
          </c:val>
          <c:extLst>
            <c:ext xmlns:c16="http://schemas.microsoft.com/office/drawing/2014/chart" uri="{C3380CC4-5D6E-409C-BE32-E72D297353CC}">
              <c16:uniqueId val="{00000006-C578-4C0C-AC87-6F6049A6CF07}"/>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Päälajit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Sheet2!$A$48:$A$50</c:f>
              <c:strCache>
                <c:ptCount val="3"/>
                <c:pt idx="0">
                  <c:v>Jalkapallo</c:v>
                </c:pt>
                <c:pt idx="1">
                  <c:v>Telinevoimistelu</c:v>
                </c:pt>
                <c:pt idx="2">
                  <c:v>Salibandy</c:v>
                </c:pt>
              </c:strCache>
            </c:strRef>
          </c:cat>
          <c:val>
            <c:numRef>
              <c:f>Sheet2!$B$48:$B$50</c:f>
              <c:numCache>
                <c:formatCode>0%</c:formatCode>
                <c:ptCount val="3"/>
                <c:pt idx="0">
                  <c:v>0.47499999999999998</c:v>
                </c:pt>
                <c:pt idx="1">
                  <c:v>0.1</c:v>
                </c:pt>
                <c:pt idx="2">
                  <c:v>7.4999999999999997E-2</c:v>
                </c:pt>
              </c:numCache>
            </c:numRef>
          </c:val>
          <c:extLst>
            <c:ext xmlns:c16="http://schemas.microsoft.com/office/drawing/2014/chart" uri="{C3380CC4-5D6E-409C-BE32-E72D297353CC}">
              <c16:uniqueId val="{00000000-F8FA-4A0B-BCBF-0EB6288999EB}"/>
            </c:ext>
          </c:extLst>
        </c:ser>
        <c:dLbls>
          <c:showLegendKey val="0"/>
          <c:showVal val="0"/>
          <c:showCatName val="0"/>
          <c:showSerName val="0"/>
          <c:showPercent val="0"/>
          <c:showBubbleSize val="0"/>
        </c:dLbls>
        <c:gapWidth val="219"/>
        <c:overlap val="-27"/>
        <c:axId val="1044429008"/>
        <c:axId val="1044428352"/>
      </c:barChart>
      <c:catAx>
        <c:axId val="1044429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1044428352"/>
        <c:crosses val="autoZero"/>
        <c:auto val="1"/>
        <c:lblAlgn val="ctr"/>
        <c:lblOffset val="100"/>
        <c:noMultiLvlLbl val="0"/>
      </c:catAx>
      <c:valAx>
        <c:axId val="10444283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1044429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Minkä ikäisenä aloit harrastaa edellä mainitsemaasi päälajiasi urheiluseurassa?</c:v>
                </c:pt>
              </c:strCache>
            </c:strRef>
          </c:tx>
          <c:spPr>
            <a:solidFill>
              <a:schemeClr val="accent1"/>
            </a:solidFill>
            <a:ln>
              <a:noFill/>
            </a:ln>
            <a:effectLst/>
          </c:spPr>
          <c:invertIfNegative val="0"/>
          <c:dLbls>
            <c:dLbl>
              <c:idx val="0"/>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5FC-48D2-BC3E-5F5CE57DD587}"/>
                </c:ext>
              </c:extLst>
            </c:dLbl>
            <c:dLbl>
              <c:idx val="1"/>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5FC-48D2-BC3E-5F5CE57DD587}"/>
                </c:ext>
              </c:extLst>
            </c:dLbl>
            <c:dLbl>
              <c:idx val="2"/>
              <c:tx>
                <c:rich>
                  <a:bodyPr/>
                  <a:lstStyle/>
                  <a:p>
                    <a:r>
                      <a:rPr lang="en-US"/>
                      <a:t>20%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5FC-48D2-BC3E-5F5CE57DD587}"/>
                </c:ext>
              </c:extLst>
            </c:dLbl>
            <c:dLbl>
              <c:idx val="3"/>
              <c:tx>
                <c:rich>
                  <a:bodyPr/>
                  <a:lstStyle/>
                  <a:p>
                    <a:r>
                      <a:rPr lang="en-US"/>
                      <a:t>22%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5FC-48D2-BC3E-5F5CE57DD587}"/>
                </c:ext>
              </c:extLst>
            </c:dLbl>
            <c:dLbl>
              <c:idx val="4"/>
              <c:tx>
                <c:rich>
                  <a:bodyPr/>
                  <a:lstStyle/>
                  <a:p>
                    <a:r>
                      <a:rPr lang="en-US"/>
                      <a:t>12%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5FC-48D2-BC3E-5F5CE57DD587}"/>
                </c:ext>
              </c:extLst>
            </c:dLbl>
            <c:dLbl>
              <c:idx val="5"/>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5FC-48D2-BC3E-5F5CE57DD587}"/>
                </c:ext>
              </c:extLst>
            </c:dLbl>
            <c:dLbl>
              <c:idx val="6"/>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5FC-48D2-BC3E-5F5CE57DD587}"/>
                </c:ext>
              </c:extLst>
            </c:dLbl>
            <c:dLbl>
              <c:idx val="7"/>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5FC-48D2-BC3E-5F5CE57DD587}"/>
                </c:ext>
              </c:extLst>
            </c:dLbl>
            <c:dLbl>
              <c:idx val="9"/>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5FC-48D2-BC3E-5F5CE57DD587}"/>
                </c:ext>
              </c:extLst>
            </c:dLbl>
            <c:dLbl>
              <c:idx val="10"/>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5FC-48D2-BC3E-5F5CE57DD587}"/>
                </c:ext>
              </c:extLst>
            </c:dLbl>
            <c:dLbl>
              <c:idx val="14"/>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5FC-48D2-BC3E-5F5CE57DD58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Sheet1!$A$2:$A$16</c:f>
              <c:strCache>
                <c:ptCount val="15"/>
                <c:pt idx="0">
                  <c:v>3v tai nuorempana</c:v>
                </c:pt>
                <c:pt idx="1">
                  <c:v>4v</c:v>
                </c:pt>
                <c:pt idx="2">
                  <c:v>5v</c:v>
                </c:pt>
                <c:pt idx="3">
                  <c:v>6v</c:v>
                </c:pt>
                <c:pt idx="4">
                  <c:v>7v</c:v>
                </c:pt>
                <c:pt idx="5">
                  <c:v>8v</c:v>
                </c:pt>
                <c:pt idx="6">
                  <c:v>9v</c:v>
                </c:pt>
                <c:pt idx="7">
                  <c:v>10v</c:v>
                </c:pt>
                <c:pt idx="8">
                  <c:v>11v</c:v>
                </c:pt>
                <c:pt idx="9">
                  <c:v>12v</c:v>
                </c:pt>
                <c:pt idx="10">
                  <c:v>13v</c:v>
                </c:pt>
                <c:pt idx="11">
                  <c:v>14v</c:v>
                </c:pt>
                <c:pt idx="12">
                  <c:v>15v</c:v>
                </c:pt>
                <c:pt idx="13">
                  <c:v>16v</c:v>
                </c:pt>
                <c:pt idx="14">
                  <c:v>17v</c:v>
                </c:pt>
              </c:strCache>
            </c:strRef>
          </c:cat>
          <c:val>
            <c:numRef>
              <c:f>Sheet1!$B$2:$B$16</c:f>
              <c:numCache>
                <c:formatCode>General</c:formatCode>
                <c:ptCount val="15"/>
                <c:pt idx="0">
                  <c:v>0.02</c:v>
                </c:pt>
                <c:pt idx="1">
                  <c:v>0.1</c:v>
                </c:pt>
                <c:pt idx="2">
                  <c:v>0.2</c:v>
                </c:pt>
                <c:pt idx="3">
                  <c:v>0.22</c:v>
                </c:pt>
                <c:pt idx="4">
                  <c:v>0.12</c:v>
                </c:pt>
                <c:pt idx="5">
                  <c:v>0.1</c:v>
                </c:pt>
                <c:pt idx="6">
                  <c:v>0.08</c:v>
                </c:pt>
                <c:pt idx="7">
                  <c:v>0.05</c:v>
                </c:pt>
                <c:pt idx="8">
                  <c:v>0</c:v>
                </c:pt>
                <c:pt idx="9">
                  <c:v>0.03</c:v>
                </c:pt>
                <c:pt idx="10">
                  <c:v>0.05</c:v>
                </c:pt>
                <c:pt idx="11">
                  <c:v>0</c:v>
                </c:pt>
                <c:pt idx="12">
                  <c:v>0</c:v>
                </c:pt>
                <c:pt idx="13">
                  <c:v>0</c:v>
                </c:pt>
                <c:pt idx="14">
                  <c:v>0.03</c:v>
                </c:pt>
              </c:numCache>
            </c:numRef>
          </c:val>
          <c:extLst>
            <c:ext xmlns:c16="http://schemas.microsoft.com/office/drawing/2014/chart" uri="{C3380CC4-5D6E-409C-BE32-E72D297353CC}">
              <c16:uniqueId val="{0000000F-F5FC-48D2-BC3E-5F5CE57DD587}"/>
            </c:ext>
          </c:extLst>
        </c:ser>
        <c:dLbls>
          <c:showLegendKey val="0"/>
          <c:showVal val="0"/>
          <c:showCatName val="0"/>
          <c:showSerName val="0"/>
          <c:showPercent val="0"/>
          <c:showBubbleSize val="0"/>
        </c:dLbls>
        <c:gapWidth val="219"/>
        <c:overlap val="-27"/>
        <c:axId val="67451136"/>
        <c:axId val="66437120"/>
      </c:barChart>
      <c:catAx>
        <c:axId val="67451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Mieti kuluvaa tai edellistä kautta. Minkä tason sarjaan tai kilpailuihin osallistut päälajissasi?</c:v>
                </c:pt>
              </c:strCache>
            </c:strRef>
          </c:tx>
          <c:spPr>
            <a:solidFill>
              <a:schemeClr val="accent1"/>
            </a:solidFill>
            <a:ln>
              <a:noFill/>
            </a:ln>
            <a:effectLst/>
          </c:spPr>
          <c:invertIfNegative val="0"/>
          <c:dLbls>
            <c:dLbl>
              <c:idx val="0"/>
              <c:tx>
                <c:rich>
                  <a:bodyPr/>
                  <a:lstStyle/>
                  <a:p>
                    <a:r>
                      <a:rPr lang="en-US"/>
                      <a:t>7%</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7CA-4BFF-A0E8-FC488C661AEE}"/>
                </c:ext>
              </c:extLst>
            </c:dLbl>
            <c:dLbl>
              <c:idx val="1"/>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7CA-4BFF-A0E8-FC488C661AEE}"/>
                </c:ext>
              </c:extLst>
            </c:dLbl>
            <c:dLbl>
              <c:idx val="2"/>
              <c:tx>
                <c:rich>
                  <a:bodyPr/>
                  <a:lstStyle/>
                  <a:p>
                    <a:r>
                      <a:rPr lang="en-US"/>
                      <a:t>18%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7CA-4BFF-A0E8-FC488C661AEE}"/>
                </c:ext>
              </c:extLst>
            </c:dLbl>
            <c:dLbl>
              <c:idx val="3"/>
              <c:tx>
                <c:rich>
                  <a:bodyPr/>
                  <a:lstStyle/>
                  <a:p>
                    <a:r>
                      <a:rPr lang="en-US"/>
                      <a:t>73%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7CA-4BFF-A0E8-FC488C661AE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Sheet1!$A$2:$A$5</c:f>
              <c:strCache>
                <c:ptCount val="4"/>
                <c:pt idx="0">
                  <c:v>En/emme osallistu sarjaan tai kilpailuihin</c:v>
                </c:pt>
                <c:pt idx="1">
                  <c:v>Osallistun/osallistumme harrastetason sarjaan tai kilpailuihin</c:v>
                </c:pt>
                <c:pt idx="2">
                  <c:v>Osallistun/osallistumme paikallis- tai aluetason sarjaan tai kilpailuihin</c:v>
                </c:pt>
                <c:pt idx="3">
                  <c:v>Osallistun/osallistumme valtakunnallisen tason sarjaan tai kilpailuihin</c:v>
                </c:pt>
              </c:strCache>
            </c:strRef>
          </c:cat>
          <c:val>
            <c:numRef>
              <c:f>Sheet1!$B$2:$B$5</c:f>
              <c:numCache>
                <c:formatCode>General</c:formatCode>
                <c:ptCount val="4"/>
                <c:pt idx="0">
                  <c:v>7.0000000000000007E-2</c:v>
                </c:pt>
                <c:pt idx="1">
                  <c:v>0.02</c:v>
                </c:pt>
                <c:pt idx="2">
                  <c:v>0.18</c:v>
                </c:pt>
                <c:pt idx="3">
                  <c:v>0.73</c:v>
                </c:pt>
              </c:numCache>
            </c:numRef>
          </c:val>
          <c:extLst>
            <c:ext xmlns:c16="http://schemas.microsoft.com/office/drawing/2014/chart" uri="{C3380CC4-5D6E-409C-BE32-E72D297353CC}">
              <c16:uniqueId val="{00000004-A7CA-4BFF-A0E8-FC488C661AEE}"/>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0</c:v>
                </c:pt>
              </c:strCache>
            </c:strRef>
          </c:tx>
          <c:spPr>
            <a:solidFill>
              <a:schemeClr val="accent3">
                <a:tint val="39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Sheet1!$B$2:$B$4</c:f>
              <c:numCache>
                <c:formatCode>General</c:formatCode>
                <c:ptCount val="3"/>
                <c:pt idx="0">
                  <c:v>0</c:v>
                </c:pt>
                <c:pt idx="1">
                  <c:v>0.13</c:v>
                </c:pt>
                <c:pt idx="2">
                  <c:v>0.21</c:v>
                </c:pt>
              </c:numCache>
            </c:numRef>
          </c:val>
          <c:extLst>
            <c:ext xmlns:c16="http://schemas.microsoft.com/office/drawing/2014/chart" uri="{C3380CC4-5D6E-409C-BE32-E72D297353CC}">
              <c16:uniqueId val="{00000003-C334-4A80-9149-940D849D52F9}"/>
            </c:ext>
          </c:extLst>
        </c:ser>
        <c:ser>
          <c:idx val="1"/>
          <c:order val="1"/>
          <c:tx>
            <c:strRef>
              <c:f>Sheet1!$C$1</c:f>
              <c:strCache>
                <c:ptCount val="1"/>
                <c:pt idx="0">
                  <c:v>1</c:v>
                </c:pt>
              </c:strCache>
            </c:strRef>
          </c:tx>
          <c:spPr>
            <a:solidFill>
              <a:schemeClr val="accent3">
                <a:tint val="47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Sheet1!$C$2:$C$4</c:f>
              <c:numCache>
                <c:formatCode>General</c:formatCode>
                <c:ptCount val="3"/>
                <c:pt idx="0">
                  <c:v>0.02</c:v>
                </c:pt>
                <c:pt idx="1">
                  <c:v>0.24</c:v>
                </c:pt>
                <c:pt idx="2">
                  <c:v>0.57999999999999996</c:v>
                </c:pt>
              </c:numCache>
            </c:numRef>
          </c:val>
          <c:extLst>
            <c:ext xmlns:c16="http://schemas.microsoft.com/office/drawing/2014/chart" uri="{C3380CC4-5D6E-409C-BE32-E72D297353CC}">
              <c16:uniqueId val="{00000007-C334-4A80-9149-940D849D52F9}"/>
            </c:ext>
          </c:extLst>
        </c:ser>
        <c:ser>
          <c:idx val="2"/>
          <c:order val="2"/>
          <c:tx>
            <c:strRef>
              <c:f>Sheet1!$D$1</c:f>
              <c:strCache>
                <c:ptCount val="1"/>
                <c:pt idx="0">
                  <c:v>2</c:v>
                </c:pt>
              </c:strCache>
            </c:strRef>
          </c:tx>
          <c:spPr>
            <a:solidFill>
              <a:schemeClr val="accent3">
                <a:tint val="55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Sheet1!$D$2:$D$4</c:f>
              <c:numCache>
                <c:formatCode>General</c:formatCode>
                <c:ptCount val="3"/>
                <c:pt idx="0">
                  <c:v>0</c:v>
                </c:pt>
                <c:pt idx="1">
                  <c:v>0.18</c:v>
                </c:pt>
                <c:pt idx="2">
                  <c:v>0.08</c:v>
                </c:pt>
              </c:numCache>
            </c:numRef>
          </c:val>
          <c:extLst>
            <c:ext xmlns:c16="http://schemas.microsoft.com/office/drawing/2014/chart" uri="{C3380CC4-5D6E-409C-BE32-E72D297353CC}">
              <c16:uniqueId val="{0000000B-C334-4A80-9149-940D849D52F9}"/>
            </c:ext>
          </c:extLst>
        </c:ser>
        <c:ser>
          <c:idx val="3"/>
          <c:order val="3"/>
          <c:tx>
            <c:strRef>
              <c:f>Sheet1!$E$1</c:f>
              <c:strCache>
                <c:ptCount val="1"/>
                <c:pt idx="0">
                  <c:v>3</c:v>
                </c:pt>
              </c:strCache>
            </c:strRef>
          </c:tx>
          <c:spPr>
            <a:solidFill>
              <a:schemeClr val="accent3">
                <a:tint val="63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Sheet1!$E$2:$E$4</c:f>
              <c:numCache>
                <c:formatCode>General</c:formatCode>
                <c:ptCount val="3"/>
                <c:pt idx="0">
                  <c:v>0</c:v>
                </c:pt>
                <c:pt idx="1">
                  <c:v>0.13</c:v>
                </c:pt>
                <c:pt idx="2">
                  <c:v>0.05</c:v>
                </c:pt>
              </c:numCache>
            </c:numRef>
          </c:val>
          <c:extLst>
            <c:ext xmlns:c16="http://schemas.microsoft.com/office/drawing/2014/chart" uri="{C3380CC4-5D6E-409C-BE32-E72D297353CC}">
              <c16:uniqueId val="{0000000F-C334-4A80-9149-940D849D52F9}"/>
            </c:ext>
          </c:extLst>
        </c:ser>
        <c:ser>
          <c:idx val="4"/>
          <c:order val="4"/>
          <c:tx>
            <c:strRef>
              <c:f>Sheet1!$F$1</c:f>
              <c:strCache>
                <c:ptCount val="1"/>
                <c:pt idx="0">
                  <c:v>4</c:v>
                </c:pt>
              </c:strCache>
            </c:strRef>
          </c:tx>
          <c:spPr>
            <a:solidFill>
              <a:schemeClr val="accent3">
                <a:tint val="72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Sheet1!$F$2:$F$4</c:f>
              <c:numCache>
                <c:formatCode>General</c:formatCode>
                <c:ptCount val="3"/>
                <c:pt idx="0">
                  <c:v>0.15</c:v>
                </c:pt>
                <c:pt idx="1">
                  <c:v>0.13</c:v>
                </c:pt>
                <c:pt idx="2">
                  <c:v>0.02</c:v>
                </c:pt>
              </c:numCache>
            </c:numRef>
          </c:val>
          <c:extLst>
            <c:ext xmlns:c16="http://schemas.microsoft.com/office/drawing/2014/chart" uri="{C3380CC4-5D6E-409C-BE32-E72D297353CC}">
              <c16:uniqueId val="{00000013-C334-4A80-9149-940D849D52F9}"/>
            </c:ext>
          </c:extLst>
        </c:ser>
        <c:ser>
          <c:idx val="5"/>
          <c:order val="5"/>
          <c:tx>
            <c:strRef>
              <c:f>Sheet1!$G$1</c:f>
              <c:strCache>
                <c:ptCount val="1"/>
                <c:pt idx="0">
                  <c:v>5</c:v>
                </c:pt>
              </c:strCache>
            </c:strRef>
          </c:tx>
          <c:spPr>
            <a:solidFill>
              <a:schemeClr val="accent3">
                <a:tint val="80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Sheet1!$G$2:$G$4</c:f>
              <c:numCache>
                <c:formatCode>General</c:formatCode>
                <c:ptCount val="3"/>
                <c:pt idx="0">
                  <c:v>0.12</c:v>
                </c:pt>
                <c:pt idx="1">
                  <c:v>0.08</c:v>
                </c:pt>
                <c:pt idx="2">
                  <c:v>0</c:v>
                </c:pt>
              </c:numCache>
            </c:numRef>
          </c:val>
          <c:extLst>
            <c:ext xmlns:c16="http://schemas.microsoft.com/office/drawing/2014/chart" uri="{C3380CC4-5D6E-409C-BE32-E72D297353CC}">
              <c16:uniqueId val="{00000017-C334-4A80-9149-940D849D52F9}"/>
            </c:ext>
          </c:extLst>
        </c:ser>
        <c:ser>
          <c:idx val="6"/>
          <c:order val="6"/>
          <c:tx>
            <c:strRef>
              <c:f>Sheet1!$H$1</c:f>
              <c:strCache>
                <c:ptCount val="1"/>
                <c:pt idx="0">
                  <c:v>6</c:v>
                </c:pt>
              </c:strCache>
            </c:strRef>
          </c:tx>
          <c:spPr>
            <a:solidFill>
              <a:schemeClr val="accent3">
                <a:tint val="88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Sheet1!$H$2:$H$4</c:f>
              <c:numCache>
                <c:formatCode>General</c:formatCode>
                <c:ptCount val="3"/>
                <c:pt idx="0">
                  <c:v>0.3</c:v>
                </c:pt>
                <c:pt idx="1">
                  <c:v>0</c:v>
                </c:pt>
                <c:pt idx="2">
                  <c:v>0</c:v>
                </c:pt>
              </c:numCache>
            </c:numRef>
          </c:val>
          <c:extLst>
            <c:ext xmlns:c16="http://schemas.microsoft.com/office/drawing/2014/chart" uri="{C3380CC4-5D6E-409C-BE32-E72D297353CC}">
              <c16:uniqueId val="{0000001B-C334-4A80-9149-940D849D52F9}"/>
            </c:ext>
          </c:extLst>
        </c:ser>
        <c:ser>
          <c:idx val="7"/>
          <c:order val="7"/>
          <c:tx>
            <c:strRef>
              <c:f>Sheet1!$I$1</c:f>
              <c:strCache>
                <c:ptCount val="1"/>
                <c:pt idx="0">
                  <c:v>7</c:v>
                </c:pt>
              </c:strCache>
            </c:strRef>
          </c:tx>
          <c:spPr>
            <a:solidFill>
              <a:schemeClr val="accent3">
                <a:tint val="96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Sheet1!$I$2:$I$4</c:f>
              <c:numCache>
                <c:formatCode>General</c:formatCode>
                <c:ptCount val="3"/>
                <c:pt idx="0">
                  <c:v>0.1</c:v>
                </c:pt>
                <c:pt idx="1">
                  <c:v>0.03</c:v>
                </c:pt>
                <c:pt idx="2">
                  <c:v>0</c:v>
                </c:pt>
              </c:numCache>
            </c:numRef>
          </c:val>
          <c:extLst>
            <c:ext xmlns:c16="http://schemas.microsoft.com/office/drawing/2014/chart" uri="{C3380CC4-5D6E-409C-BE32-E72D297353CC}">
              <c16:uniqueId val="{0000001F-C334-4A80-9149-940D849D52F9}"/>
            </c:ext>
          </c:extLst>
        </c:ser>
        <c:ser>
          <c:idx val="8"/>
          <c:order val="8"/>
          <c:tx>
            <c:strRef>
              <c:f>Sheet1!$J$1</c:f>
              <c:strCache>
                <c:ptCount val="1"/>
                <c:pt idx="0">
                  <c:v>8</c:v>
                </c:pt>
              </c:strCache>
            </c:strRef>
          </c:tx>
          <c:spPr>
            <a:solidFill>
              <a:schemeClr val="accent3">
                <a:shade val="95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Sheet1!$J$2:$J$4</c:f>
              <c:numCache>
                <c:formatCode>General</c:formatCode>
                <c:ptCount val="3"/>
                <c:pt idx="0">
                  <c:v>0.18</c:v>
                </c:pt>
                <c:pt idx="1">
                  <c:v>0</c:v>
                </c:pt>
                <c:pt idx="2">
                  <c:v>0</c:v>
                </c:pt>
              </c:numCache>
            </c:numRef>
          </c:val>
          <c:extLst>
            <c:ext xmlns:c16="http://schemas.microsoft.com/office/drawing/2014/chart" uri="{C3380CC4-5D6E-409C-BE32-E72D297353CC}">
              <c16:uniqueId val="{00000023-C334-4A80-9149-940D849D52F9}"/>
            </c:ext>
          </c:extLst>
        </c:ser>
        <c:ser>
          <c:idx val="9"/>
          <c:order val="9"/>
          <c:tx>
            <c:strRef>
              <c:f>Sheet1!$K$1</c:f>
              <c:strCache>
                <c:ptCount val="1"/>
                <c:pt idx="0">
                  <c:v>9</c:v>
                </c:pt>
              </c:strCache>
            </c:strRef>
          </c:tx>
          <c:spPr>
            <a:solidFill>
              <a:schemeClr val="accent3">
                <a:shade val="87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Sheet1!$K$2:$K$4</c:f>
              <c:numCache>
                <c:formatCode>General</c:formatCode>
                <c:ptCount val="3"/>
                <c:pt idx="0">
                  <c:v>0.05</c:v>
                </c:pt>
                <c:pt idx="1">
                  <c:v>0</c:v>
                </c:pt>
                <c:pt idx="2">
                  <c:v>0</c:v>
                </c:pt>
              </c:numCache>
            </c:numRef>
          </c:val>
          <c:extLst>
            <c:ext xmlns:c16="http://schemas.microsoft.com/office/drawing/2014/chart" uri="{C3380CC4-5D6E-409C-BE32-E72D297353CC}">
              <c16:uniqueId val="{00000027-C334-4A80-9149-940D849D52F9}"/>
            </c:ext>
          </c:extLst>
        </c:ser>
        <c:ser>
          <c:idx val="10"/>
          <c:order val="10"/>
          <c:tx>
            <c:strRef>
              <c:f>Sheet1!$L$1</c:f>
              <c:strCache>
                <c:ptCount val="1"/>
                <c:pt idx="0">
                  <c:v>10</c:v>
                </c:pt>
              </c:strCache>
            </c:strRef>
          </c:tx>
          <c:spPr>
            <a:solidFill>
              <a:schemeClr val="accent3">
                <a:shade val="79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Sheet1!$L$2:$L$4</c:f>
              <c:numCache>
                <c:formatCode>General</c:formatCode>
                <c:ptCount val="3"/>
                <c:pt idx="0">
                  <c:v>0</c:v>
                </c:pt>
                <c:pt idx="1">
                  <c:v>0</c:v>
                </c:pt>
                <c:pt idx="2">
                  <c:v>0</c:v>
                </c:pt>
              </c:numCache>
            </c:numRef>
          </c:val>
          <c:extLst>
            <c:ext xmlns:c16="http://schemas.microsoft.com/office/drawing/2014/chart" uri="{C3380CC4-5D6E-409C-BE32-E72D297353CC}">
              <c16:uniqueId val="{0000002B-C334-4A80-9149-940D849D52F9}"/>
            </c:ext>
          </c:extLst>
        </c:ser>
        <c:ser>
          <c:idx val="11"/>
          <c:order val="11"/>
          <c:tx>
            <c:strRef>
              <c:f>Sheet1!$M$1</c:f>
              <c:strCache>
                <c:ptCount val="1"/>
                <c:pt idx="0">
                  <c:v>11</c:v>
                </c:pt>
              </c:strCache>
            </c:strRef>
          </c:tx>
          <c:spPr>
            <a:solidFill>
              <a:schemeClr val="accent3">
                <a:shade val="71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Sheet1!$M$2:$M$4</c:f>
              <c:numCache>
                <c:formatCode>General</c:formatCode>
                <c:ptCount val="3"/>
                <c:pt idx="0">
                  <c:v>0</c:v>
                </c:pt>
                <c:pt idx="1">
                  <c:v>0</c:v>
                </c:pt>
                <c:pt idx="2">
                  <c:v>0</c:v>
                </c:pt>
              </c:numCache>
            </c:numRef>
          </c:val>
          <c:extLst>
            <c:ext xmlns:c16="http://schemas.microsoft.com/office/drawing/2014/chart" uri="{C3380CC4-5D6E-409C-BE32-E72D297353CC}">
              <c16:uniqueId val="{0000002F-C334-4A80-9149-940D849D52F9}"/>
            </c:ext>
          </c:extLst>
        </c:ser>
        <c:ser>
          <c:idx val="12"/>
          <c:order val="12"/>
          <c:tx>
            <c:strRef>
              <c:f>Sheet1!$N$1</c:f>
              <c:strCache>
                <c:ptCount val="1"/>
                <c:pt idx="0">
                  <c:v>12</c:v>
                </c:pt>
              </c:strCache>
            </c:strRef>
          </c:tx>
          <c:spPr>
            <a:solidFill>
              <a:schemeClr val="accent3">
                <a:shade val="62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Sheet1!$N$2:$N$4</c:f>
              <c:numCache>
                <c:formatCode>General</c:formatCode>
                <c:ptCount val="3"/>
                <c:pt idx="0">
                  <c:v>0</c:v>
                </c:pt>
                <c:pt idx="1">
                  <c:v>0</c:v>
                </c:pt>
                <c:pt idx="2">
                  <c:v>0</c:v>
                </c:pt>
              </c:numCache>
            </c:numRef>
          </c:val>
          <c:extLst>
            <c:ext xmlns:c16="http://schemas.microsoft.com/office/drawing/2014/chart" uri="{C3380CC4-5D6E-409C-BE32-E72D297353CC}">
              <c16:uniqueId val="{00000033-C334-4A80-9149-940D849D52F9}"/>
            </c:ext>
          </c:extLst>
        </c:ser>
        <c:ser>
          <c:idx val="13"/>
          <c:order val="13"/>
          <c:tx>
            <c:strRef>
              <c:f>Sheet1!$O$1</c:f>
              <c:strCache>
                <c:ptCount val="1"/>
                <c:pt idx="0">
                  <c:v>13</c:v>
                </c:pt>
              </c:strCache>
            </c:strRef>
          </c:tx>
          <c:spPr>
            <a:solidFill>
              <a:schemeClr val="accent3">
                <a:shade val="54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Sheet1!$O$2:$O$4</c:f>
              <c:numCache>
                <c:formatCode>General</c:formatCode>
                <c:ptCount val="3"/>
                <c:pt idx="0">
                  <c:v>0</c:v>
                </c:pt>
                <c:pt idx="1">
                  <c:v>0</c:v>
                </c:pt>
                <c:pt idx="2">
                  <c:v>0</c:v>
                </c:pt>
              </c:numCache>
            </c:numRef>
          </c:val>
          <c:extLst>
            <c:ext xmlns:c16="http://schemas.microsoft.com/office/drawing/2014/chart" uri="{C3380CC4-5D6E-409C-BE32-E72D297353CC}">
              <c16:uniqueId val="{00000037-C334-4A80-9149-940D849D52F9}"/>
            </c:ext>
          </c:extLst>
        </c:ser>
        <c:ser>
          <c:idx val="14"/>
          <c:order val="14"/>
          <c:tx>
            <c:strRef>
              <c:f>Sheet1!$P$1</c:f>
              <c:strCache>
                <c:ptCount val="1"/>
                <c:pt idx="0">
                  <c:v>14</c:v>
                </c:pt>
              </c:strCache>
            </c:strRef>
          </c:tx>
          <c:spPr>
            <a:solidFill>
              <a:schemeClr val="accent3">
                <a:shade val="46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Sheet1!$P$2:$P$4</c:f>
              <c:numCache>
                <c:formatCode>General</c:formatCode>
                <c:ptCount val="3"/>
                <c:pt idx="0">
                  <c:v>0.03</c:v>
                </c:pt>
                <c:pt idx="1">
                  <c:v>0.03</c:v>
                </c:pt>
                <c:pt idx="2">
                  <c:v>0.03</c:v>
                </c:pt>
              </c:numCache>
            </c:numRef>
          </c:val>
          <c:extLst>
            <c:ext xmlns:c16="http://schemas.microsoft.com/office/drawing/2014/chart" uri="{C3380CC4-5D6E-409C-BE32-E72D297353CC}">
              <c16:uniqueId val="{0000003B-C334-4A80-9149-940D849D52F9}"/>
            </c:ext>
          </c:extLst>
        </c:ser>
        <c:ser>
          <c:idx val="15"/>
          <c:order val="15"/>
          <c:tx>
            <c:strRef>
              <c:f>Sheet1!$Q$1</c:f>
              <c:strCache>
                <c:ptCount val="1"/>
                <c:pt idx="0">
                  <c:v>15</c:v>
                </c:pt>
              </c:strCache>
            </c:strRef>
          </c:tx>
          <c:spPr>
            <a:solidFill>
              <a:schemeClr val="accent3">
                <a:shade val="38000"/>
              </a:schemeClr>
            </a:solidFill>
            <a:ln>
              <a:noFill/>
            </a:ln>
            <a:effectLst/>
          </c:spPr>
          <c:invertIfNegative val="0"/>
          <c:cat>
            <c:strRef>
              <c:f>Sheet1!$A$2:$A$4</c:f>
              <c:strCache>
                <c:ptCount val="3"/>
                <c:pt idx="0">
                  <c:v>Valmentajan ohjaamia päälajin harjoituksia</c:v>
                </c:pt>
                <c:pt idx="1">
                  <c:v>Päälajin omatoimisia harjoituksia</c:v>
                </c:pt>
                <c:pt idx="2">
                  <c:v>Päälajin pelejä / kilpailuja</c:v>
                </c:pt>
              </c:strCache>
            </c:strRef>
          </c:cat>
          <c:val>
            <c:numRef>
              <c:f>Sheet1!$Q$2:$Q$4</c:f>
              <c:numCache>
                <c:formatCode>General</c:formatCode>
                <c:ptCount val="3"/>
                <c:pt idx="0">
                  <c:v>0.05</c:v>
                </c:pt>
                <c:pt idx="1">
                  <c:v>0.05</c:v>
                </c:pt>
                <c:pt idx="2">
                  <c:v>0.03</c:v>
                </c:pt>
              </c:numCache>
            </c:numRef>
          </c:val>
          <c:extLst>
            <c:ext xmlns:c16="http://schemas.microsoft.com/office/drawing/2014/chart" uri="{C3380CC4-5D6E-409C-BE32-E72D297353CC}">
              <c16:uniqueId val="{0000003F-C334-4A80-9149-940D849D52F9}"/>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paikkaansa</c:v>
                </c:pt>
              </c:strCache>
            </c:strRef>
          </c:tx>
          <c:spPr>
            <a:solidFill>
              <a:schemeClr val="accent3">
                <a:tint val="54000"/>
              </a:schemeClr>
            </a:solidFill>
            <a:ln>
              <a:noFill/>
            </a:ln>
            <a:effectLst/>
          </c:spPr>
          <c:invertIfNegative val="0"/>
          <c:cat>
            <c:strRef>
              <c:f>Sheet1!$A$2:$A$14</c:f>
              <c:strCache>
                <c:ptCount val="13"/>
                <c:pt idx="0">
                  <c:v>Motivaationi harjoitteluun on tällä hetkellä hyvä.</c:v>
                </c:pt>
                <c:pt idx="1">
                  <c:v>Pidän harjoittelemisesta.</c:v>
                </c:pt>
                <c:pt idx="2">
                  <c:v>Harjoitusmääräni on lisääntynyt viimeisen vuoden aikana.</c:v>
                </c:pt>
                <c:pt idx="3">
                  <c:v>Iltaharjoituksieni (klo 16 jälkeen) määrä on vähentynyt kuluvan  lukuvuoden aikana.</c:v>
                </c:pt>
                <c:pt idx="4">
                  <c:v>Iltaharjoitukseni loppuvat yleensä klo 20 mennessä.</c:v>
                </c:pt>
                <c:pt idx="5">
                  <c:v>Harjoittelu tuntuu usein liian raskaalta.</c:v>
                </c:pt>
                <c:pt idx="6">
                  <c:v>Urheiluharrastukseni tuntuu liian raskaalta.</c:v>
                </c:pt>
                <c:pt idx="7">
                  <c:v>Sairastuminen tai loukkaantuminen haittaa usein harjoitteluani.</c:v>
                </c:pt>
                <c:pt idx="8">
                  <c:v>Tunnen itseni usein kuormittuneeksi.</c:v>
                </c:pt>
                <c:pt idx="9">
                  <c:v>Pidän kilpailemisesta.</c:v>
                </c:pt>
                <c:pt idx="10">
                  <c:v>Olen tyytyväinen kehittymiseeni urheilijana viimeisen vuoden aikana.</c:v>
                </c:pt>
                <c:pt idx="11">
                  <c:v>Olen tyytyväinen kilpailumenestykseeni viimeisen vuoden aikana. </c:v>
                </c:pt>
                <c:pt idx="12">
                  <c:v>Olen kokenut kiusaamista tai ulkopuolelle jättämistä urheilussa.</c:v>
                </c:pt>
              </c:strCache>
            </c:strRef>
          </c:cat>
          <c:val>
            <c:numRef>
              <c:f>Sheet1!$B$2:$B$14</c:f>
              <c:numCache>
                <c:formatCode>General</c:formatCode>
                <c:ptCount val="13"/>
                <c:pt idx="0">
                  <c:v>0</c:v>
                </c:pt>
                <c:pt idx="1">
                  <c:v>0.05</c:v>
                </c:pt>
                <c:pt idx="2">
                  <c:v>7.0000000000000007E-2</c:v>
                </c:pt>
                <c:pt idx="3">
                  <c:v>0.67</c:v>
                </c:pt>
                <c:pt idx="4">
                  <c:v>0.22</c:v>
                </c:pt>
                <c:pt idx="5">
                  <c:v>0.35</c:v>
                </c:pt>
                <c:pt idx="6">
                  <c:v>0.56999999999999995</c:v>
                </c:pt>
                <c:pt idx="7">
                  <c:v>0.15</c:v>
                </c:pt>
                <c:pt idx="8">
                  <c:v>0.32</c:v>
                </c:pt>
                <c:pt idx="9">
                  <c:v>0.05</c:v>
                </c:pt>
                <c:pt idx="10">
                  <c:v>0.05</c:v>
                </c:pt>
                <c:pt idx="11">
                  <c:v>0.12</c:v>
                </c:pt>
                <c:pt idx="12">
                  <c:v>0.77</c:v>
                </c:pt>
              </c:numCache>
            </c:numRef>
          </c:val>
          <c:extLst>
            <c:ext xmlns:c16="http://schemas.microsoft.com/office/drawing/2014/chart" uri="{C3380CC4-5D6E-409C-BE32-E72D297353CC}">
              <c16:uniqueId val="{0000000D-E47D-4B78-8FFD-B7D7A26F90D2}"/>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Sheet1!$A$2:$A$14</c:f>
              <c:strCache>
                <c:ptCount val="13"/>
                <c:pt idx="0">
                  <c:v>Motivaationi harjoitteluun on tällä hetkellä hyvä.</c:v>
                </c:pt>
                <c:pt idx="1">
                  <c:v>Pidän harjoittelemisesta.</c:v>
                </c:pt>
                <c:pt idx="2">
                  <c:v>Harjoitusmääräni on lisääntynyt viimeisen vuoden aikana.</c:v>
                </c:pt>
                <c:pt idx="3">
                  <c:v>Iltaharjoituksieni (klo 16 jälkeen) määrä on vähentynyt kuluvan  lukuvuoden aikana.</c:v>
                </c:pt>
                <c:pt idx="4">
                  <c:v>Iltaharjoitukseni loppuvat yleensä klo 20 mennessä.</c:v>
                </c:pt>
                <c:pt idx="5">
                  <c:v>Harjoittelu tuntuu usein liian raskaalta.</c:v>
                </c:pt>
                <c:pt idx="6">
                  <c:v>Urheiluharrastukseni tuntuu liian raskaalta.</c:v>
                </c:pt>
                <c:pt idx="7">
                  <c:v>Sairastuminen tai loukkaantuminen haittaa usein harjoitteluani.</c:v>
                </c:pt>
                <c:pt idx="8">
                  <c:v>Tunnen itseni usein kuormittuneeksi.</c:v>
                </c:pt>
                <c:pt idx="9">
                  <c:v>Pidän kilpailemisesta.</c:v>
                </c:pt>
                <c:pt idx="10">
                  <c:v>Olen tyytyväinen kehittymiseeni urheilijana viimeisen vuoden aikana.</c:v>
                </c:pt>
                <c:pt idx="11">
                  <c:v>Olen tyytyväinen kilpailumenestykseeni viimeisen vuoden aikana. </c:v>
                </c:pt>
                <c:pt idx="12">
                  <c:v>Olen kokenut kiusaamista tai ulkopuolelle jättämistä urheilussa.</c:v>
                </c:pt>
              </c:strCache>
            </c:strRef>
          </c:cat>
          <c:val>
            <c:numRef>
              <c:f>Sheet1!$C$2:$C$14</c:f>
              <c:numCache>
                <c:formatCode>General</c:formatCode>
                <c:ptCount val="13"/>
                <c:pt idx="0">
                  <c:v>7.0000000000000007E-2</c:v>
                </c:pt>
                <c:pt idx="1">
                  <c:v>0</c:v>
                </c:pt>
                <c:pt idx="2">
                  <c:v>0</c:v>
                </c:pt>
                <c:pt idx="3">
                  <c:v>0.18</c:v>
                </c:pt>
                <c:pt idx="4">
                  <c:v>0.12</c:v>
                </c:pt>
                <c:pt idx="5">
                  <c:v>0.42</c:v>
                </c:pt>
                <c:pt idx="6">
                  <c:v>0.35</c:v>
                </c:pt>
                <c:pt idx="7">
                  <c:v>0.15</c:v>
                </c:pt>
                <c:pt idx="8">
                  <c:v>0.42</c:v>
                </c:pt>
                <c:pt idx="9">
                  <c:v>0.02</c:v>
                </c:pt>
                <c:pt idx="10">
                  <c:v>0.15</c:v>
                </c:pt>
                <c:pt idx="11">
                  <c:v>0.15</c:v>
                </c:pt>
                <c:pt idx="12">
                  <c:v>0.12</c:v>
                </c:pt>
              </c:numCache>
            </c:numRef>
          </c:val>
          <c:extLst>
            <c:ext xmlns:c16="http://schemas.microsoft.com/office/drawing/2014/chart" uri="{C3380CC4-5D6E-409C-BE32-E72D297353CC}">
              <c16:uniqueId val="{0000001B-E47D-4B78-8FFD-B7D7A26F90D2}"/>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Sheet1!$A$2:$A$14</c:f>
              <c:strCache>
                <c:ptCount val="13"/>
                <c:pt idx="0">
                  <c:v>Motivaationi harjoitteluun on tällä hetkellä hyvä.</c:v>
                </c:pt>
                <c:pt idx="1">
                  <c:v>Pidän harjoittelemisesta.</c:v>
                </c:pt>
                <c:pt idx="2">
                  <c:v>Harjoitusmääräni on lisääntynyt viimeisen vuoden aikana.</c:v>
                </c:pt>
                <c:pt idx="3">
                  <c:v>Iltaharjoituksieni (klo 16 jälkeen) määrä on vähentynyt kuluvan  lukuvuoden aikana.</c:v>
                </c:pt>
                <c:pt idx="4">
                  <c:v>Iltaharjoitukseni loppuvat yleensä klo 20 mennessä.</c:v>
                </c:pt>
                <c:pt idx="5">
                  <c:v>Harjoittelu tuntuu usein liian raskaalta.</c:v>
                </c:pt>
                <c:pt idx="6">
                  <c:v>Urheiluharrastukseni tuntuu liian raskaalta.</c:v>
                </c:pt>
                <c:pt idx="7">
                  <c:v>Sairastuminen tai loukkaantuminen haittaa usein harjoitteluani.</c:v>
                </c:pt>
                <c:pt idx="8">
                  <c:v>Tunnen itseni usein kuormittuneeksi.</c:v>
                </c:pt>
                <c:pt idx="9">
                  <c:v>Pidän kilpailemisesta.</c:v>
                </c:pt>
                <c:pt idx="10">
                  <c:v>Olen tyytyväinen kehittymiseeni urheilijana viimeisen vuoden aikana.</c:v>
                </c:pt>
                <c:pt idx="11">
                  <c:v>Olen tyytyväinen kilpailumenestykseeni viimeisen vuoden aikana. </c:v>
                </c:pt>
                <c:pt idx="12">
                  <c:v>Olen kokenut kiusaamista tai ulkopuolelle jättämistä urheilussa.</c:v>
                </c:pt>
              </c:strCache>
            </c:strRef>
          </c:cat>
          <c:val>
            <c:numRef>
              <c:f>Sheet1!$D$2:$D$14</c:f>
              <c:numCache>
                <c:formatCode>General</c:formatCode>
                <c:ptCount val="13"/>
                <c:pt idx="0">
                  <c:v>0.03</c:v>
                </c:pt>
                <c:pt idx="1">
                  <c:v>0.02</c:v>
                </c:pt>
                <c:pt idx="2">
                  <c:v>0.1</c:v>
                </c:pt>
                <c:pt idx="3">
                  <c:v>0.05</c:v>
                </c:pt>
                <c:pt idx="4">
                  <c:v>0.28000000000000003</c:v>
                </c:pt>
                <c:pt idx="5">
                  <c:v>0.12</c:v>
                </c:pt>
                <c:pt idx="6">
                  <c:v>0.05</c:v>
                </c:pt>
                <c:pt idx="7">
                  <c:v>0.1</c:v>
                </c:pt>
                <c:pt idx="8">
                  <c:v>0.13</c:v>
                </c:pt>
                <c:pt idx="9">
                  <c:v>0</c:v>
                </c:pt>
                <c:pt idx="10">
                  <c:v>0.27</c:v>
                </c:pt>
                <c:pt idx="11">
                  <c:v>0.3</c:v>
                </c:pt>
                <c:pt idx="12">
                  <c:v>0.03</c:v>
                </c:pt>
              </c:numCache>
            </c:numRef>
          </c:val>
          <c:extLst>
            <c:ext xmlns:c16="http://schemas.microsoft.com/office/drawing/2014/chart" uri="{C3380CC4-5D6E-409C-BE32-E72D297353CC}">
              <c16:uniqueId val="{00000029-E47D-4B78-8FFD-B7D7A26F90D2}"/>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Sheet1!$A$2:$A$14</c:f>
              <c:strCache>
                <c:ptCount val="13"/>
                <c:pt idx="0">
                  <c:v>Motivaationi harjoitteluun on tällä hetkellä hyvä.</c:v>
                </c:pt>
                <c:pt idx="1">
                  <c:v>Pidän harjoittelemisesta.</c:v>
                </c:pt>
                <c:pt idx="2">
                  <c:v>Harjoitusmääräni on lisääntynyt viimeisen vuoden aikana.</c:v>
                </c:pt>
                <c:pt idx="3">
                  <c:v>Iltaharjoituksieni (klo 16 jälkeen) määrä on vähentynyt kuluvan  lukuvuoden aikana.</c:v>
                </c:pt>
                <c:pt idx="4">
                  <c:v>Iltaharjoitukseni loppuvat yleensä klo 20 mennessä.</c:v>
                </c:pt>
                <c:pt idx="5">
                  <c:v>Harjoittelu tuntuu usein liian raskaalta.</c:v>
                </c:pt>
                <c:pt idx="6">
                  <c:v>Urheiluharrastukseni tuntuu liian raskaalta.</c:v>
                </c:pt>
                <c:pt idx="7">
                  <c:v>Sairastuminen tai loukkaantuminen haittaa usein harjoitteluani.</c:v>
                </c:pt>
                <c:pt idx="8">
                  <c:v>Tunnen itseni usein kuormittuneeksi.</c:v>
                </c:pt>
                <c:pt idx="9">
                  <c:v>Pidän kilpailemisesta.</c:v>
                </c:pt>
                <c:pt idx="10">
                  <c:v>Olen tyytyväinen kehittymiseeni urheilijana viimeisen vuoden aikana.</c:v>
                </c:pt>
                <c:pt idx="11">
                  <c:v>Olen tyytyväinen kilpailumenestykseeni viimeisen vuoden aikana. </c:v>
                </c:pt>
                <c:pt idx="12">
                  <c:v>Olen kokenut kiusaamista tai ulkopuolelle jättämistä urheilussa.</c:v>
                </c:pt>
              </c:strCache>
            </c:strRef>
          </c:cat>
          <c:val>
            <c:numRef>
              <c:f>Sheet1!$E$2:$E$14</c:f>
              <c:numCache>
                <c:formatCode>General</c:formatCode>
                <c:ptCount val="13"/>
                <c:pt idx="0">
                  <c:v>0.2</c:v>
                </c:pt>
                <c:pt idx="1">
                  <c:v>0.2</c:v>
                </c:pt>
                <c:pt idx="2">
                  <c:v>0.2</c:v>
                </c:pt>
                <c:pt idx="3">
                  <c:v>0.05</c:v>
                </c:pt>
                <c:pt idx="4">
                  <c:v>0.13</c:v>
                </c:pt>
                <c:pt idx="5">
                  <c:v>0.08</c:v>
                </c:pt>
                <c:pt idx="6">
                  <c:v>0</c:v>
                </c:pt>
                <c:pt idx="7">
                  <c:v>0.2</c:v>
                </c:pt>
                <c:pt idx="8">
                  <c:v>0.1</c:v>
                </c:pt>
                <c:pt idx="9">
                  <c:v>0.2</c:v>
                </c:pt>
                <c:pt idx="10">
                  <c:v>0.28000000000000003</c:v>
                </c:pt>
                <c:pt idx="11">
                  <c:v>0.25</c:v>
                </c:pt>
                <c:pt idx="12">
                  <c:v>0.05</c:v>
                </c:pt>
              </c:numCache>
            </c:numRef>
          </c:val>
          <c:extLst>
            <c:ext xmlns:c16="http://schemas.microsoft.com/office/drawing/2014/chart" uri="{C3380CC4-5D6E-409C-BE32-E72D297353CC}">
              <c16:uniqueId val="{00000037-E47D-4B78-8FFD-B7D7A26F90D2}"/>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Sheet1!$A$2:$A$14</c:f>
              <c:strCache>
                <c:ptCount val="13"/>
                <c:pt idx="0">
                  <c:v>Motivaationi harjoitteluun on tällä hetkellä hyvä.</c:v>
                </c:pt>
                <c:pt idx="1">
                  <c:v>Pidän harjoittelemisesta.</c:v>
                </c:pt>
                <c:pt idx="2">
                  <c:v>Harjoitusmääräni on lisääntynyt viimeisen vuoden aikana.</c:v>
                </c:pt>
                <c:pt idx="3">
                  <c:v>Iltaharjoituksieni (klo 16 jälkeen) määrä on vähentynyt kuluvan  lukuvuoden aikana.</c:v>
                </c:pt>
                <c:pt idx="4">
                  <c:v>Iltaharjoitukseni loppuvat yleensä klo 20 mennessä.</c:v>
                </c:pt>
                <c:pt idx="5">
                  <c:v>Harjoittelu tuntuu usein liian raskaalta.</c:v>
                </c:pt>
                <c:pt idx="6">
                  <c:v>Urheiluharrastukseni tuntuu liian raskaalta.</c:v>
                </c:pt>
                <c:pt idx="7">
                  <c:v>Sairastuminen tai loukkaantuminen haittaa usein harjoitteluani.</c:v>
                </c:pt>
                <c:pt idx="8">
                  <c:v>Tunnen itseni usein kuormittuneeksi.</c:v>
                </c:pt>
                <c:pt idx="9">
                  <c:v>Pidän kilpailemisesta.</c:v>
                </c:pt>
                <c:pt idx="10">
                  <c:v>Olen tyytyväinen kehittymiseeni urheilijana viimeisen vuoden aikana.</c:v>
                </c:pt>
                <c:pt idx="11">
                  <c:v>Olen tyytyväinen kilpailumenestykseeni viimeisen vuoden aikana. </c:v>
                </c:pt>
                <c:pt idx="12">
                  <c:v>Olen kokenut kiusaamista tai ulkopuolelle jättämistä urheilussa.</c:v>
                </c:pt>
              </c:strCache>
            </c:strRef>
          </c:cat>
          <c:val>
            <c:numRef>
              <c:f>Sheet1!$F$2:$F$14</c:f>
              <c:numCache>
                <c:formatCode>General</c:formatCode>
                <c:ptCount val="13"/>
                <c:pt idx="0">
                  <c:v>0.7</c:v>
                </c:pt>
                <c:pt idx="1">
                  <c:v>0.73</c:v>
                </c:pt>
                <c:pt idx="2">
                  <c:v>0.63</c:v>
                </c:pt>
                <c:pt idx="3">
                  <c:v>0.05</c:v>
                </c:pt>
                <c:pt idx="4">
                  <c:v>0.25</c:v>
                </c:pt>
                <c:pt idx="5">
                  <c:v>0.03</c:v>
                </c:pt>
                <c:pt idx="6">
                  <c:v>0.03</c:v>
                </c:pt>
                <c:pt idx="7">
                  <c:v>0.4</c:v>
                </c:pt>
                <c:pt idx="8">
                  <c:v>0.03</c:v>
                </c:pt>
                <c:pt idx="9">
                  <c:v>0.73</c:v>
                </c:pt>
                <c:pt idx="10">
                  <c:v>0.25</c:v>
                </c:pt>
                <c:pt idx="11">
                  <c:v>0.18</c:v>
                </c:pt>
                <c:pt idx="12">
                  <c:v>0.03</c:v>
                </c:pt>
              </c:numCache>
            </c:numRef>
          </c:val>
          <c:extLst>
            <c:ext xmlns:c16="http://schemas.microsoft.com/office/drawing/2014/chart" uri="{C3380CC4-5D6E-409C-BE32-E72D297353CC}">
              <c16:uniqueId val="{00000045-E47D-4B78-8FFD-B7D7A26F90D2}"/>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Kuinka monta TUNTIA viikossa liikut tai urheilet OHJATUSTI päälajin tapahtumien lisäksi muiden lajien harjoituksissa tai tapahtumissa?</c:v>
                </c:pt>
              </c:strCache>
            </c:strRef>
          </c:tx>
          <c:spPr>
            <a:solidFill>
              <a:schemeClr val="accent1"/>
            </a:solidFill>
            <a:ln>
              <a:noFill/>
            </a:ln>
            <a:effectLst/>
          </c:spPr>
          <c:invertIfNegative val="0"/>
          <c:dLbls>
            <c:dLbl>
              <c:idx val="0"/>
              <c:tx>
                <c:rich>
                  <a:bodyPr/>
                  <a:lstStyle/>
                  <a:p>
                    <a:r>
                      <a:rPr lang="en-US"/>
                      <a:t>29%</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1C4-4305-A288-E9C12968390B}"/>
                </c:ext>
              </c:extLst>
            </c:dLbl>
            <c:dLbl>
              <c:idx val="1"/>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1C4-4305-A288-E9C12968390B}"/>
                </c:ext>
              </c:extLst>
            </c:dLbl>
            <c:dLbl>
              <c:idx val="2"/>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1C4-4305-A288-E9C12968390B}"/>
                </c:ext>
              </c:extLst>
            </c:dLbl>
            <c:dLbl>
              <c:idx val="3"/>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1C4-4305-A288-E9C12968390B}"/>
                </c:ext>
              </c:extLst>
            </c:dLbl>
            <c:dLbl>
              <c:idx val="4"/>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1C4-4305-A288-E9C12968390B}"/>
                </c:ext>
              </c:extLst>
            </c:dLbl>
            <c:dLbl>
              <c:idx val="5"/>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1C4-4305-A288-E9C12968390B}"/>
                </c:ext>
              </c:extLst>
            </c:dLbl>
            <c:dLbl>
              <c:idx val="6"/>
              <c:tx>
                <c:rich>
                  <a:bodyPr/>
                  <a:lstStyle/>
                  <a:p>
                    <a:r>
                      <a:rPr lang="en-US"/>
                      <a:t>13%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1C4-4305-A288-E9C12968390B}"/>
                </c:ext>
              </c:extLst>
            </c:dLbl>
            <c:dLbl>
              <c:idx val="7"/>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1C4-4305-A288-E9C12968390B}"/>
                </c:ext>
              </c:extLst>
            </c:dLbl>
            <c:dLbl>
              <c:idx val="8"/>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1C4-4305-A288-E9C12968390B}"/>
                </c:ext>
              </c:extLst>
            </c:dLbl>
            <c:dLbl>
              <c:idx val="9"/>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1C4-4305-A288-E9C12968390B}"/>
                </c:ext>
              </c:extLst>
            </c:dLbl>
            <c:dLbl>
              <c:idx val="12"/>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1C4-4305-A288-E9C12968390B}"/>
                </c:ext>
              </c:extLst>
            </c:dLbl>
            <c:dLbl>
              <c:idx val="14"/>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1C4-4305-A288-E9C12968390B}"/>
                </c:ext>
              </c:extLst>
            </c:dLbl>
            <c:dLbl>
              <c:idx val="16"/>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1C4-4305-A288-E9C12968390B}"/>
                </c:ext>
              </c:extLst>
            </c:dLbl>
            <c:dLbl>
              <c:idx val="17"/>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1C4-4305-A288-E9C12968390B}"/>
                </c:ext>
              </c:extLst>
            </c:dLbl>
            <c:dLbl>
              <c:idx val="18"/>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1C4-4305-A288-E9C12968390B}"/>
                </c:ext>
              </c:extLst>
            </c:dLbl>
            <c:dLbl>
              <c:idx val="31"/>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F1C4-4305-A288-E9C12968390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Sheet1!$A$2:$A$33</c:f>
              <c:strCache>
                <c:ptCount val="32"/>
                <c:pt idx="0">
                  <c:v>alle 1</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enemmän kuin 30</c:v>
                </c:pt>
              </c:strCache>
            </c:strRef>
          </c:cat>
          <c:val>
            <c:numRef>
              <c:f>Sheet1!$B$2:$B$33</c:f>
              <c:numCache>
                <c:formatCode>General</c:formatCode>
                <c:ptCount val="32"/>
                <c:pt idx="0">
                  <c:v>0.28999999999999998</c:v>
                </c:pt>
                <c:pt idx="1">
                  <c:v>0.08</c:v>
                </c:pt>
                <c:pt idx="2">
                  <c:v>0.02</c:v>
                </c:pt>
                <c:pt idx="3">
                  <c:v>0.05</c:v>
                </c:pt>
                <c:pt idx="4">
                  <c:v>0.05</c:v>
                </c:pt>
                <c:pt idx="5">
                  <c:v>0.02</c:v>
                </c:pt>
                <c:pt idx="6">
                  <c:v>0.13</c:v>
                </c:pt>
                <c:pt idx="7">
                  <c:v>0.03</c:v>
                </c:pt>
                <c:pt idx="8">
                  <c:v>0.03</c:v>
                </c:pt>
                <c:pt idx="9">
                  <c:v>0.05</c:v>
                </c:pt>
                <c:pt idx="10">
                  <c:v>0</c:v>
                </c:pt>
                <c:pt idx="11">
                  <c:v>0</c:v>
                </c:pt>
                <c:pt idx="12">
                  <c:v>0.08</c:v>
                </c:pt>
                <c:pt idx="13">
                  <c:v>0</c:v>
                </c:pt>
                <c:pt idx="14">
                  <c:v>0.05</c:v>
                </c:pt>
                <c:pt idx="15">
                  <c:v>0</c:v>
                </c:pt>
                <c:pt idx="16">
                  <c:v>0.03</c:v>
                </c:pt>
                <c:pt idx="17">
                  <c:v>0.03</c:v>
                </c:pt>
                <c:pt idx="18">
                  <c:v>0.03</c:v>
                </c:pt>
                <c:pt idx="19">
                  <c:v>0</c:v>
                </c:pt>
                <c:pt idx="20">
                  <c:v>0</c:v>
                </c:pt>
                <c:pt idx="21">
                  <c:v>0</c:v>
                </c:pt>
                <c:pt idx="22">
                  <c:v>0</c:v>
                </c:pt>
                <c:pt idx="23">
                  <c:v>0</c:v>
                </c:pt>
                <c:pt idx="24">
                  <c:v>0</c:v>
                </c:pt>
                <c:pt idx="25">
                  <c:v>0</c:v>
                </c:pt>
                <c:pt idx="26">
                  <c:v>0</c:v>
                </c:pt>
                <c:pt idx="27">
                  <c:v>0</c:v>
                </c:pt>
                <c:pt idx="28">
                  <c:v>0</c:v>
                </c:pt>
                <c:pt idx="29">
                  <c:v>0</c:v>
                </c:pt>
                <c:pt idx="30">
                  <c:v>0</c:v>
                </c:pt>
                <c:pt idx="31">
                  <c:v>0.03</c:v>
                </c:pt>
              </c:numCache>
            </c:numRef>
          </c:val>
          <c:extLst>
            <c:ext xmlns:c16="http://schemas.microsoft.com/office/drawing/2014/chart" uri="{C3380CC4-5D6E-409C-BE32-E72D297353CC}">
              <c16:uniqueId val="{00000020-F1C4-4305-A288-E9C12968390B}"/>
            </c:ext>
          </c:extLst>
        </c:ser>
        <c:dLbls>
          <c:showLegendKey val="0"/>
          <c:showVal val="0"/>
          <c:showCatName val="0"/>
          <c:showSerName val="0"/>
          <c:showPercent val="0"/>
          <c:showBubbleSize val="0"/>
        </c:dLbls>
        <c:gapWidth val="219"/>
        <c:overlap val="-27"/>
        <c:axId val="67451136"/>
        <c:axId val="66437120"/>
      </c:barChart>
      <c:catAx>
        <c:axId val="67451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Kuinka monta TUNTIA viikossa liikut tai urheilet päälajin tai muiden lajien harjoitusten tai tapahtumien lisäksi OMATOIMISESTI (esim. kavereiden kanssa pelailu)?</c:v>
                </c:pt>
              </c:strCache>
            </c:strRef>
          </c:tx>
          <c:spPr>
            <a:solidFill>
              <a:schemeClr val="accent1"/>
            </a:solidFill>
            <a:ln>
              <a:noFill/>
            </a:ln>
            <a:effectLst/>
          </c:spPr>
          <c:invertIfNegative val="0"/>
          <c:dLbls>
            <c:dLbl>
              <c:idx val="0"/>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106-4809-A95B-BB0DB14C431D}"/>
                </c:ext>
              </c:extLst>
            </c:dLbl>
            <c:dLbl>
              <c:idx val="1"/>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106-4809-A95B-BB0DB14C431D}"/>
                </c:ext>
              </c:extLst>
            </c:dLbl>
            <c:dLbl>
              <c:idx val="2"/>
              <c:tx>
                <c:rich>
                  <a:bodyPr/>
                  <a:lstStyle/>
                  <a:p>
                    <a:r>
                      <a:rPr lang="en-US"/>
                      <a:t>18%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106-4809-A95B-BB0DB14C431D}"/>
                </c:ext>
              </c:extLst>
            </c:dLbl>
            <c:dLbl>
              <c:idx val="3"/>
              <c:tx>
                <c:rich>
                  <a:bodyPr/>
                  <a:lstStyle/>
                  <a:p>
                    <a:r>
                      <a:rPr lang="en-US"/>
                      <a:t>15%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106-4809-A95B-BB0DB14C431D}"/>
                </c:ext>
              </c:extLst>
            </c:dLbl>
            <c:dLbl>
              <c:idx val="4"/>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106-4809-A95B-BB0DB14C431D}"/>
                </c:ext>
              </c:extLst>
            </c:dLbl>
            <c:dLbl>
              <c:idx val="5"/>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06-4809-A95B-BB0DB14C431D}"/>
                </c:ext>
              </c:extLst>
            </c:dLbl>
            <c:dLbl>
              <c:idx val="6"/>
              <c:tx>
                <c:rich>
                  <a:bodyPr/>
                  <a:lstStyle/>
                  <a:p>
                    <a:r>
                      <a:rPr lang="en-US"/>
                      <a:t>13%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06-4809-A95B-BB0DB14C431D}"/>
                </c:ext>
              </c:extLst>
            </c:dLbl>
            <c:dLbl>
              <c:idx val="7"/>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106-4809-A95B-BB0DB14C431D}"/>
                </c:ext>
              </c:extLst>
            </c:dLbl>
            <c:dLbl>
              <c:idx val="8"/>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06-4809-A95B-BB0DB14C431D}"/>
                </c:ext>
              </c:extLst>
            </c:dLbl>
            <c:dLbl>
              <c:idx val="10"/>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106-4809-A95B-BB0DB14C431D}"/>
                </c:ext>
              </c:extLst>
            </c:dLbl>
            <c:dLbl>
              <c:idx val="12"/>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06-4809-A95B-BB0DB14C431D}"/>
                </c:ext>
              </c:extLst>
            </c:dLbl>
            <c:dLbl>
              <c:idx val="20"/>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06-4809-A95B-BB0DB14C431D}"/>
                </c:ext>
              </c:extLst>
            </c:dLbl>
            <c:dLbl>
              <c:idx val="31"/>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106-4809-A95B-BB0DB14C43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Sheet1!$A$2:$A$33</c:f>
              <c:strCache>
                <c:ptCount val="32"/>
                <c:pt idx="0">
                  <c:v>alle 1</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enemmän kuin 30</c:v>
                </c:pt>
              </c:strCache>
            </c:strRef>
          </c:cat>
          <c:val>
            <c:numRef>
              <c:f>Sheet1!$B$2:$B$33</c:f>
              <c:numCache>
                <c:formatCode>General</c:formatCode>
                <c:ptCount val="32"/>
                <c:pt idx="0">
                  <c:v>0.08</c:v>
                </c:pt>
                <c:pt idx="1">
                  <c:v>0.02</c:v>
                </c:pt>
                <c:pt idx="2">
                  <c:v>0.18</c:v>
                </c:pt>
                <c:pt idx="3">
                  <c:v>0.15</c:v>
                </c:pt>
                <c:pt idx="4">
                  <c:v>0.1</c:v>
                </c:pt>
                <c:pt idx="5">
                  <c:v>0.08</c:v>
                </c:pt>
                <c:pt idx="6">
                  <c:v>0.13</c:v>
                </c:pt>
                <c:pt idx="7">
                  <c:v>0.08</c:v>
                </c:pt>
                <c:pt idx="8">
                  <c:v>0.02</c:v>
                </c:pt>
                <c:pt idx="9">
                  <c:v>0</c:v>
                </c:pt>
                <c:pt idx="10">
                  <c:v>0.08</c:v>
                </c:pt>
                <c:pt idx="11">
                  <c:v>0</c:v>
                </c:pt>
                <c:pt idx="12">
                  <c:v>0.02</c:v>
                </c:pt>
                <c:pt idx="13">
                  <c:v>0</c:v>
                </c:pt>
                <c:pt idx="14">
                  <c:v>0</c:v>
                </c:pt>
                <c:pt idx="15">
                  <c:v>0</c:v>
                </c:pt>
                <c:pt idx="16">
                  <c:v>0</c:v>
                </c:pt>
                <c:pt idx="17">
                  <c:v>0</c:v>
                </c:pt>
                <c:pt idx="18">
                  <c:v>0</c:v>
                </c:pt>
                <c:pt idx="19">
                  <c:v>0</c:v>
                </c:pt>
                <c:pt idx="20">
                  <c:v>0.03</c:v>
                </c:pt>
                <c:pt idx="21">
                  <c:v>0</c:v>
                </c:pt>
                <c:pt idx="22">
                  <c:v>0</c:v>
                </c:pt>
                <c:pt idx="23">
                  <c:v>0</c:v>
                </c:pt>
                <c:pt idx="24">
                  <c:v>0</c:v>
                </c:pt>
                <c:pt idx="25">
                  <c:v>0</c:v>
                </c:pt>
                <c:pt idx="26">
                  <c:v>0</c:v>
                </c:pt>
                <c:pt idx="27">
                  <c:v>0</c:v>
                </c:pt>
                <c:pt idx="28">
                  <c:v>0</c:v>
                </c:pt>
                <c:pt idx="29">
                  <c:v>0</c:v>
                </c:pt>
                <c:pt idx="30">
                  <c:v>0</c:v>
                </c:pt>
                <c:pt idx="31">
                  <c:v>0.03</c:v>
                </c:pt>
              </c:numCache>
            </c:numRef>
          </c:val>
          <c:extLst>
            <c:ext xmlns:c16="http://schemas.microsoft.com/office/drawing/2014/chart" uri="{C3380CC4-5D6E-409C-BE32-E72D297353CC}">
              <c16:uniqueId val="{00000020-4106-4809-A95B-BB0DB14C431D}"/>
            </c:ext>
          </c:extLst>
        </c:ser>
        <c:dLbls>
          <c:showLegendKey val="0"/>
          <c:showVal val="0"/>
          <c:showCatName val="0"/>
          <c:showSerName val="0"/>
          <c:showPercent val="0"/>
          <c:showBubbleSize val="0"/>
        </c:dLbls>
        <c:gapWidth val="219"/>
        <c:overlap val="-27"/>
        <c:axId val="67451136"/>
        <c:axId val="66437120"/>
      </c:barChart>
      <c:catAx>
        <c:axId val="67451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Täysin eri mieltä</c:v>
                </c:pt>
              </c:strCache>
            </c:strRef>
          </c:tx>
          <c:spPr>
            <a:solidFill>
              <a:schemeClr val="accent3">
                <a:tint val="54000"/>
              </a:schemeClr>
            </a:solidFill>
            <a:ln>
              <a:noFill/>
            </a:ln>
            <a:effectLst/>
          </c:spPr>
          <c:invertIfNegative val="0"/>
          <c:cat>
            <c:strRef>
              <c:f>Sheet1!$A$2:$A$11</c:f>
              <c:strCache>
                <c:ptCount val="10"/>
                <c:pt idx="0">
                  <c:v>Tunnen hukkuvani urheiluun.</c:v>
                </c:pt>
                <c:pt idx="1">
                  <c:v>Urheilu ei enää kiinnosta minua.</c:v>
                </c:pt>
                <c:pt idx="2">
                  <c:v>Minulla on usein tunne, etten pärjää urheilussa.</c:v>
                </c:pt>
                <c:pt idx="3">
                  <c:v>Nukun usein huonosti erilaisten urheiluun liittyvien asioiden takia.</c:v>
                </c:pt>
                <c:pt idx="4">
                  <c:v>Minusta tuntuu, että olen menettämässä kiinnostukseni urheilua kohtaan.</c:v>
                </c:pt>
                <c:pt idx="5">
                  <c:v>Kyselen usein, onko urheilulla mitään merkitystä.</c:v>
                </c:pt>
                <c:pt idx="6">
                  <c:v>Minusta tuntuu, että en pysty parhaimpaani urheilussa.</c:v>
                </c:pt>
                <c:pt idx="7">
                  <c:v>Murehdin urheiluun liittyviä asioita paljon myös vapaa-aikana.</c:v>
                </c:pt>
                <c:pt idx="8">
                  <c:v>Ennen sain urheilussa paljon enemmän aikaan kuin nyt.</c:v>
                </c:pt>
                <c:pt idx="9">
                  <c:v>Urheilupaineet haittaavat muuta elämääni.</c:v>
                </c:pt>
              </c:strCache>
            </c:strRef>
          </c:cat>
          <c:val>
            <c:numRef>
              <c:f>Sheet1!$B$2:$B$11</c:f>
              <c:numCache>
                <c:formatCode>General</c:formatCode>
                <c:ptCount val="10"/>
                <c:pt idx="0">
                  <c:v>0.28999999999999998</c:v>
                </c:pt>
                <c:pt idx="1">
                  <c:v>0.85</c:v>
                </c:pt>
                <c:pt idx="2">
                  <c:v>0.31</c:v>
                </c:pt>
                <c:pt idx="3">
                  <c:v>0.26</c:v>
                </c:pt>
                <c:pt idx="4">
                  <c:v>0.74</c:v>
                </c:pt>
                <c:pt idx="5">
                  <c:v>0.81</c:v>
                </c:pt>
                <c:pt idx="6">
                  <c:v>0.34</c:v>
                </c:pt>
                <c:pt idx="7">
                  <c:v>0.21</c:v>
                </c:pt>
                <c:pt idx="8">
                  <c:v>0.43</c:v>
                </c:pt>
                <c:pt idx="9">
                  <c:v>0.39</c:v>
                </c:pt>
              </c:numCache>
            </c:numRef>
          </c:val>
          <c:extLst>
            <c:ext xmlns:c16="http://schemas.microsoft.com/office/drawing/2014/chart" uri="{C3380CC4-5D6E-409C-BE32-E72D297353CC}">
              <c16:uniqueId val="{0000000A-C5DE-4828-8609-A463840FED23}"/>
            </c:ext>
          </c:extLst>
        </c:ser>
        <c:ser>
          <c:idx val="1"/>
          <c:order val="1"/>
          <c:tx>
            <c:strRef>
              <c:f>Sheet1!$C$1</c:f>
              <c:strCache>
                <c:ptCount val="1"/>
                <c:pt idx="0">
                  <c:v>Eri mieltä</c:v>
                </c:pt>
              </c:strCache>
            </c:strRef>
          </c:tx>
          <c:spPr>
            <a:solidFill>
              <a:schemeClr val="accent3">
                <a:tint val="77000"/>
              </a:schemeClr>
            </a:solidFill>
            <a:ln>
              <a:noFill/>
            </a:ln>
            <a:effectLst/>
          </c:spPr>
          <c:invertIfNegative val="0"/>
          <c:cat>
            <c:strRef>
              <c:f>Sheet1!$A$2:$A$11</c:f>
              <c:strCache>
                <c:ptCount val="10"/>
                <c:pt idx="0">
                  <c:v>Tunnen hukkuvani urheiluun.</c:v>
                </c:pt>
                <c:pt idx="1">
                  <c:v>Urheilu ei enää kiinnosta minua.</c:v>
                </c:pt>
                <c:pt idx="2">
                  <c:v>Minulla on usein tunne, etten pärjää urheilussa.</c:v>
                </c:pt>
                <c:pt idx="3">
                  <c:v>Nukun usein huonosti erilaisten urheiluun liittyvien asioiden takia.</c:v>
                </c:pt>
                <c:pt idx="4">
                  <c:v>Minusta tuntuu, että olen menettämässä kiinnostukseni urheilua kohtaan.</c:v>
                </c:pt>
                <c:pt idx="5">
                  <c:v>Kyselen usein, onko urheilulla mitään merkitystä.</c:v>
                </c:pt>
                <c:pt idx="6">
                  <c:v>Minusta tuntuu, että en pysty parhaimpaani urheilussa.</c:v>
                </c:pt>
                <c:pt idx="7">
                  <c:v>Murehdin urheiluun liittyviä asioita paljon myös vapaa-aikana.</c:v>
                </c:pt>
                <c:pt idx="8">
                  <c:v>Ennen sain urheilussa paljon enemmän aikaan kuin nyt.</c:v>
                </c:pt>
                <c:pt idx="9">
                  <c:v>Urheilupaineet haittaavat muuta elämääni.</c:v>
                </c:pt>
              </c:strCache>
            </c:strRef>
          </c:cat>
          <c:val>
            <c:numRef>
              <c:f>Sheet1!$C$2:$C$11</c:f>
              <c:numCache>
                <c:formatCode>General</c:formatCode>
                <c:ptCount val="10"/>
                <c:pt idx="0">
                  <c:v>0.26</c:v>
                </c:pt>
                <c:pt idx="1">
                  <c:v>0.1</c:v>
                </c:pt>
                <c:pt idx="2">
                  <c:v>0.31</c:v>
                </c:pt>
                <c:pt idx="3">
                  <c:v>0.32</c:v>
                </c:pt>
                <c:pt idx="4">
                  <c:v>0.18</c:v>
                </c:pt>
                <c:pt idx="5">
                  <c:v>0.13</c:v>
                </c:pt>
                <c:pt idx="6">
                  <c:v>0.32</c:v>
                </c:pt>
                <c:pt idx="7">
                  <c:v>0.28999999999999998</c:v>
                </c:pt>
                <c:pt idx="8">
                  <c:v>0.4</c:v>
                </c:pt>
                <c:pt idx="9">
                  <c:v>0.39</c:v>
                </c:pt>
              </c:numCache>
            </c:numRef>
          </c:val>
          <c:extLst>
            <c:ext xmlns:c16="http://schemas.microsoft.com/office/drawing/2014/chart" uri="{C3380CC4-5D6E-409C-BE32-E72D297353CC}">
              <c16:uniqueId val="{00000015-C5DE-4828-8609-A463840FED23}"/>
            </c:ext>
          </c:extLst>
        </c:ser>
        <c:ser>
          <c:idx val="2"/>
          <c:order val="2"/>
          <c:tx>
            <c:strRef>
              <c:f>Sheet1!$D$1</c:f>
              <c:strCache>
                <c:ptCount val="1"/>
                <c:pt idx="0">
                  <c:v>Siltä väliltä</c:v>
                </c:pt>
              </c:strCache>
            </c:strRef>
          </c:tx>
          <c:spPr>
            <a:solidFill>
              <a:schemeClr val="accent3"/>
            </a:solidFill>
            <a:ln>
              <a:noFill/>
            </a:ln>
            <a:effectLst/>
          </c:spPr>
          <c:invertIfNegative val="0"/>
          <c:cat>
            <c:strRef>
              <c:f>Sheet1!$A$2:$A$11</c:f>
              <c:strCache>
                <c:ptCount val="10"/>
                <c:pt idx="0">
                  <c:v>Tunnen hukkuvani urheiluun.</c:v>
                </c:pt>
                <c:pt idx="1">
                  <c:v>Urheilu ei enää kiinnosta minua.</c:v>
                </c:pt>
                <c:pt idx="2">
                  <c:v>Minulla on usein tunne, etten pärjää urheilussa.</c:v>
                </c:pt>
                <c:pt idx="3">
                  <c:v>Nukun usein huonosti erilaisten urheiluun liittyvien asioiden takia.</c:v>
                </c:pt>
                <c:pt idx="4">
                  <c:v>Minusta tuntuu, että olen menettämässä kiinnostukseni urheilua kohtaan.</c:v>
                </c:pt>
                <c:pt idx="5">
                  <c:v>Kyselen usein, onko urheilulla mitään merkitystä.</c:v>
                </c:pt>
                <c:pt idx="6">
                  <c:v>Minusta tuntuu, että en pysty parhaimpaani urheilussa.</c:v>
                </c:pt>
                <c:pt idx="7">
                  <c:v>Murehdin urheiluun liittyviä asioita paljon myös vapaa-aikana.</c:v>
                </c:pt>
                <c:pt idx="8">
                  <c:v>Ennen sain urheilussa paljon enemmän aikaan kuin nyt.</c:v>
                </c:pt>
                <c:pt idx="9">
                  <c:v>Urheilupaineet haittaavat muuta elämääni.</c:v>
                </c:pt>
              </c:strCache>
            </c:strRef>
          </c:cat>
          <c:val>
            <c:numRef>
              <c:f>Sheet1!$D$2:$D$11</c:f>
              <c:numCache>
                <c:formatCode>General</c:formatCode>
                <c:ptCount val="10"/>
                <c:pt idx="0">
                  <c:v>0.37</c:v>
                </c:pt>
                <c:pt idx="1">
                  <c:v>0.05</c:v>
                </c:pt>
                <c:pt idx="2">
                  <c:v>0.18</c:v>
                </c:pt>
                <c:pt idx="3">
                  <c:v>0.34</c:v>
                </c:pt>
                <c:pt idx="4">
                  <c:v>0.05</c:v>
                </c:pt>
                <c:pt idx="5">
                  <c:v>0.03</c:v>
                </c:pt>
                <c:pt idx="6">
                  <c:v>0.28999999999999998</c:v>
                </c:pt>
                <c:pt idx="7">
                  <c:v>0.34</c:v>
                </c:pt>
                <c:pt idx="8">
                  <c:v>0.06</c:v>
                </c:pt>
                <c:pt idx="9">
                  <c:v>0.16</c:v>
                </c:pt>
              </c:numCache>
            </c:numRef>
          </c:val>
          <c:extLst>
            <c:ext xmlns:c16="http://schemas.microsoft.com/office/drawing/2014/chart" uri="{C3380CC4-5D6E-409C-BE32-E72D297353CC}">
              <c16:uniqueId val="{00000020-C5DE-4828-8609-A463840FED23}"/>
            </c:ext>
          </c:extLst>
        </c:ser>
        <c:ser>
          <c:idx val="3"/>
          <c:order val="3"/>
          <c:tx>
            <c:strRef>
              <c:f>Sheet1!$E$1</c:f>
              <c:strCache>
                <c:ptCount val="1"/>
                <c:pt idx="0">
                  <c:v>Samaa mieltä</c:v>
                </c:pt>
              </c:strCache>
            </c:strRef>
          </c:tx>
          <c:spPr>
            <a:solidFill>
              <a:schemeClr val="accent3">
                <a:shade val="76000"/>
              </a:schemeClr>
            </a:solidFill>
            <a:ln>
              <a:noFill/>
            </a:ln>
            <a:effectLst/>
          </c:spPr>
          <c:invertIfNegative val="0"/>
          <c:cat>
            <c:strRef>
              <c:f>Sheet1!$A$2:$A$11</c:f>
              <c:strCache>
                <c:ptCount val="10"/>
                <c:pt idx="0">
                  <c:v>Tunnen hukkuvani urheiluun.</c:v>
                </c:pt>
                <c:pt idx="1">
                  <c:v>Urheilu ei enää kiinnosta minua.</c:v>
                </c:pt>
                <c:pt idx="2">
                  <c:v>Minulla on usein tunne, etten pärjää urheilussa.</c:v>
                </c:pt>
                <c:pt idx="3">
                  <c:v>Nukun usein huonosti erilaisten urheiluun liittyvien asioiden takia.</c:v>
                </c:pt>
                <c:pt idx="4">
                  <c:v>Minusta tuntuu, että olen menettämässä kiinnostukseni urheilua kohtaan.</c:v>
                </c:pt>
                <c:pt idx="5">
                  <c:v>Kyselen usein, onko urheilulla mitään merkitystä.</c:v>
                </c:pt>
                <c:pt idx="6">
                  <c:v>Minusta tuntuu, että en pysty parhaimpaani urheilussa.</c:v>
                </c:pt>
                <c:pt idx="7">
                  <c:v>Murehdin urheiluun liittyviä asioita paljon myös vapaa-aikana.</c:v>
                </c:pt>
                <c:pt idx="8">
                  <c:v>Ennen sain urheilussa paljon enemmän aikaan kuin nyt.</c:v>
                </c:pt>
                <c:pt idx="9">
                  <c:v>Urheilupaineet haittaavat muuta elämääni.</c:v>
                </c:pt>
              </c:strCache>
            </c:strRef>
          </c:cat>
          <c:val>
            <c:numRef>
              <c:f>Sheet1!$E$2:$E$11</c:f>
              <c:numCache>
                <c:formatCode>General</c:formatCode>
                <c:ptCount val="10"/>
                <c:pt idx="0">
                  <c:v>0.03</c:v>
                </c:pt>
                <c:pt idx="1">
                  <c:v>0</c:v>
                </c:pt>
                <c:pt idx="2">
                  <c:v>0.2</c:v>
                </c:pt>
                <c:pt idx="3">
                  <c:v>0.05</c:v>
                </c:pt>
                <c:pt idx="4">
                  <c:v>0.03</c:v>
                </c:pt>
                <c:pt idx="5">
                  <c:v>0.03</c:v>
                </c:pt>
                <c:pt idx="6">
                  <c:v>0.05</c:v>
                </c:pt>
                <c:pt idx="7">
                  <c:v>0.16</c:v>
                </c:pt>
                <c:pt idx="8">
                  <c:v>0.11</c:v>
                </c:pt>
                <c:pt idx="9">
                  <c:v>0.03</c:v>
                </c:pt>
              </c:numCache>
            </c:numRef>
          </c:val>
          <c:extLst>
            <c:ext xmlns:c16="http://schemas.microsoft.com/office/drawing/2014/chart" uri="{C3380CC4-5D6E-409C-BE32-E72D297353CC}">
              <c16:uniqueId val="{0000002B-C5DE-4828-8609-A463840FED23}"/>
            </c:ext>
          </c:extLst>
        </c:ser>
        <c:ser>
          <c:idx val="4"/>
          <c:order val="4"/>
          <c:tx>
            <c:strRef>
              <c:f>Sheet1!$F$1</c:f>
              <c:strCache>
                <c:ptCount val="1"/>
                <c:pt idx="0">
                  <c:v>Täysin samaa mieltä</c:v>
                </c:pt>
              </c:strCache>
            </c:strRef>
          </c:tx>
          <c:spPr>
            <a:solidFill>
              <a:schemeClr val="accent3">
                <a:shade val="53000"/>
              </a:schemeClr>
            </a:solidFill>
            <a:ln>
              <a:noFill/>
            </a:ln>
            <a:effectLst/>
          </c:spPr>
          <c:invertIfNegative val="0"/>
          <c:cat>
            <c:strRef>
              <c:f>Sheet1!$A$2:$A$11</c:f>
              <c:strCache>
                <c:ptCount val="10"/>
                <c:pt idx="0">
                  <c:v>Tunnen hukkuvani urheiluun.</c:v>
                </c:pt>
                <c:pt idx="1">
                  <c:v>Urheilu ei enää kiinnosta minua.</c:v>
                </c:pt>
                <c:pt idx="2">
                  <c:v>Minulla on usein tunne, etten pärjää urheilussa.</c:v>
                </c:pt>
                <c:pt idx="3">
                  <c:v>Nukun usein huonosti erilaisten urheiluun liittyvien asioiden takia.</c:v>
                </c:pt>
                <c:pt idx="4">
                  <c:v>Minusta tuntuu, että olen menettämässä kiinnostukseni urheilua kohtaan.</c:v>
                </c:pt>
                <c:pt idx="5">
                  <c:v>Kyselen usein, onko urheilulla mitään merkitystä.</c:v>
                </c:pt>
                <c:pt idx="6">
                  <c:v>Minusta tuntuu, että en pysty parhaimpaani urheilussa.</c:v>
                </c:pt>
                <c:pt idx="7">
                  <c:v>Murehdin urheiluun liittyviä asioita paljon myös vapaa-aikana.</c:v>
                </c:pt>
                <c:pt idx="8">
                  <c:v>Ennen sain urheilussa paljon enemmän aikaan kuin nyt.</c:v>
                </c:pt>
                <c:pt idx="9">
                  <c:v>Urheilupaineet haittaavat muuta elämääni.</c:v>
                </c:pt>
              </c:strCache>
            </c:strRef>
          </c:cat>
          <c:val>
            <c:numRef>
              <c:f>Sheet1!$F$2:$F$11</c:f>
              <c:numCache>
                <c:formatCode>General</c:formatCode>
                <c:ptCount val="10"/>
                <c:pt idx="0">
                  <c:v>0.05</c:v>
                </c:pt>
                <c:pt idx="1">
                  <c:v>0</c:v>
                </c:pt>
                <c:pt idx="2">
                  <c:v>0</c:v>
                </c:pt>
                <c:pt idx="3">
                  <c:v>0.03</c:v>
                </c:pt>
                <c:pt idx="4">
                  <c:v>0</c:v>
                </c:pt>
                <c:pt idx="5">
                  <c:v>0</c:v>
                </c:pt>
                <c:pt idx="6">
                  <c:v>0</c:v>
                </c:pt>
                <c:pt idx="7">
                  <c:v>0</c:v>
                </c:pt>
                <c:pt idx="8">
                  <c:v>0</c:v>
                </c:pt>
                <c:pt idx="9">
                  <c:v>0.03</c:v>
                </c:pt>
              </c:numCache>
            </c:numRef>
          </c:val>
          <c:extLst>
            <c:ext xmlns:c16="http://schemas.microsoft.com/office/drawing/2014/chart" uri="{C3380CC4-5D6E-409C-BE32-E72D297353CC}">
              <c16:uniqueId val="{00000036-C5DE-4828-8609-A463840FED23}"/>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Sukupuoli</c:v>
                </c:pt>
              </c:strCache>
            </c:strRef>
          </c:tx>
          <c:spPr>
            <a:solidFill>
              <a:schemeClr val="accent1"/>
            </a:solidFill>
            <a:ln>
              <a:noFill/>
            </a:ln>
            <a:effectLst/>
          </c:spPr>
          <c:invertIfNegative val="0"/>
          <c:dLbls>
            <c:dLbl>
              <c:idx val="0"/>
              <c:tx>
                <c:rich>
                  <a:bodyPr/>
                  <a:lstStyle/>
                  <a:p>
                    <a:r>
                      <a:rPr lang="en-US"/>
                      <a:t>57%</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7EE-4ABE-8BB7-116145803BA4}"/>
                </c:ext>
              </c:extLst>
            </c:dLbl>
            <c:dLbl>
              <c:idx val="1"/>
              <c:tx>
                <c:rich>
                  <a:bodyPr/>
                  <a:lstStyle/>
                  <a:p>
                    <a:r>
                      <a:rPr lang="en-US"/>
                      <a:t>43%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7EE-4ABE-8BB7-116145803BA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Sheet1!$A$2:$A$4</c:f>
              <c:strCache>
                <c:ptCount val="3"/>
                <c:pt idx="0">
                  <c:v>Tyttö</c:v>
                </c:pt>
                <c:pt idx="1">
                  <c:v>Poika </c:v>
                </c:pt>
                <c:pt idx="2">
                  <c:v>Muu</c:v>
                </c:pt>
              </c:strCache>
            </c:strRef>
          </c:cat>
          <c:val>
            <c:numRef>
              <c:f>Sheet1!$B$2:$B$4</c:f>
              <c:numCache>
                <c:formatCode>General</c:formatCode>
                <c:ptCount val="3"/>
                <c:pt idx="0">
                  <c:v>0.56999999999999995</c:v>
                </c:pt>
                <c:pt idx="1">
                  <c:v>0.43</c:v>
                </c:pt>
                <c:pt idx="2">
                  <c:v>0</c:v>
                </c:pt>
              </c:numCache>
            </c:numRef>
          </c:val>
          <c:extLst>
            <c:ext xmlns:c16="http://schemas.microsoft.com/office/drawing/2014/chart" uri="{C3380CC4-5D6E-409C-BE32-E72D297353CC}">
              <c16:uniqueId val="{00000003-17EE-4ABE-8BB7-116145803BA4}"/>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Vahvasti eri mieltä</c:v>
                </c:pt>
              </c:strCache>
            </c:strRef>
          </c:tx>
          <c:spPr>
            <a:solidFill>
              <a:schemeClr val="accent3">
                <a:tint val="58000"/>
              </a:schemeClr>
            </a:solidFill>
            <a:ln>
              <a:noFill/>
            </a:ln>
            <a:effectLst/>
          </c:spPr>
          <c:invertIfNegative val="0"/>
          <c:cat>
            <c:strRef>
              <c:f>Sheet1!$A$2:$A$6</c:f>
              <c:strCache>
                <c:ptCount val="5"/>
                <c:pt idx="0">
                  <c:v>Teen paljon töitä urheilun eteen.</c:v>
                </c:pt>
                <c:pt idx="1">
                  <c:v>En yritä kovinkaan paljon urheilussa.</c:v>
                </c:pt>
                <c:pt idx="2">
                  <c:v>Seuraan ohjausta harjoituksissa.</c:v>
                </c:pt>
                <c:pt idx="3">
                  <c:v>Harjoituksiin tullessani minulla on usein unohtunut joitakin varusteita kotiin.</c:v>
                </c:pt>
                <c:pt idx="4">
                  <c:v>Minulle on tärkeää, että teen parhaani urheilussa.</c:v>
                </c:pt>
              </c:strCache>
            </c:strRef>
          </c:cat>
          <c:val>
            <c:numRef>
              <c:f>Sheet1!$B$2:$B$6</c:f>
              <c:numCache>
                <c:formatCode>General</c:formatCode>
                <c:ptCount val="5"/>
                <c:pt idx="0">
                  <c:v>0.03</c:v>
                </c:pt>
                <c:pt idx="1">
                  <c:v>0.84</c:v>
                </c:pt>
                <c:pt idx="2">
                  <c:v>0.03</c:v>
                </c:pt>
                <c:pt idx="3">
                  <c:v>0.7</c:v>
                </c:pt>
                <c:pt idx="4">
                  <c:v>0.03</c:v>
                </c:pt>
              </c:numCache>
            </c:numRef>
          </c:val>
          <c:extLst>
            <c:ext xmlns:c16="http://schemas.microsoft.com/office/drawing/2014/chart" uri="{C3380CC4-5D6E-409C-BE32-E72D297353CC}">
              <c16:uniqueId val="{00000005-1D8F-43A9-9FCA-DCD0069B95E0}"/>
            </c:ext>
          </c:extLst>
        </c:ser>
        <c:ser>
          <c:idx val="1"/>
          <c:order val="1"/>
          <c:tx>
            <c:strRef>
              <c:f>Sheet1!$C$1</c:f>
              <c:strCache>
                <c:ptCount val="1"/>
                <c:pt idx="0">
                  <c:v>Eri mieltä</c:v>
                </c:pt>
              </c:strCache>
            </c:strRef>
          </c:tx>
          <c:spPr>
            <a:solidFill>
              <a:schemeClr val="accent3">
                <a:tint val="86000"/>
              </a:schemeClr>
            </a:solidFill>
            <a:ln>
              <a:noFill/>
            </a:ln>
            <a:effectLst/>
          </c:spPr>
          <c:invertIfNegative val="0"/>
          <c:cat>
            <c:strRef>
              <c:f>Sheet1!$A$2:$A$6</c:f>
              <c:strCache>
                <c:ptCount val="5"/>
                <c:pt idx="0">
                  <c:v>Teen paljon töitä urheilun eteen.</c:v>
                </c:pt>
                <c:pt idx="1">
                  <c:v>En yritä kovinkaan paljon urheilussa.</c:v>
                </c:pt>
                <c:pt idx="2">
                  <c:v>Seuraan ohjausta harjoituksissa.</c:v>
                </c:pt>
                <c:pt idx="3">
                  <c:v>Harjoituksiin tullessani minulla on usein unohtunut joitakin varusteita kotiin.</c:v>
                </c:pt>
                <c:pt idx="4">
                  <c:v>Minulle on tärkeää, että teen parhaani urheilussa.</c:v>
                </c:pt>
              </c:strCache>
            </c:strRef>
          </c:cat>
          <c:val>
            <c:numRef>
              <c:f>Sheet1!$C$2:$C$6</c:f>
              <c:numCache>
                <c:formatCode>General</c:formatCode>
                <c:ptCount val="5"/>
                <c:pt idx="0">
                  <c:v>0</c:v>
                </c:pt>
                <c:pt idx="1">
                  <c:v>0.13</c:v>
                </c:pt>
                <c:pt idx="2">
                  <c:v>0.05</c:v>
                </c:pt>
                <c:pt idx="3">
                  <c:v>0.22</c:v>
                </c:pt>
                <c:pt idx="4">
                  <c:v>0.05</c:v>
                </c:pt>
              </c:numCache>
            </c:numRef>
          </c:val>
          <c:extLst>
            <c:ext xmlns:c16="http://schemas.microsoft.com/office/drawing/2014/chart" uri="{C3380CC4-5D6E-409C-BE32-E72D297353CC}">
              <c16:uniqueId val="{0000000B-1D8F-43A9-9FCA-DCD0069B95E0}"/>
            </c:ext>
          </c:extLst>
        </c:ser>
        <c:ser>
          <c:idx val="2"/>
          <c:order val="2"/>
          <c:tx>
            <c:strRef>
              <c:f>Sheet1!$D$1</c:f>
              <c:strCache>
                <c:ptCount val="1"/>
                <c:pt idx="0">
                  <c:v>Samaa mieltä</c:v>
                </c:pt>
              </c:strCache>
            </c:strRef>
          </c:tx>
          <c:spPr>
            <a:solidFill>
              <a:schemeClr val="accent3">
                <a:shade val="86000"/>
              </a:schemeClr>
            </a:solidFill>
            <a:ln>
              <a:noFill/>
            </a:ln>
            <a:effectLst/>
          </c:spPr>
          <c:invertIfNegative val="0"/>
          <c:cat>
            <c:strRef>
              <c:f>Sheet1!$A$2:$A$6</c:f>
              <c:strCache>
                <c:ptCount val="5"/>
                <c:pt idx="0">
                  <c:v>Teen paljon töitä urheilun eteen.</c:v>
                </c:pt>
                <c:pt idx="1">
                  <c:v>En yritä kovinkaan paljon urheilussa.</c:v>
                </c:pt>
                <c:pt idx="2">
                  <c:v>Seuraan ohjausta harjoituksissa.</c:v>
                </c:pt>
                <c:pt idx="3">
                  <c:v>Harjoituksiin tullessani minulla on usein unohtunut joitakin varusteita kotiin.</c:v>
                </c:pt>
                <c:pt idx="4">
                  <c:v>Minulle on tärkeää, että teen parhaani urheilussa.</c:v>
                </c:pt>
              </c:strCache>
            </c:strRef>
          </c:cat>
          <c:val>
            <c:numRef>
              <c:f>Sheet1!$D$2:$D$6</c:f>
              <c:numCache>
                <c:formatCode>General</c:formatCode>
                <c:ptCount val="5"/>
                <c:pt idx="0">
                  <c:v>0.47</c:v>
                </c:pt>
                <c:pt idx="1">
                  <c:v>0.03</c:v>
                </c:pt>
                <c:pt idx="2">
                  <c:v>0.24</c:v>
                </c:pt>
                <c:pt idx="3">
                  <c:v>0.05</c:v>
                </c:pt>
                <c:pt idx="4">
                  <c:v>0.16</c:v>
                </c:pt>
              </c:numCache>
            </c:numRef>
          </c:val>
          <c:extLst>
            <c:ext xmlns:c16="http://schemas.microsoft.com/office/drawing/2014/chart" uri="{C3380CC4-5D6E-409C-BE32-E72D297353CC}">
              <c16:uniqueId val="{00000011-1D8F-43A9-9FCA-DCD0069B95E0}"/>
            </c:ext>
          </c:extLst>
        </c:ser>
        <c:ser>
          <c:idx val="3"/>
          <c:order val="3"/>
          <c:tx>
            <c:strRef>
              <c:f>Sheet1!$E$1</c:f>
              <c:strCache>
                <c:ptCount val="1"/>
                <c:pt idx="0">
                  <c:v>Vahvasti samaa mieltä</c:v>
                </c:pt>
              </c:strCache>
            </c:strRef>
          </c:tx>
          <c:spPr>
            <a:solidFill>
              <a:schemeClr val="accent3">
                <a:shade val="58000"/>
              </a:schemeClr>
            </a:solidFill>
            <a:ln>
              <a:noFill/>
            </a:ln>
            <a:effectLst/>
          </c:spPr>
          <c:invertIfNegative val="0"/>
          <c:cat>
            <c:strRef>
              <c:f>Sheet1!$A$2:$A$6</c:f>
              <c:strCache>
                <c:ptCount val="5"/>
                <c:pt idx="0">
                  <c:v>Teen paljon töitä urheilun eteen.</c:v>
                </c:pt>
                <c:pt idx="1">
                  <c:v>En yritä kovinkaan paljon urheilussa.</c:v>
                </c:pt>
                <c:pt idx="2">
                  <c:v>Seuraan ohjausta harjoituksissa.</c:v>
                </c:pt>
                <c:pt idx="3">
                  <c:v>Harjoituksiin tullessani minulla on usein unohtunut joitakin varusteita kotiin.</c:v>
                </c:pt>
                <c:pt idx="4">
                  <c:v>Minulle on tärkeää, että teen parhaani urheilussa.</c:v>
                </c:pt>
              </c:strCache>
            </c:strRef>
          </c:cat>
          <c:val>
            <c:numRef>
              <c:f>Sheet1!$E$2:$E$6</c:f>
              <c:numCache>
                <c:formatCode>General</c:formatCode>
                <c:ptCount val="5"/>
                <c:pt idx="0">
                  <c:v>0.5</c:v>
                </c:pt>
                <c:pt idx="1">
                  <c:v>0</c:v>
                </c:pt>
                <c:pt idx="2">
                  <c:v>0.68</c:v>
                </c:pt>
                <c:pt idx="3">
                  <c:v>0.03</c:v>
                </c:pt>
                <c:pt idx="4">
                  <c:v>0.76</c:v>
                </c:pt>
              </c:numCache>
            </c:numRef>
          </c:val>
          <c:extLst>
            <c:ext xmlns:c16="http://schemas.microsoft.com/office/drawing/2014/chart" uri="{C3380CC4-5D6E-409C-BE32-E72D297353CC}">
              <c16:uniqueId val="{00000017-1D8F-43A9-9FCA-DCD0069B95E0}"/>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paikkansa</c:v>
                </c:pt>
              </c:strCache>
            </c:strRef>
          </c:tx>
          <c:spPr>
            <a:solidFill>
              <a:schemeClr val="accent3">
                <a:tint val="54000"/>
              </a:schemeClr>
            </a:solidFill>
            <a:ln>
              <a:noFill/>
            </a:ln>
            <a:effectLst/>
          </c:spPr>
          <c:invertIfNegative val="0"/>
          <c:cat>
            <c:strRef>
              <c:f>Sheet1!$A$2:$A$15</c:f>
              <c:strCache>
                <c:ptCount val="14"/>
                <c:pt idx="0">
                  <c:v>Harjoituksen jälkeen mietin, miten harjoitus sujui.</c:v>
                </c:pt>
                <c:pt idx="1">
                  <c:v>Opin urheiluharrastuksessa suurimman osan elämän tärkeistä asioista.</c:v>
                </c:pt>
                <c:pt idx="2">
                  <c:v>Kun harjoittelen, tarkistan välillä, ymmärränkö mitä olen tekemässä.</c:v>
                </c:pt>
                <c:pt idx="3">
                  <c:v>Menestymiseni urheiluharrastuksessa on kovan työn tulosta.</c:v>
                </c:pt>
                <c:pt idx="4">
                  <c:v>Kilpailut/pelit mittaavat hyvin osaamistani urheiluharrastuksessa.</c:v>
                </c:pt>
                <c:pt idx="5">
                  <c:v>Harjoitteleminen on hauskaa, koska kehityn asioissa.</c:v>
                </c:pt>
                <c:pt idx="6">
                  <c:v>Harjoituksissa oppimani asiat ovat tärkeitä minulle tulevaisuudessa.</c:v>
                </c:pt>
                <c:pt idx="7">
                  <c:v>Kilpailumenestys mittaa hyvin osaamistani.</c:v>
                </c:pt>
                <c:pt idx="8">
                  <c:v>Koen, että voin vaikuttaa siihen, mitä minulle tapahtuu urheiluharrastuksessa.</c:v>
                </c:pt>
                <c:pt idx="9">
                  <c:v>On tärkeää harrastaa urheilua tulevaisuudessakin. </c:v>
                </c:pt>
                <c:pt idx="10">
                  <c:v>Aion jatkaa urheiluharrastusta peruskoulun jälkeen.</c:v>
                </c:pt>
                <c:pt idx="11">
                  <c:v>Harjoittelu on tärkeää, jotta saavuttaisin tulevaisuuden tavoitteeni.</c:v>
                </c:pt>
                <c:pt idx="12">
                  <c:v>Olen toiveikas tulevaisuuteni suhteen.</c:v>
                </c:pt>
                <c:pt idx="13">
                  <c:v>Urheiluharrastukseni tuottaa minulle useita mahdollisuuksia tulevaisuutta ajatellen.</c:v>
                </c:pt>
              </c:strCache>
            </c:strRef>
          </c:cat>
          <c:val>
            <c:numRef>
              <c:f>Sheet1!$B$2:$B$15</c:f>
              <c:numCache>
                <c:formatCode>General</c:formatCode>
                <c:ptCount val="14"/>
                <c:pt idx="0">
                  <c:v>0.03</c:v>
                </c:pt>
                <c:pt idx="1">
                  <c:v>0.03</c:v>
                </c:pt>
                <c:pt idx="2">
                  <c:v>0.03</c:v>
                </c:pt>
                <c:pt idx="3">
                  <c:v>0.03</c:v>
                </c:pt>
                <c:pt idx="4">
                  <c:v>0.09</c:v>
                </c:pt>
                <c:pt idx="5">
                  <c:v>0.03</c:v>
                </c:pt>
                <c:pt idx="6">
                  <c:v>0.03</c:v>
                </c:pt>
                <c:pt idx="7">
                  <c:v>0.1</c:v>
                </c:pt>
                <c:pt idx="8">
                  <c:v>0.03</c:v>
                </c:pt>
                <c:pt idx="9">
                  <c:v>0.03</c:v>
                </c:pt>
                <c:pt idx="10">
                  <c:v>0.06</c:v>
                </c:pt>
                <c:pt idx="11">
                  <c:v>0.03</c:v>
                </c:pt>
                <c:pt idx="12">
                  <c:v>0.03</c:v>
                </c:pt>
                <c:pt idx="13">
                  <c:v>0.1</c:v>
                </c:pt>
              </c:numCache>
            </c:numRef>
          </c:val>
          <c:extLst>
            <c:ext xmlns:c16="http://schemas.microsoft.com/office/drawing/2014/chart" uri="{C3380CC4-5D6E-409C-BE32-E72D297353CC}">
              <c16:uniqueId val="{0000000E-12AE-48F6-A57A-2B9C57E40A78}"/>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Sheet1!$A$2:$A$15</c:f>
              <c:strCache>
                <c:ptCount val="14"/>
                <c:pt idx="0">
                  <c:v>Harjoituksen jälkeen mietin, miten harjoitus sujui.</c:v>
                </c:pt>
                <c:pt idx="1">
                  <c:v>Opin urheiluharrastuksessa suurimman osan elämän tärkeistä asioista.</c:v>
                </c:pt>
                <c:pt idx="2">
                  <c:v>Kun harjoittelen, tarkistan välillä, ymmärränkö mitä olen tekemässä.</c:v>
                </c:pt>
                <c:pt idx="3">
                  <c:v>Menestymiseni urheiluharrastuksessa on kovan työn tulosta.</c:v>
                </c:pt>
                <c:pt idx="4">
                  <c:v>Kilpailut/pelit mittaavat hyvin osaamistani urheiluharrastuksessa.</c:v>
                </c:pt>
                <c:pt idx="5">
                  <c:v>Harjoitteleminen on hauskaa, koska kehityn asioissa.</c:v>
                </c:pt>
                <c:pt idx="6">
                  <c:v>Harjoituksissa oppimani asiat ovat tärkeitä minulle tulevaisuudessa.</c:v>
                </c:pt>
                <c:pt idx="7">
                  <c:v>Kilpailumenestys mittaa hyvin osaamistani.</c:v>
                </c:pt>
                <c:pt idx="8">
                  <c:v>Koen, että voin vaikuttaa siihen, mitä minulle tapahtuu urheiluharrastuksessa.</c:v>
                </c:pt>
                <c:pt idx="9">
                  <c:v>On tärkeää harrastaa urheilua tulevaisuudessakin. </c:v>
                </c:pt>
                <c:pt idx="10">
                  <c:v>Aion jatkaa urheiluharrastusta peruskoulun jälkeen.</c:v>
                </c:pt>
                <c:pt idx="11">
                  <c:v>Harjoittelu on tärkeää, jotta saavuttaisin tulevaisuuden tavoitteeni.</c:v>
                </c:pt>
                <c:pt idx="12">
                  <c:v>Olen toiveikas tulevaisuuteni suhteen.</c:v>
                </c:pt>
                <c:pt idx="13">
                  <c:v>Urheiluharrastukseni tuottaa minulle useita mahdollisuuksia tulevaisuutta ajatellen.</c:v>
                </c:pt>
              </c:strCache>
            </c:strRef>
          </c:cat>
          <c:val>
            <c:numRef>
              <c:f>Sheet1!$C$2:$C$15</c:f>
              <c:numCache>
                <c:formatCode>General</c:formatCode>
                <c:ptCount val="14"/>
                <c:pt idx="0">
                  <c:v>0.08</c:v>
                </c:pt>
                <c:pt idx="1">
                  <c:v>0.15</c:v>
                </c:pt>
                <c:pt idx="2">
                  <c:v>0.06</c:v>
                </c:pt>
                <c:pt idx="3">
                  <c:v>0</c:v>
                </c:pt>
                <c:pt idx="4">
                  <c:v>0.03</c:v>
                </c:pt>
                <c:pt idx="5">
                  <c:v>0.06</c:v>
                </c:pt>
                <c:pt idx="6">
                  <c:v>0.06</c:v>
                </c:pt>
                <c:pt idx="7">
                  <c:v>0.06</c:v>
                </c:pt>
                <c:pt idx="8">
                  <c:v>0.03</c:v>
                </c:pt>
                <c:pt idx="9">
                  <c:v>0</c:v>
                </c:pt>
                <c:pt idx="10">
                  <c:v>0</c:v>
                </c:pt>
                <c:pt idx="11">
                  <c:v>0.03</c:v>
                </c:pt>
                <c:pt idx="12">
                  <c:v>0.12</c:v>
                </c:pt>
                <c:pt idx="13">
                  <c:v>0.03</c:v>
                </c:pt>
              </c:numCache>
            </c:numRef>
          </c:val>
          <c:extLst>
            <c:ext xmlns:c16="http://schemas.microsoft.com/office/drawing/2014/chart" uri="{C3380CC4-5D6E-409C-BE32-E72D297353CC}">
              <c16:uniqueId val="{0000001D-12AE-48F6-A57A-2B9C57E40A78}"/>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Sheet1!$A$2:$A$15</c:f>
              <c:strCache>
                <c:ptCount val="14"/>
                <c:pt idx="0">
                  <c:v>Harjoituksen jälkeen mietin, miten harjoitus sujui.</c:v>
                </c:pt>
                <c:pt idx="1">
                  <c:v>Opin urheiluharrastuksessa suurimman osan elämän tärkeistä asioista.</c:v>
                </c:pt>
                <c:pt idx="2">
                  <c:v>Kun harjoittelen, tarkistan välillä, ymmärränkö mitä olen tekemässä.</c:v>
                </c:pt>
                <c:pt idx="3">
                  <c:v>Menestymiseni urheiluharrastuksessa on kovan työn tulosta.</c:v>
                </c:pt>
                <c:pt idx="4">
                  <c:v>Kilpailut/pelit mittaavat hyvin osaamistani urheiluharrastuksessa.</c:v>
                </c:pt>
                <c:pt idx="5">
                  <c:v>Harjoitteleminen on hauskaa, koska kehityn asioissa.</c:v>
                </c:pt>
                <c:pt idx="6">
                  <c:v>Harjoituksissa oppimani asiat ovat tärkeitä minulle tulevaisuudessa.</c:v>
                </c:pt>
                <c:pt idx="7">
                  <c:v>Kilpailumenestys mittaa hyvin osaamistani.</c:v>
                </c:pt>
                <c:pt idx="8">
                  <c:v>Koen, että voin vaikuttaa siihen, mitä minulle tapahtuu urheiluharrastuksessa.</c:v>
                </c:pt>
                <c:pt idx="9">
                  <c:v>On tärkeää harrastaa urheilua tulevaisuudessakin. </c:v>
                </c:pt>
                <c:pt idx="10">
                  <c:v>Aion jatkaa urheiluharrastusta peruskoulun jälkeen.</c:v>
                </c:pt>
                <c:pt idx="11">
                  <c:v>Harjoittelu on tärkeää, jotta saavuttaisin tulevaisuuden tavoitteeni.</c:v>
                </c:pt>
                <c:pt idx="12">
                  <c:v>Olen toiveikas tulevaisuuteni suhteen.</c:v>
                </c:pt>
                <c:pt idx="13">
                  <c:v>Urheiluharrastukseni tuottaa minulle useita mahdollisuuksia tulevaisuutta ajatellen.</c:v>
                </c:pt>
              </c:strCache>
            </c:strRef>
          </c:cat>
          <c:val>
            <c:numRef>
              <c:f>Sheet1!$D$2:$D$15</c:f>
              <c:numCache>
                <c:formatCode>General</c:formatCode>
                <c:ptCount val="14"/>
                <c:pt idx="0">
                  <c:v>0.14000000000000001</c:v>
                </c:pt>
                <c:pt idx="1">
                  <c:v>0.4</c:v>
                </c:pt>
                <c:pt idx="2">
                  <c:v>0.3</c:v>
                </c:pt>
                <c:pt idx="3">
                  <c:v>0.06</c:v>
                </c:pt>
                <c:pt idx="4">
                  <c:v>0.34</c:v>
                </c:pt>
                <c:pt idx="5">
                  <c:v>0.26</c:v>
                </c:pt>
                <c:pt idx="6">
                  <c:v>0.12</c:v>
                </c:pt>
                <c:pt idx="7">
                  <c:v>0.34</c:v>
                </c:pt>
                <c:pt idx="8">
                  <c:v>0.15</c:v>
                </c:pt>
                <c:pt idx="9">
                  <c:v>0</c:v>
                </c:pt>
                <c:pt idx="10">
                  <c:v>0.09</c:v>
                </c:pt>
                <c:pt idx="11">
                  <c:v>0.15</c:v>
                </c:pt>
                <c:pt idx="12">
                  <c:v>0.09</c:v>
                </c:pt>
                <c:pt idx="13">
                  <c:v>0.28000000000000003</c:v>
                </c:pt>
              </c:numCache>
            </c:numRef>
          </c:val>
          <c:extLst>
            <c:ext xmlns:c16="http://schemas.microsoft.com/office/drawing/2014/chart" uri="{C3380CC4-5D6E-409C-BE32-E72D297353CC}">
              <c16:uniqueId val="{0000002C-12AE-48F6-A57A-2B9C57E40A78}"/>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Sheet1!$A$2:$A$15</c:f>
              <c:strCache>
                <c:ptCount val="14"/>
                <c:pt idx="0">
                  <c:v>Harjoituksen jälkeen mietin, miten harjoitus sujui.</c:v>
                </c:pt>
                <c:pt idx="1">
                  <c:v>Opin urheiluharrastuksessa suurimman osan elämän tärkeistä asioista.</c:v>
                </c:pt>
                <c:pt idx="2">
                  <c:v>Kun harjoittelen, tarkistan välillä, ymmärränkö mitä olen tekemässä.</c:v>
                </c:pt>
                <c:pt idx="3">
                  <c:v>Menestymiseni urheiluharrastuksessa on kovan työn tulosta.</c:v>
                </c:pt>
                <c:pt idx="4">
                  <c:v>Kilpailut/pelit mittaavat hyvin osaamistani urheiluharrastuksessa.</c:v>
                </c:pt>
                <c:pt idx="5">
                  <c:v>Harjoitteleminen on hauskaa, koska kehityn asioissa.</c:v>
                </c:pt>
                <c:pt idx="6">
                  <c:v>Harjoituksissa oppimani asiat ovat tärkeitä minulle tulevaisuudessa.</c:v>
                </c:pt>
                <c:pt idx="7">
                  <c:v>Kilpailumenestys mittaa hyvin osaamistani.</c:v>
                </c:pt>
                <c:pt idx="8">
                  <c:v>Koen, että voin vaikuttaa siihen, mitä minulle tapahtuu urheiluharrastuksessa.</c:v>
                </c:pt>
                <c:pt idx="9">
                  <c:v>On tärkeää harrastaa urheilua tulevaisuudessakin. </c:v>
                </c:pt>
                <c:pt idx="10">
                  <c:v>Aion jatkaa urheiluharrastusta peruskoulun jälkeen.</c:v>
                </c:pt>
                <c:pt idx="11">
                  <c:v>Harjoittelu on tärkeää, jotta saavuttaisin tulevaisuuden tavoitteeni.</c:v>
                </c:pt>
                <c:pt idx="12">
                  <c:v>Olen toiveikas tulevaisuuteni suhteen.</c:v>
                </c:pt>
                <c:pt idx="13">
                  <c:v>Urheiluharrastukseni tuottaa minulle useita mahdollisuuksia tulevaisuutta ajatellen.</c:v>
                </c:pt>
              </c:strCache>
            </c:strRef>
          </c:cat>
          <c:val>
            <c:numRef>
              <c:f>Sheet1!$E$2:$E$15</c:f>
              <c:numCache>
                <c:formatCode>General</c:formatCode>
                <c:ptCount val="14"/>
                <c:pt idx="0">
                  <c:v>0.36</c:v>
                </c:pt>
                <c:pt idx="1">
                  <c:v>0.24</c:v>
                </c:pt>
                <c:pt idx="2">
                  <c:v>0.37</c:v>
                </c:pt>
                <c:pt idx="3">
                  <c:v>0.42</c:v>
                </c:pt>
                <c:pt idx="4">
                  <c:v>0.24</c:v>
                </c:pt>
                <c:pt idx="5">
                  <c:v>0.21</c:v>
                </c:pt>
                <c:pt idx="6">
                  <c:v>0.2</c:v>
                </c:pt>
                <c:pt idx="7">
                  <c:v>0.19</c:v>
                </c:pt>
                <c:pt idx="8">
                  <c:v>0.52</c:v>
                </c:pt>
                <c:pt idx="9">
                  <c:v>0.15</c:v>
                </c:pt>
                <c:pt idx="10">
                  <c:v>0.18</c:v>
                </c:pt>
                <c:pt idx="11">
                  <c:v>0.15</c:v>
                </c:pt>
                <c:pt idx="12">
                  <c:v>0.21</c:v>
                </c:pt>
                <c:pt idx="13">
                  <c:v>0.31</c:v>
                </c:pt>
              </c:numCache>
            </c:numRef>
          </c:val>
          <c:extLst>
            <c:ext xmlns:c16="http://schemas.microsoft.com/office/drawing/2014/chart" uri="{C3380CC4-5D6E-409C-BE32-E72D297353CC}">
              <c16:uniqueId val="{0000003B-12AE-48F6-A57A-2B9C57E40A78}"/>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Sheet1!$A$2:$A$15</c:f>
              <c:strCache>
                <c:ptCount val="14"/>
                <c:pt idx="0">
                  <c:v>Harjoituksen jälkeen mietin, miten harjoitus sujui.</c:v>
                </c:pt>
                <c:pt idx="1">
                  <c:v>Opin urheiluharrastuksessa suurimman osan elämän tärkeistä asioista.</c:v>
                </c:pt>
                <c:pt idx="2">
                  <c:v>Kun harjoittelen, tarkistan välillä, ymmärränkö mitä olen tekemässä.</c:v>
                </c:pt>
                <c:pt idx="3">
                  <c:v>Menestymiseni urheiluharrastuksessa on kovan työn tulosta.</c:v>
                </c:pt>
                <c:pt idx="4">
                  <c:v>Kilpailut/pelit mittaavat hyvin osaamistani urheiluharrastuksessa.</c:v>
                </c:pt>
                <c:pt idx="5">
                  <c:v>Harjoitteleminen on hauskaa, koska kehityn asioissa.</c:v>
                </c:pt>
                <c:pt idx="6">
                  <c:v>Harjoituksissa oppimani asiat ovat tärkeitä minulle tulevaisuudessa.</c:v>
                </c:pt>
                <c:pt idx="7">
                  <c:v>Kilpailumenestys mittaa hyvin osaamistani.</c:v>
                </c:pt>
                <c:pt idx="8">
                  <c:v>Koen, että voin vaikuttaa siihen, mitä minulle tapahtuu urheiluharrastuksessa.</c:v>
                </c:pt>
                <c:pt idx="9">
                  <c:v>On tärkeää harrastaa urheilua tulevaisuudessakin. </c:v>
                </c:pt>
                <c:pt idx="10">
                  <c:v>Aion jatkaa urheiluharrastusta peruskoulun jälkeen.</c:v>
                </c:pt>
                <c:pt idx="11">
                  <c:v>Harjoittelu on tärkeää, jotta saavuttaisin tulevaisuuden tavoitteeni.</c:v>
                </c:pt>
                <c:pt idx="12">
                  <c:v>Olen toiveikas tulevaisuuteni suhteen.</c:v>
                </c:pt>
                <c:pt idx="13">
                  <c:v>Urheiluharrastukseni tuottaa minulle useita mahdollisuuksia tulevaisuutta ajatellen.</c:v>
                </c:pt>
              </c:strCache>
            </c:strRef>
          </c:cat>
          <c:val>
            <c:numRef>
              <c:f>Sheet1!$F$2:$F$15</c:f>
              <c:numCache>
                <c:formatCode>General</c:formatCode>
                <c:ptCount val="14"/>
                <c:pt idx="0">
                  <c:v>0.39</c:v>
                </c:pt>
                <c:pt idx="1">
                  <c:v>0.18</c:v>
                </c:pt>
                <c:pt idx="2">
                  <c:v>0.24</c:v>
                </c:pt>
                <c:pt idx="3">
                  <c:v>0.49</c:v>
                </c:pt>
                <c:pt idx="4">
                  <c:v>0.3</c:v>
                </c:pt>
                <c:pt idx="5">
                  <c:v>0.44</c:v>
                </c:pt>
                <c:pt idx="6">
                  <c:v>0.59</c:v>
                </c:pt>
                <c:pt idx="7">
                  <c:v>0.31</c:v>
                </c:pt>
                <c:pt idx="8">
                  <c:v>0.27</c:v>
                </c:pt>
                <c:pt idx="9">
                  <c:v>0.82</c:v>
                </c:pt>
                <c:pt idx="10">
                  <c:v>0.67</c:v>
                </c:pt>
                <c:pt idx="11">
                  <c:v>0.64</c:v>
                </c:pt>
                <c:pt idx="12">
                  <c:v>0.55000000000000004</c:v>
                </c:pt>
                <c:pt idx="13">
                  <c:v>0.28000000000000003</c:v>
                </c:pt>
              </c:numCache>
            </c:numRef>
          </c:val>
          <c:extLst>
            <c:ext xmlns:c16="http://schemas.microsoft.com/office/drawing/2014/chart" uri="{C3380CC4-5D6E-409C-BE32-E72D297353CC}">
              <c16:uniqueId val="{0000004A-12AE-48F6-A57A-2B9C57E40A78}"/>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paikkansa</c:v>
                </c:pt>
              </c:strCache>
            </c:strRef>
          </c:tx>
          <c:spPr>
            <a:solidFill>
              <a:schemeClr val="accent3">
                <a:tint val="54000"/>
              </a:schemeClr>
            </a:solidFill>
            <a:ln>
              <a:noFill/>
            </a:ln>
            <a:effectLst/>
          </c:spPr>
          <c:invertIfNegative val="0"/>
          <c:cat>
            <c:strRef>
              <c:f>Sheet1!$A$2:$A$16</c:f>
              <c:strCache>
                <c:ptCount val="15"/>
                <c:pt idx="0">
                  <c:v>Valmentajani tukevat minua tarvittaessa.</c:v>
                </c:pt>
                <c:pt idx="1">
                  <c:v>Seurani aikuiset kuuntelevat urheilijoita.</c:v>
                </c:pt>
                <c:pt idx="2">
                  <c:v>Seuran säännöt ovat oikeudenmukaiset.</c:v>
                </c:pt>
                <c:pt idx="3">
                  <c:v>Useimmat aikuiset seurassani ovat kiinnostuneita minusta ihmisenä, eivät vain urheilijana.</c:v>
                </c:pt>
                <c:pt idx="4">
                  <c:v>Kaiken kaikkiaan valmentajani ovat avoimia ja rehellisiä minua kohtaan.</c:v>
                </c:pt>
                <c:pt idx="5">
                  <c:v>Kaiken kaikkiaan aikuiset seurassani kohtelevat urheilijoita reilusti.</c:v>
                </c:pt>
                <c:pt idx="6">
                  <c:v>Minusta on mukava jutella valmentajien kanssa.</c:v>
                </c:pt>
                <c:pt idx="7">
                  <c:v>Seuran valmentajat välittävät urheilijoista.</c:v>
                </c:pt>
                <c:pt idx="8">
                  <c:v>Tunnen oloni turvalliseksi seurassani.</c:v>
                </c:pt>
                <c:pt idx="9">
                  <c:v>Seurakaverini pitävät minusta sellaisena kuin olen.</c:v>
                </c:pt>
                <c:pt idx="10">
                  <c:v>Seurakaverini välittävät minusta.</c:v>
                </c:pt>
                <c:pt idx="11">
                  <c:v>Seurakaverini tukevat minua tarvittaessa.</c:v>
                </c:pt>
                <c:pt idx="12">
                  <c:v>Seurakaverini arvostavat minun sanomisiani.</c:v>
                </c:pt>
                <c:pt idx="13">
                  <c:v>Pidän seurakavereideni kanssa juttelemisesta.</c:v>
                </c:pt>
                <c:pt idx="14">
                  <c:v>Minulla on joitakin kavereita seurassani.</c:v>
                </c:pt>
              </c:strCache>
            </c:strRef>
          </c:cat>
          <c:val>
            <c:numRef>
              <c:f>Sheet1!$B$2:$B$16</c:f>
              <c:numCache>
                <c:formatCode>General</c:formatCode>
                <c:ptCount val="15"/>
                <c:pt idx="0">
                  <c:v>0.06</c:v>
                </c:pt>
                <c:pt idx="1">
                  <c:v>0.03</c:v>
                </c:pt>
                <c:pt idx="2">
                  <c:v>0.03</c:v>
                </c:pt>
                <c:pt idx="3">
                  <c:v>0.16</c:v>
                </c:pt>
                <c:pt idx="4">
                  <c:v>0.1</c:v>
                </c:pt>
                <c:pt idx="5">
                  <c:v>0.06</c:v>
                </c:pt>
                <c:pt idx="6">
                  <c:v>0.12</c:v>
                </c:pt>
                <c:pt idx="7">
                  <c:v>0.03</c:v>
                </c:pt>
                <c:pt idx="8">
                  <c:v>0.03</c:v>
                </c:pt>
                <c:pt idx="9">
                  <c:v>0.03</c:v>
                </c:pt>
                <c:pt idx="10">
                  <c:v>0.03</c:v>
                </c:pt>
                <c:pt idx="11">
                  <c:v>0.03</c:v>
                </c:pt>
                <c:pt idx="12">
                  <c:v>0.03</c:v>
                </c:pt>
                <c:pt idx="13">
                  <c:v>0.03</c:v>
                </c:pt>
                <c:pt idx="14">
                  <c:v>0.03</c:v>
                </c:pt>
              </c:numCache>
            </c:numRef>
          </c:val>
          <c:extLst>
            <c:ext xmlns:c16="http://schemas.microsoft.com/office/drawing/2014/chart" uri="{C3380CC4-5D6E-409C-BE32-E72D297353CC}">
              <c16:uniqueId val="{0000000F-492D-4554-9743-0AD0289EB394}"/>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Sheet1!$A$2:$A$16</c:f>
              <c:strCache>
                <c:ptCount val="15"/>
                <c:pt idx="0">
                  <c:v>Valmentajani tukevat minua tarvittaessa.</c:v>
                </c:pt>
                <c:pt idx="1">
                  <c:v>Seurani aikuiset kuuntelevat urheilijoita.</c:v>
                </c:pt>
                <c:pt idx="2">
                  <c:v>Seuran säännöt ovat oikeudenmukaiset.</c:v>
                </c:pt>
                <c:pt idx="3">
                  <c:v>Useimmat aikuiset seurassani ovat kiinnostuneita minusta ihmisenä, eivät vain urheilijana.</c:v>
                </c:pt>
                <c:pt idx="4">
                  <c:v>Kaiken kaikkiaan valmentajani ovat avoimia ja rehellisiä minua kohtaan.</c:v>
                </c:pt>
                <c:pt idx="5">
                  <c:v>Kaiken kaikkiaan aikuiset seurassani kohtelevat urheilijoita reilusti.</c:v>
                </c:pt>
                <c:pt idx="6">
                  <c:v>Minusta on mukava jutella valmentajien kanssa.</c:v>
                </c:pt>
                <c:pt idx="7">
                  <c:v>Seuran valmentajat välittävät urheilijoista.</c:v>
                </c:pt>
                <c:pt idx="8">
                  <c:v>Tunnen oloni turvalliseksi seurassani.</c:v>
                </c:pt>
                <c:pt idx="9">
                  <c:v>Seurakaverini pitävät minusta sellaisena kuin olen.</c:v>
                </c:pt>
                <c:pt idx="10">
                  <c:v>Seurakaverini välittävät minusta.</c:v>
                </c:pt>
                <c:pt idx="11">
                  <c:v>Seurakaverini tukevat minua tarvittaessa.</c:v>
                </c:pt>
                <c:pt idx="12">
                  <c:v>Seurakaverini arvostavat minun sanomisiani.</c:v>
                </c:pt>
                <c:pt idx="13">
                  <c:v>Pidän seurakavereideni kanssa juttelemisesta.</c:v>
                </c:pt>
                <c:pt idx="14">
                  <c:v>Minulla on joitakin kavereita seurassani.</c:v>
                </c:pt>
              </c:strCache>
            </c:strRef>
          </c:cat>
          <c:val>
            <c:numRef>
              <c:f>Sheet1!$C$2:$C$16</c:f>
              <c:numCache>
                <c:formatCode>General</c:formatCode>
                <c:ptCount val="15"/>
                <c:pt idx="0">
                  <c:v>0.12</c:v>
                </c:pt>
                <c:pt idx="1">
                  <c:v>0.09</c:v>
                </c:pt>
                <c:pt idx="2">
                  <c:v>0.03</c:v>
                </c:pt>
                <c:pt idx="3">
                  <c:v>0.06</c:v>
                </c:pt>
                <c:pt idx="4">
                  <c:v>0.06</c:v>
                </c:pt>
                <c:pt idx="5">
                  <c:v>0.03</c:v>
                </c:pt>
                <c:pt idx="6">
                  <c:v>0.06</c:v>
                </c:pt>
                <c:pt idx="7">
                  <c:v>0.03</c:v>
                </c:pt>
                <c:pt idx="8">
                  <c:v>0.03</c:v>
                </c:pt>
                <c:pt idx="9">
                  <c:v>0.06</c:v>
                </c:pt>
                <c:pt idx="10">
                  <c:v>0.03</c:v>
                </c:pt>
                <c:pt idx="11">
                  <c:v>0</c:v>
                </c:pt>
                <c:pt idx="12">
                  <c:v>0</c:v>
                </c:pt>
                <c:pt idx="13">
                  <c:v>0.03</c:v>
                </c:pt>
                <c:pt idx="14">
                  <c:v>0</c:v>
                </c:pt>
              </c:numCache>
            </c:numRef>
          </c:val>
          <c:extLst>
            <c:ext xmlns:c16="http://schemas.microsoft.com/office/drawing/2014/chart" uri="{C3380CC4-5D6E-409C-BE32-E72D297353CC}">
              <c16:uniqueId val="{0000001F-492D-4554-9743-0AD0289EB394}"/>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Sheet1!$A$2:$A$16</c:f>
              <c:strCache>
                <c:ptCount val="15"/>
                <c:pt idx="0">
                  <c:v>Valmentajani tukevat minua tarvittaessa.</c:v>
                </c:pt>
                <c:pt idx="1">
                  <c:v>Seurani aikuiset kuuntelevat urheilijoita.</c:v>
                </c:pt>
                <c:pt idx="2">
                  <c:v>Seuran säännöt ovat oikeudenmukaiset.</c:v>
                </c:pt>
                <c:pt idx="3">
                  <c:v>Useimmat aikuiset seurassani ovat kiinnostuneita minusta ihmisenä, eivät vain urheilijana.</c:v>
                </c:pt>
                <c:pt idx="4">
                  <c:v>Kaiken kaikkiaan valmentajani ovat avoimia ja rehellisiä minua kohtaan.</c:v>
                </c:pt>
                <c:pt idx="5">
                  <c:v>Kaiken kaikkiaan aikuiset seurassani kohtelevat urheilijoita reilusti.</c:v>
                </c:pt>
                <c:pt idx="6">
                  <c:v>Minusta on mukava jutella valmentajien kanssa.</c:v>
                </c:pt>
                <c:pt idx="7">
                  <c:v>Seuran valmentajat välittävät urheilijoista.</c:v>
                </c:pt>
                <c:pt idx="8">
                  <c:v>Tunnen oloni turvalliseksi seurassani.</c:v>
                </c:pt>
                <c:pt idx="9">
                  <c:v>Seurakaverini pitävät minusta sellaisena kuin olen.</c:v>
                </c:pt>
                <c:pt idx="10">
                  <c:v>Seurakaverini välittävät minusta.</c:v>
                </c:pt>
                <c:pt idx="11">
                  <c:v>Seurakaverini tukevat minua tarvittaessa.</c:v>
                </c:pt>
                <c:pt idx="12">
                  <c:v>Seurakaverini arvostavat minun sanomisiani.</c:v>
                </c:pt>
                <c:pt idx="13">
                  <c:v>Pidän seurakavereideni kanssa juttelemisesta.</c:v>
                </c:pt>
                <c:pt idx="14">
                  <c:v>Minulla on joitakin kavereita seurassani.</c:v>
                </c:pt>
              </c:strCache>
            </c:strRef>
          </c:cat>
          <c:val>
            <c:numRef>
              <c:f>Sheet1!$D$2:$D$16</c:f>
              <c:numCache>
                <c:formatCode>General</c:formatCode>
                <c:ptCount val="15"/>
                <c:pt idx="0">
                  <c:v>0.12</c:v>
                </c:pt>
                <c:pt idx="1">
                  <c:v>0.3</c:v>
                </c:pt>
                <c:pt idx="2">
                  <c:v>0.18</c:v>
                </c:pt>
                <c:pt idx="3">
                  <c:v>0.22</c:v>
                </c:pt>
                <c:pt idx="4">
                  <c:v>0.09</c:v>
                </c:pt>
                <c:pt idx="5">
                  <c:v>0.15</c:v>
                </c:pt>
                <c:pt idx="6">
                  <c:v>0.15</c:v>
                </c:pt>
                <c:pt idx="7">
                  <c:v>0.09</c:v>
                </c:pt>
                <c:pt idx="8">
                  <c:v>0.12</c:v>
                </c:pt>
                <c:pt idx="9">
                  <c:v>0.06</c:v>
                </c:pt>
                <c:pt idx="10">
                  <c:v>7.0000000000000007E-2</c:v>
                </c:pt>
                <c:pt idx="11">
                  <c:v>0.09</c:v>
                </c:pt>
                <c:pt idx="12">
                  <c:v>0.25</c:v>
                </c:pt>
                <c:pt idx="13">
                  <c:v>0.03</c:v>
                </c:pt>
                <c:pt idx="14">
                  <c:v>0.06</c:v>
                </c:pt>
              </c:numCache>
            </c:numRef>
          </c:val>
          <c:extLst>
            <c:ext xmlns:c16="http://schemas.microsoft.com/office/drawing/2014/chart" uri="{C3380CC4-5D6E-409C-BE32-E72D297353CC}">
              <c16:uniqueId val="{0000002F-492D-4554-9743-0AD0289EB394}"/>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Sheet1!$A$2:$A$16</c:f>
              <c:strCache>
                <c:ptCount val="15"/>
                <c:pt idx="0">
                  <c:v>Valmentajani tukevat minua tarvittaessa.</c:v>
                </c:pt>
                <c:pt idx="1">
                  <c:v>Seurani aikuiset kuuntelevat urheilijoita.</c:v>
                </c:pt>
                <c:pt idx="2">
                  <c:v>Seuran säännöt ovat oikeudenmukaiset.</c:v>
                </c:pt>
                <c:pt idx="3">
                  <c:v>Useimmat aikuiset seurassani ovat kiinnostuneita minusta ihmisenä, eivät vain urheilijana.</c:v>
                </c:pt>
                <c:pt idx="4">
                  <c:v>Kaiken kaikkiaan valmentajani ovat avoimia ja rehellisiä minua kohtaan.</c:v>
                </c:pt>
                <c:pt idx="5">
                  <c:v>Kaiken kaikkiaan aikuiset seurassani kohtelevat urheilijoita reilusti.</c:v>
                </c:pt>
                <c:pt idx="6">
                  <c:v>Minusta on mukava jutella valmentajien kanssa.</c:v>
                </c:pt>
                <c:pt idx="7">
                  <c:v>Seuran valmentajat välittävät urheilijoista.</c:v>
                </c:pt>
                <c:pt idx="8">
                  <c:v>Tunnen oloni turvalliseksi seurassani.</c:v>
                </c:pt>
                <c:pt idx="9">
                  <c:v>Seurakaverini pitävät minusta sellaisena kuin olen.</c:v>
                </c:pt>
                <c:pt idx="10">
                  <c:v>Seurakaverini välittävät minusta.</c:v>
                </c:pt>
                <c:pt idx="11">
                  <c:v>Seurakaverini tukevat minua tarvittaessa.</c:v>
                </c:pt>
                <c:pt idx="12">
                  <c:v>Seurakaverini arvostavat minun sanomisiani.</c:v>
                </c:pt>
                <c:pt idx="13">
                  <c:v>Pidän seurakavereideni kanssa juttelemisesta.</c:v>
                </c:pt>
                <c:pt idx="14">
                  <c:v>Minulla on joitakin kavereita seurassani.</c:v>
                </c:pt>
              </c:strCache>
            </c:strRef>
          </c:cat>
          <c:val>
            <c:numRef>
              <c:f>Sheet1!$E$2:$E$16</c:f>
              <c:numCache>
                <c:formatCode>General</c:formatCode>
                <c:ptCount val="15"/>
                <c:pt idx="0">
                  <c:v>0.32</c:v>
                </c:pt>
                <c:pt idx="1">
                  <c:v>0.28999999999999998</c:v>
                </c:pt>
                <c:pt idx="2">
                  <c:v>0.28999999999999998</c:v>
                </c:pt>
                <c:pt idx="3">
                  <c:v>0.31</c:v>
                </c:pt>
                <c:pt idx="4">
                  <c:v>0.28000000000000003</c:v>
                </c:pt>
                <c:pt idx="5">
                  <c:v>0.21</c:v>
                </c:pt>
                <c:pt idx="6">
                  <c:v>0.3</c:v>
                </c:pt>
                <c:pt idx="7">
                  <c:v>0.43</c:v>
                </c:pt>
                <c:pt idx="8">
                  <c:v>0.24</c:v>
                </c:pt>
                <c:pt idx="9">
                  <c:v>0.3</c:v>
                </c:pt>
                <c:pt idx="10">
                  <c:v>0.28999999999999998</c:v>
                </c:pt>
                <c:pt idx="11">
                  <c:v>0.22</c:v>
                </c:pt>
                <c:pt idx="12">
                  <c:v>0.34</c:v>
                </c:pt>
                <c:pt idx="13">
                  <c:v>0.22</c:v>
                </c:pt>
                <c:pt idx="14">
                  <c:v>0.06</c:v>
                </c:pt>
              </c:numCache>
            </c:numRef>
          </c:val>
          <c:extLst>
            <c:ext xmlns:c16="http://schemas.microsoft.com/office/drawing/2014/chart" uri="{C3380CC4-5D6E-409C-BE32-E72D297353CC}">
              <c16:uniqueId val="{0000003F-492D-4554-9743-0AD0289EB394}"/>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Sheet1!$A$2:$A$16</c:f>
              <c:strCache>
                <c:ptCount val="15"/>
                <c:pt idx="0">
                  <c:v>Valmentajani tukevat minua tarvittaessa.</c:v>
                </c:pt>
                <c:pt idx="1">
                  <c:v>Seurani aikuiset kuuntelevat urheilijoita.</c:v>
                </c:pt>
                <c:pt idx="2">
                  <c:v>Seuran säännöt ovat oikeudenmukaiset.</c:v>
                </c:pt>
                <c:pt idx="3">
                  <c:v>Useimmat aikuiset seurassani ovat kiinnostuneita minusta ihmisenä, eivät vain urheilijana.</c:v>
                </c:pt>
                <c:pt idx="4">
                  <c:v>Kaiken kaikkiaan valmentajani ovat avoimia ja rehellisiä minua kohtaan.</c:v>
                </c:pt>
                <c:pt idx="5">
                  <c:v>Kaiken kaikkiaan aikuiset seurassani kohtelevat urheilijoita reilusti.</c:v>
                </c:pt>
                <c:pt idx="6">
                  <c:v>Minusta on mukava jutella valmentajien kanssa.</c:v>
                </c:pt>
                <c:pt idx="7">
                  <c:v>Seuran valmentajat välittävät urheilijoista.</c:v>
                </c:pt>
                <c:pt idx="8">
                  <c:v>Tunnen oloni turvalliseksi seurassani.</c:v>
                </c:pt>
                <c:pt idx="9">
                  <c:v>Seurakaverini pitävät minusta sellaisena kuin olen.</c:v>
                </c:pt>
                <c:pt idx="10">
                  <c:v>Seurakaverini välittävät minusta.</c:v>
                </c:pt>
                <c:pt idx="11">
                  <c:v>Seurakaverini tukevat minua tarvittaessa.</c:v>
                </c:pt>
                <c:pt idx="12">
                  <c:v>Seurakaverini arvostavat minun sanomisiani.</c:v>
                </c:pt>
                <c:pt idx="13">
                  <c:v>Pidän seurakavereideni kanssa juttelemisesta.</c:v>
                </c:pt>
                <c:pt idx="14">
                  <c:v>Minulla on joitakin kavereita seurassani.</c:v>
                </c:pt>
              </c:strCache>
            </c:strRef>
          </c:cat>
          <c:val>
            <c:numRef>
              <c:f>Sheet1!$F$2:$F$16</c:f>
              <c:numCache>
                <c:formatCode>General</c:formatCode>
                <c:ptCount val="15"/>
                <c:pt idx="0">
                  <c:v>0.38</c:v>
                </c:pt>
                <c:pt idx="1">
                  <c:v>0.28999999999999998</c:v>
                </c:pt>
                <c:pt idx="2">
                  <c:v>0.47</c:v>
                </c:pt>
                <c:pt idx="3">
                  <c:v>0.25</c:v>
                </c:pt>
                <c:pt idx="4">
                  <c:v>0.47</c:v>
                </c:pt>
                <c:pt idx="5">
                  <c:v>0.55000000000000004</c:v>
                </c:pt>
                <c:pt idx="6">
                  <c:v>0.37</c:v>
                </c:pt>
                <c:pt idx="7">
                  <c:v>0.42</c:v>
                </c:pt>
                <c:pt idx="8">
                  <c:v>0.57999999999999996</c:v>
                </c:pt>
                <c:pt idx="9">
                  <c:v>0.55000000000000004</c:v>
                </c:pt>
                <c:pt idx="10">
                  <c:v>0.57999999999999996</c:v>
                </c:pt>
                <c:pt idx="11">
                  <c:v>0.66</c:v>
                </c:pt>
                <c:pt idx="12">
                  <c:v>0.38</c:v>
                </c:pt>
                <c:pt idx="13">
                  <c:v>0.69</c:v>
                </c:pt>
                <c:pt idx="14">
                  <c:v>0.85</c:v>
                </c:pt>
              </c:numCache>
            </c:numRef>
          </c:val>
          <c:extLst>
            <c:ext xmlns:c16="http://schemas.microsoft.com/office/drawing/2014/chart" uri="{C3380CC4-5D6E-409C-BE32-E72D297353CC}">
              <c16:uniqueId val="{0000004F-492D-4554-9743-0AD0289EB394}"/>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Täysin eri mieltä</c:v>
                </c:pt>
              </c:strCache>
            </c:strRef>
          </c:tx>
          <c:spPr>
            <a:solidFill>
              <a:schemeClr val="accent3">
                <a:tint val="54000"/>
              </a:schemeClr>
            </a:solidFill>
            <a:ln>
              <a:noFill/>
            </a:ln>
            <a:effectLst/>
          </c:spPr>
          <c:invertIfNegative val="0"/>
          <c:cat>
            <c:strRef>
              <c:f>Sheet1!$A$2:$A$11</c:f>
              <c:strCache>
                <c:ptCount val="10"/>
                <c:pt idx="0">
                  <c:v>Tunnen hukkuvani koulutyöhön.</c:v>
                </c:pt>
                <c:pt idx="1">
                  <c:v>Tunnen itseni haluttomaksi opinnoissani ja ajattelen usein lopettavani opiskelun.</c:v>
                </c:pt>
                <c:pt idx="2">
                  <c:v>Minulla on usein riittämättömyyden tunteita opinnoissani.</c:v>
                </c:pt>
                <c:pt idx="3">
                  <c:v>Nukun usein huonosti erilaisten opiskeluasioiden takia.</c:v>
                </c:pt>
                <c:pt idx="4">
                  <c:v>Minusta tuntuu, että olen menettämässä kiinnostukseni opiskelua kohtaan.</c:v>
                </c:pt>
                <c:pt idx="5">
                  <c:v>Pohdin alituiseen, onko opiskelullani merkitystä.</c:v>
                </c:pt>
                <c:pt idx="6">
                  <c:v>Minusta tuntuu, että minulla on yhä vähemmän annettavaa opinnoissani.</c:v>
                </c:pt>
                <c:pt idx="7">
                  <c:v>Murehdin opiskeluasioita paljon myös vapaa-aikana.</c:v>
                </c:pt>
                <c:pt idx="8">
                  <c:v>Odotin ennen saavani opinnoissani paljon enemmän aikaan kuin nyt.</c:v>
                </c:pt>
                <c:pt idx="9">
                  <c:v>Opiskelujen paine aiheuttaa ongelmia läheisissä ihmissuhteissa.</c:v>
                </c:pt>
              </c:strCache>
            </c:strRef>
          </c:cat>
          <c:val>
            <c:numRef>
              <c:f>Sheet1!$B$2:$B$11</c:f>
              <c:numCache>
                <c:formatCode>General</c:formatCode>
                <c:ptCount val="10"/>
                <c:pt idx="0">
                  <c:v>0</c:v>
                </c:pt>
                <c:pt idx="1">
                  <c:v>0.15</c:v>
                </c:pt>
                <c:pt idx="2">
                  <c:v>0.1</c:v>
                </c:pt>
                <c:pt idx="3">
                  <c:v>0.15</c:v>
                </c:pt>
                <c:pt idx="4">
                  <c:v>0.12</c:v>
                </c:pt>
                <c:pt idx="5">
                  <c:v>0.16</c:v>
                </c:pt>
                <c:pt idx="6">
                  <c:v>0.31</c:v>
                </c:pt>
                <c:pt idx="7">
                  <c:v>0.15</c:v>
                </c:pt>
                <c:pt idx="8">
                  <c:v>0.21</c:v>
                </c:pt>
                <c:pt idx="9">
                  <c:v>0.45</c:v>
                </c:pt>
              </c:numCache>
            </c:numRef>
          </c:val>
          <c:extLst>
            <c:ext xmlns:c16="http://schemas.microsoft.com/office/drawing/2014/chart" uri="{C3380CC4-5D6E-409C-BE32-E72D297353CC}">
              <c16:uniqueId val="{0000000A-48BB-41A2-9C40-5B7E0D2762D0}"/>
            </c:ext>
          </c:extLst>
        </c:ser>
        <c:ser>
          <c:idx val="1"/>
          <c:order val="1"/>
          <c:tx>
            <c:strRef>
              <c:f>Sheet1!$C$1</c:f>
              <c:strCache>
                <c:ptCount val="1"/>
                <c:pt idx="0">
                  <c:v>Eri mieltä</c:v>
                </c:pt>
              </c:strCache>
            </c:strRef>
          </c:tx>
          <c:spPr>
            <a:solidFill>
              <a:schemeClr val="accent3">
                <a:tint val="77000"/>
              </a:schemeClr>
            </a:solidFill>
            <a:ln>
              <a:noFill/>
            </a:ln>
            <a:effectLst/>
          </c:spPr>
          <c:invertIfNegative val="0"/>
          <c:cat>
            <c:strRef>
              <c:f>Sheet1!$A$2:$A$11</c:f>
              <c:strCache>
                <c:ptCount val="10"/>
                <c:pt idx="0">
                  <c:v>Tunnen hukkuvani koulutyöhön.</c:v>
                </c:pt>
                <c:pt idx="1">
                  <c:v>Tunnen itseni haluttomaksi opinnoissani ja ajattelen usein lopettavani opiskelun.</c:v>
                </c:pt>
                <c:pt idx="2">
                  <c:v>Minulla on usein riittämättömyyden tunteita opinnoissani.</c:v>
                </c:pt>
                <c:pt idx="3">
                  <c:v>Nukun usein huonosti erilaisten opiskeluasioiden takia.</c:v>
                </c:pt>
                <c:pt idx="4">
                  <c:v>Minusta tuntuu, että olen menettämässä kiinnostukseni opiskelua kohtaan.</c:v>
                </c:pt>
                <c:pt idx="5">
                  <c:v>Pohdin alituiseen, onko opiskelullani merkitystä.</c:v>
                </c:pt>
                <c:pt idx="6">
                  <c:v>Minusta tuntuu, että minulla on yhä vähemmän annettavaa opinnoissani.</c:v>
                </c:pt>
                <c:pt idx="7">
                  <c:v>Murehdin opiskeluasioita paljon myös vapaa-aikana.</c:v>
                </c:pt>
                <c:pt idx="8">
                  <c:v>Odotin ennen saavani opinnoissani paljon enemmän aikaan kuin nyt.</c:v>
                </c:pt>
                <c:pt idx="9">
                  <c:v>Opiskelujen paine aiheuttaa ongelmia läheisissä ihmissuhteissa.</c:v>
                </c:pt>
              </c:strCache>
            </c:strRef>
          </c:cat>
          <c:val>
            <c:numRef>
              <c:f>Sheet1!$C$2:$C$11</c:f>
              <c:numCache>
                <c:formatCode>General</c:formatCode>
                <c:ptCount val="10"/>
                <c:pt idx="0">
                  <c:v>0.28999999999999998</c:v>
                </c:pt>
                <c:pt idx="1">
                  <c:v>0.35</c:v>
                </c:pt>
                <c:pt idx="2">
                  <c:v>0.36</c:v>
                </c:pt>
                <c:pt idx="3">
                  <c:v>0.28999999999999998</c:v>
                </c:pt>
                <c:pt idx="4">
                  <c:v>0.32</c:v>
                </c:pt>
                <c:pt idx="5">
                  <c:v>0.41</c:v>
                </c:pt>
                <c:pt idx="6">
                  <c:v>0.19</c:v>
                </c:pt>
                <c:pt idx="7">
                  <c:v>0.31</c:v>
                </c:pt>
                <c:pt idx="8">
                  <c:v>0.28000000000000003</c:v>
                </c:pt>
                <c:pt idx="9">
                  <c:v>0.28999999999999998</c:v>
                </c:pt>
              </c:numCache>
            </c:numRef>
          </c:val>
          <c:extLst>
            <c:ext xmlns:c16="http://schemas.microsoft.com/office/drawing/2014/chart" uri="{C3380CC4-5D6E-409C-BE32-E72D297353CC}">
              <c16:uniqueId val="{00000015-48BB-41A2-9C40-5B7E0D2762D0}"/>
            </c:ext>
          </c:extLst>
        </c:ser>
        <c:ser>
          <c:idx val="2"/>
          <c:order val="2"/>
          <c:tx>
            <c:strRef>
              <c:f>Sheet1!$D$1</c:f>
              <c:strCache>
                <c:ptCount val="1"/>
                <c:pt idx="0">
                  <c:v>Siltä väliltä</c:v>
                </c:pt>
              </c:strCache>
            </c:strRef>
          </c:tx>
          <c:spPr>
            <a:solidFill>
              <a:schemeClr val="accent3"/>
            </a:solidFill>
            <a:ln>
              <a:noFill/>
            </a:ln>
            <a:effectLst/>
          </c:spPr>
          <c:invertIfNegative val="0"/>
          <c:cat>
            <c:strRef>
              <c:f>Sheet1!$A$2:$A$11</c:f>
              <c:strCache>
                <c:ptCount val="10"/>
                <c:pt idx="0">
                  <c:v>Tunnen hukkuvani koulutyöhön.</c:v>
                </c:pt>
                <c:pt idx="1">
                  <c:v>Tunnen itseni haluttomaksi opinnoissani ja ajattelen usein lopettavani opiskelun.</c:v>
                </c:pt>
                <c:pt idx="2">
                  <c:v>Minulla on usein riittämättömyyden tunteita opinnoissani.</c:v>
                </c:pt>
                <c:pt idx="3">
                  <c:v>Nukun usein huonosti erilaisten opiskeluasioiden takia.</c:v>
                </c:pt>
                <c:pt idx="4">
                  <c:v>Minusta tuntuu, että olen menettämässä kiinnostukseni opiskelua kohtaan.</c:v>
                </c:pt>
                <c:pt idx="5">
                  <c:v>Pohdin alituiseen, onko opiskelullani merkitystä.</c:v>
                </c:pt>
                <c:pt idx="6">
                  <c:v>Minusta tuntuu, että minulla on yhä vähemmän annettavaa opinnoissani.</c:v>
                </c:pt>
                <c:pt idx="7">
                  <c:v>Murehdin opiskeluasioita paljon myös vapaa-aikana.</c:v>
                </c:pt>
                <c:pt idx="8">
                  <c:v>Odotin ennen saavani opinnoissani paljon enemmän aikaan kuin nyt.</c:v>
                </c:pt>
                <c:pt idx="9">
                  <c:v>Opiskelujen paine aiheuttaa ongelmia läheisissä ihmissuhteissa.</c:v>
                </c:pt>
              </c:strCache>
            </c:strRef>
          </c:cat>
          <c:val>
            <c:numRef>
              <c:f>Sheet1!$D$2:$D$11</c:f>
              <c:numCache>
                <c:formatCode>General</c:formatCode>
                <c:ptCount val="10"/>
                <c:pt idx="0">
                  <c:v>0.38</c:v>
                </c:pt>
                <c:pt idx="1">
                  <c:v>0.15</c:v>
                </c:pt>
                <c:pt idx="2">
                  <c:v>0.32</c:v>
                </c:pt>
                <c:pt idx="3">
                  <c:v>0.2</c:v>
                </c:pt>
                <c:pt idx="4">
                  <c:v>0.15</c:v>
                </c:pt>
                <c:pt idx="5">
                  <c:v>0.22</c:v>
                </c:pt>
                <c:pt idx="6">
                  <c:v>0.25</c:v>
                </c:pt>
                <c:pt idx="7">
                  <c:v>0.27</c:v>
                </c:pt>
                <c:pt idx="8">
                  <c:v>0.18</c:v>
                </c:pt>
                <c:pt idx="9">
                  <c:v>0.16</c:v>
                </c:pt>
              </c:numCache>
            </c:numRef>
          </c:val>
          <c:extLst>
            <c:ext xmlns:c16="http://schemas.microsoft.com/office/drawing/2014/chart" uri="{C3380CC4-5D6E-409C-BE32-E72D297353CC}">
              <c16:uniqueId val="{00000020-48BB-41A2-9C40-5B7E0D2762D0}"/>
            </c:ext>
          </c:extLst>
        </c:ser>
        <c:ser>
          <c:idx val="3"/>
          <c:order val="3"/>
          <c:tx>
            <c:strRef>
              <c:f>Sheet1!$E$1</c:f>
              <c:strCache>
                <c:ptCount val="1"/>
                <c:pt idx="0">
                  <c:v>Samaa mieltä</c:v>
                </c:pt>
              </c:strCache>
            </c:strRef>
          </c:tx>
          <c:spPr>
            <a:solidFill>
              <a:schemeClr val="accent3">
                <a:shade val="76000"/>
              </a:schemeClr>
            </a:solidFill>
            <a:ln>
              <a:noFill/>
            </a:ln>
            <a:effectLst/>
          </c:spPr>
          <c:invertIfNegative val="0"/>
          <c:cat>
            <c:strRef>
              <c:f>Sheet1!$A$2:$A$11</c:f>
              <c:strCache>
                <c:ptCount val="10"/>
                <c:pt idx="0">
                  <c:v>Tunnen hukkuvani koulutyöhön.</c:v>
                </c:pt>
                <c:pt idx="1">
                  <c:v>Tunnen itseni haluttomaksi opinnoissani ja ajattelen usein lopettavani opiskelun.</c:v>
                </c:pt>
                <c:pt idx="2">
                  <c:v>Minulla on usein riittämättömyyden tunteita opinnoissani.</c:v>
                </c:pt>
                <c:pt idx="3">
                  <c:v>Nukun usein huonosti erilaisten opiskeluasioiden takia.</c:v>
                </c:pt>
                <c:pt idx="4">
                  <c:v>Minusta tuntuu, että olen menettämässä kiinnostukseni opiskelua kohtaan.</c:v>
                </c:pt>
                <c:pt idx="5">
                  <c:v>Pohdin alituiseen, onko opiskelullani merkitystä.</c:v>
                </c:pt>
                <c:pt idx="6">
                  <c:v>Minusta tuntuu, että minulla on yhä vähemmän annettavaa opinnoissani.</c:v>
                </c:pt>
                <c:pt idx="7">
                  <c:v>Murehdin opiskeluasioita paljon myös vapaa-aikana.</c:v>
                </c:pt>
                <c:pt idx="8">
                  <c:v>Odotin ennen saavani opinnoissani paljon enemmän aikaan kuin nyt.</c:v>
                </c:pt>
                <c:pt idx="9">
                  <c:v>Opiskelujen paine aiheuttaa ongelmia läheisissä ihmissuhteissa.</c:v>
                </c:pt>
              </c:strCache>
            </c:strRef>
          </c:cat>
          <c:val>
            <c:numRef>
              <c:f>Sheet1!$E$2:$E$11</c:f>
              <c:numCache>
                <c:formatCode>General</c:formatCode>
                <c:ptCount val="10"/>
                <c:pt idx="0">
                  <c:v>0.15</c:v>
                </c:pt>
                <c:pt idx="1">
                  <c:v>0.23</c:v>
                </c:pt>
                <c:pt idx="2">
                  <c:v>0.06</c:v>
                </c:pt>
                <c:pt idx="3">
                  <c:v>0.18</c:v>
                </c:pt>
                <c:pt idx="4">
                  <c:v>0.26</c:v>
                </c:pt>
                <c:pt idx="5">
                  <c:v>0.12</c:v>
                </c:pt>
                <c:pt idx="6">
                  <c:v>0.12</c:v>
                </c:pt>
                <c:pt idx="7">
                  <c:v>0.18</c:v>
                </c:pt>
                <c:pt idx="8">
                  <c:v>0.12</c:v>
                </c:pt>
                <c:pt idx="9">
                  <c:v>0.1</c:v>
                </c:pt>
              </c:numCache>
            </c:numRef>
          </c:val>
          <c:extLst>
            <c:ext xmlns:c16="http://schemas.microsoft.com/office/drawing/2014/chart" uri="{C3380CC4-5D6E-409C-BE32-E72D297353CC}">
              <c16:uniqueId val="{0000002B-48BB-41A2-9C40-5B7E0D2762D0}"/>
            </c:ext>
          </c:extLst>
        </c:ser>
        <c:ser>
          <c:idx val="4"/>
          <c:order val="4"/>
          <c:tx>
            <c:strRef>
              <c:f>Sheet1!$F$1</c:f>
              <c:strCache>
                <c:ptCount val="1"/>
                <c:pt idx="0">
                  <c:v>Täysin samaa mieltä</c:v>
                </c:pt>
              </c:strCache>
            </c:strRef>
          </c:tx>
          <c:spPr>
            <a:solidFill>
              <a:schemeClr val="accent3">
                <a:shade val="53000"/>
              </a:schemeClr>
            </a:solidFill>
            <a:ln>
              <a:noFill/>
            </a:ln>
            <a:effectLst/>
          </c:spPr>
          <c:invertIfNegative val="0"/>
          <c:cat>
            <c:strRef>
              <c:f>Sheet1!$A$2:$A$11</c:f>
              <c:strCache>
                <c:ptCount val="10"/>
                <c:pt idx="0">
                  <c:v>Tunnen hukkuvani koulutyöhön.</c:v>
                </c:pt>
                <c:pt idx="1">
                  <c:v>Tunnen itseni haluttomaksi opinnoissani ja ajattelen usein lopettavani opiskelun.</c:v>
                </c:pt>
                <c:pt idx="2">
                  <c:v>Minulla on usein riittämättömyyden tunteita opinnoissani.</c:v>
                </c:pt>
                <c:pt idx="3">
                  <c:v>Nukun usein huonosti erilaisten opiskeluasioiden takia.</c:v>
                </c:pt>
                <c:pt idx="4">
                  <c:v>Minusta tuntuu, että olen menettämässä kiinnostukseni opiskelua kohtaan.</c:v>
                </c:pt>
                <c:pt idx="5">
                  <c:v>Pohdin alituiseen, onko opiskelullani merkitystä.</c:v>
                </c:pt>
                <c:pt idx="6">
                  <c:v>Minusta tuntuu, että minulla on yhä vähemmän annettavaa opinnoissani.</c:v>
                </c:pt>
                <c:pt idx="7">
                  <c:v>Murehdin opiskeluasioita paljon myös vapaa-aikana.</c:v>
                </c:pt>
                <c:pt idx="8">
                  <c:v>Odotin ennen saavani opinnoissani paljon enemmän aikaan kuin nyt.</c:v>
                </c:pt>
                <c:pt idx="9">
                  <c:v>Opiskelujen paine aiheuttaa ongelmia läheisissä ihmissuhteissa.</c:v>
                </c:pt>
              </c:strCache>
            </c:strRef>
          </c:cat>
          <c:val>
            <c:numRef>
              <c:f>Sheet1!$F$2:$F$11</c:f>
              <c:numCache>
                <c:formatCode>General</c:formatCode>
                <c:ptCount val="10"/>
                <c:pt idx="0">
                  <c:v>0.18</c:v>
                </c:pt>
                <c:pt idx="1">
                  <c:v>0.12</c:v>
                </c:pt>
                <c:pt idx="2">
                  <c:v>0.16</c:v>
                </c:pt>
                <c:pt idx="3">
                  <c:v>0.18</c:v>
                </c:pt>
                <c:pt idx="4">
                  <c:v>0.15</c:v>
                </c:pt>
                <c:pt idx="5">
                  <c:v>0.09</c:v>
                </c:pt>
                <c:pt idx="6">
                  <c:v>0.13</c:v>
                </c:pt>
                <c:pt idx="7">
                  <c:v>0.09</c:v>
                </c:pt>
                <c:pt idx="8">
                  <c:v>0.21</c:v>
                </c:pt>
                <c:pt idx="9">
                  <c:v>0</c:v>
                </c:pt>
              </c:numCache>
            </c:numRef>
          </c:val>
          <c:extLst>
            <c:ext xmlns:c16="http://schemas.microsoft.com/office/drawing/2014/chart" uri="{C3380CC4-5D6E-409C-BE32-E72D297353CC}">
              <c16:uniqueId val="{00000036-48BB-41A2-9C40-5B7E0D2762D0}"/>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Vahvasti eri mieltä</c:v>
                </c:pt>
              </c:strCache>
            </c:strRef>
          </c:tx>
          <c:spPr>
            <a:solidFill>
              <a:schemeClr val="accent3">
                <a:tint val="58000"/>
              </a:schemeClr>
            </a:solidFill>
            <a:ln>
              <a:noFill/>
            </a:ln>
            <a:effectLst/>
          </c:spPr>
          <c:invertIfNegative val="0"/>
          <c:cat>
            <c:strRef>
              <c:f>Sheet1!$A$2:$A$6</c:f>
              <c:strCache>
                <c:ptCount val="5"/>
                <c:pt idx="0">
                  <c:v>Teen paljon töitä koulun eteen.</c:v>
                </c:pt>
                <c:pt idx="1">
                  <c:v>En yritä kovinkaan paljon koulussa.</c:v>
                </c:pt>
                <c:pt idx="2">
                  <c:v>Seuraan opetusta tunnilla.</c:v>
                </c:pt>
                <c:pt idx="3">
                  <c:v>Oppitunnille tullessani minulla on usein kotitehtävät tekemättä tai kirja ja kynä kotona.</c:v>
                </c:pt>
                <c:pt idx="4">
                  <c:v>Minulle on tärkeää, että teen parhaani koulussa.</c:v>
                </c:pt>
              </c:strCache>
            </c:strRef>
          </c:cat>
          <c:val>
            <c:numRef>
              <c:f>Sheet1!$B$2:$B$6</c:f>
              <c:numCache>
                <c:formatCode>General</c:formatCode>
                <c:ptCount val="5"/>
                <c:pt idx="0">
                  <c:v>0.03</c:v>
                </c:pt>
                <c:pt idx="1">
                  <c:v>0.49</c:v>
                </c:pt>
                <c:pt idx="2">
                  <c:v>0.03</c:v>
                </c:pt>
                <c:pt idx="3">
                  <c:v>0.53</c:v>
                </c:pt>
                <c:pt idx="4">
                  <c:v>0</c:v>
                </c:pt>
              </c:numCache>
            </c:numRef>
          </c:val>
          <c:extLst>
            <c:ext xmlns:c16="http://schemas.microsoft.com/office/drawing/2014/chart" uri="{C3380CC4-5D6E-409C-BE32-E72D297353CC}">
              <c16:uniqueId val="{00000005-EA35-4212-AB24-CBE6B95757CA}"/>
            </c:ext>
          </c:extLst>
        </c:ser>
        <c:ser>
          <c:idx val="1"/>
          <c:order val="1"/>
          <c:tx>
            <c:strRef>
              <c:f>Sheet1!$C$1</c:f>
              <c:strCache>
                <c:ptCount val="1"/>
                <c:pt idx="0">
                  <c:v>Eri mieltä</c:v>
                </c:pt>
              </c:strCache>
            </c:strRef>
          </c:tx>
          <c:spPr>
            <a:solidFill>
              <a:schemeClr val="accent3">
                <a:tint val="86000"/>
              </a:schemeClr>
            </a:solidFill>
            <a:ln>
              <a:noFill/>
            </a:ln>
            <a:effectLst/>
          </c:spPr>
          <c:invertIfNegative val="0"/>
          <c:cat>
            <c:strRef>
              <c:f>Sheet1!$A$2:$A$6</c:f>
              <c:strCache>
                <c:ptCount val="5"/>
                <c:pt idx="0">
                  <c:v>Teen paljon töitä koulun eteen.</c:v>
                </c:pt>
                <c:pt idx="1">
                  <c:v>En yritä kovinkaan paljon koulussa.</c:v>
                </c:pt>
                <c:pt idx="2">
                  <c:v>Seuraan opetusta tunnilla.</c:v>
                </c:pt>
                <c:pt idx="3">
                  <c:v>Oppitunnille tullessani minulla on usein kotitehtävät tekemättä tai kirja ja kynä kotona.</c:v>
                </c:pt>
                <c:pt idx="4">
                  <c:v>Minulle on tärkeää, että teen parhaani koulussa.</c:v>
                </c:pt>
              </c:strCache>
            </c:strRef>
          </c:cat>
          <c:val>
            <c:numRef>
              <c:f>Sheet1!$C$2:$C$6</c:f>
              <c:numCache>
                <c:formatCode>General</c:formatCode>
                <c:ptCount val="5"/>
                <c:pt idx="0">
                  <c:v>0.21</c:v>
                </c:pt>
                <c:pt idx="1">
                  <c:v>0.39</c:v>
                </c:pt>
                <c:pt idx="2">
                  <c:v>0.12</c:v>
                </c:pt>
                <c:pt idx="3">
                  <c:v>0.26</c:v>
                </c:pt>
                <c:pt idx="4">
                  <c:v>0.09</c:v>
                </c:pt>
              </c:numCache>
            </c:numRef>
          </c:val>
          <c:extLst>
            <c:ext xmlns:c16="http://schemas.microsoft.com/office/drawing/2014/chart" uri="{C3380CC4-5D6E-409C-BE32-E72D297353CC}">
              <c16:uniqueId val="{0000000B-EA35-4212-AB24-CBE6B95757CA}"/>
            </c:ext>
          </c:extLst>
        </c:ser>
        <c:ser>
          <c:idx val="2"/>
          <c:order val="2"/>
          <c:tx>
            <c:strRef>
              <c:f>Sheet1!$D$1</c:f>
              <c:strCache>
                <c:ptCount val="1"/>
                <c:pt idx="0">
                  <c:v>Samaa mieltä</c:v>
                </c:pt>
              </c:strCache>
            </c:strRef>
          </c:tx>
          <c:spPr>
            <a:solidFill>
              <a:schemeClr val="accent3">
                <a:shade val="86000"/>
              </a:schemeClr>
            </a:solidFill>
            <a:ln>
              <a:noFill/>
            </a:ln>
            <a:effectLst/>
          </c:spPr>
          <c:invertIfNegative val="0"/>
          <c:cat>
            <c:strRef>
              <c:f>Sheet1!$A$2:$A$6</c:f>
              <c:strCache>
                <c:ptCount val="5"/>
                <c:pt idx="0">
                  <c:v>Teen paljon töitä koulun eteen.</c:v>
                </c:pt>
                <c:pt idx="1">
                  <c:v>En yritä kovinkaan paljon koulussa.</c:v>
                </c:pt>
                <c:pt idx="2">
                  <c:v>Seuraan opetusta tunnilla.</c:v>
                </c:pt>
                <c:pt idx="3">
                  <c:v>Oppitunnille tullessani minulla on usein kotitehtävät tekemättä tai kirja ja kynä kotona.</c:v>
                </c:pt>
                <c:pt idx="4">
                  <c:v>Minulle on tärkeää, että teen parhaani koulussa.</c:v>
                </c:pt>
              </c:strCache>
            </c:strRef>
          </c:cat>
          <c:val>
            <c:numRef>
              <c:f>Sheet1!$D$2:$D$6</c:f>
              <c:numCache>
                <c:formatCode>General</c:formatCode>
                <c:ptCount val="5"/>
                <c:pt idx="0">
                  <c:v>0.57999999999999996</c:v>
                </c:pt>
                <c:pt idx="1">
                  <c:v>0.09</c:v>
                </c:pt>
                <c:pt idx="2">
                  <c:v>0.52</c:v>
                </c:pt>
                <c:pt idx="3">
                  <c:v>0.09</c:v>
                </c:pt>
                <c:pt idx="4">
                  <c:v>0.35</c:v>
                </c:pt>
              </c:numCache>
            </c:numRef>
          </c:val>
          <c:extLst>
            <c:ext xmlns:c16="http://schemas.microsoft.com/office/drawing/2014/chart" uri="{C3380CC4-5D6E-409C-BE32-E72D297353CC}">
              <c16:uniqueId val="{00000011-EA35-4212-AB24-CBE6B95757CA}"/>
            </c:ext>
          </c:extLst>
        </c:ser>
        <c:ser>
          <c:idx val="3"/>
          <c:order val="3"/>
          <c:tx>
            <c:strRef>
              <c:f>Sheet1!$E$1</c:f>
              <c:strCache>
                <c:ptCount val="1"/>
                <c:pt idx="0">
                  <c:v>Vahvasti samaa mieltä</c:v>
                </c:pt>
              </c:strCache>
            </c:strRef>
          </c:tx>
          <c:spPr>
            <a:solidFill>
              <a:schemeClr val="accent3">
                <a:shade val="58000"/>
              </a:schemeClr>
            </a:solidFill>
            <a:ln>
              <a:noFill/>
            </a:ln>
            <a:effectLst/>
          </c:spPr>
          <c:invertIfNegative val="0"/>
          <c:cat>
            <c:strRef>
              <c:f>Sheet1!$A$2:$A$6</c:f>
              <c:strCache>
                <c:ptCount val="5"/>
                <c:pt idx="0">
                  <c:v>Teen paljon töitä koulun eteen.</c:v>
                </c:pt>
                <c:pt idx="1">
                  <c:v>En yritä kovinkaan paljon koulussa.</c:v>
                </c:pt>
                <c:pt idx="2">
                  <c:v>Seuraan opetusta tunnilla.</c:v>
                </c:pt>
                <c:pt idx="3">
                  <c:v>Oppitunnille tullessani minulla on usein kotitehtävät tekemättä tai kirja ja kynä kotona.</c:v>
                </c:pt>
                <c:pt idx="4">
                  <c:v>Minulle on tärkeää, että teen parhaani koulussa.</c:v>
                </c:pt>
              </c:strCache>
            </c:strRef>
          </c:cat>
          <c:val>
            <c:numRef>
              <c:f>Sheet1!$E$2:$E$6</c:f>
              <c:numCache>
                <c:formatCode>General</c:formatCode>
                <c:ptCount val="5"/>
                <c:pt idx="0">
                  <c:v>0.18</c:v>
                </c:pt>
                <c:pt idx="1">
                  <c:v>0.03</c:v>
                </c:pt>
                <c:pt idx="2">
                  <c:v>0.33</c:v>
                </c:pt>
                <c:pt idx="3">
                  <c:v>0.12</c:v>
                </c:pt>
                <c:pt idx="4">
                  <c:v>0.56000000000000005</c:v>
                </c:pt>
              </c:numCache>
            </c:numRef>
          </c:val>
          <c:extLst>
            <c:ext xmlns:c16="http://schemas.microsoft.com/office/drawing/2014/chart" uri="{C3380CC4-5D6E-409C-BE32-E72D297353CC}">
              <c16:uniqueId val="{00000017-EA35-4212-AB24-CBE6B95757CA}"/>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paikkaansa</c:v>
                </c:pt>
              </c:strCache>
            </c:strRef>
          </c:tx>
          <c:spPr>
            <a:solidFill>
              <a:schemeClr val="accent3">
                <a:tint val="54000"/>
              </a:schemeClr>
            </a:solidFill>
            <a:ln>
              <a:noFill/>
            </a:ln>
            <a:effectLst/>
          </c:spPr>
          <c:invertIfNegative val="0"/>
          <c:cat>
            <c:strRef>
              <c:f>Sheet1!$A$2:$A$7</c:f>
              <c:strCache>
                <c:ptCount val="6"/>
                <c:pt idx="0">
                  <c:v>Ilmapiiri luokassani on hyvä.</c:v>
                </c:pt>
                <c:pt idx="1">
                  <c:v>Viihdyn luokassani.</c:v>
                </c:pt>
                <c:pt idx="2">
                  <c:v>Saan opettajilta ja ohjaajilta kannustavaa palautetta luokassani.</c:v>
                </c:pt>
                <c:pt idx="3">
                  <c:v>Olen kokenut kiusaamista tai ulkopuolelle jättämistä luokassani.</c:v>
                </c:pt>
                <c:pt idx="4">
                  <c:v>Luokassa mielipiteitäni ja ehdotuksiani kuunnellaan harrastukseeni liittyvissä asioissa.</c:v>
                </c:pt>
                <c:pt idx="5">
                  <c:v>Koen onnistumisen tunteita luokassani.</c:v>
                </c:pt>
              </c:strCache>
            </c:strRef>
          </c:cat>
          <c:val>
            <c:numRef>
              <c:f>Sheet1!$B$2:$B$7</c:f>
              <c:numCache>
                <c:formatCode>General</c:formatCode>
                <c:ptCount val="6"/>
                <c:pt idx="0">
                  <c:v>0.08</c:v>
                </c:pt>
                <c:pt idx="1">
                  <c:v>0.06</c:v>
                </c:pt>
                <c:pt idx="2">
                  <c:v>0.06</c:v>
                </c:pt>
                <c:pt idx="3">
                  <c:v>0.85</c:v>
                </c:pt>
                <c:pt idx="4">
                  <c:v>0.09</c:v>
                </c:pt>
                <c:pt idx="5">
                  <c:v>0.09</c:v>
                </c:pt>
              </c:numCache>
            </c:numRef>
          </c:val>
          <c:extLst>
            <c:ext xmlns:c16="http://schemas.microsoft.com/office/drawing/2014/chart" uri="{C3380CC4-5D6E-409C-BE32-E72D297353CC}">
              <c16:uniqueId val="{00000006-01CD-40BD-9E2C-82B043D1B9CD}"/>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Sheet1!$A$2:$A$7</c:f>
              <c:strCache>
                <c:ptCount val="6"/>
                <c:pt idx="0">
                  <c:v>Ilmapiiri luokassani on hyvä.</c:v>
                </c:pt>
                <c:pt idx="1">
                  <c:v>Viihdyn luokassani.</c:v>
                </c:pt>
                <c:pt idx="2">
                  <c:v>Saan opettajilta ja ohjaajilta kannustavaa palautetta luokassani.</c:v>
                </c:pt>
                <c:pt idx="3">
                  <c:v>Olen kokenut kiusaamista tai ulkopuolelle jättämistä luokassani.</c:v>
                </c:pt>
                <c:pt idx="4">
                  <c:v>Luokassa mielipiteitäni ja ehdotuksiani kuunnellaan harrastukseeni liittyvissä asioissa.</c:v>
                </c:pt>
                <c:pt idx="5">
                  <c:v>Koen onnistumisen tunteita luokassani.</c:v>
                </c:pt>
              </c:strCache>
            </c:strRef>
          </c:cat>
          <c:val>
            <c:numRef>
              <c:f>Sheet1!$C$2:$C$7</c:f>
              <c:numCache>
                <c:formatCode>General</c:formatCode>
                <c:ptCount val="6"/>
                <c:pt idx="0">
                  <c:v>0.14000000000000001</c:v>
                </c:pt>
                <c:pt idx="1">
                  <c:v>0.14000000000000001</c:v>
                </c:pt>
                <c:pt idx="2">
                  <c:v>0.21</c:v>
                </c:pt>
                <c:pt idx="3">
                  <c:v>0.03</c:v>
                </c:pt>
                <c:pt idx="4">
                  <c:v>0.27</c:v>
                </c:pt>
                <c:pt idx="5">
                  <c:v>0.11</c:v>
                </c:pt>
              </c:numCache>
            </c:numRef>
          </c:val>
          <c:extLst>
            <c:ext xmlns:c16="http://schemas.microsoft.com/office/drawing/2014/chart" uri="{C3380CC4-5D6E-409C-BE32-E72D297353CC}">
              <c16:uniqueId val="{0000000D-01CD-40BD-9E2C-82B043D1B9CD}"/>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Sheet1!$A$2:$A$7</c:f>
              <c:strCache>
                <c:ptCount val="6"/>
                <c:pt idx="0">
                  <c:v>Ilmapiiri luokassani on hyvä.</c:v>
                </c:pt>
                <c:pt idx="1">
                  <c:v>Viihdyn luokassani.</c:v>
                </c:pt>
                <c:pt idx="2">
                  <c:v>Saan opettajilta ja ohjaajilta kannustavaa palautetta luokassani.</c:v>
                </c:pt>
                <c:pt idx="3">
                  <c:v>Olen kokenut kiusaamista tai ulkopuolelle jättämistä luokassani.</c:v>
                </c:pt>
                <c:pt idx="4">
                  <c:v>Luokassa mielipiteitäni ja ehdotuksiani kuunnellaan harrastukseeni liittyvissä asioissa.</c:v>
                </c:pt>
                <c:pt idx="5">
                  <c:v>Koen onnistumisen tunteita luokassani.</c:v>
                </c:pt>
              </c:strCache>
            </c:strRef>
          </c:cat>
          <c:val>
            <c:numRef>
              <c:f>Sheet1!$D$2:$D$7</c:f>
              <c:numCache>
                <c:formatCode>General</c:formatCode>
                <c:ptCount val="6"/>
                <c:pt idx="0">
                  <c:v>0.06</c:v>
                </c:pt>
                <c:pt idx="1">
                  <c:v>0.09</c:v>
                </c:pt>
                <c:pt idx="2">
                  <c:v>0.28999999999999998</c:v>
                </c:pt>
                <c:pt idx="3">
                  <c:v>0.03</c:v>
                </c:pt>
                <c:pt idx="4">
                  <c:v>0.31</c:v>
                </c:pt>
                <c:pt idx="5">
                  <c:v>0.2</c:v>
                </c:pt>
              </c:numCache>
            </c:numRef>
          </c:val>
          <c:extLst>
            <c:ext xmlns:c16="http://schemas.microsoft.com/office/drawing/2014/chart" uri="{C3380CC4-5D6E-409C-BE32-E72D297353CC}">
              <c16:uniqueId val="{00000014-01CD-40BD-9E2C-82B043D1B9CD}"/>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Sheet1!$A$2:$A$7</c:f>
              <c:strCache>
                <c:ptCount val="6"/>
                <c:pt idx="0">
                  <c:v>Ilmapiiri luokassani on hyvä.</c:v>
                </c:pt>
                <c:pt idx="1">
                  <c:v>Viihdyn luokassani.</c:v>
                </c:pt>
                <c:pt idx="2">
                  <c:v>Saan opettajilta ja ohjaajilta kannustavaa palautetta luokassani.</c:v>
                </c:pt>
                <c:pt idx="3">
                  <c:v>Olen kokenut kiusaamista tai ulkopuolelle jättämistä luokassani.</c:v>
                </c:pt>
                <c:pt idx="4">
                  <c:v>Luokassa mielipiteitäni ja ehdotuksiani kuunnellaan harrastukseeni liittyvissä asioissa.</c:v>
                </c:pt>
                <c:pt idx="5">
                  <c:v>Koen onnistumisen tunteita luokassani.</c:v>
                </c:pt>
              </c:strCache>
            </c:strRef>
          </c:cat>
          <c:val>
            <c:numRef>
              <c:f>Sheet1!$E$2:$E$7</c:f>
              <c:numCache>
                <c:formatCode>General</c:formatCode>
                <c:ptCount val="6"/>
                <c:pt idx="0">
                  <c:v>0.46</c:v>
                </c:pt>
                <c:pt idx="1">
                  <c:v>0.34</c:v>
                </c:pt>
                <c:pt idx="2">
                  <c:v>0.26</c:v>
                </c:pt>
                <c:pt idx="3">
                  <c:v>0</c:v>
                </c:pt>
                <c:pt idx="4">
                  <c:v>0.18</c:v>
                </c:pt>
                <c:pt idx="5">
                  <c:v>0.34</c:v>
                </c:pt>
              </c:numCache>
            </c:numRef>
          </c:val>
          <c:extLst>
            <c:ext xmlns:c16="http://schemas.microsoft.com/office/drawing/2014/chart" uri="{C3380CC4-5D6E-409C-BE32-E72D297353CC}">
              <c16:uniqueId val="{0000001B-01CD-40BD-9E2C-82B043D1B9CD}"/>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Sheet1!$A$2:$A$7</c:f>
              <c:strCache>
                <c:ptCount val="6"/>
                <c:pt idx="0">
                  <c:v>Ilmapiiri luokassani on hyvä.</c:v>
                </c:pt>
                <c:pt idx="1">
                  <c:v>Viihdyn luokassani.</c:v>
                </c:pt>
                <c:pt idx="2">
                  <c:v>Saan opettajilta ja ohjaajilta kannustavaa palautetta luokassani.</c:v>
                </c:pt>
                <c:pt idx="3">
                  <c:v>Olen kokenut kiusaamista tai ulkopuolelle jättämistä luokassani.</c:v>
                </c:pt>
                <c:pt idx="4">
                  <c:v>Luokassa mielipiteitäni ja ehdotuksiani kuunnellaan harrastukseeni liittyvissä asioissa.</c:v>
                </c:pt>
                <c:pt idx="5">
                  <c:v>Koen onnistumisen tunteita luokassani.</c:v>
                </c:pt>
              </c:strCache>
            </c:strRef>
          </c:cat>
          <c:val>
            <c:numRef>
              <c:f>Sheet1!$F$2:$F$7</c:f>
              <c:numCache>
                <c:formatCode>General</c:formatCode>
                <c:ptCount val="6"/>
                <c:pt idx="0">
                  <c:v>0.26</c:v>
                </c:pt>
                <c:pt idx="1">
                  <c:v>0.37</c:v>
                </c:pt>
                <c:pt idx="2">
                  <c:v>0.18</c:v>
                </c:pt>
                <c:pt idx="3">
                  <c:v>0.09</c:v>
                </c:pt>
                <c:pt idx="4">
                  <c:v>0.15</c:v>
                </c:pt>
                <c:pt idx="5">
                  <c:v>0.26</c:v>
                </c:pt>
              </c:numCache>
            </c:numRef>
          </c:val>
          <c:extLst>
            <c:ext xmlns:c16="http://schemas.microsoft.com/office/drawing/2014/chart" uri="{C3380CC4-5D6E-409C-BE32-E72D297353CC}">
              <c16:uniqueId val="{00000022-01CD-40BD-9E2C-82B043D1B9CD}"/>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paikkansa</c:v>
                </c:pt>
              </c:strCache>
            </c:strRef>
          </c:tx>
          <c:spPr>
            <a:solidFill>
              <a:schemeClr val="accent3">
                <a:tint val="54000"/>
              </a:schemeClr>
            </a:solidFill>
            <a:ln>
              <a:noFill/>
            </a:ln>
            <a:effectLst/>
          </c:spPr>
          <c:invertIfNegative val="0"/>
          <c:cat>
            <c:strRef>
              <c:f>Sheet1!$A$2:$A$6</c:f>
              <c:strCache>
                <c:ptCount val="5"/>
                <c:pt idx="0">
                  <c:v>Tavoitteeni on menestyä aikuisena huippu-urheilussa.</c:v>
                </c:pt>
                <c:pt idx="1">
                  <c:v>Uskon harrastavani tämänhetkistä lajiani vielä kolmen vuoden päästä.</c:v>
                </c:pt>
                <c:pt idx="2">
                  <c:v>Minulla on selvä tavoite urheiluharrastuksessani.</c:v>
                </c:pt>
                <c:pt idx="3">
                  <c:v>Aion jatkaa opintojani peruskoulun jälkeen.</c:v>
                </c:pt>
                <c:pt idx="4">
                  <c:v>Aion jatkaa opintojani peruskoulun jälkeen urheilulukiossa tai ammatillisessa urheiluoppilaitoksessa.</c:v>
                </c:pt>
              </c:strCache>
            </c:strRef>
          </c:cat>
          <c:val>
            <c:numRef>
              <c:f>Sheet1!$B$2:$B$6</c:f>
              <c:numCache>
                <c:formatCode>General</c:formatCode>
                <c:ptCount val="5"/>
                <c:pt idx="0">
                  <c:v>0.14000000000000001</c:v>
                </c:pt>
                <c:pt idx="1">
                  <c:v>0.09</c:v>
                </c:pt>
                <c:pt idx="2">
                  <c:v>0.09</c:v>
                </c:pt>
                <c:pt idx="3">
                  <c:v>0.03</c:v>
                </c:pt>
                <c:pt idx="4">
                  <c:v>0.12</c:v>
                </c:pt>
              </c:numCache>
            </c:numRef>
          </c:val>
          <c:extLst>
            <c:ext xmlns:c16="http://schemas.microsoft.com/office/drawing/2014/chart" uri="{C3380CC4-5D6E-409C-BE32-E72D297353CC}">
              <c16:uniqueId val="{00000005-8417-430E-9CFA-E7DB31AACADD}"/>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Sheet1!$A$2:$A$6</c:f>
              <c:strCache>
                <c:ptCount val="5"/>
                <c:pt idx="0">
                  <c:v>Tavoitteeni on menestyä aikuisena huippu-urheilussa.</c:v>
                </c:pt>
                <c:pt idx="1">
                  <c:v>Uskon harrastavani tämänhetkistä lajiani vielä kolmen vuoden päästä.</c:v>
                </c:pt>
                <c:pt idx="2">
                  <c:v>Minulla on selvä tavoite urheiluharrastuksessani.</c:v>
                </c:pt>
                <c:pt idx="3">
                  <c:v>Aion jatkaa opintojani peruskoulun jälkeen.</c:v>
                </c:pt>
                <c:pt idx="4">
                  <c:v>Aion jatkaa opintojani peruskoulun jälkeen urheilulukiossa tai ammatillisessa urheiluoppilaitoksessa.</c:v>
                </c:pt>
              </c:strCache>
            </c:strRef>
          </c:cat>
          <c:val>
            <c:numRef>
              <c:f>Sheet1!$C$2:$C$6</c:f>
              <c:numCache>
                <c:formatCode>General</c:formatCode>
                <c:ptCount val="5"/>
                <c:pt idx="0">
                  <c:v>0.03</c:v>
                </c:pt>
                <c:pt idx="1">
                  <c:v>0.03</c:v>
                </c:pt>
                <c:pt idx="2">
                  <c:v>0.06</c:v>
                </c:pt>
                <c:pt idx="3">
                  <c:v>0</c:v>
                </c:pt>
                <c:pt idx="4">
                  <c:v>0.09</c:v>
                </c:pt>
              </c:numCache>
            </c:numRef>
          </c:val>
          <c:extLst>
            <c:ext xmlns:c16="http://schemas.microsoft.com/office/drawing/2014/chart" uri="{C3380CC4-5D6E-409C-BE32-E72D297353CC}">
              <c16:uniqueId val="{0000000B-8417-430E-9CFA-E7DB31AACADD}"/>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Sheet1!$A$2:$A$6</c:f>
              <c:strCache>
                <c:ptCount val="5"/>
                <c:pt idx="0">
                  <c:v>Tavoitteeni on menestyä aikuisena huippu-urheilussa.</c:v>
                </c:pt>
                <c:pt idx="1">
                  <c:v>Uskon harrastavani tämänhetkistä lajiani vielä kolmen vuoden päästä.</c:v>
                </c:pt>
                <c:pt idx="2">
                  <c:v>Minulla on selvä tavoite urheiluharrastuksessani.</c:v>
                </c:pt>
                <c:pt idx="3">
                  <c:v>Aion jatkaa opintojani peruskoulun jälkeen.</c:v>
                </c:pt>
                <c:pt idx="4">
                  <c:v>Aion jatkaa opintojani peruskoulun jälkeen urheilulukiossa tai ammatillisessa urheiluoppilaitoksessa.</c:v>
                </c:pt>
              </c:strCache>
            </c:strRef>
          </c:cat>
          <c:val>
            <c:numRef>
              <c:f>Sheet1!$D$2:$D$6</c:f>
              <c:numCache>
                <c:formatCode>General</c:formatCode>
                <c:ptCount val="5"/>
                <c:pt idx="0">
                  <c:v>0.22</c:v>
                </c:pt>
                <c:pt idx="1">
                  <c:v>0.17</c:v>
                </c:pt>
                <c:pt idx="2">
                  <c:v>0.18</c:v>
                </c:pt>
                <c:pt idx="3">
                  <c:v>0.06</c:v>
                </c:pt>
                <c:pt idx="4">
                  <c:v>0.37</c:v>
                </c:pt>
              </c:numCache>
            </c:numRef>
          </c:val>
          <c:extLst>
            <c:ext xmlns:c16="http://schemas.microsoft.com/office/drawing/2014/chart" uri="{C3380CC4-5D6E-409C-BE32-E72D297353CC}">
              <c16:uniqueId val="{00000011-8417-430E-9CFA-E7DB31AACADD}"/>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Sheet1!$A$2:$A$6</c:f>
              <c:strCache>
                <c:ptCount val="5"/>
                <c:pt idx="0">
                  <c:v>Tavoitteeni on menestyä aikuisena huippu-urheilussa.</c:v>
                </c:pt>
                <c:pt idx="1">
                  <c:v>Uskon harrastavani tämänhetkistä lajiani vielä kolmen vuoden päästä.</c:v>
                </c:pt>
                <c:pt idx="2">
                  <c:v>Minulla on selvä tavoite urheiluharrastuksessani.</c:v>
                </c:pt>
                <c:pt idx="3">
                  <c:v>Aion jatkaa opintojani peruskoulun jälkeen.</c:v>
                </c:pt>
                <c:pt idx="4">
                  <c:v>Aion jatkaa opintojani peruskoulun jälkeen urheilulukiossa tai ammatillisessa urheiluoppilaitoksessa.</c:v>
                </c:pt>
              </c:strCache>
            </c:strRef>
          </c:cat>
          <c:val>
            <c:numRef>
              <c:f>Sheet1!$E$2:$E$6</c:f>
              <c:numCache>
                <c:formatCode>General</c:formatCode>
                <c:ptCount val="5"/>
                <c:pt idx="0">
                  <c:v>0.25</c:v>
                </c:pt>
                <c:pt idx="1">
                  <c:v>0.17</c:v>
                </c:pt>
                <c:pt idx="2">
                  <c:v>0.2</c:v>
                </c:pt>
                <c:pt idx="3">
                  <c:v>0.15</c:v>
                </c:pt>
                <c:pt idx="4">
                  <c:v>0.15</c:v>
                </c:pt>
              </c:numCache>
            </c:numRef>
          </c:val>
          <c:extLst>
            <c:ext xmlns:c16="http://schemas.microsoft.com/office/drawing/2014/chart" uri="{C3380CC4-5D6E-409C-BE32-E72D297353CC}">
              <c16:uniqueId val="{00000017-8417-430E-9CFA-E7DB31AACADD}"/>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Sheet1!$A$2:$A$6</c:f>
              <c:strCache>
                <c:ptCount val="5"/>
                <c:pt idx="0">
                  <c:v>Tavoitteeni on menestyä aikuisena huippu-urheilussa.</c:v>
                </c:pt>
                <c:pt idx="1">
                  <c:v>Uskon harrastavani tämänhetkistä lajiani vielä kolmen vuoden päästä.</c:v>
                </c:pt>
                <c:pt idx="2">
                  <c:v>Minulla on selvä tavoite urheiluharrastuksessani.</c:v>
                </c:pt>
                <c:pt idx="3">
                  <c:v>Aion jatkaa opintojani peruskoulun jälkeen.</c:v>
                </c:pt>
                <c:pt idx="4">
                  <c:v>Aion jatkaa opintojani peruskoulun jälkeen urheilulukiossa tai ammatillisessa urheiluoppilaitoksessa.</c:v>
                </c:pt>
              </c:strCache>
            </c:strRef>
          </c:cat>
          <c:val>
            <c:numRef>
              <c:f>Sheet1!$F$2:$F$6</c:f>
              <c:numCache>
                <c:formatCode>General</c:formatCode>
                <c:ptCount val="5"/>
                <c:pt idx="0">
                  <c:v>0.36</c:v>
                </c:pt>
                <c:pt idx="1">
                  <c:v>0.54</c:v>
                </c:pt>
                <c:pt idx="2">
                  <c:v>0.47</c:v>
                </c:pt>
                <c:pt idx="3">
                  <c:v>0.76</c:v>
                </c:pt>
                <c:pt idx="4">
                  <c:v>0.27</c:v>
                </c:pt>
              </c:numCache>
            </c:numRef>
          </c:val>
          <c:extLst>
            <c:ext xmlns:c16="http://schemas.microsoft.com/office/drawing/2014/chart" uri="{C3380CC4-5D6E-409C-BE32-E72D297353CC}">
              <c16:uniqueId val="{0000001D-8417-430E-9CFA-E7DB31AACADD}"/>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Erittäin huonosti</c:v>
                </c:pt>
              </c:strCache>
            </c:strRef>
          </c:tx>
          <c:spPr>
            <a:solidFill>
              <a:schemeClr val="accent3">
                <a:tint val="5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Sheet1!$B$2:$B$9</c:f>
              <c:numCache>
                <c:formatCode>General</c:formatCode>
                <c:ptCount val="8"/>
                <c:pt idx="0">
                  <c:v>0.06</c:v>
                </c:pt>
                <c:pt idx="1">
                  <c:v>0.16</c:v>
                </c:pt>
                <c:pt idx="2">
                  <c:v>0.06</c:v>
                </c:pt>
                <c:pt idx="3">
                  <c:v>0.06</c:v>
                </c:pt>
                <c:pt idx="4">
                  <c:v>0.06</c:v>
                </c:pt>
                <c:pt idx="5">
                  <c:v>0.12</c:v>
                </c:pt>
                <c:pt idx="6">
                  <c:v>0.13</c:v>
                </c:pt>
                <c:pt idx="7">
                  <c:v>0.11</c:v>
                </c:pt>
              </c:numCache>
            </c:numRef>
          </c:val>
          <c:extLst>
            <c:ext xmlns:c16="http://schemas.microsoft.com/office/drawing/2014/chart" uri="{C3380CC4-5D6E-409C-BE32-E72D297353CC}">
              <c16:uniqueId val="{00000008-08AE-4F31-9F97-8AADEB3EBFE8}"/>
            </c:ext>
          </c:extLst>
        </c:ser>
        <c:ser>
          <c:idx val="1"/>
          <c:order val="1"/>
          <c:tx>
            <c:strRef>
              <c:f>Sheet1!$C$1</c:f>
              <c:strCache>
                <c:ptCount val="1"/>
                <c:pt idx="0">
                  <c:v>Huonosti</c:v>
                </c:pt>
              </c:strCache>
            </c:strRef>
          </c:tx>
          <c:spPr>
            <a:solidFill>
              <a:schemeClr val="accent3">
                <a:tint val="7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Sheet1!$C$2:$C$9</c:f>
              <c:numCache>
                <c:formatCode>General</c:formatCode>
                <c:ptCount val="8"/>
                <c:pt idx="0">
                  <c:v>0.09</c:v>
                </c:pt>
                <c:pt idx="1">
                  <c:v>0.03</c:v>
                </c:pt>
                <c:pt idx="2">
                  <c:v>0</c:v>
                </c:pt>
                <c:pt idx="3">
                  <c:v>0</c:v>
                </c:pt>
                <c:pt idx="4">
                  <c:v>0</c:v>
                </c:pt>
                <c:pt idx="5">
                  <c:v>0.03</c:v>
                </c:pt>
                <c:pt idx="6">
                  <c:v>0.06</c:v>
                </c:pt>
                <c:pt idx="7">
                  <c:v>0.06</c:v>
                </c:pt>
              </c:numCache>
            </c:numRef>
          </c:val>
          <c:extLst>
            <c:ext xmlns:c16="http://schemas.microsoft.com/office/drawing/2014/chart" uri="{C3380CC4-5D6E-409C-BE32-E72D297353CC}">
              <c16:uniqueId val="{00000011-08AE-4F31-9F97-8AADEB3EBFE8}"/>
            </c:ext>
          </c:extLst>
        </c:ser>
        <c:ser>
          <c:idx val="2"/>
          <c:order val="2"/>
          <c:tx>
            <c:strRef>
              <c:f>Sheet1!$D$1</c:f>
              <c:strCache>
                <c:ptCount val="1"/>
                <c:pt idx="0">
                  <c:v>Ei hyvin eikä huonosti</c:v>
                </c:pt>
              </c:strCache>
            </c:strRef>
          </c:tx>
          <c:spPr>
            <a:solidFill>
              <a:schemeClr val="accent3">
                <a:tint val="9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Sheet1!$D$2:$D$9</c:f>
              <c:numCache>
                <c:formatCode>General</c:formatCode>
                <c:ptCount val="8"/>
                <c:pt idx="0">
                  <c:v>0.12</c:v>
                </c:pt>
                <c:pt idx="1">
                  <c:v>0.13</c:v>
                </c:pt>
                <c:pt idx="2">
                  <c:v>0.32</c:v>
                </c:pt>
                <c:pt idx="3">
                  <c:v>0.27</c:v>
                </c:pt>
                <c:pt idx="4">
                  <c:v>0.21</c:v>
                </c:pt>
                <c:pt idx="5">
                  <c:v>0.3</c:v>
                </c:pt>
                <c:pt idx="6">
                  <c:v>0.34</c:v>
                </c:pt>
                <c:pt idx="7">
                  <c:v>0.17</c:v>
                </c:pt>
              </c:numCache>
            </c:numRef>
          </c:val>
          <c:extLst>
            <c:ext xmlns:c16="http://schemas.microsoft.com/office/drawing/2014/chart" uri="{C3380CC4-5D6E-409C-BE32-E72D297353CC}">
              <c16:uniqueId val="{0000001A-08AE-4F31-9F97-8AADEB3EBFE8}"/>
            </c:ext>
          </c:extLst>
        </c:ser>
        <c:ser>
          <c:idx val="3"/>
          <c:order val="3"/>
          <c:tx>
            <c:strRef>
              <c:f>Sheet1!$E$1</c:f>
              <c:strCache>
                <c:ptCount val="1"/>
                <c:pt idx="0">
                  <c:v>Hyvin</c:v>
                </c:pt>
              </c:strCache>
            </c:strRef>
          </c:tx>
          <c:spPr>
            <a:solidFill>
              <a:schemeClr val="accent3">
                <a:shade val="9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Sheet1!$E$2:$E$9</c:f>
              <c:numCache>
                <c:formatCode>General</c:formatCode>
                <c:ptCount val="8"/>
                <c:pt idx="0">
                  <c:v>0.53</c:v>
                </c:pt>
                <c:pt idx="1">
                  <c:v>0.32</c:v>
                </c:pt>
                <c:pt idx="2">
                  <c:v>0.38</c:v>
                </c:pt>
                <c:pt idx="3">
                  <c:v>0.35</c:v>
                </c:pt>
                <c:pt idx="4">
                  <c:v>0.41</c:v>
                </c:pt>
                <c:pt idx="5">
                  <c:v>0.34</c:v>
                </c:pt>
                <c:pt idx="6">
                  <c:v>0.25</c:v>
                </c:pt>
                <c:pt idx="7">
                  <c:v>0.46</c:v>
                </c:pt>
              </c:numCache>
            </c:numRef>
          </c:val>
          <c:extLst>
            <c:ext xmlns:c16="http://schemas.microsoft.com/office/drawing/2014/chart" uri="{C3380CC4-5D6E-409C-BE32-E72D297353CC}">
              <c16:uniqueId val="{00000023-08AE-4F31-9F97-8AADEB3EBFE8}"/>
            </c:ext>
          </c:extLst>
        </c:ser>
        <c:ser>
          <c:idx val="4"/>
          <c:order val="4"/>
          <c:tx>
            <c:strRef>
              <c:f>Sheet1!$F$1</c:f>
              <c:strCache>
                <c:ptCount val="1"/>
                <c:pt idx="0">
                  <c:v>Erittäin hyvin</c:v>
                </c:pt>
              </c:strCache>
            </c:strRef>
          </c:tx>
          <c:spPr>
            <a:solidFill>
              <a:schemeClr val="accent3">
                <a:shade val="7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Sheet1!$F$2:$F$9</c:f>
              <c:numCache>
                <c:formatCode>General</c:formatCode>
                <c:ptCount val="8"/>
                <c:pt idx="0">
                  <c:v>0.17</c:v>
                </c:pt>
                <c:pt idx="1">
                  <c:v>7.0000000000000007E-2</c:v>
                </c:pt>
                <c:pt idx="2">
                  <c:v>0.24</c:v>
                </c:pt>
                <c:pt idx="3">
                  <c:v>0.28999999999999998</c:v>
                </c:pt>
                <c:pt idx="4">
                  <c:v>0.32</c:v>
                </c:pt>
                <c:pt idx="5">
                  <c:v>0.09</c:v>
                </c:pt>
                <c:pt idx="6">
                  <c:v>0.06</c:v>
                </c:pt>
                <c:pt idx="7">
                  <c:v>0.17</c:v>
                </c:pt>
              </c:numCache>
            </c:numRef>
          </c:val>
          <c:extLst>
            <c:ext xmlns:c16="http://schemas.microsoft.com/office/drawing/2014/chart" uri="{C3380CC4-5D6E-409C-BE32-E72D297353CC}">
              <c16:uniqueId val="{0000002C-08AE-4F31-9F97-8AADEB3EBFE8}"/>
            </c:ext>
          </c:extLst>
        </c:ser>
        <c:ser>
          <c:idx val="5"/>
          <c:order val="5"/>
          <c:tx>
            <c:strRef>
              <c:f>Sheet1!$G$1</c:f>
              <c:strCache>
                <c:ptCount val="1"/>
                <c:pt idx="0">
                  <c:v>Ei koske minua</c:v>
                </c:pt>
              </c:strCache>
            </c:strRef>
          </c:tx>
          <c:spPr>
            <a:solidFill>
              <a:schemeClr val="accent3">
                <a:shade val="50000"/>
              </a:schemeClr>
            </a:solidFill>
            <a:ln>
              <a:noFill/>
            </a:ln>
            <a:effectLst/>
          </c:spPr>
          <c:invertIfNegative val="0"/>
          <c:cat>
            <c:strRef>
              <c:f>Sheet1!$A$2:$A$9</c:f>
              <c:strCache>
                <c:ptCount val="8"/>
                <c:pt idx="0">
                  <c:v>Soveltuvuuskoe</c:v>
                </c:pt>
                <c:pt idx="1">
                  <c:v>Harjoituskirja</c:v>
                </c:pt>
                <c:pt idx="2">
                  <c:v>Lukujärjestys ja aikataulu</c:v>
                </c:pt>
                <c:pt idx="3">
                  <c:v>Liikunta- ja urheilutuntien sisältö</c:v>
                </c:pt>
                <c:pt idx="4">
                  <c:v>Urheilun ja koulun yhdistäminen yleisesti</c:v>
                </c:pt>
                <c:pt idx="5">
                  <c:v>Yksilölliset ja joustavat koulunkäynnin järjestelyt (esim. etäopiskelu)</c:v>
                </c:pt>
                <c:pt idx="6">
                  <c:v>Opon antama tuki urheiluun ja koulunkäyntiin liittyen</c:v>
                </c:pt>
                <c:pt idx="7">
                  <c:v>Opettajieni, vanhempieni ja valmentajieni välinen yhteistyö</c:v>
                </c:pt>
              </c:strCache>
            </c:strRef>
          </c:cat>
          <c:val>
            <c:numRef>
              <c:f>Sheet1!$G$2:$G$9</c:f>
              <c:numCache>
                <c:formatCode>General</c:formatCode>
                <c:ptCount val="8"/>
                <c:pt idx="0">
                  <c:v>0.03</c:v>
                </c:pt>
                <c:pt idx="1">
                  <c:v>0.28999999999999998</c:v>
                </c:pt>
                <c:pt idx="2">
                  <c:v>0</c:v>
                </c:pt>
                <c:pt idx="3">
                  <c:v>0.03</c:v>
                </c:pt>
                <c:pt idx="4">
                  <c:v>0</c:v>
                </c:pt>
                <c:pt idx="5">
                  <c:v>0.12</c:v>
                </c:pt>
                <c:pt idx="6">
                  <c:v>0.16</c:v>
                </c:pt>
                <c:pt idx="7">
                  <c:v>0.03</c:v>
                </c:pt>
              </c:numCache>
            </c:numRef>
          </c:val>
          <c:extLst>
            <c:ext xmlns:c16="http://schemas.microsoft.com/office/drawing/2014/chart" uri="{C3380CC4-5D6E-409C-BE32-E72D297353CC}">
              <c16:uniqueId val="{00000035-08AE-4F31-9F97-8AADEB3EBFE8}"/>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Kun hait urheiluyläkouluun, harjoittelitko soveltuvuuskoetehtäviä etukäteen?</c:v>
                </c:pt>
              </c:strCache>
            </c:strRef>
          </c:tx>
          <c:spPr>
            <a:solidFill>
              <a:schemeClr val="accent1"/>
            </a:solidFill>
            <a:ln>
              <a:noFill/>
            </a:ln>
            <a:effectLst/>
          </c:spPr>
          <c:invertIfNegative val="0"/>
          <c:dLbls>
            <c:dLbl>
              <c:idx val="0"/>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7B3-4E3A-A44C-EBF674E3B897}"/>
                </c:ext>
              </c:extLst>
            </c:dLbl>
            <c:dLbl>
              <c:idx val="1"/>
              <c:tx>
                <c:rich>
                  <a:bodyPr/>
                  <a:lstStyle/>
                  <a:p>
                    <a:r>
                      <a:rPr lang="en-US"/>
                      <a:t>14%</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7B3-4E3A-A44C-EBF674E3B897}"/>
                </c:ext>
              </c:extLst>
            </c:dLbl>
            <c:dLbl>
              <c:idx val="2"/>
              <c:tx>
                <c:rich>
                  <a:bodyPr/>
                  <a:lstStyle/>
                  <a:p>
                    <a:r>
                      <a:rPr lang="en-US"/>
                      <a:t>22%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7B3-4E3A-A44C-EBF674E3B897}"/>
                </c:ext>
              </c:extLst>
            </c:dLbl>
            <c:dLbl>
              <c:idx val="3"/>
              <c:tx>
                <c:rich>
                  <a:bodyPr/>
                  <a:lstStyle/>
                  <a:p>
                    <a:r>
                      <a:rPr lang="en-US"/>
                      <a:t>42%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7B3-4E3A-A44C-EBF674E3B897}"/>
                </c:ext>
              </c:extLst>
            </c:dLbl>
            <c:dLbl>
              <c:idx val="4"/>
              <c:tx>
                <c:rich>
                  <a:bodyPr/>
                  <a:lstStyle/>
                  <a:p>
                    <a:r>
                      <a:rPr lang="en-US"/>
                      <a:t>19%</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7B3-4E3A-A44C-EBF674E3B8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en harjoitellut</c:v>
                </c:pt>
                <c:pt idx="1">
                  <c:v>kyllä, harjoittelin vähän</c:v>
                </c:pt>
                <c:pt idx="2">
                  <c:v>kyllä, harjoittelin jonkin verran</c:v>
                </c:pt>
                <c:pt idx="3">
                  <c:v>kyllä, harjoittelin paljon</c:v>
                </c:pt>
                <c:pt idx="4">
                  <c:v>kyllä, harjoittelin erittäin paljon</c:v>
                </c:pt>
              </c:strCache>
            </c:strRef>
          </c:cat>
          <c:val>
            <c:numRef>
              <c:f>Sheet1!$B$2:$B$6</c:f>
              <c:numCache>
                <c:formatCode>General</c:formatCode>
                <c:ptCount val="5"/>
                <c:pt idx="0">
                  <c:v>0.03</c:v>
                </c:pt>
                <c:pt idx="1">
                  <c:v>0.14000000000000001</c:v>
                </c:pt>
                <c:pt idx="2">
                  <c:v>0.22</c:v>
                </c:pt>
                <c:pt idx="3">
                  <c:v>0.42</c:v>
                </c:pt>
                <c:pt idx="4">
                  <c:v>0.19</c:v>
                </c:pt>
              </c:numCache>
            </c:numRef>
          </c:val>
          <c:extLst>
            <c:ext xmlns:c16="http://schemas.microsoft.com/office/drawing/2014/chart" uri="{C3380CC4-5D6E-409C-BE32-E72D297353CC}">
              <c16:uniqueId val="{00000005-E7B3-4E3A-A44C-EBF674E3B897}"/>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0</c:v>
                </c:pt>
              </c:strCache>
            </c:strRef>
          </c:tx>
          <c:spPr>
            <a:gradFill rotWithShape="1">
              <a:gsLst>
                <a:gs pos="0">
                  <a:schemeClr val="accent3">
                    <a:tint val="46000"/>
                    <a:shade val="85000"/>
                    <a:satMod val="130000"/>
                  </a:schemeClr>
                </a:gs>
                <a:gs pos="34000">
                  <a:schemeClr val="accent3">
                    <a:tint val="46000"/>
                    <a:shade val="87000"/>
                    <a:satMod val="125000"/>
                  </a:schemeClr>
                </a:gs>
                <a:gs pos="70000">
                  <a:schemeClr val="accent3">
                    <a:tint val="46000"/>
                    <a:tint val="100000"/>
                    <a:shade val="90000"/>
                    <a:satMod val="130000"/>
                  </a:schemeClr>
                </a:gs>
                <a:gs pos="100000">
                  <a:schemeClr val="accent3">
                    <a:tint val="46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Sheet1!$B$2</c:f>
              <c:numCache>
                <c:formatCode>General</c:formatCode>
                <c:ptCount val="1"/>
                <c:pt idx="0">
                  <c:v>0</c:v>
                </c:pt>
              </c:numCache>
            </c:numRef>
          </c:val>
          <c:extLst>
            <c:ext xmlns:c16="http://schemas.microsoft.com/office/drawing/2014/chart" uri="{C3380CC4-5D6E-409C-BE32-E72D297353CC}">
              <c16:uniqueId val="{00000001-AD43-4ABF-99C5-42D50F5FB8EA}"/>
            </c:ext>
          </c:extLst>
        </c:ser>
        <c:ser>
          <c:idx val="1"/>
          <c:order val="1"/>
          <c:tx>
            <c:strRef>
              <c:f>Sheet1!$C$1</c:f>
              <c:strCache>
                <c:ptCount val="1"/>
                <c:pt idx="0">
                  <c:v>1</c:v>
                </c:pt>
              </c:strCache>
            </c:strRef>
          </c:tx>
          <c:spPr>
            <a:gradFill rotWithShape="1">
              <a:gsLst>
                <a:gs pos="0">
                  <a:schemeClr val="accent3">
                    <a:tint val="62000"/>
                    <a:shade val="85000"/>
                    <a:satMod val="130000"/>
                  </a:schemeClr>
                </a:gs>
                <a:gs pos="34000">
                  <a:schemeClr val="accent3">
                    <a:tint val="62000"/>
                    <a:shade val="87000"/>
                    <a:satMod val="125000"/>
                  </a:schemeClr>
                </a:gs>
                <a:gs pos="70000">
                  <a:schemeClr val="accent3">
                    <a:tint val="62000"/>
                    <a:tint val="100000"/>
                    <a:shade val="90000"/>
                    <a:satMod val="130000"/>
                  </a:schemeClr>
                </a:gs>
                <a:gs pos="100000">
                  <a:schemeClr val="accent3">
                    <a:tint val="62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Sheet1!$C$2</c:f>
              <c:numCache>
                <c:formatCode>General</c:formatCode>
                <c:ptCount val="1"/>
                <c:pt idx="0">
                  <c:v>0</c:v>
                </c:pt>
              </c:numCache>
            </c:numRef>
          </c:val>
          <c:extLst>
            <c:ext xmlns:c16="http://schemas.microsoft.com/office/drawing/2014/chart" uri="{C3380CC4-5D6E-409C-BE32-E72D297353CC}">
              <c16:uniqueId val="{00000003-AD43-4ABF-99C5-42D50F5FB8EA}"/>
            </c:ext>
          </c:extLst>
        </c:ser>
        <c:ser>
          <c:idx val="2"/>
          <c:order val="2"/>
          <c:tx>
            <c:strRef>
              <c:f>Sheet1!$D$1</c:f>
              <c:strCache>
                <c:ptCount val="1"/>
                <c:pt idx="0">
                  <c:v>2</c:v>
                </c:pt>
              </c:strCache>
            </c:strRef>
          </c:tx>
          <c:spPr>
            <a:gradFill rotWithShape="1">
              <a:gsLst>
                <a:gs pos="0">
                  <a:schemeClr val="accent3">
                    <a:tint val="77000"/>
                    <a:shade val="85000"/>
                    <a:satMod val="130000"/>
                  </a:schemeClr>
                </a:gs>
                <a:gs pos="34000">
                  <a:schemeClr val="accent3">
                    <a:tint val="77000"/>
                    <a:shade val="87000"/>
                    <a:satMod val="125000"/>
                  </a:schemeClr>
                </a:gs>
                <a:gs pos="70000">
                  <a:schemeClr val="accent3">
                    <a:tint val="77000"/>
                    <a:tint val="100000"/>
                    <a:shade val="90000"/>
                    <a:satMod val="130000"/>
                  </a:schemeClr>
                </a:gs>
                <a:gs pos="100000">
                  <a:schemeClr val="accent3">
                    <a:tint val="77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Sheet1!$D$2</c:f>
              <c:numCache>
                <c:formatCode>General</c:formatCode>
                <c:ptCount val="1"/>
                <c:pt idx="0">
                  <c:v>0</c:v>
                </c:pt>
              </c:numCache>
            </c:numRef>
          </c:val>
          <c:extLst>
            <c:ext xmlns:c16="http://schemas.microsoft.com/office/drawing/2014/chart" uri="{C3380CC4-5D6E-409C-BE32-E72D297353CC}">
              <c16:uniqueId val="{00000005-AD43-4ABF-99C5-42D50F5FB8EA}"/>
            </c:ext>
          </c:extLst>
        </c:ser>
        <c:ser>
          <c:idx val="3"/>
          <c:order val="3"/>
          <c:tx>
            <c:strRef>
              <c:f>Sheet1!$E$1</c:f>
              <c:strCache>
                <c:ptCount val="1"/>
                <c:pt idx="0">
                  <c:v>3</c:v>
                </c:pt>
              </c:strCache>
            </c:strRef>
          </c:tx>
          <c:spPr>
            <a:gradFill rotWithShape="1">
              <a:gsLst>
                <a:gs pos="0">
                  <a:schemeClr val="accent3">
                    <a:tint val="93000"/>
                    <a:shade val="85000"/>
                    <a:satMod val="130000"/>
                  </a:schemeClr>
                </a:gs>
                <a:gs pos="34000">
                  <a:schemeClr val="accent3">
                    <a:tint val="93000"/>
                    <a:shade val="87000"/>
                    <a:satMod val="125000"/>
                  </a:schemeClr>
                </a:gs>
                <a:gs pos="70000">
                  <a:schemeClr val="accent3">
                    <a:tint val="93000"/>
                    <a:tint val="100000"/>
                    <a:shade val="90000"/>
                    <a:satMod val="130000"/>
                  </a:schemeClr>
                </a:gs>
                <a:gs pos="100000">
                  <a:schemeClr val="accent3">
                    <a:tint val="93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Sheet1!$E$2</c:f>
              <c:numCache>
                <c:formatCode>General</c:formatCode>
                <c:ptCount val="1"/>
                <c:pt idx="0">
                  <c:v>0.02</c:v>
                </c:pt>
              </c:numCache>
            </c:numRef>
          </c:val>
          <c:extLst>
            <c:ext xmlns:c16="http://schemas.microsoft.com/office/drawing/2014/chart" uri="{C3380CC4-5D6E-409C-BE32-E72D297353CC}">
              <c16:uniqueId val="{00000007-AD43-4ABF-99C5-42D50F5FB8EA}"/>
            </c:ext>
          </c:extLst>
        </c:ser>
        <c:ser>
          <c:idx val="4"/>
          <c:order val="4"/>
          <c:tx>
            <c:strRef>
              <c:f>Sheet1!$F$1</c:f>
              <c:strCache>
                <c:ptCount val="1"/>
                <c:pt idx="0">
                  <c:v>4</c:v>
                </c:pt>
              </c:strCache>
            </c:strRef>
          </c:tx>
          <c:spPr>
            <a:gradFill rotWithShape="1">
              <a:gsLst>
                <a:gs pos="0">
                  <a:schemeClr val="accent3">
                    <a:shade val="92000"/>
                    <a:shade val="85000"/>
                    <a:satMod val="130000"/>
                  </a:schemeClr>
                </a:gs>
                <a:gs pos="34000">
                  <a:schemeClr val="accent3">
                    <a:shade val="92000"/>
                    <a:shade val="87000"/>
                    <a:satMod val="125000"/>
                  </a:schemeClr>
                </a:gs>
                <a:gs pos="70000">
                  <a:schemeClr val="accent3">
                    <a:shade val="92000"/>
                    <a:tint val="100000"/>
                    <a:shade val="90000"/>
                    <a:satMod val="130000"/>
                  </a:schemeClr>
                </a:gs>
                <a:gs pos="100000">
                  <a:schemeClr val="accent3">
                    <a:shade val="92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Sheet1!$F$2</c:f>
              <c:numCache>
                <c:formatCode>General</c:formatCode>
                <c:ptCount val="1"/>
                <c:pt idx="0">
                  <c:v>0.02</c:v>
                </c:pt>
              </c:numCache>
            </c:numRef>
          </c:val>
          <c:extLst>
            <c:ext xmlns:c16="http://schemas.microsoft.com/office/drawing/2014/chart" uri="{C3380CC4-5D6E-409C-BE32-E72D297353CC}">
              <c16:uniqueId val="{00000009-AD43-4ABF-99C5-42D50F5FB8EA}"/>
            </c:ext>
          </c:extLst>
        </c:ser>
        <c:ser>
          <c:idx val="5"/>
          <c:order val="5"/>
          <c:tx>
            <c:strRef>
              <c:f>Sheet1!$G$1</c:f>
              <c:strCache>
                <c:ptCount val="1"/>
                <c:pt idx="0">
                  <c:v>5</c:v>
                </c:pt>
              </c:strCache>
            </c:strRef>
          </c:tx>
          <c:spPr>
            <a:gradFill rotWithShape="1">
              <a:gsLst>
                <a:gs pos="0">
                  <a:schemeClr val="accent3">
                    <a:shade val="76000"/>
                    <a:shade val="85000"/>
                    <a:satMod val="130000"/>
                  </a:schemeClr>
                </a:gs>
                <a:gs pos="34000">
                  <a:schemeClr val="accent3">
                    <a:shade val="76000"/>
                    <a:shade val="87000"/>
                    <a:satMod val="125000"/>
                  </a:schemeClr>
                </a:gs>
                <a:gs pos="70000">
                  <a:schemeClr val="accent3">
                    <a:shade val="76000"/>
                    <a:tint val="100000"/>
                    <a:shade val="90000"/>
                    <a:satMod val="130000"/>
                  </a:schemeClr>
                </a:gs>
                <a:gs pos="100000">
                  <a:schemeClr val="accent3">
                    <a:shade val="76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Sheet1!$G$2</c:f>
              <c:numCache>
                <c:formatCode>General</c:formatCode>
                <c:ptCount val="1"/>
                <c:pt idx="0">
                  <c:v>0.03</c:v>
                </c:pt>
              </c:numCache>
            </c:numRef>
          </c:val>
          <c:extLst>
            <c:ext xmlns:c16="http://schemas.microsoft.com/office/drawing/2014/chart" uri="{C3380CC4-5D6E-409C-BE32-E72D297353CC}">
              <c16:uniqueId val="{0000000B-AD43-4ABF-99C5-42D50F5FB8EA}"/>
            </c:ext>
          </c:extLst>
        </c:ser>
        <c:ser>
          <c:idx val="6"/>
          <c:order val="6"/>
          <c:tx>
            <c:strRef>
              <c:f>Sheet1!$H$1</c:f>
              <c:strCache>
                <c:ptCount val="1"/>
                <c:pt idx="0">
                  <c:v>6</c:v>
                </c:pt>
              </c:strCache>
            </c:strRef>
          </c:tx>
          <c:spPr>
            <a:gradFill rotWithShape="1">
              <a:gsLst>
                <a:gs pos="0">
                  <a:schemeClr val="accent3">
                    <a:shade val="61000"/>
                    <a:shade val="85000"/>
                    <a:satMod val="130000"/>
                  </a:schemeClr>
                </a:gs>
                <a:gs pos="34000">
                  <a:schemeClr val="accent3">
                    <a:shade val="61000"/>
                    <a:shade val="87000"/>
                    <a:satMod val="125000"/>
                  </a:schemeClr>
                </a:gs>
                <a:gs pos="70000">
                  <a:schemeClr val="accent3">
                    <a:shade val="61000"/>
                    <a:tint val="100000"/>
                    <a:shade val="90000"/>
                    <a:satMod val="130000"/>
                  </a:schemeClr>
                </a:gs>
                <a:gs pos="100000">
                  <a:schemeClr val="accent3">
                    <a:shade val="61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Sheet1!$H$2</c:f>
              <c:numCache>
                <c:formatCode>General</c:formatCode>
                <c:ptCount val="1"/>
                <c:pt idx="0">
                  <c:v>0.23</c:v>
                </c:pt>
              </c:numCache>
            </c:numRef>
          </c:val>
          <c:extLst>
            <c:ext xmlns:c16="http://schemas.microsoft.com/office/drawing/2014/chart" uri="{C3380CC4-5D6E-409C-BE32-E72D297353CC}">
              <c16:uniqueId val="{0000000D-AD43-4ABF-99C5-42D50F5FB8EA}"/>
            </c:ext>
          </c:extLst>
        </c:ser>
        <c:ser>
          <c:idx val="7"/>
          <c:order val="7"/>
          <c:tx>
            <c:strRef>
              <c:f>Sheet1!$I$1</c:f>
              <c:strCache>
                <c:ptCount val="1"/>
                <c:pt idx="0">
                  <c:v>7</c:v>
                </c:pt>
              </c:strCache>
            </c:strRef>
          </c:tx>
          <c:spPr>
            <a:gradFill rotWithShape="1">
              <a:gsLst>
                <a:gs pos="0">
                  <a:schemeClr val="accent3">
                    <a:shade val="45000"/>
                    <a:shade val="85000"/>
                    <a:satMod val="130000"/>
                  </a:schemeClr>
                </a:gs>
                <a:gs pos="34000">
                  <a:schemeClr val="accent3">
                    <a:shade val="45000"/>
                    <a:shade val="87000"/>
                    <a:satMod val="125000"/>
                  </a:schemeClr>
                </a:gs>
                <a:gs pos="70000">
                  <a:schemeClr val="accent3">
                    <a:shade val="45000"/>
                    <a:tint val="100000"/>
                    <a:shade val="90000"/>
                    <a:satMod val="130000"/>
                  </a:schemeClr>
                </a:gs>
                <a:gs pos="100000">
                  <a:schemeClr val="accent3">
                    <a:shade val="45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Sheet1!$A$2</c:f>
              <c:strCache>
                <c:ptCount val="1"/>
              </c:strCache>
            </c:strRef>
          </c:cat>
          <c:val>
            <c:numRef>
              <c:f>Sheet1!$I$2</c:f>
              <c:numCache>
                <c:formatCode>General</c:formatCode>
                <c:ptCount val="1"/>
                <c:pt idx="0">
                  <c:v>0.7</c:v>
                </c:pt>
              </c:numCache>
            </c:numRef>
          </c:val>
          <c:extLst>
            <c:ext xmlns:c16="http://schemas.microsoft.com/office/drawing/2014/chart" uri="{C3380CC4-5D6E-409C-BE32-E72D297353CC}">
              <c16:uniqueId val="{0000000F-AD43-4ABF-99C5-42D50F5FB8EA}"/>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0</c:v>
                </c:pt>
              </c:strCache>
            </c:strRef>
          </c:tx>
          <c:spPr>
            <a:solidFill>
              <a:schemeClr val="accent3">
                <a:tint val="46000"/>
              </a:schemeClr>
            </a:solidFill>
            <a:ln>
              <a:noFill/>
            </a:ln>
            <a:effectLst/>
          </c:spPr>
          <c:invertIfNegative val="0"/>
          <c:cat>
            <c:strRef>
              <c:f>Sheet1!$A$2</c:f>
              <c:strCache>
                <c:ptCount val="1"/>
              </c:strCache>
            </c:strRef>
          </c:cat>
          <c:val>
            <c:numRef>
              <c:f>Sheet1!$B$2</c:f>
              <c:numCache>
                <c:formatCode>General</c:formatCode>
                <c:ptCount val="1"/>
                <c:pt idx="0">
                  <c:v>0</c:v>
                </c:pt>
              </c:numCache>
            </c:numRef>
          </c:val>
          <c:extLst>
            <c:ext xmlns:c16="http://schemas.microsoft.com/office/drawing/2014/chart" uri="{C3380CC4-5D6E-409C-BE32-E72D297353CC}">
              <c16:uniqueId val="{00000001-96A0-4D40-A594-4118391A5EF3}"/>
            </c:ext>
          </c:extLst>
        </c:ser>
        <c:ser>
          <c:idx val="1"/>
          <c:order val="1"/>
          <c:tx>
            <c:strRef>
              <c:f>Sheet1!$C$1</c:f>
              <c:strCache>
                <c:ptCount val="1"/>
                <c:pt idx="0">
                  <c:v>1</c:v>
                </c:pt>
              </c:strCache>
            </c:strRef>
          </c:tx>
          <c:spPr>
            <a:solidFill>
              <a:schemeClr val="accent3">
                <a:tint val="62000"/>
              </a:schemeClr>
            </a:solidFill>
            <a:ln>
              <a:noFill/>
            </a:ln>
            <a:effectLst/>
          </c:spPr>
          <c:invertIfNegative val="0"/>
          <c:cat>
            <c:strRef>
              <c:f>Sheet1!$A$2</c:f>
              <c:strCache>
                <c:ptCount val="1"/>
              </c:strCache>
            </c:strRef>
          </c:cat>
          <c:val>
            <c:numRef>
              <c:f>Sheet1!$C$2</c:f>
              <c:numCache>
                <c:formatCode>General</c:formatCode>
                <c:ptCount val="1"/>
                <c:pt idx="0">
                  <c:v>0</c:v>
                </c:pt>
              </c:numCache>
            </c:numRef>
          </c:val>
          <c:extLst>
            <c:ext xmlns:c16="http://schemas.microsoft.com/office/drawing/2014/chart" uri="{C3380CC4-5D6E-409C-BE32-E72D297353CC}">
              <c16:uniqueId val="{00000003-96A0-4D40-A594-4118391A5EF3}"/>
            </c:ext>
          </c:extLst>
        </c:ser>
        <c:ser>
          <c:idx val="2"/>
          <c:order val="2"/>
          <c:tx>
            <c:strRef>
              <c:f>Sheet1!$D$1</c:f>
              <c:strCache>
                <c:ptCount val="1"/>
                <c:pt idx="0">
                  <c:v>2</c:v>
                </c:pt>
              </c:strCache>
            </c:strRef>
          </c:tx>
          <c:spPr>
            <a:solidFill>
              <a:schemeClr val="accent3">
                <a:tint val="77000"/>
              </a:schemeClr>
            </a:solidFill>
            <a:ln>
              <a:noFill/>
            </a:ln>
            <a:effectLst/>
          </c:spPr>
          <c:invertIfNegative val="0"/>
          <c:cat>
            <c:strRef>
              <c:f>Sheet1!$A$2</c:f>
              <c:strCache>
                <c:ptCount val="1"/>
              </c:strCache>
            </c:strRef>
          </c:cat>
          <c:val>
            <c:numRef>
              <c:f>Sheet1!$D$2</c:f>
              <c:numCache>
                <c:formatCode>General</c:formatCode>
                <c:ptCount val="1"/>
                <c:pt idx="0">
                  <c:v>0</c:v>
                </c:pt>
              </c:numCache>
            </c:numRef>
          </c:val>
          <c:extLst>
            <c:ext xmlns:c16="http://schemas.microsoft.com/office/drawing/2014/chart" uri="{C3380CC4-5D6E-409C-BE32-E72D297353CC}">
              <c16:uniqueId val="{00000005-96A0-4D40-A594-4118391A5EF3}"/>
            </c:ext>
          </c:extLst>
        </c:ser>
        <c:ser>
          <c:idx val="3"/>
          <c:order val="3"/>
          <c:tx>
            <c:strRef>
              <c:f>Sheet1!$E$1</c:f>
              <c:strCache>
                <c:ptCount val="1"/>
                <c:pt idx="0">
                  <c:v>3</c:v>
                </c:pt>
              </c:strCache>
            </c:strRef>
          </c:tx>
          <c:spPr>
            <a:solidFill>
              <a:schemeClr val="accent3">
                <a:tint val="93000"/>
              </a:schemeClr>
            </a:solidFill>
            <a:ln>
              <a:noFill/>
            </a:ln>
            <a:effectLst/>
          </c:spPr>
          <c:invertIfNegative val="0"/>
          <c:cat>
            <c:strRef>
              <c:f>Sheet1!$A$2</c:f>
              <c:strCache>
                <c:ptCount val="1"/>
              </c:strCache>
            </c:strRef>
          </c:cat>
          <c:val>
            <c:numRef>
              <c:f>Sheet1!$E$2</c:f>
              <c:numCache>
                <c:formatCode>General</c:formatCode>
                <c:ptCount val="1"/>
                <c:pt idx="0">
                  <c:v>0</c:v>
                </c:pt>
              </c:numCache>
            </c:numRef>
          </c:val>
          <c:extLst>
            <c:ext xmlns:c16="http://schemas.microsoft.com/office/drawing/2014/chart" uri="{C3380CC4-5D6E-409C-BE32-E72D297353CC}">
              <c16:uniqueId val="{00000007-96A0-4D40-A594-4118391A5EF3}"/>
            </c:ext>
          </c:extLst>
        </c:ser>
        <c:ser>
          <c:idx val="4"/>
          <c:order val="4"/>
          <c:tx>
            <c:strRef>
              <c:f>Sheet1!$F$1</c:f>
              <c:strCache>
                <c:ptCount val="1"/>
                <c:pt idx="0">
                  <c:v>4</c:v>
                </c:pt>
              </c:strCache>
            </c:strRef>
          </c:tx>
          <c:spPr>
            <a:solidFill>
              <a:schemeClr val="accent3">
                <a:shade val="92000"/>
              </a:schemeClr>
            </a:solidFill>
            <a:ln>
              <a:noFill/>
            </a:ln>
            <a:effectLst/>
          </c:spPr>
          <c:invertIfNegative val="0"/>
          <c:cat>
            <c:strRef>
              <c:f>Sheet1!$A$2</c:f>
              <c:strCache>
                <c:ptCount val="1"/>
              </c:strCache>
            </c:strRef>
          </c:cat>
          <c:val>
            <c:numRef>
              <c:f>Sheet1!$F$2</c:f>
              <c:numCache>
                <c:formatCode>General</c:formatCode>
                <c:ptCount val="1"/>
                <c:pt idx="0">
                  <c:v>0.02</c:v>
                </c:pt>
              </c:numCache>
            </c:numRef>
          </c:val>
          <c:extLst>
            <c:ext xmlns:c16="http://schemas.microsoft.com/office/drawing/2014/chart" uri="{C3380CC4-5D6E-409C-BE32-E72D297353CC}">
              <c16:uniqueId val="{00000009-96A0-4D40-A594-4118391A5EF3}"/>
            </c:ext>
          </c:extLst>
        </c:ser>
        <c:ser>
          <c:idx val="5"/>
          <c:order val="5"/>
          <c:tx>
            <c:strRef>
              <c:f>Sheet1!$G$1</c:f>
              <c:strCache>
                <c:ptCount val="1"/>
                <c:pt idx="0">
                  <c:v>5</c:v>
                </c:pt>
              </c:strCache>
            </c:strRef>
          </c:tx>
          <c:spPr>
            <a:solidFill>
              <a:schemeClr val="accent3">
                <a:shade val="76000"/>
              </a:schemeClr>
            </a:solidFill>
            <a:ln>
              <a:noFill/>
            </a:ln>
            <a:effectLst/>
          </c:spPr>
          <c:invertIfNegative val="0"/>
          <c:cat>
            <c:strRef>
              <c:f>Sheet1!$A$2</c:f>
              <c:strCache>
                <c:ptCount val="1"/>
              </c:strCache>
            </c:strRef>
          </c:cat>
          <c:val>
            <c:numRef>
              <c:f>Sheet1!$G$2</c:f>
              <c:numCache>
                <c:formatCode>General</c:formatCode>
                <c:ptCount val="1"/>
                <c:pt idx="0">
                  <c:v>0.03</c:v>
                </c:pt>
              </c:numCache>
            </c:numRef>
          </c:val>
          <c:extLst>
            <c:ext xmlns:c16="http://schemas.microsoft.com/office/drawing/2014/chart" uri="{C3380CC4-5D6E-409C-BE32-E72D297353CC}">
              <c16:uniqueId val="{0000000B-96A0-4D40-A594-4118391A5EF3}"/>
            </c:ext>
          </c:extLst>
        </c:ser>
        <c:ser>
          <c:idx val="6"/>
          <c:order val="6"/>
          <c:tx>
            <c:strRef>
              <c:f>Sheet1!$H$1</c:f>
              <c:strCache>
                <c:ptCount val="1"/>
                <c:pt idx="0">
                  <c:v>6</c:v>
                </c:pt>
              </c:strCache>
            </c:strRef>
          </c:tx>
          <c:spPr>
            <a:solidFill>
              <a:schemeClr val="accent3">
                <a:shade val="61000"/>
              </a:schemeClr>
            </a:solidFill>
            <a:ln>
              <a:noFill/>
            </a:ln>
            <a:effectLst/>
          </c:spPr>
          <c:invertIfNegative val="0"/>
          <c:cat>
            <c:strRef>
              <c:f>Sheet1!$A$2</c:f>
              <c:strCache>
                <c:ptCount val="1"/>
              </c:strCache>
            </c:strRef>
          </c:cat>
          <c:val>
            <c:numRef>
              <c:f>Sheet1!$H$2</c:f>
              <c:numCache>
                <c:formatCode>General</c:formatCode>
                <c:ptCount val="1"/>
                <c:pt idx="0">
                  <c:v>0.15</c:v>
                </c:pt>
              </c:numCache>
            </c:numRef>
          </c:val>
          <c:extLst>
            <c:ext xmlns:c16="http://schemas.microsoft.com/office/drawing/2014/chart" uri="{C3380CC4-5D6E-409C-BE32-E72D297353CC}">
              <c16:uniqueId val="{0000000D-96A0-4D40-A594-4118391A5EF3}"/>
            </c:ext>
          </c:extLst>
        </c:ser>
        <c:ser>
          <c:idx val="7"/>
          <c:order val="7"/>
          <c:tx>
            <c:strRef>
              <c:f>Sheet1!$I$1</c:f>
              <c:strCache>
                <c:ptCount val="1"/>
                <c:pt idx="0">
                  <c:v>7</c:v>
                </c:pt>
              </c:strCache>
            </c:strRef>
          </c:tx>
          <c:spPr>
            <a:solidFill>
              <a:schemeClr val="accent3">
                <a:shade val="45000"/>
              </a:schemeClr>
            </a:solidFill>
            <a:ln>
              <a:noFill/>
            </a:ln>
            <a:effectLst/>
          </c:spPr>
          <c:invertIfNegative val="0"/>
          <c:cat>
            <c:strRef>
              <c:f>Sheet1!$A$2</c:f>
              <c:strCache>
                <c:ptCount val="1"/>
              </c:strCache>
            </c:strRef>
          </c:cat>
          <c:val>
            <c:numRef>
              <c:f>Sheet1!$I$2</c:f>
              <c:numCache>
                <c:formatCode>General</c:formatCode>
                <c:ptCount val="1"/>
                <c:pt idx="0">
                  <c:v>0.8</c:v>
                </c:pt>
              </c:numCache>
            </c:numRef>
          </c:val>
          <c:extLst>
            <c:ext xmlns:c16="http://schemas.microsoft.com/office/drawing/2014/chart" uri="{C3380CC4-5D6E-409C-BE32-E72D297353CC}">
              <c16:uniqueId val="{0000000F-96A0-4D40-A594-4118391A5EF3}"/>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Kuinka monta TUNTIA liikut TAVALLISEN VIIKON aikana yhteensä?</c:v>
                </c:pt>
              </c:strCache>
            </c:strRef>
          </c:tx>
          <c:spPr>
            <a:solidFill>
              <a:schemeClr val="accent1"/>
            </a:solidFill>
            <a:ln>
              <a:noFill/>
            </a:ln>
            <a:effectLst/>
          </c:spPr>
          <c:invertIfNegative val="0"/>
          <c:dLbls>
            <c:dLbl>
              <c:idx val="9"/>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243-4CA6-8A23-6EBF632F28CD}"/>
                </c:ext>
              </c:extLst>
            </c:dLbl>
            <c:dLbl>
              <c:idx val="10"/>
              <c:tx>
                <c:rich>
                  <a:bodyPr/>
                  <a:lstStyle/>
                  <a:p>
                    <a:r>
                      <a:rPr lang="en-US"/>
                      <a:t>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243-4CA6-8A23-6EBF632F28CD}"/>
                </c:ext>
              </c:extLst>
            </c:dLbl>
            <c:dLbl>
              <c:idx val="12"/>
              <c:tx>
                <c:rich>
                  <a:bodyPr/>
                  <a:lstStyle/>
                  <a:p>
                    <a:r>
                      <a:rPr lang="en-US"/>
                      <a:t>7%</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243-4CA6-8A23-6EBF632F28CD}"/>
                </c:ext>
              </c:extLst>
            </c:dLbl>
            <c:dLbl>
              <c:idx val="14"/>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243-4CA6-8A23-6EBF632F28CD}"/>
                </c:ext>
              </c:extLst>
            </c:dLbl>
            <c:dLbl>
              <c:idx val="15"/>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243-4CA6-8A23-6EBF632F28CD}"/>
                </c:ext>
              </c:extLst>
            </c:dLbl>
            <c:dLbl>
              <c:idx val="16"/>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243-4CA6-8A23-6EBF632F28CD}"/>
                </c:ext>
              </c:extLst>
            </c:dLbl>
            <c:dLbl>
              <c:idx val="18"/>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C243-4CA6-8A23-6EBF632F28CD}"/>
                </c:ext>
              </c:extLst>
            </c:dLbl>
            <c:dLbl>
              <c:idx val="19"/>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243-4CA6-8A23-6EBF632F28CD}"/>
                </c:ext>
              </c:extLst>
            </c:dLbl>
            <c:dLbl>
              <c:idx val="20"/>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C243-4CA6-8A23-6EBF632F28CD}"/>
                </c:ext>
              </c:extLst>
            </c:dLbl>
            <c:dLbl>
              <c:idx val="21"/>
              <c:tx>
                <c:rich>
                  <a:bodyPr/>
                  <a:lstStyle/>
                  <a:p>
                    <a:r>
                      <a:rPr lang="en-US"/>
                      <a:t>7%</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C243-4CA6-8A23-6EBF632F28CD}"/>
                </c:ext>
              </c:extLst>
            </c:dLbl>
            <c:dLbl>
              <c:idx val="22"/>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243-4CA6-8A23-6EBF632F28CD}"/>
                </c:ext>
              </c:extLst>
            </c:dLbl>
            <c:dLbl>
              <c:idx val="23"/>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243-4CA6-8A23-6EBF632F28CD}"/>
                </c:ext>
              </c:extLst>
            </c:dLbl>
            <c:dLbl>
              <c:idx val="24"/>
              <c:tx>
                <c:rich>
                  <a:bodyPr/>
                  <a:lstStyle/>
                  <a:p>
                    <a:r>
                      <a:rPr lang="en-US"/>
                      <a:t>13%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C243-4CA6-8A23-6EBF632F28CD}"/>
                </c:ext>
              </c:extLst>
            </c:dLbl>
            <c:dLbl>
              <c:idx val="25"/>
              <c:tx>
                <c:rich>
                  <a:bodyPr/>
                  <a:lstStyle/>
                  <a:p>
                    <a:r>
                      <a:rPr lang="en-US"/>
                      <a:t>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243-4CA6-8A23-6EBF632F28CD}"/>
                </c:ext>
              </c:extLst>
            </c:dLbl>
            <c:dLbl>
              <c:idx val="30"/>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C243-4CA6-8A23-6EBF632F28CD}"/>
                </c:ext>
              </c:extLst>
            </c:dLbl>
            <c:dLbl>
              <c:idx val="35"/>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C243-4CA6-8A23-6EBF632F28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Sheet1!$A$2:$A$37</c:f>
              <c:numCache>
                <c:formatCode>General</c:formatCode>
                <c:ptCount val="3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numCache>
            </c:numRef>
          </c:cat>
          <c:val>
            <c:numRef>
              <c:f>Sheet1!$B$2:$B$37</c:f>
              <c:numCache>
                <c:formatCode>General</c:formatCode>
                <c:ptCount val="36"/>
                <c:pt idx="0">
                  <c:v>0</c:v>
                </c:pt>
                <c:pt idx="1">
                  <c:v>0</c:v>
                </c:pt>
                <c:pt idx="2">
                  <c:v>0</c:v>
                </c:pt>
                <c:pt idx="3">
                  <c:v>0</c:v>
                </c:pt>
                <c:pt idx="4">
                  <c:v>0</c:v>
                </c:pt>
                <c:pt idx="5">
                  <c:v>0</c:v>
                </c:pt>
                <c:pt idx="6">
                  <c:v>0</c:v>
                </c:pt>
                <c:pt idx="7">
                  <c:v>0</c:v>
                </c:pt>
                <c:pt idx="8">
                  <c:v>0</c:v>
                </c:pt>
                <c:pt idx="9">
                  <c:v>0.02</c:v>
                </c:pt>
                <c:pt idx="10">
                  <c:v>0.02</c:v>
                </c:pt>
                <c:pt idx="11">
                  <c:v>0</c:v>
                </c:pt>
                <c:pt idx="12">
                  <c:v>7.0000000000000007E-2</c:v>
                </c:pt>
                <c:pt idx="13">
                  <c:v>0</c:v>
                </c:pt>
                <c:pt idx="14">
                  <c:v>0.05</c:v>
                </c:pt>
                <c:pt idx="15">
                  <c:v>0.05</c:v>
                </c:pt>
                <c:pt idx="16">
                  <c:v>0.05</c:v>
                </c:pt>
                <c:pt idx="17">
                  <c:v>0</c:v>
                </c:pt>
                <c:pt idx="18">
                  <c:v>0.05</c:v>
                </c:pt>
                <c:pt idx="19">
                  <c:v>0.05</c:v>
                </c:pt>
                <c:pt idx="20">
                  <c:v>0.1</c:v>
                </c:pt>
                <c:pt idx="21">
                  <c:v>7.0000000000000007E-2</c:v>
                </c:pt>
                <c:pt idx="22">
                  <c:v>0.1</c:v>
                </c:pt>
                <c:pt idx="23">
                  <c:v>0.1</c:v>
                </c:pt>
                <c:pt idx="24">
                  <c:v>0.13</c:v>
                </c:pt>
                <c:pt idx="25">
                  <c:v>0.08</c:v>
                </c:pt>
                <c:pt idx="26">
                  <c:v>0</c:v>
                </c:pt>
                <c:pt idx="27">
                  <c:v>0</c:v>
                </c:pt>
                <c:pt idx="28">
                  <c:v>0</c:v>
                </c:pt>
                <c:pt idx="29">
                  <c:v>0</c:v>
                </c:pt>
                <c:pt idx="30">
                  <c:v>0.03</c:v>
                </c:pt>
                <c:pt idx="31">
                  <c:v>0</c:v>
                </c:pt>
                <c:pt idx="32">
                  <c:v>0</c:v>
                </c:pt>
                <c:pt idx="33">
                  <c:v>0</c:v>
                </c:pt>
                <c:pt idx="34">
                  <c:v>0</c:v>
                </c:pt>
                <c:pt idx="35">
                  <c:v>0.03</c:v>
                </c:pt>
              </c:numCache>
            </c:numRef>
          </c:val>
          <c:extLst>
            <c:ext xmlns:c16="http://schemas.microsoft.com/office/drawing/2014/chart" uri="{C3380CC4-5D6E-409C-BE32-E72D297353CC}">
              <c16:uniqueId val="{00000024-C243-4CA6-8A23-6EBF632F28CD}"/>
            </c:ext>
          </c:extLst>
        </c:ser>
        <c:dLbls>
          <c:showLegendKey val="0"/>
          <c:showVal val="0"/>
          <c:showCatName val="0"/>
          <c:showSerName val="0"/>
          <c:showPercent val="0"/>
          <c:showBubbleSize val="0"/>
        </c:dLbls>
        <c:gapWidth val="219"/>
        <c:overlap val="-27"/>
        <c:axId val="67451136"/>
        <c:axId val="66437120"/>
      </c:barChart>
      <c:catAx>
        <c:axId val="67451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Oletko tuntenut itsesi väsyneeksi päiväsaikaan viimeisen kolmen kuukauden aikana?</c:v>
                </c:pt>
              </c:strCache>
            </c:strRef>
          </c:tx>
          <c:spPr>
            <a:solidFill>
              <a:schemeClr val="accent1"/>
            </a:solidFill>
            <a:ln>
              <a:noFill/>
            </a:ln>
            <a:effectLst/>
          </c:spPr>
          <c:invertIfNegative val="0"/>
          <c:dLbls>
            <c:dLbl>
              <c:idx val="1"/>
              <c:tx>
                <c:rich>
                  <a:bodyPr/>
                  <a:lstStyle/>
                  <a:p>
                    <a:r>
                      <a:rPr lang="en-US"/>
                      <a:t>20%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21-43C6-AA92-CC847C088E0C}"/>
                </c:ext>
              </c:extLst>
            </c:dLbl>
            <c:dLbl>
              <c:idx val="2"/>
              <c:tx>
                <c:rich>
                  <a:bodyPr/>
                  <a:lstStyle/>
                  <a:p>
                    <a:r>
                      <a:rPr lang="en-US"/>
                      <a:t>49%</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21-43C6-AA92-CC847C088E0C}"/>
                </c:ext>
              </c:extLst>
            </c:dLbl>
            <c:dLbl>
              <c:idx val="3"/>
              <c:tx>
                <c:rich>
                  <a:bodyPr/>
                  <a:lstStyle/>
                  <a:p>
                    <a:r>
                      <a:rPr lang="en-US"/>
                      <a:t>21%</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21-43C6-AA92-CC847C088E0C}"/>
                </c:ext>
              </c:extLst>
            </c:dLbl>
            <c:dLbl>
              <c:idx val="4"/>
              <c:tx>
                <c:rich>
                  <a:bodyPr/>
                  <a:lstStyle/>
                  <a:p>
                    <a:r>
                      <a:rPr lang="en-US"/>
                      <a:t>10%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321-43C6-AA92-CC847C088E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En kertaakaan</c:v>
                </c:pt>
                <c:pt idx="1">
                  <c:v>Harvemmin kuin kerran viikossa</c:v>
                </c:pt>
                <c:pt idx="2">
                  <c:v>1-2 päivänä viikossa</c:v>
                </c:pt>
                <c:pt idx="3">
                  <c:v>3-5 päivänä viikossa</c:v>
                </c:pt>
                <c:pt idx="4">
                  <c:v>Päivittäin tai lähes päivittäin</c:v>
                </c:pt>
              </c:strCache>
            </c:strRef>
          </c:cat>
          <c:val>
            <c:numRef>
              <c:f>Sheet1!$B$2:$B$6</c:f>
              <c:numCache>
                <c:formatCode>General</c:formatCode>
                <c:ptCount val="5"/>
                <c:pt idx="0">
                  <c:v>0</c:v>
                </c:pt>
                <c:pt idx="1">
                  <c:v>0.2</c:v>
                </c:pt>
                <c:pt idx="2">
                  <c:v>0.49</c:v>
                </c:pt>
                <c:pt idx="3">
                  <c:v>0.21</c:v>
                </c:pt>
                <c:pt idx="4">
                  <c:v>0.1</c:v>
                </c:pt>
              </c:numCache>
            </c:numRef>
          </c:val>
          <c:extLst>
            <c:ext xmlns:c16="http://schemas.microsoft.com/office/drawing/2014/chart" uri="{C3380CC4-5D6E-409C-BE32-E72D297353CC}">
              <c16:uniqueId val="{00000005-D321-43C6-AA92-CC847C088E0C}"/>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bar"/>
        <c:grouping val="stacked"/>
        <c:varyColors val="0"/>
        <c:ser>
          <c:idx val="0"/>
          <c:order val="0"/>
          <c:tx>
            <c:strRef>
              <c:f>Sheet1!$B$1</c:f>
              <c:strCache>
                <c:ptCount val="1"/>
                <c:pt idx="0">
                  <c:v>ei pidä lainkaan paikkaansa</c:v>
                </c:pt>
              </c:strCache>
            </c:strRef>
          </c:tx>
          <c:spPr>
            <a:solidFill>
              <a:schemeClr val="accent3">
                <a:tint val="54000"/>
              </a:schemeClr>
            </a:solidFill>
            <a:ln>
              <a:noFill/>
            </a:ln>
            <a:effectLst/>
          </c:spPr>
          <c:invertIfNegative val="0"/>
          <c:cat>
            <c:strRef>
              <c:f>Sheet1!$A$2:$A$10</c:f>
              <c:strCache>
                <c:ptCount val="9"/>
                <c:pt idx="0">
                  <c:v>Käyn nukkumaan samaan aikaan joka ilta.</c:v>
                </c:pt>
                <c:pt idx="1">
                  <c:v>Lopetan sähköisten laitteiden käytön vähintään tunnin ennen nukkumaanmenoa.</c:v>
                </c:pt>
                <c:pt idx="2">
                  <c:v>Herään aamulla pirteänä.</c:v>
                </c:pt>
                <c:pt idx="3">
                  <c:v>Syön 5-6 ateriaa (ruokailut + välipalat) päivässä.</c:v>
                </c:pt>
                <c:pt idx="4">
                  <c:v>Osallistun kotona ruoanlaittoon.</c:v>
                </c:pt>
                <c:pt idx="5">
                  <c:v>Pesen käteni aina ennen ruokailua.</c:v>
                </c:pt>
                <c:pt idx="6">
                  <c:v>Otan nopeasti yhteyttä valmentajaani sairastuessani tai loukkaantuessani.</c:v>
                </c:pt>
                <c:pt idx="7">
                  <c:v>Minulla on riittävästi vapaa-aikaa.</c:v>
                </c:pt>
                <c:pt idx="8">
                  <c:v>Minulla on riittävästi aikaa olla kavereiden kanssa.</c:v>
                </c:pt>
              </c:strCache>
            </c:strRef>
          </c:cat>
          <c:val>
            <c:numRef>
              <c:f>Sheet1!$B$2:$B$10</c:f>
              <c:numCache>
                <c:formatCode>General</c:formatCode>
                <c:ptCount val="9"/>
                <c:pt idx="0">
                  <c:v>0</c:v>
                </c:pt>
                <c:pt idx="1">
                  <c:v>0.41</c:v>
                </c:pt>
                <c:pt idx="2">
                  <c:v>0.24</c:v>
                </c:pt>
                <c:pt idx="3">
                  <c:v>0</c:v>
                </c:pt>
                <c:pt idx="4">
                  <c:v>0.08</c:v>
                </c:pt>
                <c:pt idx="5">
                  <c:v>0.05</c:v>
                </c:pt>
                <c:pt idx="6">
                  <c:v>0</c:v>
                </c:pt>
                <c:pt idx="7">
                  <c:v>0.02</c:v>
                </c:pt>
                <c:pt idx="8">
                  <c:v>0.1</c:v>
                </c:pt>
              </c:numCache>
            </c:numRef>
          </c:val>
          <c:extLst>
            <c:ext xmlns:c16="http://schemas.microsoft.com/office/drawing/2014/chart" uri="{C3380CC4-5D6E-409C-BE32-E72D297353CC}">
              <c16:uniqueId val="{00000009-B769-46AB-A1CB-297BEC465963}"/>
            </c:ext>
          </c:extLst>
        </c:ser>
        <c:ser>
          <c:idx val="1"/>
          <c:order val="1"/>
          <c:tx>
            <c:strRef>
              <c:f>Sheet1!$C$1</c:f>
              <c:strCache>
                <c:ptCount val="1"/>
                <c:pt idx="0">
                  <c:v>pitää jonkin verran paikkansa</c:v>
                </c:pt>
              </c:strCache>
            </c:strRef>
          </c:tx>
          <c:spPr>
            <a:solidFill>
              <a:schemeClr val="accent3">
                <a:tint val="77000"/>
              </a:schemeClr>
            </a:solidFill>
            <a:ln>
              <a:noFill/>
            </a:ln>
            <a:effectLst/>
          </c:spPr>
          <c:invertIfNegative val="0"/>
          <c:cat>
            <c:strRef>
              <c:f>Sheet1!$A$2:$A$10</c:f>
              <c:strCache>
                <c:ptCount val="9"/>
                <c:pt idx="0">
                  <c:v>Käyn nukkumaan samaan aikaan joka ilta.</c:v>
                </c:pt>
                <c:pt idx="1">
                  <c:v>Lopetan sähköisten laitteiden käytön vähintään tunnin ennen nukkumaanmenoa.</c:v>
                </c:pt>
                <c:pt idx="2">
                  <c:v>Herään aamulla pirteänä.</c:v>
                </c:pt>
                <c:pt idx="3">
                  <c:v>Syön 5-6 ateriaa (ruokailut + välipalat) päivässä.</c:v>
                </c:pt>
                <c:pt idx="4">
                  <c:v>Osallistun kotona ruoanlaittoon.</c:v>
                </c:pt>
                <c:pt idx="5">
                  <c:v>Pesen käteni aina ennen ruokailua.</c:v>
                </c:pt>
                <c:pt idx="6">
                  <c:v>Otan nopeasti yhteyttä valmentajaani sairastuessani tai loukkaantuessani.</c:v>
                </c:pt>
                <c:pt idx="7">
                  <c:v>Minulla on riittävästi vapaa-aikaa.</c:v>
                </c:pt>
                <c:pt idx="8">
                  <c:v>Minulla on riittävästi aikaa olla kavereiden kanssa.</c:v>
                </c:pt>
              </c:strCache>
            </c:strRef>
          </c:cat>
          <c:val>
            <c:numRef>
              <c:f>Sheet1!$C$2:$C$10</c:f>
              <c:numCache>
                <c:formatCode>General</c:formatCode>
                <c:ptCount val="9"/>
                <c:pt idx="0">
                  <c:v>0.15</c:v>
                </c:pt>
                <c:pt idx="1">
                  <c:v>0.31</c:v>
                </c:pt>
                <c:pt idx="2">
                  <c:v>0.31</c:v>
                </c:pt>
                <c:pt idx="3">
                  <c:v>7.0000000000000007E-2</c:v>
                </c:pt>
                <c:pt idx="4">
                  <c:v>0.26</c:v>
                </c:pt>
                <c:pt idx="5">
                  <c:v>7.0000000000000007E-2</c:v>
                </c:pt>
                <c:pt idx="6">
                  <c:v>0.02</c:v>
                </c:pt>
                <c:pt idx="7">
                  <c:v>0.22</c:v>
                </c:pt>
                <c:pt idx="8">
                  <c:v>0.32</c:v>
                </c:pt>
              </c:numCache>
            </c:numRef>
          </c:val>
          <c:extLst>
            <c:ext xmlns:c16="http://schemas.microsoft.com/office/drawing/2014/chart" uri="{C3380CC4-5D6E-409C-BE32-E72D297353CC}">
              <c16:uniqueId val="{00000013-B769-46AB-A1CB-297BEC465963}"/>
            </c:ext>
          </c:extLst>
        </c:ser>
        <c:ser>
          <c:idx val="2"/>
          <c:order val="2"/>
          <c:tx>
            <c:strRef>
              <c:f>Sheet1!$D$1</c:f>
              <c:strCache>
                <c:ptCount val="1"/>
                <c:pt idx="0">
                  <c:v>pitää osittain paikkansa</c:v>
                </c:pt>
              </c:strCache>
            </c:strRef>
          </c:tx>
          <c:spPr>
            <a:solidFill>
              <a:schemeClr val="accent3"/>
            </a:solidFill>
            <a:ln>
              <a:noFill/>
            </a:ln>
            <a:effectLst/>
          </c:spPr>
          <c:invertIfNegative val="0"/>
          <c:cat>
            <c:strRef>
              <c:f>Sheet1!$A$2:$A$10</c:f>
              <c:strCache>
                <c:ptCount val="9"/>
                <c:pt idx="0">
                  <c:v>Käyn nukkumaan samaan aikaan joka ilta.</c:v>
                </c:pt>
                <c:pt idx="1">
                  <c:v>Lopetan sähköisten laitteiden käytön vähintään tunnin ennen nukkumaanmenoa.</c:v>
                </c:pt>
                <c:pt idx="2">
                  <c:v>Herään aamulla pirteänä.</c:v>
                </c:pt>
                <c:pt idx="3">
                  <c:v>Syön 5-6 ateriaa (ruokailut + välipalat) päivässä.</c:v>
                </c:pt>
                <c:pt idx="4">
                  <c:v>Osallistun kotona ruoanlaittoon.</c:v>
                </c:pt>
                <c:pt idx="5">
                  <c:v>Pesen käteni aina ennen ruokailua.</c:v>
                </c:pt>
                <c:pt idx="6">
                  <c:v>Otan nopeasti yhteyttä valmentajaani sairastuessani tai loukkaantuessani.</c:v>
                </c:pt>
                <c:pt idx="7">
                  <c:v>Minulla on riittävästi vapaa-aikaa.</c:v>
                </c:pt>
                <c:pt idx="8">
                  <c:v>Minulla on riittävästi aikaa olla kavereiden kanssa.</c:v>
                </c:pt>
              </c:strCache>
            </c:strRef>
          </c:cat>
          <c:val>
            <c:numRef>
              <c:f>Sheet1!$D$2:$D$10</c:f>
              <c:numCache>
                <c:formatCode>General</c:formatCode>
                <c:ptCount val="9"/>
                <c:pt idx="0">
                  <c:v>0.26</c:v>
                </c:pt>
                <c:pt idx="1">
                  <c:v>0.26</c:v>
                </c:pt>
                <c:pt idx="2">
                  <c:v>0.26</c:v>
                </c:pt>
                <c:pt idx="3">
                  <c:v>0.1</c:v>
                </c:pt>
                <c:pt idx="4">
                  <c:v>0.37</c:v>
                </c:pt>
                <c:pt idx="5">
                  <c:v>7.0000000000000007E-2</c:v>
                </c:pt>
                <c:pt idx="6">
                  <c:v>0.1</c:v>
                </c:pt>
                <c:pt idx="7">
                  <c:v>0.35</c:v>
                </c:pt>
                <c:pt idx="8">
                  <c:v>0.2</c:v>
                </c:pt>
              </c:numCache>
            </c:numRef>
          </c:val>
          <c:extLst>
            <c:ext xmlns:c16="http://schemas.microsoft.com/office/drawing/2014/chart" uri="{C3380CC4-5D6E-409C-BE32-E72D297353CC}">
              <c16:uniqueId val="{0000001D-B769-46AB-A1CB-297BEC465963}"/>
            </c:ext>
          </c:extLst>
        </c:ser>
        <c:ser>
          <c:idx val="3"/>
          <c:order val="3"/>
          <c:tx>
            <c:strRef>
              <c:f>Sheet1!$E$1</c:f>
              <c:strCache>
                <c:ptCount val="1"/>
                <c:pt idx="0">
                  <c:v>pitää melko hyvin paikkansa</c:v>
                </c:pt>
              </c:strCache>
            </c:strRef>
          </c:tx>
          <c:spPr>
            <a:solidFill>
              <a:schemeClr val="accent3">
                <a:shade val="76000"/>
              </a:schemeClr>
            </a:solidFill>
            <a:ln>
              <a:noFill/>
            </a:ln>
            <a:effectLst/>
          </c:spPr>
          <c:invertIfNegative val="0"/>
          <c:cat>
            <c:strRef>
              <c:f>Sheet1!$A$2:$A$10</c:f>
              <c:strCache>
                <c:ptCount val="9"/>
                <c:pt idx="0">
                  <c:v>Käyn nukkumaan samaan aikaan joka ilta.</c:v>
                </c:pt>
                <c:pt idx="1">
                  <c:v>Lopetan sähköisten laitteiden käytön vähintään tunnin ennen nukkumaanmenoa.</c:v>
                </c:pt>
                <c:pt idx="2">
                  <c:v>Herään aamulla pirteänä.</c:v>
                </c:pt>
                <c:pt idx="3">
                  <c:v>Syön 5-6 ateriaa (ruokailut + välipalat) päivässä.</c:v>
                </c:pt>
                <c:pt idx="4">
                  <c:v>Osallistun kotona ruoanlaittoon.</c:v>
                </c:pt>
                <c:pt idx="5">
                  <c:v>Pesen käteni aina ennen ruokailua.</c:v>
                </c:pt>
                <c:pt idx="6">
                  <c:v>Otan nopeasti yhteyttä valmentajaani sairastuessani tai loukkaantuessani.</c:v>
                </c:pt>
                <c:pt idx="7">
                  <c:v>Minulla on riittävästi vapaa-aikaa.</c:v>
                </c:pt>
                <c:pt idx="8">
                  <c:v>Minulla on riittävästi aikaa olla kavereiden kanssa.</c:v>
                </c:pt>
              </c:strCache>
            </c:strRef>
          </c:cat>
          <c:val>
            <c:numRef>
              <c:f>Sheet1!$E$2:$E$10</c:f>
              <c:numCache>
                <c:formatCode>General</c:formatCode>
                <c:ptCount val="9"/>
                <c:pt idx="0">
                  <c:v>0.54</c:v>
                </c:pt>
                <c:pt idx="1">
                  <c:v>0</c:v>
                </c:pt>
                <c:pt idx="2">
                  <c:v>0.16</c:v>
                </c:pt>
                <c:pt idx="3">
                  <c:v>0.23</c:v>
                </c:pt>
                <c:pt idx="4">
                  <c:v>0.18</c:v>
                </c:pt>
                <c:pt idx="5">
                  <c:v>0.33</c:v>
                </c:pt>
                <c:pt idx="6">
                  <c:v>0.23</c:v>
                </c:pt>
                <c:pt idx="7">
                  <c:v>0.23</c:v>
                </c:pt>
                <c:pt idx="8">
                  <c:v>0.23</c:v>
                </c:pt>
              </c:numCache>
            </c:numRef>
          </c:val>
          <c:extLst>
            <c:ext xmlns:c16="http://schemas.microsoft.com/office/drawing/2014/chart" uri="{C3380CC4-5D6E-409C-BE32-E72D297353CC}">
              <c16:uniqueId val="{00000027-B769-46AB-A1CB-297BEC465963}"/>
            </c:ext>
          </c:extLst>
        </c:ser>
        <c:ser>
          <c:idx val="4"/>
          <c:order val="4"/>
          <c:tx>
            <c:strRef>
              <c:f>Sheet1!$F$1</c:f>
              <c:strCache>
                <c:ptCount val="1"/>
                <c:pt idx="0">
                  <c:v>pitää täysin paikkansa</c:v>
                </c:pt>
              </c:strCache>
            </c:strRef>
          </c:tx>
          <c:spPr>
            <a:solidFill>
              <a:schemeClr val="accent3">
                <a:shade val="53000"/>
              </a:schemeClr>
            </a:solidFill>
            <a:ln>
              <a:noFill/>
            </a:ln>
            <a:effectLst/>
          </c:spPr>
          <c:invertIfNegative val="0"/>
          <c:cat>
            <c:strRef>
              <c:f>Sheet1!$A$2:$A$10</c:f>
              <c:strCache>
                <c:ptCount val="9"/>
                <c:pt idx="0">
                  <c:v>Käyn nukkumaan samaan aikaan joka ilta.</c:v>
                </c:pt>
                <c:pt idx="1">
                  <c:v>Lopetan sähköisten laitteiden käytön vähintään tunnin ennen nukkumaanmenoa.</c:v>
                </c:pt>
                <c:pt idx="2">
                  <c:v>Herään aamulla pirteänä.</c:v>
                </c:pt>
                <c:pt idx="3">
                  <c:v>Syön 5-6 ateriaa (ruokailut + välipalat) päivässä.</c:v>
                </c:pt>
                <c:pt idx="4">
                  <c:v>Osallistun kotona ruoanlaittoon.</c:v>
                </c:pt>
                <c:pt idx="5">
                  <c:v>Pesen käteni aina ennen ruokailua.</c:v>
                </c:pt>
                <c:pt idx="6">
                  <c:v>Otan nopeasti yhteyttä valmentajaani sairastuessani tai loukkaantuessani.</c:v>
                </c:pt>
                <c:pt idx="7">
                  <c:v>Minulla on riittävästi vapaa-aikaa.</c:v>
                </c:pt>
                <c:pt idx="8">
                  <c:v>Minulla on riittävästi aikaa olla kavereiden kanssa.</c:v>
                </c:pt>
              </c:strCache>
            </c:strRef>
          </c:cat>
          <c:val>
            <c:numRef>
              <c:f>Sheet1!$F$2:$F$10</c:f>
              <c:numCache>
                <c:formatCode>General</c:formatCode>
                <c:ptCount val="9"/>
                <c:pt idx="0">
                  <c:v>0.05</c:v>
                </c:pt>
                <c:pt idx="1">
                  <c:v>0.02</c:v>
                </c:pt>
                <c:pt idx="2">
                  <c:v>0.03</c:v>
                </c:pt>
                <c:pt idx="3">
                  <c:v>0.6</c:v>
                </c:pt>
                <c:pt idx="4">
                  <c:v>0.11</c:v>
                </c:pt>
                <c:pt idx="5">
                  <c:v>0.48</c:v>
                </c:pt>
                <c:pt idx="6">
                  <c:v>0.65</c:v>
                </c:pt>
                <c:pt idx="7">
                  <c:v>0.18</c:v>
                </c:pt>
                <c:pt idx="8">
                  <c:v>0.15</c:v>
                </c:pt>
              </c:numCache>
            </c:numRef>
          </c:val>
          <c:extLst>
            <c:ext xmlns:c16="http://schemas.microsoft.com/office/drawing/2014/chart" uri="{C3380CC4-5D6E-409C-BE32-E72D297353CC}">
              <c16:uniqueId val="{00000031-B769-46AB-A1CB-297BEC465963}"/>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Oletko mukana urheiluseuratoiminnassa?</c:v>
                </c:pt>
              </c:strCache>
            </c:strRef>
          </c:tx>
          <c:spPr>
            <a:solidFill>
              <a:schemeClr val="accent1"/>
            </a:solidFill>
            <a:ln>
              <a:noFill/>
            </a:ln>
            <a:effectLst/>
          </c:spPr>
          <c:invertIfNegative val="0"/>
          <c:dLbls>
            <c:dLbl>
              <c:idx val="0"/>
              <c:tx>
                <c:rich>
                  <a:bodyPr/>
                  <a:lstStyle/>
                  <a:p>
                    <a:r>
                      <a:rPr lang="en-US"/>
                      <a:t>100%</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1D1-4C96-90A7-7816D4708F0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c:f>
              <c:strCache>
                <c:ptCount val="2"/>
                <c:pt idx="0">
                  <c:v>Kyllä</c:v>
                </c:pt>
                <c:pt idx="1">
                  <c:v>Ei</c:v>
                </c:pt>
              </c:strCache>
            </c:strRef>
          </c:cat>
          <c:val>
            <c:numRef>
              <c:f>Sheet1!$B$2:$B$3</c:f>
              <c:numCache>
                <c:formatCode>General</c:formatCode>
                <c:ptCount val="2"/>
                <c:pt idx="0">
                  <c:v>1</c:v>
                </c:pt>
                <c:pt idx="1">
                  <c:v>0</c:v>
                </c:pt>
              </c:numCache>
            </c:numRef>
          </c:val>
          <c:extLst>
            <c:ext xmlns:c16="http://schemas.microsoft.com/office/drawing/2014/chart" uri="{C3380CC4-5D6E-409C-BE32-E72D297353CC}">
              <c16:uniqueId val="{00000002-41D1-4C96-90A7-7816D4708F08}"/>
            </c:ext>
          </c:extLst>
        </c:ser>
        <c:dLbls>
          <c:showLegendKey val="0"/>
          <c:showVal val="0"/>
          <c:showCatName val="0"/>
          <c:showSerName val="0"/>
          <c:showPercent val="0"/>
          <c:showBubbleSize val="0"/>
        </c:dLbls>
        <c:gapWidth val="182"/>
        <c:axId val="67451136"/>
        <c:axId val="66437120"/>
      </c:barChart>
      <c:catAx>
        <c:axId val="674511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Minkä-ikäisenä aloit harrastaa liikuntaa tai urheilua urheiluseurassa?</c:v>
                </c:pt>
              </c:strCache>
            </c:strRef>
          </c:tx>
          <c:spPr>
            <a:solidFill>
              <a:schemeClr val="accent1"/>
            </a:solidFill>
            <a:ln>
              <a:noFill/>
            </a:ln>
            <a:effectLst/>
          </c:spPr>
          <c:invertIfNegative val="0"/>
          <c:dLbls>
            <c:dLbl>
              <c:idx val="0"/>
              <c:tx>
                <c:rich>
                  <a:bodyPr/>
                  <a:lstStyle/>
                  <a:p>
                    <a:r>
                      <a:rPr lang="en-US"/>
                      <a:t>22%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E75-4464-A7F6-44DC84E0BFC5}"/>
                </c:ext>
              </c:extLst>
            </c:dLbl>
            <c:dLbl>
              <c:idx val="1"/>
              <c:tx>
                <c:rich>
                  <a:bodyPr/>
                  <a:lstStyle/>
                  <a:p>
                    <a:r>
                      <a:rPr lang="en-US"/>
                      <a:t>25%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E75-4464-A7F6-44DC84E0BFC5}"/>
                </c:ext>
              </c:extLst>
            </c:dLbl>
            <c:dLbl>
              <c:idx val="2"/>
              <c:tx>
                <c:rich>
                  <a:bodyPr/>
                  <a:lstStyle/>
                  <a:p>
                    <a:r>
                      <a:rPr lang="en-US"/>
                      <a:t>22%</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E75-4464-A7F6-44DC84E0BFC5}"/>
                </c:ext>
              </c:extLst>
            </c:dLbl>
            <c:dLbl>
              <c:idx val="3"/>
              <c:tx>
                <c:rich>
                  <a:bodyPr/>
                  <a:lstStyle/>
                  <a:p>
                    <a:r>
                      <a:rPr lang="en-US"/>
                      <a:t>18%</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E75-4464-A7F6-44DC84E0BFC5}"/>
                </c:ext>
              </c:extLst>
            </c:dLbl>
            <c:dLbl>
              <c:idx val="4"/>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E75-4464-A7F6-44DC84E0BFC5}"/>
                </c:ext>
              </c:extLst>
            </c:dLbl>
            <c:dLbl>
              <c:idx val="5"/>
              <c:tx>
                <c:rich>
                  <a:bodyPr/>
                  <a:lstStyle/>
                  <a:p>
                    <a:r>
                      <a:rPr lang="en-US"/>
                      <a:t>5%</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E75-4464-A7F6-44DC84E0BFC5}"/>
                </c:ext>
              </c:extLst>
            </c:dLbl>
            <c:dLbl>
              <c:idx val="6"/>
              <c:tx>
                <c:rich>
                  <a:bodyPr/>
                  <a:lstStyle/>
                  <a:p>
                    <a:r>
                      <a:rPr lang="en-US"/>
                      <a:t>3%</a:t>
                    </a:r>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E75-4464-A7F6-44DC84E0BFC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Sheet1!$A$2:$A$16</c:f>
              <c:strCache>
                <c:ptCount val="15"/>
                <c:pt idx="0">
                  <c:v>3v tai nuorempana</c:v>
                </c:pt>
                <c:pt idx="1">
                  <c:v>4v</c:v>
                </c:pt>
                <c:pt idx="2">
                  <c:v>5v</c:v>
                </c:pt>
                <c:pt idx="3">
                  <c:v>6v</c:v>
                </c:pt>
                <c:pt idx="4">
                  <c:v>7v</c:v>
                </c:pt>
                <c:pt idx="5">
                  <c:v>8v</c:v>
                </c:pt>
                <c:pt idx="6">
                  <c:v>9v</c:v>
                </c:pt>
                <c:pt idx="7">
                  <c:v>10v</c:v>
                </c:pt>
                <c:pt idx="8">
                  <c:v>11v</c:v>
                </c:pt>
                <c:pt idx="9">
                  <c:v>12v</c:v>
                </c:pt>
                <c:pt idx="10">
                  <c:v>13v</c:v>
                </c:pt>
                <c:pt idx="11">
                  <c:v>14v</c:v>
                </c:pt>
                <c:pt idx="12">
                  <c:v>15v</c:v>
                </c:pt>
                <c:pt idx="13">
                  <c:v>16v</c:v>
                </c:pt>
                <c:pt idx="14">
                  <c:v>17v</c:v>
                </c:pt>
              </c:strCache>
            </c:strRef>
          </c:cat>
          <c:val>
            <c:numRef>
              <c:f>Sheet1!$B$2:$B$16</c:f>
              <c:numCache>
                <c:formatCode>General</c:formatCode>
                <c:ptCount val="15"/>
                <c:pt idx="0">
                  <c:v>0.22</c:v>
                </c:pt>
                <c:pt idx="1">
                  <c:v>0.25</c:v>
                </c:pt>
                <c:pt idx="2">
                  <c:v>0.22</c:v>
                </c:pt>
                <c:pt idx="3">
                  <c:v>0.18</c:v>
                </c:pt>
                <c:pt idx="4">
                  <c:v>0.05</c:v>
                </c:pt>
                <c:pt idx="5">
                  <c:v>0.05</c:v>
                </c:pt>
                <c:pt idx="6">
                  <c:v>0.03</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F-2E75-4464-A7F6-44DC84E0BFC5}"/>
            </c:ext>
          </c:extLst>
        </c:ser>
        <c:dLbls>
          <c:showLegendKey val="0"/>
          <c:showVal val="0"/>
          <c:showCatName val="0"/>
          <c:showSerName val="0"/>
          <c:showPercent val="0"/>
          <c:showBubbleSize val="0"/>
        </c:dLbls>
        <c:gapWidth val="219"/>
        <c:overlap val="-27"/>
        <c:axId val="67451136"/>
        <c:axId val="66437120"/>
      </c:barChart>
      <c:catAx>
        <c:axId val="674511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withinLinearReversed" id="23">
  <a:schemeClr val="accent3"/>
</cs:colorStyle>
</file>

<file path=ppt/charts/colors16.xml><?xml version="1.0" encoding="utf-8"?>
<cs:colorStyle xmlns:cs="http://schemas.microsoft.com/office/drawing/2012/chartStyle" xmlns:a="http://schemas.openxmlformats.org/drawingml/2006/main" meth="withinLinearReversed" id="23">
  <a:schemeClr val="accent3"/>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withinLinearReversed" id="23">
  <a:schemeClr val="accent3"/>
</cs:colorStyle>
</file>

<file path=ppt/charts/colors21.xml><?xml version="1.0" encoding="utf-8"?>
<cs:colorStyle xmlns:cs="http://schemas.microsoft.com/office/drawing/2012/chartStyle" xmlns:a="http://schemas.openxmlformats.org/drawingml/2006/main" meth="withinLinearReversed" id="23">
  <a:schemeClr val="accent3"/>
</cs:colorStyle>
</file>

<file path=ppt/charts/colors22.xml><?xml version="1.0" encoding="utf-8"?>
<cs:colorStyle xmlns:cs="http://schemas.microsoft.com/office/drawing/2012/chartStyle" xmlns:a="http://schemas.openxmlformats.org/drawingml/2006/main" meth="withinLinearReversed" id="23">
  <a:schemeClr val="accent3"/>
</cs:colorStyle>
</file>

<file path=ppt/charts/colors23.xml><?xml version="1.0" encoding="utf-8"?>
<cs:colorStyle xmlns:cs="http://schemas.microsoft.com/office/drawing/2012/chartStyle" xmlns:a="http://schemas.openxmlformats.org/drawingml/2006/main" meth="withinLinearReversed" id="23">
  <a:schemeClr val="accent3"/>
</cs:colorStyle>
</file>

<file path=ppt/charts/colors24.xml><?xml version="1.0" encoding="utf-8"?>
<cs:colorStyle xmlns:cs="http://schemas.microsoft.com/office/drawing/2012/chartStyle" xmlns:a="http://schemas.openxmlformats.org/drawingml/2006/main" meth="withinLinearReversed" id="23">
  <a:schemeClr val="accent3"/>
</cs:colorStyle>
</file>

<file path=ppt/charts/colors25.xml><?xml version="1.0" encoding="utf-8"?>
<cs:colorStyle xmlns:cs="http://schemas.microsoft.com/office/drawing/2012/chartStyle" xmlns:a="http://schemas.openxmlformats.org/drawingml/2006/main" meth="withinLinearReversed" id="23">
  <a:schemeClr val="accent3"/>
</cs:colorStyle>
</file>

<file path=ppt/charts/colors26.xml><?xml version="1.0" encoding="utf-8"?>
<cs:colorStyle xmlns:cs="http://schemas.microsoft.com/office/drawing/2012/chartStyle" xmlns:a="http://schemas.openxmlformats.org/drawingml/2006/main" meth="withinLinearReversed" id="23">
  <a:schemeClr val="accent3"/>
</cs:colorStyle>
</file>

<file path=ppt/charts/colors27.xml><?xml version="1.0" encoding="utf-8"?>
<cs:colorStyle xmlns:cs="http://schemas.microsoft.com/office/drawing/2012/chartStyle" xmlns:a="http://schemas.openxmlformats.org/drawingml/2006/main" meth="withinLinearReversed" id="23">
  <a:schemeClr val="accent3"/>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3">
  <a:schemeClr val="accent3"/>
</cs:colorStyle>
</file>

<file path=ppt/charts/colors4.xml><?xml version="1.0" encoding="utf-8"?>
<cs:colorStyle xmlns:cs="http://schemas.microsoft.com/office/drawing/2012/chartStyle" xmlns:a="http://schemas.openxmlformats.org/drawingml/2006/main" meth="withinLinearReversed" id="23">
  <a:schemeClr val="accent3"/>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3">
  <a:schemeClr val="accent3"/>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smtId="4294967295"/>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46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50485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200860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421668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smtId="4294967295"/>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42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193834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46343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3497833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246031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8FD0B7A-F5DD-4F40-B4CB-3B2C354B893A}" type="datetimeFigureOut">
              <a:rPr lang="en-US" smtClean="0" smtId="4294967295"/>
              <a:t>2/12/2020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228106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smtId="4294967295"/>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smtId="4294967295"/>
              <a:t>‹#›</a:t>
            </a:fld>
            <a:endParaRPr lang="en-US"/>
          </a:p>
        </p:txBody>
      </p:sp>
    </p:spTree>
    <p:extLst>
      <p:ext uri="{BB962C8B-B14F-4D97-AF65-F5344CB8AC3E}">
        <p14:creationId xmlns:p14="http://schemas.microsoft.com/office/powerpoint/2010/main" val="54925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8FD0B7A-F5DD-4F40-B4CB-3B2C354B893A}" type="datetimeFigureOut">
              <a:rPr lang="en-US" smtClean="0" smtId="4294967295"/>
              <a:t>2/12/2020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3AE1883-0942-4AA3-9DB2-9C7C3A0314B1}" type="slidenum">
              <a:rPr lang="en-US" smtClean="0" smtId="4294967295"/>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65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27000" y="127000"/>
            <a:ext cx="8890000" cy="673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a:p>
            <a:pPr algn="ctr"/>
            <a:r>
              <a:rPr sz="2000" b="1" i="0" u="none">
                <a:solidFill>
                  <a:srgbClr val="333333"/>
                </a:solidFill>
                <a:latin typeface="Arial"/>
              </a:rPr>
              <a:t>Hatsalan klassillinen koulu</a:t>
            </a:r>
          </a:p>
          <a:p>
            <a:pPr algn="ctr"/>
            <a:r>
              <a:rPr sz="2000" b="1" i="0" u="none">
                <a:solidFill>
                  <a:srgbClr val="333333"/>
                </a:solidFill>
                <a:latin typeface="Arial"/>
              </a:rPr>
              <a:t>Urheiluoppilaskysely kevät 2020</a:t>
            </a:r>
          </a:p>
          <a:p>
            <a:pPr algn="ctr"/>
            <a:r>
              <a:rPr sz="1400" b="0" i="0" u="none">
                <a:solidFill>
                  <a:srgbClr val="333333"/>
                </a:solidFill>
                <a:latin typeface="Arial"/>
              </a:rPr>
              <a:t>Näytetään 40 vastaajaa kyselyn vastaajien kokonaismäärästä 896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13. Minkä-ikäisenä aloit harrastaa liikuntaa tai urheilua urheiluseurassa?</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763924535"/>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14. Kuinka montaa lajia YHTEENSÄ olet harrastanut urheiluseurassa (harrastuksen kesto vähintään puoli vuotta)?</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38</a:t>
            </a:r>
          </a:p>
        </p:txBody>
      </p:sp>
      <p:graphicFrame>
        <p:nvGraphicFramePr>
          <p:cNvPr id="4" name="ChartObject"/>
          <p:cNvGraphicFramePr/>
          <p:nvPr>
            <p:extLst>
              <p:ext uri="{D42A27DB-BD31-4B8C-83A1-F6EECF244321}">
                <p14:modId xmlns:p14="http://schemas.microsoft.com/office/powerpoint/2010/main" val="3333521607"/>
              </p:ext>
            </p:extLst>
          </p:nvPr>
        </p:nvGraphicFramePr>
        <p:xfrm>
          <a:off x="381000" y="13335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15. Kuinka montaa lajia harrastat TÄLLÄ HETKELLÄ urheiluseurassa? (Ota huomioon kaikki eri vuodenaikoina urheiluseurassa harrastamasi lajit)</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2583873925"/>
              </p:ext>
            </p:extLst>
          </p:nvPr>
        </p:nvGraphicFramePr>
        <p:xfrm>
          <a:off x="381000" y="13335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700024"/>
            <a:ext cx="814426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dirty="0">
                <a:solidFill>
                  <a:srgbClr val="333333"/>
                </a:solidFill>
                <a:latin typeface="Arial"/>
              </a:rPr>
              <a:t>16. </a:t>
            </a:r>
            <a:r>
              <a:rPr lang="fi-FI" sz="1400" b="1" i="0" u="none" dirty="0">
                <a:solidFill>
                  <a:srgbClr val="333333"/>
                </a:solidFill>
                <a:latin typeface="Arial"/>
              </a:rPr>
              <a:t>Mikä on päälajisi? (ilmoitettu vain lajit, joissa enemmän kuin kaksi vastaajaa)</a:t>
            </a:r>
            <a:endParaRPr sz="1400" b="1" i="0" u="none" dirty="0">
              <a:solidFill>
                <a:srgbClr val="333333"/>
              </a:solidFill>
              <a:latin typeface="Arial"/>
            </a:endParaRPr>
          </a:p>
        </p:txBody>
      </p:sp>
      <p:graphicFrame>
        <p:nvGraphicFramePr>
          <p:cNvPr id="4" name="Chart 3">
            <a:extLst>
              <a:ext uri="{FF2B5EF4-FFF2-40B4-BE49-F238E27FC236}">
                <a16:creationId xmlns:a16="http://schemas.microsoft.com/office/drawing/2014/main" id="{77763AFF-0474-4344-8BAC-3104180008B2}"/>
              </a:ext>
            </a:extLst>
          </p:cNvPr>
          <p:cNvGraphicFramePr>
            <a:graphicFrameLocks/>
          </p:cNvGraphicFramePr>
          <p:nvPr>
            <p:extLst>
              <p:ext uri="{D42A27DB-BD31-4B8C-83A1-F6EECF244321}">
                <p14:modId xmlns:p14="http://schemas.microsoft.com/office/powerpoint/2010/main" val="2909659812"/>
              </p:ext>
            </p:extLst>
          </p:nvPr>
        </p:nvGraphicFramePr>
        <p:xfrm>
          <a:off x="755576" y="1988840"/>
          <a:ext cx="7272808" cy="38198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17. Minkä ikäisenä aloit harrastaa edellä mainitsemaasi päälajiasi urheiluseurassa?</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3047408731"/>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18. Mieti kuluvaa tai edellistä kautta. Minkä tason sarjaan tai kilpailuihin osallistut päälajissasi?</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897658098"/>
              </p:ext>
            </p:extLst>
          </p:nvPr>
        </p:nvGraphicFramePr>
        <p:xfrm>
          <a:off x="381000" y="13335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19. Kuinka monta kertaa sinulla on tavallisena viikkona päälajissasi harjoituksia ja pelejä / kilpailuja? (ei yhtään kertaa = 0)</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3705258308"/>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err="1">
                <a:solidFill>
                  <a:prstClr val="black"/>
                </a:solidFill>
                <a:latin typeface="Arial"/>
              </a:rPr>
              <a:t>Keskiarvo</a:t>
            </a:r>
            <a:endParaRPr sz="1400" dirty="0">
              <a:solidFill>
                <a:prstClr val="black"/>
              </a:solidFill>
              <a:latin typeface="Arial"/>
            </a:endParaRPr>
          </a:p>
        </p:txBody>
      </p:sp>
      <p:sp>
        <p:nvSpPr>
          <p:cNvPr id="6" name="New shape"/>
          <p:cNvSpPr/>
          <p:nvPr/>
        </p:nvSpPr>
        <p:spPr>
          <a:xfrm>
            <a:off x="7620000" y="1460500"/>
            <a:ext cx="635000" cy="1354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6,7</a:t>
            </a:r>
          </a:p>
        </p:txBody>
      </p:sp>
      <p:sp>
        <p:nvSpPr>
          <p:cNvPr id="7" name="New shape"/>
          <p:cNvSpPr/>
          <p:nvPr/>
        </p:nvSpPr>
        <p:spPr>
          <a:xfrm>
            <a:off x="7620000" y="2815167"/>
            <a:ext cx="635000" cy="1354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3,3</a:t>
            </a:r>
          </a:p>
        </p:txBody>
      </p:sp>
      <p:sp>
        <p:nvSpPr>
          <p:cNvPr id="8" name="New shape"/>
          <p:cNvSpPr/>
          <p:nvPr/>
        </p:nvSpPr>
        <p:spPr>
          <a:xfrm>
            <a:off x="7620000" y="4169833"/>
            <a:ext cx="635000" cy="1354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22. Mieti seuraavissa urheiluharrastustasi. Arvioi, miten seuraavat väittämät pitävät paikkansa sinun kohdallasi.</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2148324230"/>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4,5</a:t>
            </a:r>
          </a:p>
        </p:txBody>
      </p:sp>
      <p:sp>
        <p:nvSpPr>
          <p:cNvPr id="7" name="New shape"/>
          <p:cNvSpPr/>
          <p:nvPr/>
        </p:nvSpPr>
        <p:spPr>
          <a:xfrm>
            <a:off x="7620000" y="1773115"/>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4,6</a:t>
            </a:r>
          </a:p>
        </p:txBody>
      </p:sp>
      <p:sp>
        <p:nvSpPr>
          <p:cNvPr id="8" name="New shape"/>
          <p:cNvSpPr/>
          <p:nvPr/>
        </p:nvSpPr>
        <p:spPr>
          <a:xfrm>
            <a:off x="7620000" y="2085731"/>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9" name="New shape"/>
          <p:cNvSpPr/>
          <p:nvPr/>
        </p:nvSpPr>
        <p:spPr>
          <a:xfrm>
            <a:off x="7620000" y="2398346"/>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1,6</a:t>
            </a:r>
          </a:p>
        </p:txBody>
      </p:sp>
      <p:sp>
        <p:nvSpPr>
          <p:cNvPr id="10" name="New shape"/>
          <p:cNvSpPr/>
          <p:nvPr/>
        </p:nvSpPr>
        <p:spPr>
          <a:xfrm>
            <a:off x="7620000" y="2710962"/>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3,1</a:t>
            </a:r>
          </a:p>
        </p:txBody>
      </p:sp>
      <p:sp>
        <p:nvSpPr>
          <p:cNvPr id="11" name="New shape"/>
          <p:cNvSpPr/>
          <p:nvPr/>
        </p:nvSpPr>
        <p:spPr>
          <a:xfrm>
            <a:off x="7620000" y="3023577"/>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2,0</a:t>
            </a:r>
          </a:p>
        </p:txBody>
      </p:sp>
      <p:sp>
        <p:nvSpPr>
          <p:cNvPr id="12" name="New shape"/>
          <p:cNvSpPr/>
          <p:nvPr/>
        </p:nvSpPr>
        <p:spPr>
          <a:xfrm>
            <a:off x="7620000" y="3336192"/>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1,6</a:t>
            </a:r>
          </a:p>
        </p:txBody>
      </p:sp>
      <p:sp>
        <p:nvSpPr>
          <p:cNvPr id="13" name="New shape"/>
          <p:cNvSpPr/>
          <p:nvPr/>
        </p:nvSpPr>
        <p:spPr>
          <a:xfrm>
            <a:off x="7620000" y="3648808"/>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3,6</a:t>
            </a:r>
          </a:p>
        </p:txBody>
      </p:sp>
      <p:sp>
        <p:nvSpPr>
          <p:cNvPr id="14" name="New shape"/>
          <p:cNvSpPr/>
          <p:nvPr/>
        </p:nvSpPr>
        <p:spPr>
          <a:xfrm>
            <a:off x="7620000" y="3961423"/>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2,1</a:t>
            </a:r>
          </a:p>
        </p:txBody>
      </p:sp>
      <p:sp>
        <p:nvSpPr>
          <p:cNvPr id="15" name="New shape"/>
          <p:cNvSpPr/>
          <p:nvPr/>
        </p:nvSpPr>
        <p:spPr>
          <a:xfrm>
            <a:off x="7620000" y="4274039"/>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4,5</a:t>
            </a:r>
          </a:p>
        </p:txBody>
      </p:sp>
      <p:sp>
        <p:nvSpPr>
          <p:cNvPr id="16" name="New shape"/>
          <p:cNvSpPr/>
          <p:nvPr/>
        </p:nvSpPr>
        <p:spPr>
          <a:xfrm>
            <a:off x="7620000" y="4586654"/>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3,5</a:t>
            </a:r>
          </a:p>
        </p:txBody>
      </p:sp>
      <p:sp>
        <p:nvSpPr>
          <p:cNvPr id="17" name="New shape"/>
          <p:cNvSpPr/>
          <p:nvPr/>
        </p:nvSpPr>
        <p:spPr>
          <a:xfrm>
            <a:off x="7620000" y="4899270"/>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3,2</a:t>
            </a:r>
          </a:p>
        </p:txBody>
      </p:sp>
      <p:sp>
        <p:nvSpPr>
          <p:cNvPr id="18" name="New shape"/>
          <p:cNvSpPr/>
          <p:nvPr/>
        </p:nvSpPr>
        <p:spPr>
          <a:xfrm>
            <a:off x="7620000" y="5211885"/>
            <a:ext cx="635000" cy="312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23. Kuinka monta TUNTIA viikossa liikut tai urheilet OHJATUSTI päälajin tapahtumien lisäksi muiden lajien harjoituksissa tai tapahtumissa?</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38</a:t>
            </a:r>
          </a:p>
        </p:txBody>
      </p:sp>
      <p:graphicFrame>
        <p:nvGraphicFramePr>
          <p:cNvPr id="4" name="ChartObject"/>
          <p:cNvGraphicFramePr/>
          <p:nvPr>
            <p:extLst>
              <p:ext uri="{D42A27DB-BD31-4B8C-83A1-F6EECF244321}">
                <p14:modId xmlns:p14="http://schemas.microsoft.com/office/powerpoint/2010/main" val="147457530"/>
              </p:ext>
            </p:extLst>
          </p:nvPr>
        </p:nvGraphicFramePr>
        <p:xfrm>
          <a:off x="381000" y="13335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24. Kuinka monta TUNTIA viikossa liikut tai urheilet päälajin tai muiden lajien harjoitusten tai tapahtumien lisäksi OMATOIMISESTI (esim. kavereiden kanssa pelailu)?</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39</a:t>
            </a:r>
          </a:p>
        </p:txBody>
      </p:sp>
      <p:graphicFrame>
        <p:nvGraphicFramePr>
          <p:cNvPr id="4" name="ChartObject"/>
          <p:cNvGraphicFramePr/>
          <p:nvPr>
            <p:extLst>
              <p:ext uri="{D42A27DB-BD31-4B8C-83A1-F6EECF244321}">
                <p14:modId xmlns:p14="http://schemas.microsoft.com/office/powerpoint/2010/main" val="535534276"/>
              </p:ext>
            </p:extLst>
          </p:nvPr>
        </p:nvGraphicFramePr>
        <p:xfrm>
          <a:off x="381000" y="13335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 Luokka-aste</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2033471885"/>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25. Millaisena koet urheiluharrastuksesi? Ajattele vastatessasi kuluvaa lukuvuotta, ja miltä asiat yleensä tuntuvat.</a:t>
            </a:r>
          </a:p>
        </p:txBody>
      </p:sp>
      <p:sp>
        <p:nvSpPr>
          <p:cNvPr id="3" name="New shape"/>
          <p:cNvSpPr/>
          <p:nvPr/>
        </p:nvSpPr>
        <p:spPr>
          <a:xfrm>
            <a:off x="508000" y="901700"/>
            <a:ext cx="8144265"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vaihtoehdoistaei tunnu sopivalta tai et halua vastata kyseiseen kohtaan, jätä kohta tyhjäksi.</a:t>
            </a:r>
          </a:p>
        </p:txBody>
      </p:sp>
      <p:sp>
        <p:nvSpPr>
          <p:cNvPr id="4" name="New shape"/>
          <p:cNvSpPr/>
          <p:nvPr/>
        </p:nvSpPr>
        <p:spPr>
          <a:xfrm>
            <a:off x="508000" y="13716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5" name="ChartObject"/>
          <p:cNvGraphicFramePr/>
          <p:nvPr>
            <p:extLst>
              <p:ext uri="{D42A27DB-BD31-4B8C-83A1-F6EECF244321}">
                <p14:modId xmlns:p14="http://schemas.microsoft.com/office/powerpoint/2010/main" val="1638877703"/>
              </p:ext>
            </p:extLst>
          </p:nvPr>
        </p:nvGraphicFramePr>
        <p:xfrm>
          <a:off x="381000" y="1803400"/>
          <a:ext cx="7366000" cy="467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5748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193040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2,3</a:t>
            </a:r>
          </a:p>
        </p:txBody>
      </p:sp>
      <p:sp>
        <p:nvSpPr>
          <p:cNvPr id="8" name="New shape"/>
          <p:cNvSpPr/>
          <p:nvPr/>
        </p:nvSpPr>
        <p:spPr>
          <a:xfrm>
            <a:off x="7620000" y="229616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1,2</a:t>
            </a:r>
          </a:p>
        </p:txBody>
      </p:sp>
      <p:sp>
        <p:nvSpPr>
          <p:cNvPr id="9" name="New shape"/>
          <p:cNvSpPr/>
          <p:nvPr/>
        </p:nvSpPr>
        <p:spPr>
          <a:xfrm>
            <a:off x="7620000" y="266192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2,3</a:t>
            </a:r>
          </a:p>
        </p:txBody>
      </p:sp>
      <p:sp>
        <p:nvSpPr>
          <p:cNvPr id="10" name="New shape"/>
          <p:cNvSpPr/>
          <p:nvPr/>
        </p:nvSpPr>
        <p:spPr>
          <a:xfrm>
            <a:off x="7620000" y="302768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2,3</a:t>
            </a:r>
          </a:p>
        </p:txBody>
      </p:sp>
      <p:sp>
        <p:nvSpPr>
          <p:cNvPr id="11" name="New shape"/>
          <p:cNvSpPr/>
          <p:nvPr/>
        </p:nvSpPr>
        <p:spPr>
          <a:xfrm>
            <a:off x="7620000" y="339344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1,4</a:t>
            </a:r>
          </a:p>
        </p:txBody>
      </p:sp>
      <p:sp>
        <p:nvSpPr>
          <p:cNvPr id="12" name="New shape"/>
          <p:cNvSpPr/>
          <p:nvPr/>
        </p:nvSpPr>
        <p:spPr>
          <a:xfrm>
            <a:off x="7620000" y="375920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1,3</a:t>
            </a:r>
          </a:p>
        </p:txBody>
      </p:sp>
      <p:sp>
        <p:nvSpPr>
          <p:cNvPr id="13" name="New shape"/>
          <p:cNvSpPr/>
          <p:nvPr/>
        </p:nvSpPr>
        <p:spPr>
          <a:xfrm>
            <a:off x="7620000" y="412496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2,1</a:t>
            </a:r>
          </a:p>
        </p:txBody>
      </p:sp>
      <p:sp>
        <p:nvSpPr>
          <p:cNvPr id="14" name="New shape"/>
          <p:cNvSpPr/>
          <p:nvPr/>
        </p:nvSpPr>
        <p:spPr>
          <a:xfrm>
            <a:off x="7620000" y="449072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2,4</a:t>
            </a:r>
          </a:p>
        </p:txBody>
      </p:sp>
      <p:sp>
        <p:nvSpPr>
          <p:cNvPr id="15" name="New shape"/>
          <p:cNvSpPr/>
          <p:nvPr/>
        </p:nvSpPr>
        <p:spPr>
          <a:xfrm>
            <a:off x="7620000" y="485648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1,9</a:t>
            </a:r>
          </a:p>
        </p:txBody>
      </p:sp>
      <p:sp>
        <p:nvSpPr>
          <p:cNvPr id="16" name="New shape"/>
          <p:cNvSpPr/>
          <p:nvPr/>
        </p:nvSpPr>
        <p:spPr>
          <a:xfrm>
            <a:off x="7620000" y="5222239"/>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1,9</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26. Miten toimit urheiluharrastuksessasi? Ajattele edelleen kuluvaa lukuvuotta.</a:t>
            </a:r>
          </a:p>
        </p:txBody>
      </p:sp>
      <p:sp>
        <p:nvSpPr>
          <p:cNvPr id="3" name="New shape"/>
          <p:cNvSpPr/>
          <p:nvPr/>
        </p:nvSpPr>
        <p:spPr>
          <a:xfrm>
            <a:off x="508000" y="698500"/>
            <a:ext cx="8144265"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 ei tunnu sopivalta tai et halua vastata kyseiseen kohtaan, jätä kohta tyhjäksi.</a:t>
            </a:r>
          </a:p>
        </p:txBody>
      </p:sp>
      <p:sp>
        <p:nvSpPr>
          <p:cNvPr id="4" name="New shape"/>
          <p:cNvSpPr/>
          <p:nvPr/>
        </p:nvSpPr>
        <p:spPr>
          <a:xfrm>
            <a:off x="508000" y="11684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38</a:t>
            </a:r>
          </a:p>
        </p:txBody>
      </p:sp>
      <p:graphicFrame>
        <p:nvGraphicFramePr>
          <p:cNvPr id="5" name="ChartObject"/>
          <p:cNvGraphicFramePr/>
          <p:nvPr>
            <p:extLst>
              <p:ext uri="{D42A27DB-BD31-4B8C-83A1-F6EECF244321}">
                <p14:modId xmlns:p14="http://schemas.microsoft.com/office/powerpoint/2010/main" val="2268773078"/>
              </p:ext>
            </p:extLst>
          </p:nvPr>
        </p:nvGraphicFramePr>
        <p:xfrm>
          <a:off x="381000" y="1600200"/>
          <a:ext cx="73660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3716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172720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3,4</a:t>
            </a:r>
          </a:p>
        </p:txBody>
      </p:sp>
      <p:sp>
        <p:nvSpPr>
          <p:cNvPr id="8" name="New shape"/>
          <p:cNvSpPr/>
          <p:nvPr/>
        </p:nvSpPr>
        <p:spPr>
          <a:xfrm>
            <a:off x="7620000" y="249936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1,2</a:t>
            </a:r>
          </a:p>
        </p:txBody>
      </p:sp>
      <p:sp>
        <p:nvSpPr>
          <p:cNvPr id="9" name="New shape"/>
          <p:cNvSpPr/>
          <p:nvPr/>
        </p:nvSpPr>
        <p:spPr>
          <a:xfrm>
            <a:off x="7620000" y="327152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3,6</a:t>
            </a:r>
          </a:p>
        </p:txBody>
      </p:sp>
      <p:sp>
        <p:nvSpPr>
          <p:cNvPr id="10" name="New shape"/>
          <p:cNvSpPr/>
          <p:nvPr/>
        </p:nvSpPr>
        <p:spPr>
          <a:xfrm>
            <a:off x="7620000" y="404368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1,4</a:t>
            </a:r>
          </a:p>
        </p:txBody>
      </p:sp>
      <p:sp>
        <p:nvSpPr>
          <p:cNvPr id="11" name="New shape"/>
          <p:cNvSpPr/>
          <p:nvPr/>
        </p:nvSpPr>
        <p:spPr>
          <a:xfrm>
            <a:off x="7620000" y="481584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27. Millaisena koet urheiluharrastuksesi? Ajattele vastatessasi kuluvaa lukuvuotta, ja miltä asiat yleensä tuntuvat.</a:t>
            </a:r>
          </a:p>
        </p:txBody>
      </p:sp>
      <p:sp>
        <p:nvSpPr>
          <p:cNvPr id="3" name="New shape"/>
          <p:cNvSpPr/>
          <p:nvPr/>
        </p:nvSpPr>
        <p:spPr>
          <a:xfrm>
            <a:off x="508000" y="901700"/>
            <a:ext cx="8144265"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 ei tunnu sopivalta tai et halua vastata kyseiseen kohtaan, jätä kohta tyhjäksi.</a:t>
            </a:r>
          </a:p>
        </p:txBody>
      </p:sp>
      <p:sp>
        <p:nvSpPr>
          <p:cNvPr id="4" name="New shape"/>
          <p:cNvSpPr/>
          <p:nvPr/>
        </p:nvSpPr>
        <p:spPr>
          <a:xfrm>
            <a:off x="508000" y="13716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36</a:t>
            </a:r>
          </a:p>
        </p:txBody>
      </p:sp>
      <p:graphicFrame>
        <p:nvGraphicFramePr>
          <p:cNvPr id="5" name="ChartObject"/>
          <p:cNvGraphicFramePr/>
          <p:nvPr>
            <p:extLst>
              <p:ext uri="{D42A27DB-BD31-4B8C-83A1-F6EECF244321}">
                <p14:modId xmlns:p14="http://schemas.microsoft.com/office/powerpoint/2010/main" val="1502936030"/>
              </p:ext>
            </p:extLst>
          </p:nvPr>
        </p:nvGraphicFramePr>
        <p:xfrm>
          <a:off x="381000" y="1803400"/>
          <a:ext cx="7366000" cy="467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5748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1930400"/>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4,0</a:t>
            </a:r>
          </a:p>
        </p:txBody>
      </p:sp>
      <p:sp>
        <p:nvSpPr>
          <p:cNvPr id="8" name="New shape"/>
          <p:cNvSpPr/>
          <p:nvPr/>
        </p:nvSpPr>
        <p:spPr>
          <a:xfrm>
            <a:off x="7620000" y="2191657"/>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3,4</a:t>
            </a:r>
          </a:p>
        </p:txBody>
      </p:sp>
      <p:sp>
        <p:nvSpPr>
          <p:cNvPr id="9" name="New shape"/>
          <p:cNvSpPr/>
          <p:nvPr/>
        </p:nvSpPr>
        <p:spPr>
          <a:xfrm>
            <a:off x="7620000" y="2452914"/>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10" name="New shape"/>
          <p:cNvSpPr/>
          <p:nvPr/>
        </p:nvSpPr>
        <p:spPr>
          <a:xfrm>
            <a:off x="7620000" y="2714171"/>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11" name="New shape"/>
          <p:cNvSpPr/>
          <p:nvPr/>
        </p:nvSpPr>
        <p:spPr>
          <a:xfrm>
            <a:off x="7620000" y="2975428"/>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3,6</a:t>
            </a:r>
          </a:p>
        </p:txBody>
      </p:sp>
      <p:sp>
        <p:nvSpPr>
          <p:cNvPr id="12" name="New shape"/>
          <p:cNvSpPr/>
          <p:nvPr/>
        </p:nvSpPr>
        <p:spPr>
          <a:xfrm>
            <a:off x="7620000" y="3236686"/>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4,0</a:t>
            </a:r>
          </a:p>
        </p:txBody>
      </p:sp>
      <p:sp>
        <p:nvSpPr>
          <p:cNvPr id="13" name="New shape"/>
          <p:cNvSpPr/>
          <p:nvPr/>
        </p:nvSpPr>
        <p:spPr>
          <a:xfrm>
            <a:off x="7620000" y="3497943"/>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14" name="New shape"/>
          <p:cNvSpPr/>
          <p:nvPr/>
        </p:nvSpPr>
        <p:spPr>
          <a:xfrm>
            <a:off x="7620000" y="3759200"/>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3,6</a:t>
            </a:r>
          </a:p>
        </p:txBody>
      </p:sp>
      <p:sp>
        <p:nvSpPr>
          <p:cNvPr id="15" name="New shape"/>
          <p:cNvSpPr/>
          <p:nvPr/>
        </p:nvSpPr>
        <p:spPr>
          <a:xfrm>
            <a:off x="7620000" y="4020457"/>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4,0</a:t>
            </a:r>
          </a:p>
        </p:txBody>
      </p:sp>
      <p:sp>
        <p:nvSpPr>
          <p:cNvPr id="16" name="New shape"/>
          <p:cNvSpPr/>
          <p:nvPr/>
        </p:nvSpPr>
        <p:spPr>
          <a:xfrm>
            <a:off x="7620000" y="4281715"/>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4,7</a:t>
            </a:r>
          </a:p>
        </p:txBody>
      </p:sp>
      <p:sp>
        <p:nvSpPr>
          <p:cNvPr id="17" name="New shape"/>
          <p:cNvSpPr/>
          <p:nvPr/>
        </p:nvSpPr>
        <p:spPr>
          <a:xfrm>
            <a:off x="7620000" y="4542972"/>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4,4</a:t>
            </a:r>
          </a:p>
        </p:txBody>
      </p:sp>
      <p:sp>
        <p:nvSpPr>
          <p:cNvPr id="18" name="New shape"/>
          <p:cNvSpPr/>
          <p:nvPr/>
        </p:nvSpPr>
        <p:spPr>
          <a:xfrm>
            <a:off x="7620000" y="4804229"/>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19" name="New shape"/>
          <p:cNvSpPr/>
          <p:nvPr/>
        </p:nvSpPr>
        <p:spPr>
          <a:xfrm>
            <a:off x="7620000" y="5065487"/>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4,1</a:t>
            </a:r>
          </a:p>
        </p:txBody>
      </p:sp>
      <p:sp>
        <p:nvSpPr>
          <p:cNvPr id="20" name="New shape"/>
          <p:cNvSpPr/>
          <p:nvPr/>
        </p:nvSpPr>
        <p:spPr>
          <a:xfrm>
            <a:off x="7620000" y="5326744"/>
            <a:ext cx="635000" cy="261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28. Millaisena koet urheiluharrastuksesi? Ajattele vastatessasi kuluvaa lukuvuotta, ja miltä asiat yleensä tuntuvat.</a:t>
            </a:r>
          </a:p>
        </p:txBody>
      </p:sp>
      <p:sp>
        <p:nvSpPr>
          <p:cNvPr id="3" name="New shape"/>
          <p:cNvSpPr/>
          <p:nvPr/>
        </p:nvSpPr>
        <p:spPr>
          <a:xfrm>
            <a:off x="508000" y="901700"/>
            <a:ext cx="8144265" cy="640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vaihtoehdoistaei tunnu sopivalta tai et halua vastata kyseiseen kohtaan, jätä kohta tyhjäksi.Seuralla tarkoitetaan joukkuettasi tai harjoitusryhmääsi. Urheilijoilla tarkoitetaan joukkueesi tai harjoitusryhmäsi harrastajia.</a:t>
            </a:r>
          </a:p>
        </p:txBody>
      </p:sp>
      <p:sp>
        <p:nvSpPr>
          <p:cNvPr id="4" name="New shape"/>
          <p:cNvSpPr/>
          <p:nvPr/>
        </p:nvSpPr>
        <p:spPr>
          <a:xfrm>
            <a:off x="508000" y="15494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34</a:t>
            </a:r>
          </a:p>
        </p:txBody>
      </p:sp>
      <p:graphicFrame>
        <p:nvGraphicFramePr>
          <p:cNvPr id="5" name="ChartObject"/>
          <p:cNvGraphicFramePr/>
          <p:nvPr>
            <p:extLst>
              <p:ext uri="{D42A27DB-BD31-4B8C-83A1-F6EECF244321}">
                <p14:modId xmlns:p14="http://schemas.microsoft.com/office/powerpoint/2010/main" val="2439157280"/>
              </p:ext>
            </p:extLst>
          </p:nvPr>
        </p:nvGraphicFramePr>
        <p:xfrm>
          <a:off x="381000" y="1981200"/>
          <a:ext cx="73660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7526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2108200"/>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3,9</a:t>
            </a:r>
          </a:p>
        </p:txBody>
      </p:sp>
      <p:sp>
        <p:nvSpPr>
          <p:cNvPr id="8" name="New shape"/>
          <p:cNvSpPr/>
          <p:nvPr/>
        </p:nvSpPr>
        <p:spPr>
          <a:xfrm>
            <a:off x="7620000" y="2340187"/>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9" name="New shape"/>
          <p:cNvSpPr/>
          <p:nvPr/>
        </p:nvSpPr>
        <p:spPr>
          <a:xfrm>
            <a:off x="7620000" y="2572173"/>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4,1</a:t>
            </a:r>
          </a:p>
        </p:txBody>
      </p:sp>
      <p:sp>
        <p:nvSpPr>
          <p:cNvPr id="10" name="New shape"/>
          <p:cNvSpPr/>
          <p:nvPr/>
        </p:nvSpPr>
        <p:spPr>
          <a:xfrm>
            <a:off x="7620000" y="2804160"/>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3,4</a:t>
            </a:r>
          </a:p>
        </p:txBody>
      </p:sp>
      <p:sp>
        <p:nvSpPr>
          <p:cNvPr id="11" name="New shape"/>
          <p:cNvSpPr/>
          <p:nvPr/>
        </p:nvSpPr>
        <p:spPr>
          <a:xfrm>
            <a:off x="7620000" y="3036146"/>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4,0</a:t>
            </a:r>
          </a:p>
        </p:txBody>
      </p:sp>
      <p:sp>
        <p:nvSpPr>
          <p:cNvPr id="12" name="New shape"/>
          <p:cNvSpPr/>
          <p:nvPr/>
        </p:nvSpPr>
        <p:spPr>
          <a:xfrm>
            <a:off x="7620000" y="3268133"/>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4,2</a:t>
            </a:r>
          </a:p>
        </p:txBody>
      </p:sp>
      <p:sp>
        <p:nvSpPr>
          <p:cNvPr id="13" name="New shape"/>
          <p:cNvSpPr/>
          <p:nvPr/>
        </p:nvSpPr>
        <p:spPr>
          <a:xfrm>
            <a:off x="7620000" y="3500120"/>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14" name="New shape"/>
          <p:cNvSpPr/>
          <p:nvPr/>
        </p:nvSpPr>
        <p:spPr>
          <a:xfrm>
            <a:off x="7620000" y="3732106"/>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4,2</a:t>
            </a:r>
          </a:p>
        </p:txBody>
      </p:sp>
      <p:sp>
        <p:nvSpPr>
          <p:cNvPr id="15" name="New shape"/>
          <p:cNvSpPr/>
          <p:nvPr/>
        </p:nvSpPr>
        <p:spPr>
          <a:xfrm>
            <a:off x="7620000" y="3964093"/>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16" name="New shape"/>
          <p:cNvSpPr/>
          <p:nvPr/>
        </p:nvSpPr>
        <p:spPr>
          <a:xfrm>
            <a:off x="7620000" y="4196080"/>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4,3</a:t>
            </a:r>
          </a:p>
        </p:txBody>
      </p:sp>
      <p:sp>
        <p:nvSpPr>
          <p:cNvPr id="17" name="New shape"/>
          <p:cNvSpPr/>
          <p:nvPr/>
        </p:nvSpPr>
        <p:spPr>
          <a:xfrm>
            <a:off x="7620000" y="4428066"/>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4,4</a:t>
            </a:r>
          </a:p>
        </p:txBody>
      </p:sp>
      <p:sp>
        <p:nvSpPr>
          <p:cNvPr id="18" name="New shape"/>
          <p:cNvSpPr/>
          <p:nvPr/>
        </p:nvSpPr>
        <p:spPr>
          <a:xfrm>
            <a:off x="7620000" y="4660053"/>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4,5</a:t>
            </a:r>
          </a:p>
        </p:txBody>
      </p:sp>
      <p:sp>
        <p:nvSpPr>
          <p:cNvPr id="19" name="New shape"/>
          <p:cNvSpPr/>
          <p:nvPr/>
        </p:nvSpPr>
        <p:spPr>
          <a:xfrm>
            <a:off x="7620000" y="4892039"/>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4,0</a:t>
            </a:r>
          </a:p>
        </p:txBody>
      </p:sp>
      <p:sp>
        <p:nvSpPr>
          <p:cNvPr id="20" name="New shape"/>
          <p:cNvSpPr/>
          <p:nvPr/>
        </p:nvSpPr>
        <p:spPr>
          <a:xfrm>
            <a:off x="7620000" y="5124026"/>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4,5</a:t>
            </a:r>
          </a:p>
        </p:txBody>
      </p:sp>
      <p:sp>
        <p:nvSpPr>
          <p:cNvPr id="21" name="New shape"/>
          <p:cNvSpPr/>
          <p:nvPr/>
        </p:nvSpPr>
        <p:spPr>
          <a:xfrm>
            <a:off x="7620000" y="5356013"/>
            <a:ext cx="635000" cy="231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4,7</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29. Millaisena koet koulunkäyntisi? Ajattele vastatessasi kuluvaa lukuvuotta, ja miltä asiat yleensä tuntuvat.</a:t>
            </a:r>
          </a:p>
        </p:txBody>
      </p:sp>
      <p:sp>
        <p:nvSpPr>
          <p:cNvPr id="3" name="New shape"/>
          <p:cNvSpPr/>
          <p:nvPr/>
        </p:nvSpPr>
        <p:spPr>
          <a:xfrm>
            <a:off x="508000" y="901700"/>
            <a:ext cx="8144265"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 ei tunnu sopivalta tai et halua vastata kyseiseen kohtaan, jätä kohta tyhjäksi.</a:t>
            </a:r>
          </a:p>
        </p:txBody>
      </p:sp>
      <p:sp>
        <p:nvSpPr>
          <p:cNvPr id="4" name="New shape"/>
          <p:cNvSpPr/>
          <p:nvPr/>
        </p:nvSpPr>
        <p:spPr>
          <a:xfrm>
            <a:off x="508000" y="13716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34</a:t>
            </a:r>
          </a:p>
        </p:txBody>
      </p:sp>
      <p:graphicFrame>
        <p:nvGraphicFramePr>
          <p:cNvPr id="5" name="ChartObject"/>
          <p:cNvGraphicFramePr/>
          <p:nvPr>
            <p:extLst>
              <p:ext uri="{D42A27DB-BD31-4B8C-83A1-F6EECF244321}">
                <p14:modId xmlns:p14="http://schemas.microsoft.com/office/powerpoint/2010/main" val="2644221597"/>
              </p:ext>
            </p:extLst>
          </p:nvPr>
        </p:nvGraphicFramePr>
        <p:xfrm>
          <a:off x="381000" y="1803400"/>
          <a:ext cx="7366000" cy="467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5748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193040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3,2</a:t>
            </a:r>
          </a:p>
        </p:txBody>
      </p:sp>
      <p:sp>
        <p:nvSpPr>
          <p:cNvPr id="8" name="New shape"/>
          <p:cNvSpPr/>
          <p:nvPr/>
        </p:nvSpPr>
        <p:spPr>
          <a:xfrm>
            <a:off x="7620000" y="229616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9" name="New shape"/>
          <p:cNvSpPr/>
          <p:nvPr/>
        </p:nvSpPr>
        <p:spPr>
          <a:xfrm>
            <a:off x="7620000" y="266192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10" name="New shape"/>
          <p:cNvSpPr/>
          <p:nvPr/>
        </p:nvSpPr>
        <p:spPr>
          <a:xfrm>
            <a:off x="7620000" y="302768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2,9</a:t>
            </a:r>
          </a:p>
        </p:txBody>
      </p:sp>
      <p:sp>
        <p:nvSpPr>
          <p:cNvPr id="11" name="New shape"/>
          <p:cNvSpPr/>
          <p:nvPr/>
        </p:nvSpPr>
        <p:spPr>
          <a:xfrm>
            <a:off x="7620000" y="339344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3,0</a:t>
            </a:r>
          </a:p>
        </p:txBody>
      </p:sp>
      <p:sp>
        <p:nvSpPr>
          <p:cNvPr id="12" name="New shape"/>
          <p:cNvSpPr/>
          <p:nvPr/>
        </p:nvSpPr>
        <p:spPr>
          <a:xfrm>
            <a:off x="7620000" y="375920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2,6</a:t>
            </a:r>
          </a:p>
        </p:txBody>
      </p:sp>
      <p:sp>
        <p:nvSpPr>
          <p:cNvPr id="13" name="New shape"/>
          <p:cNvSpPr/>
          <p:nvPr/>
        </p:nvSpPr>
        <p:spPr>
          <a:xfrm>
            <a:off x="7620000" y="412496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2,6</a:t>
            </a:r>
          </a:p>
        </p:txBody>
      </p:sp>
      <p:sp>
        <p:nvSpPr>
          <p:cNvPr id="14" name="New shape"/>
          <p:cNvSpPr/>
          <p:nvPr/>
        </p:nvSpPr>
        <p:spPr>
          <a:xfrm>
            <a:off x="7620000" y="449072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15" name="New shape"/>
          <p:cNvSpPr/>
          <p:nvPr/>
        </p:nvSpPr>
        <p:spPr>
          <a:xfrm>
            <a:off x="7620000" y="4856480"/>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16" name="New shape"/>
          <p:cNvSpPr/>
          <p:nvPr/>
        </p:nvSpPr>
        <p:spPr>
          <a:xfrm>
            <a:off x="7620000" y="5222239"/>
            <a:ext cx="63500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30. Miten toimit koulussa? Ajattele edelleen kuluvaa lukuvuotta.</a:t>
            </a:r>
          </a:p>
        </p:txBody>
      </p:sp>
      <p:sp>
        <p:nvSpPr>
          <p:cNvPr id="3" name="New shape"/>
          <p:cNvSpPr/>
          <p:nvPr/>
        </p:nvSpPr>
        <p:spPr>
          <a:xfrm>
            <a:off x="508000" y="698500"/>
            <a:ext cx="8144265"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200" b="0" i="1" u="none">
                <a:solidFill>
                  <a:srgbClr val="999999"/>
                </a:solidFill>
                <a:latin typeface="Arial"/>
              </a:rPr>
              <a:t>Valitse seuraavista väittämistä mielipidettäsi parhaiten kuvaava vaihtoehto. Jos mikään vaihtoehdoista ei tunnu sopivalta tai et halua vastata kyseiseen kohtaan, jätä kohta tyhjäksi.</a:t>
            </a:r>
          </a:p>
        </p:txBody>
      </p:sp>
      <p:sp>
        <p:nvSpPr>
          <p:cNvPr id="4" name="New shape"/>
          <p:cNvSpPr/>
          <p:nvPr/>
        </p:nvSpPr>
        <p:spPr>
          <a:xfrm>
            <a:off x="508000" y="11684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35</a:t>
            </a:r>
          </a:p>
        </p:txBody>
      </p:sp>
      <p:graphicFrame>
        <p:nvGraphicFramePr>
          <p:cNvPr id="5" name="ChartObject"/>
          <p:cNvGraphicFramePr/>
          <p:nvPr>
            <p:extLst>
              <p:ext uri="{D42A27DB-BD31-4B8C-83A1-F6EECF244321}">
                <p14:modId xmlns:p14="http://schemas.microsoft.com/office/powerpoint/2010/main" val="1467096874"/>
              </p:ext>
            </p:extLst>
          </p:nvPr>
        </p:nvGraphicFramePr>
        <p:xfrm>
          <a:off x="381000" y="1600200"/>
          <a:ext cx="73660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6" name="New shape"/>
          <p:cNvSpPr/>
          <p:nvPr/>
        </p:nvSpPr>
        <p:spPr>
          <a:xfrm>
            <a:off x="7620000" y="13716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7" name="New shape"/>
          <p:cNvSpPr/>
          <p:nvPr/>
        </p:nvSpPr>
        <p:spPr>
          <a:xfrm>
            <a:off x="7620000" y="172720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2,9</a:t>
            </a:r>
          </a:p>
        </p:txBody>
      </p:sp>
      <p:sp>
        <p:nvSpPr>
          <p:cNvPr id="8" name="New shape"/>
          <p:cNvSpPr/>
          <p:nvPr/>
        </p:nvSpPr>
        <p:spPr>
          <a:xfrm>
            <a:off x="7620000" y="249936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1,7</a:t>
            </a:r>
          </a:p>
        </p:txBody>
      </p:sp>
      <p:sp>
        <p:nvSpPr>
          <p:cNvPr id="9" name="New shape"/>
          <p:cNvSpPr/>
          <p:nvPr/>
        </p:nvSpPr>
        <p:spPr>
          <a:xfrm>
            <a:off x="7620000" y="327152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3,2</a:t>
            </a:r>
          </a:p>
        </p:txBody>
      </p:sp>
      <p:sp>
        <p:nvSpPr>
          <p:cNvPr id="10" name="New shape"/>
          <p:cNvSpPr/>
          <p:nvPr/>
        </p:nvSpPr>
        <p:spPr>
          <a:xfrm>
            <a:off x="7620000" y="404368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1,8</a:t>
            </a:r>
          </a:p>
        </p:txBody>
      </p:sp>
      <p:sp>
        <p:nvSpPr>
          <p:cNvPr id="11" name="New shape"/>
          <p:cNvSpPr/>
          <p:nvPr/>
        </p:nvSpPr>
        <p:spPr>
          <a:xfrm>
            <a:off x="7620000" y="4815840"/>
            <a:ext cx="635000" cy="772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487787"/>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31. Mieti omaa luokkaasi. Arvioi, miten seuraavat väittämät pitävät paikkansa sinun kohdallasi.</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35</a:t>
            </a:r>
          </a:p>
        </p:txBody>
      </p:sp>
      <p:graphicFrame>
        <p:nvGraphicFramePr>
          <p:cNvPr id="4" name="ChartObject"/>
          <p:cNvGraphicFramePr/>
          <p:nvPr>
            <p:extLst>
              <p:ext uri="{D42A27DB-BD31-4B8C-83A1-F6EECF244321}">
                <p14:modId xmlns:p14="http://schemas.microsoft.com/office/powerpoint/2010/main" val="3956580550"/>
              </p:ext>
            </p:extLst>
          </p:nvPr>
        </p:nvGraphicFramePr>
        <p:xfrm>
          <a:off x="381000" y="11303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9017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257300"/>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7" name="New shape"/>
          <p:cNvSpPr/>
          <p:nvPr/>
        </p:nvSpPr>
        <p:spPr>
          <a:xfrm>
            <a:off x="7620000" y="1934633"/>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3,8</a:t>
            </a:r>
          </a:p>
        </p:txBody>
      </p:sp>
      <p:sp>
        <p:nvSpPr>
          <p:cNvPr id="8" name="New shape"/>
          <p:cNvSpPr/>
          <p:nvPr/>
        </p:nvSpPr>
        <p:spPr>
          <a:xfrm>
            <a:off x="7620000" y="2611967"/>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3,3</a:t>
            </a:r>
          </a:p>
        </p:txBody>
      </p:sp>
      <p:sp>
        <p:nvSpPr>
          <p:cNvPr id="9" name="New shape"/>
          <p:cNvSpPr/>
          <p:nvPr/>
        </p:nvSpPr>
        <p:spPr>
          <a:xfrm>
            <a:off x="7620000" y="3289300"/>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1,4</a:t>
            </a:r>
          </a:p>
        </p:txBody>
      </p:sp>
      <p:sp>
        <p:nvSpPr>
          <p:cNvPr id="10" name="New shape"/>
          <p:cNvSpPr/>
          <p:nvPr/>
        </p:nvSpPr>
        <p:spPr>
          <a:xfrm>
            <a:off x="7620000" y="3966633"/>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3,0</a:t>
            </a:r>
          </a:p>
        </p:txBody>
      </p:sp>
      <p:sp>
        <p:nvSpPr>
          <p:cNvPr id="11" name="New shape"/>
          <p:cNvSpPr/>
          <p:nvPr/>
        </p:nvSpPr>
        <p:spPr>
          <a:xfrm>
            <a:off x="7620000" y="4643967"/>
            <a:ext cx="635000" cy="677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32. Tulevaisuuden toiveet ja tarpeet</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36</a:t>
            </a:r>
          </a:p>
        </p:txBody>
      </p:sp>
      <p:graphicFrame>
        <p:nvGraphicFramePr>
          <p:cNvPr id="4" name="ChartObject"/>
          <p:cNvGraphicFramePr/>
          <p:nvPr>
            <p:extLst>
              <p:ext uri="{D42A27DB-BD31-4B8C-83A1-F6EECF244321}">
                <p14:modId xmlns:p14="http://schemas.microsoft.com/office/powerpoint/2010/main" val="127513431"/>
              </p:ext>
            </p:extLst>
          </p:nvPr>
        </p:nvGraphicFramePr>
        <p:xfrm>
          <a:off x="381000" y="11303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9017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257300"/>
            <a:ext cx="6350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7" name="New shape"/>
          <p:cNvSpPr/>
          <p:nvPr/>
        </p:nvSpPr>
        <p:spPr>
          <a:xfrm>
            <a:off x="7620000" y="2070100"/>
            <a:ext cx="6350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4,1</a:t>
            </a:r>
          </a:p>
        </p:txBody>
      </p:sp>
      <p:sp>
        <p:nvSpPr>
          <p:cNvPr id="8" name="New shape"/>
          <p:cNvSpPr/>
          <p:nvPr/>
        </p:nvSpPr>
        <p:spPr>
          <a:xfrm>
            <a:off x="7620000" y="2882900"/>
            <a:ext cx="6350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3,9</a:t>
            </a:r>
          </a:p>
        </p:txBody>
      </p:sp>
      <p:sp>
        <p:nvSpPr>
          <p:cNvPr id="9" name="New shape"/>
          <p:cNvSpPr/>
          <p:nvPr/>
        </p:nvSpPr>
        <p:spPr>
          <a:xfrm>
            <a:off x="7620000" y="3695700"/>
            <a:ext cx="6350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4,6</a:t>
            </a:r>
          </a:p>
        </p:txBody>
      </p:sp>
      <p:sp>
        <p:nvSpPr>
          <p:cNvPr id="10" name="New shape"/>
          <p:cNvSpPr/>
          <p:nvPr/>
        </p:nvSpPr>
        <p:spPr>
          <a:xfrm>
            <a:off x="7620000" y="4508500"/>
            <a:ext cx="635000" cy="812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33. Seuraavassa arvioidaan urheiluluokkatoimintaa. Miten seuraavat asiat ovat mielestäsi onnistuneet?</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35</a:t>
            </a:r>
          </a:p>
        </p:txBody>
      </p:sp>
      <p:graphicFrame>
        <p:nvGraphicFramePr>
          <p:cNvPr id="4" name="ChartObject"/>
          <p:cNvGraphicFramePr/>
          <p:nvPr>
            <p:extLst>
              <p:ext uri="{D42A27DB-BD31-4B8C-83A1-F6EECF244321}">
                <p14:modId xmlns:p14="http://schemas.microsoft.com/office/powerpoint/2010/main" val="4077185570"/>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7" name="New shape"/>
          <p:cNvSpPr/>
          <p:nvPr/>
        </p:nvSpPr>
        <p:spPr>
          <a:xfrm>
            <a:off x="7620000" y="1968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3,1</a:t>
            </a:r>
          </a:p>
        </p:txBody>
      </p:sp>
      <p:sp>
        <p:nvSpPr>
          <p:cNvPr id="8" name="New shape"/>
          <p:cNvSpPr/>
          <p:nvPr/>
        </p:nvSpPr>
        <p:spPr>
          <a:xfrm>
            <a:off x="7620000" y="2476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3,7</a:t>
            </a:r>
          </a:p>
        </p:txBody>
      </p:sp>
      <p:sp>
        <p:nvSpPr>
          <p:cNvPr id="9" name="New shape"/>
          <p:cNvSpPr/>
          <p:nvPr/>
        </p:nvSpPr>
        <p:spPr>
          <a:xfrm>
            <a:off x="7620000" y="2984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3,8</a:t>
            </a:r>
          </a:p>
        </p:txBody>
      </p:sp>
      <p:sp>
        <p:nvSpPr>
          <p:cNvPr id="10" name="New shape"/>
          <p:cNvSpPr/>
          <p:nvPr/>
        </p:nvSpPr>
        <p:spPr>
          <a:xfrm>
            <a:off x="7620000" y="3492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3,9</a:t>
            </a:r>
          </a:p>
        </p:txBody>
      </p:sp>
      <p:sp>
        <p:nvSpPr>
          <p:cNvPr id="11" name="New shape"/>
          <p:cNvSpPr/>
          <p:nvPr/>
        </p:nvSpPr>
        <p:spPr>
          <a:xfrm>
            <a:off x="7620000" y="4000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3,3</a:t>
            </a:r>
          </a:p>
        </p:txBody>
      </p:sp>
      <p:sp>
        <p:nvSpPr>
          <p:cNvPr id="12" name="New shape"/>
          <p:cNvSpPr/>
          <p:nvPr/>
        </p:nvSpPr>
        <p:spPr>
          <a:xfrm>
            <a:off x="7620000" y="4508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3,1</a:t>
            </a:r>
          </a:p>
        </p:txBody>
      </p:sp>
      <p:sp>
        <p:nvSpPr>
          <p:cNvPr id="13" name="New shape"/>
          <p:cNvSpPr/>
          <p:nvPr/>
        </p:nvSpPr>
        <p:spPr>
          <a:xfrm>
            <a:off x="7620000" y="5016500"/>
            <a:ext cx="635000"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dirty="0">
                <a:solidFill>
                  <a:srgbClr val="333333"/>
                </a:solidFill>
                <a:latin typeface="Arial"/>
              </a:rPr>
              <a:t>34. </a:t>
            </a:r>
            <a:r>
              <a:rPr sz="1400" b="1" i="0" u="none" dirty="0" err="1">
                <a:solidFill>
                  <a:srgbClr val="333333"/>
                </a:solidFill>
                <a:latin typeface="Arial"/>
              </a:rPr>
              <a:t>Kun</a:t>
            </a:r>
            <a:r>
              <a:rPr sz="1400" b="1" i="0" u="none" dirty="0">
                <a:solidFill>
                  <a:srgbClr val="333333"/>
                </a:solidFill>
                <a:latin typeface="Arial"/>
              </a:rPr>
              <a:t> </a:t>
            </a:r>
            <a:r>
              <a:rPr sz="1400" b="1" i="0" u="none" dirty="0" err="1">
                <a:solidFill>
                  <a:srgbClr val="333333"/>
                </a:solidFill>
                <a:latin typeface="Arial"/>
              </a:rPr>
              <a:t>hait</a:t>
            </a:r>
            <a:r>
              <a:rPr sz="1400" b="1" i="0" u="none" dirty="0">
                <a:solidFill>
                  <a:srgbClr val="333333"/>
                </a:solidFill>
                <a:latin typeface="Arial"/>
              </a:rPr>
              <a:t> </a:t>
            </a:r>
            <a:r>
              <a:rPr sz="1400" b="1" i="0" u="none" dirty="0" err="1">
                <a:solidFill>
                  <a:srgbClr val="333333"/>
                </a:solidFill>
                <a:latin typeface="Arial"/>
              </a:rPr>
              <a:t>urheiluyläkouluun</a:t>
            </a:r>
            <a:r>
              <a:rPr sz="1400" b="1" i="0" u="none" dirty="0">
                <a:solidFill>
                  <a:srgbClr val="333333"/>
                </a:solidFill>
                <a:latin typeface="Arial"/>
              </a:rPr>
              <a:t>, </a:t>
            </a:r>
            <a:r>
              <a:rPr sz="1400" b="1" i="0" u="none" dirty="0" err="1">
                <a:solidFill>
                  <a:srgbClr val="333333"/>
                </a:solidFill>
                <a:latin typeface="Arial"/>
              </a:rPr>
              <a:t>harjoittelitko</a:t>
            </a:r>
            <a:r>
              <a:rPr sz="1400" b="1" i="0" u="none" dirty="0">
                <a:solidFill>
                  <a:srgbClr val="333333"/>
                </a:solidFill>
                <a:latin typeface="Arial"/>
              </a:rPr>
              <a:t> </a:t>
            </a:r>
            <a:r>
              <a:rPr sz="1400" b="1" i="0" u="none" dirty="0" err="1">
                <a:solidFill>
                  <a:srgbClr val="333333"/>
                </a:solidFill>
                <a:latin typeface="Arial"/>
              </a:rPr>
              <a:t>soveltuvuuskoetehtäviä</a:t>
            </a:r>
            <a:r>
              <a:rPr sz="1400" b="1" i="0" u="none" dirty="0">
                <a:solidFill>
                  <a:srgbClr val="333333"/>
                </a:solidFill>
                <a:latin typeface="Arial"/>
              </a:rPr>
              <a:t> </a:t>
            </a:r>
            <a:r>
              <a:rPr sz="1400" b="1" i="0" u="none" dirty="0" err="1">
                <a:solidFill>
                  <a:srgbClr val="333333"/>
                </a:solidFill>
                <a:latin typeface="Arial"/>
              </a:rPr>
              <a:t>etukäteen</a:t>
            </a:r>
            <a:r>
              <a:rPr sz="1400" b="1" i="0" u="none" dirty="0">
                <a:solidFill>
                  <a:srgbClr val="333333"/>
                </a:solidFill>
                <a:latin typeface="Arial"/>
              </a:rPr>
              <a:t>?</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dirty="0" err="1">
                <a:solidFill>
                  <a:srgbClr val="333333"/>
                </a:solidFill>
                <a:latin typeface="Arial"/>
              </a:rPr>
              <a:t>Vastaajien</a:t>
            </a:r>
            <a:r>
              <a:rPr sz="1200" b="0" i="0" u="none" dirty="0">
                <a:solidFill>
                  <a:srgbClr val="333333"/>
                </a:solidFill>
                <a:latin typeface="Arial"/>
              </a:rPr>
              <a:t> </a:t>
            </a:r>
            <a:r>
              <a:rPr sz="1200" b="0" i="0" u="none" dirty="0" err="1">
                <a:solidFill>
                  <a:srgbClr val="333333"/>
                </a:solidFill>
                <a:latin typeface="Arial"/>
              </a:rPr>
              <a:t>määrä</a:t>
            </a:r>
            <a:r>
              <a:rPr sz="1200" b="0" i="0" u="none" dirty="0">
                <a:solidFill>
                  <a:srgbClr val="333333"/>
                </a:solidFill>
                <a:latin typeface="Arial"/>
              </a:rPr>
              <a:t>: 36</a:t>
            </a:r>
          </a:p>
        </p:txBody>
      </p:sp>
      <p:graphicFrame>
        <p:nvGraphicFramePr>
          <p:cNvPr id="4" name="ChartObject"/>
          <p:cNvGraphicFramePr/>
          <p:nvPr>
            <p:extLst>
              <p:ext uri="{D42A27DB-BD31-4B8C-83A1-F6EECF244321}">
                <p14:modId xmlns:p14="http://schemas.microsoft.com/office/powerpoint/2010/main" val="608916279"/>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3. Sukupuoli</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2860746369"/>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7. Mieti 7 EDELLISTÄ PÄIVÄÄ. Merkitse, kuinka monena päivänä olet liikkunut vähintään 60 minuuttia päivässä?</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502949831"/>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40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6,6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8. Mieti TAVALLISTA VIIKKOA. Merkitse, kuinka monena päivänä liikut vähintään 60 minuuttia päivässä?</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406089829"/>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40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6,7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9. Kuinka monta TUNTIA liikut TAVALLISEN VIIKON aikana yhteensä?</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266231041"/>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10. Oletko tuntenut itsesi väsyneeksi päiväsaikaan viimeisen kolmen kuukauden aikana?</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39</a:t>
            </a:r>
          </a:p>
        </p:txBody>
      </p:sp>
      <p:graphicFrame>
        <p:nvGraphicFramePr>
          <p:cNvPr id="4" name="ChartObject"/>
          <p:cNvGraphicFramePr/>
          <p:nvPr>
            <p:extLst>
              <p:ext uri="{D42A27DB-BD31-4B8C-83A1-F6EECF244321}">
                <p14:modId xmlns:p14="http://schemas.microsoft.com/office/powerpoint/2010/main" val="582409200"/>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11. Mieti seuraavissa normaalia arkeasi. Arvioi, miten seuraavat väittämät pitävät paikkansa sinun kohdallasi.</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2179382534"/>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3,5</a:t>
            </a:r>
          </a:p>
        </p:txBody>
      </p:sp>
      <p:sp>
        <p:nvSpPr>
          <p:cNvPr id="7" name="New shape"/>
          <p:cNvSpPr/>
          <p:nvPr/>
        </p:nvSpPr>
        <p:spPr>
          <a:xfrm>
            <a:off x="7620000" y="1912056"/>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1,9</a:t>
            </a:r>
          </a:p>
        </p:txBody>
      </p:sp>
      <p:sp>
        <p:nvSpPr>
          <p:cNvPr id="8" name="New shape"/>
          <p:cNvSpPr/>
          <p:nvPr/>
        </p:nvSpPr>
        <p:spPr>
          <a:xfrm>
            <a:off x="7620000" y="2363611"/>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2,4</a:t>
            </a:r>
          </a:p>
        </p:txBody>
      </p:sp>
      <p:sp>
        <p:nvSpPr>
          <p:cNvPr id="9" name="New shape"/>
          <p:cNvSpPr/>
          <p:nvPr/>
        </p:nvSpPr>
        <p:spPr>
          <a:xfrm>
            <a:off x="7620000" y="2815167"/>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4,4</a:t>
            </a:r>
          </a:p>
        </p:txBody>
      </p:sp>
      <p:sp>
        <p:nvSpPr>
          <p:cNvPr id="10" name="New shape"/>
          <p:cNvSpPr/>
          <p:nvPr/>
        </p:nvSpPr>
        <p:spPr>
          <a:xfrm>
            <a:off x="7620000" y="3266722"/>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3,0</a:t>
            </a:r>
          </a:p>
        </p:txBody>
      </p:sp>
      <p:sp>
        <p:nvSpPr>
          <p:cNvPr id="11" name="New shape"/>
          <p:cNvSpPr/>
          <p:nvPr/>
        </p:nvSpPr>
        <p:spPr>
          <a:xfrm>
            <a:off x="7620000" y="3718278"/>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4,1</a:t>
            </a:r>
          </a:p>
        </p:txBody>
      </p:sp>
      <p:sp>
        <p:nvSpPr>
          <p:cNvPr id="12" name="New shape"/>
          <p:cNvSpPr/>
          <p:nvPr/>
        </p:nvSpPr>
        <p:spPr>
          <a:xfrm>
            <a:off x="7620000" y="4169833"/>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4,5</a:t>
            </a:r>
          </a:p>
        </p:txBody>
      </p:sp>
      <p:sp>
        <p:nvSpPr>
          <p:cNvPr id="13" name="New shape"/>
          <p:cNvSpPr/>
          <p:nvPr/>
        </p:nvSpPr>
        <p:spPr>
          <a:xfrm>
            <a:off x="7620000" y="4621388"/>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3,3</a:t>
            </a:r>
          </a:p>
        </p:txBody>
      </p:sp>
      <p:sp>
        <p:nvSpPr>
          <p:cNvPr id="14" name="New shape"/>
          <p:cNvSpPr/>
          <p:nvPr/>
        </p:nvSpPr>
        <p:spPr>
          <a:xfrm>
            <a:off x="7620000" y="5072944"/>
            <a:ext cx="635000" cy="451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12. Oletko mukana urheiluseuratoiminnassa?</a:t>
            </a:r>
          </a:p>
        </p:txBody>
      </p:sp>
      <p:sp>
        <p:nvSpPr>
          <p:cNvPr id="3" name="New shape"/>
          <p:cNvSpPr/>
          <p:nvPr/>
        </p:nvSpPr>
        <p:spPr>
          <a:xfrm>
            <a:off x="508000" y="6985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200" b="0" i="0" u="none">
                <a:solidFill>
                  <a:srgbClr val="333333"/>
                </a:solidFill>
                <a:latin typeface="Arial"/>
              </a:rPr>
              <a:t>Vastaajien määrä: 40</a:t>
            </a:r>
          </a:p>
        </p:txBody>
      </p:sp>
      <p:graphicFrame>
        <p:nvGraphicFramePr>
          <p:cNvPr id="4" name="ChartObject"/>
          <p:cNvGraphicFramePr/>
          <p:nvPr>
            <p:extLst>
              <p:ext uri="{D42A27DB-BD31-4B8C-83A1-F6EECF244321}">
                <p14:modId xmlns:p14="http://schemas.microsoft.com/office/powerpoint/2010/main" val="1095021171"/>
              </p:ext>
            </p:extLst>
          </p:nvPr>
        </p:nvGraphicFramePr>
        <p:xfrm>
          <a:off x="381000" y="11303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3.9600.0"/>
  <p:tag name="AS_RELEASE_DATE" val="2016.01.27"/>
  <p:tag name="AS_TITLE" val="Aspose.Slides for .NET 4.0 Client Profile"/>
  <p:tag name="AS_VERSION" val="16.1.0.0"/>
</p:tagLst>
</file>

<file path=ppt/theme/theme1.xml><?xml version="1.0" encoding="utf-8"?>
<a:theme xmlns:a="http://schemas.openxmlformats.org/drawingml/2006/main" name="UY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UYK" id="{E061AACF-BA33-44C4-8748-FC3F569C43F0}" vid="{F87B15C2-7A58-4A23-966A-F790CCE361E1}"/>
    </a:ext>
  </a:extLst>
</a:theme>
</file>

<file path=docProps/app.xml><?xml version="1.0" encoding="utf-8"?>
<Properties xmlns="http://schemas.openxmlformats.org/officeDocument/2006/extended-properties" xmlns:vt="http://schemas.openxmlformats.org/officeDocument/2006/docPropsVTypes">
  <Template>UYK</Template>
  <TotalTime>181</TotalTime>
  <Words>980</Words>
  <Application>Microsoft Office PowerPoint</Application>
  <PresentationFormat>On-screen Show (4:3)</PresentationFormat>
  <Paragraphs>276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UYK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Maarit Nieminen</cp:lastModifiedBy>
  <cp:revision>6</cp:revision>
  <cp:lastPrinted>2020-02-04T09:33:54Z</cp:lastPrinted>
  <dcterms:created xsi:type="dcterms:W3CDTF">2020-02-04T09:33:54Z</dcterms:created>
  <dcterms:modified xsi:type="dcterms:W3CDTF">2020-02-12T08:43:12Z</dcterms:modified>
</cp:coreProperties>
</file>