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9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0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1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3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4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5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6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403" r:id="rId3"/>
    <p:sldId id="258" r:id="rId4"/>
    <p:sldId id="260" r:id="rId5"/>
    <p:sldId id="262" r:id="rId6"/>
    <p:sldId id="264" r:id="rId7"/>
    <p:sldId id="268" r:id="rId8"/>
    <p:sldId id="270" r:id="rId9"/>
    <p:sldId id="272" r:id="rId10"/>
    <p:sldId id="274" r:id="rId11"/>
    <p:sldId id="276" r:id="rId12"/>
    <p:sldId id="278" r:id="rId13"/>
    <p:sldId id="280" r:id="rId14"/>
    <p:sldId id="282" r:id="rId15"/>
    <p:sldId id="284" r:id="rId16"/>
    <p:sldId id="286" r:id="rId17"/>
    <p:sldId id="288" r:id="rId18"/>
    <p:sldId id="290" r:id="rId19"/>
    <p:sldId id="292" r:id="rId20"/>
    <p:sldId id="294" r:id="rId21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arit.nieminen\Dropbox\Urheiluyl&#228;koulutoiminta\Urheiluyl&#228;koulut\Arviointi\Vanhemmat\Koulujen%20excelit\lv.2019-2020%20vanhemmat_UYK_Perusraportt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monta lasta taloudestanne osallistuu urheiluyläkoulukokeiluun?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93%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598-471B-92E0-7E8B88A12A8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598-471B-92E0-7E8B88A12A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1</c:v>
                </c:pt>
                <c:pt idx="1">
                  <c:v>2</c:v>
                </c:pt>
                <c:pt idx="2">
                  <c:v>3 tai enemmän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0.93</c:v>
                </c:pt>
                <c:pt idx="1">
                  <c:v>7.0000000000000007E-2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98-471B-92E0-7E8B88A12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0.02</c:v>
                </c:pt>
                <c:pt idx="1">
                  <c:v>0.26</c:v>
                </c:pt>
                <c:pt idx="2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C0-4CA7-B9AF-390836673E4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0.01</c:v>
                </c:pt>
                <c:pt idx="1">
                  <c:v>0.28000000000000003</c:v>
                </c:pt>
                <c:pt idx="2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8C0-4CA7-B9AF-390836673E4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0.03</c:v>
                </c:pt>
                <c:pt idx="1">
                  <c:v>0.23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8C0-4CA7-B9AF-390836673E4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0.08</c:v>
                </c:pt>
                <c:pt idx="1">
                  <c:v>0.09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18C0-4CA7-B9AF-390836673E4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0.27</c:v>
                </c:pt>
                <c:pt idx="1">
                  <c:v>0.06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18C0-4CA7-B9AF-390836673E4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0.24</c:v>
                </c:pt>
                <c:pt idx="1">
                  <c:v>0.03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18C0-4CA7-B9AF-390836673E4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0.17</c:v>
                </c:pt>
                <c:pt idx="1">
                  <c:v>0.02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18C0-4CA7-B9AF-390836673E49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Sheet1!$I$2:$I$4</c:f>
              <c:numCache>
                <c:formatCode>General</c:formatCode>
                <c:ptCount val="3"/>
                <c:pt idx="0">
                  <c:v>7.0000000000000007E-2</c:v>
                </c:pt>
                <c:pt idx="1">
                  <c:v>0.02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18C0-4CA7-B9AF-390836673E49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Sheet1!$J$2:$J$4</c:f>
              <c:numCache>
                <c:formatCode>General</c:formatCode>
                <c:ptCount val="3"/>
                <c:pt idx="0">
                  <c:v>0.05</c:v>
                </c:pt>
                <c:pt idx="1">
                  <c:v>0.01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18C0-4CA7-B9AF-390836673E49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Sheet1!$K$2:$K$4</c:f>
              <c:numCache>
                <c:formatCode>General</c:formatCode>
                <c:ptCount val="3"/>
                <c:pt idx="0">
                  <c:v>0.02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18C0-4CA7-B9AF-390836673E49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Sheet1!$L$2:$L$4</c:f>
              <c:numCache>
                <c:formatCode>General</c:formatCode>
                <c:ptCount val="3"/>
                <c:pt idx="0">
                  <c:v>0.01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B-18C0-4CA7-B9AF-390836673E49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Sheet1!$M$2:$M$4</c:f>
              <c:numCache>
                <c:formatCode>General</c:formatCode>
                <c:ptCount val="3"/>
                <c:pt idx="0">
                  <c:v>0.01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F-18C0-4CA7-B9AF-390836673E49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12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Sheet1!$N$2:$N$4</c:f>
              <c:numCache>
                <c:formatCode>General</c:formatCode>
                <c:ptCount val="3"/>
                <c:pt idx="0">
                  <c:v>0.01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3-18C0-4CA7-B9AF-390836673E49}"/>
            </c:ext>
          </c:extLst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13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Sheet1!$O$2:$O$4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7-18C0-4CA7-B9AF-390836673E49}"/>
            </c:ext>
          </c:extLst>
        </c:ser>
        <c:ser>
          <c:idx val="14"/>
          <c:order val="14"/>
          <c:tx>
            <c:strRef>
              <c:f>Sheet1!$P$1</c:f>
              <c:strCache>
                <c:ptCount val="1"/>
                <c:pt idx="0">
                  <c:v>14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Sheet1!$P$2:$P$4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B-18C0-4CA7-B9AF-390836673E49}"/>
            </c:ext>
          </c:extLst>
        </c:ser>
        <c:ser>
          <c:idx val="15"/>
          <c:order val="15"/>
          <c:tx>
            <c:strRef>
              <c:f>Sheet1!$Q$1</c:f>
              <c:strCache>
                <c:ptCount val="1"/>
                <c:pt idx="0">
                  <c:v>15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Sheet1!$Q$2:$Q$4</c:f>
              <c:numCache>
                <c:formatCode>General</c:formatCode>
                <c:ptCount val="3"/>
                <c:pt idx="0">
                  <c:v>0.01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F-18C0-4CA7-B9AF-390836673E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  pidä lainkaan paikkaansa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0.03</c:v>
                </c:pt>
                <c:pt idx="1">
                  <c:v>0.35</c:v>
                </c:pt>
                <c:pt idx="2">
                  <c:v>0.22</c:v>
                </c:pt>
                <c:pt idx="3">
                  <c:v>7.0000000000000007E-2</c:v>
                </c:pt>
                <c:pt idx="4">
                  <c:v>0.02</c:v>
                </c:pt>
                <c:pt idx="5">
                  <c:v>0.11</c:v>
                </c:pt>
                <c:pt idx="6">
                  <c:v>0.04</c:v>
                </c:pt>
                <c:pt idx="7">
                  <c:v>0.03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353-49C2-B588-1B45932476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0.1</c:v>
                </c:pt>
                <c:pt idx="1">
                  <c:v>0.25</c:v>
                </c:pt>
                <c:pt idx="2">
                  <c:v>0.34</c:v>
                </c:pt>
                <c:pt idx="3">
                  <c:v>0.15</c:v>
                </c:pt>
                <c:pt idx="4">
                  <c:v>0.05</c:v>
                </c:pt>
                <c:pt idx="5">
                  <c:v>0.36</c:v>
                </c:pt>
                <c:pt idx="6">
                  <c:v>0.15</c:v>
                </c:pt>
                <c:pt idx="7">
                  <c:v>0.05</c:v>
                </c:pt>
                <c:pt idx="8">
                  <c:v>0.04</c:v>
                </c:pt>
                <c:pt idx="9">
                  <c:v>0.05</c:v>
                </c:pt>
                <c:pt idx="1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4353-49C2-B588-1B45932476E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0.19</c:v>
                </c:pt>
                <c:pt idx="1">
                  <c:v>0.23</c:v>
                </c:pt>
                <c:pt idx="2">
                  <c:v>0.17</c:v>
                </c:pt>
                <c:pt idx="3">
                  <c:v>0.22</c:v>
                </c:pt>
                <c:pt idx="4">
                  <c:v>0.11</c:v>
                </c:pt>
                <c:pt idx="5">
                  <c:v>0.27</c:v>
                </c:pt>
                <c:pt idx="6">
                  <c:v>0.19</c:v>
                </c:pt>
                <c:pt idx="7">
                  <c:v>7.0000000000000007E-2</c:v>
                </c:pt>
                <c:pt idx="8">
                  <c:v>0.12</c:v>
                </c:pt>
                <c:pt idx="9">
                  <c:v>0.1</c:v>
                </c:pt>
                <c:pt idx="1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4353-49C2-B588-1B45932476E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>
                  <c:v>0.6</c:v>
                </c:pt>
                <c:pt idx="1">
                  <c:v>0.13</c:v>
                </c:pt>
                <c:pt idx="2">
                  <c:v>0.12</c:v>
                </c:pt>
                <c:pt idx="3">
                  <c:v>0.46</c:v>
                </c:pt>
                <c:pt idx="4">
                  <c:v>0.33</c:v>
                </c:pt>
                <c:pt idx="5">
                  <c:v>0.16</c:v>
                </c:pt>
                <c:pt idx="6">
                  <c:v>0.31</c:v>
                </c:pt>
                <c:pt idx="7">
                  <c:v>0.21</c:v>
                </c:pt>
                <c:pt idx="8">
                  <c:v>0.35</c:v>
                </c:pt>
                <c:pt idx="9">
                  <c:v>0.24</c:v>
                </c:pt>
                <c:pt idx="10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F-4353-49C2-B588-1B45932476E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0.08</c:v>
                </c:pt>
                <c:pt idx="1">
                  <c:v>0.04</c:v>
                </c:pt>
                <c:pt idx="2">
                  <c:v>0.15</c:v>
                </c:pt>
                <c:pt idx="3">
                  <c:v>0.1</c:v>
                </c:pt>
                <c:pt idx="4">
                  <c:v>0.49</c:v>
                </c:pt>
                <c:pt idx="5">
                  <c:v>0.1</c:v>
                </c:pt>
                <c:pt idx="6">
                  <c:v>0.3</c:v>
                </c:pt>
                <c:pt idx="7">
                  <c:v>0.62</c:v>
                </c:pt>
                <c:pt idx="8">
                  <c:v>0.48</c:v>
                </c:pt>
                <c:pt idx="9">
                  <c:v>0.53</c:v>
                </c:pt>
                <c:pt idx="10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B-4353-49C2-B588-1B45932476E3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Sheet1!$G$2:$G$12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0.01</c:v>
                </c:pt>
                <c:pt idx="7">
                  <c:v>0.02</c:v>
                </c:pt>
                <c:pt idx="8">
                  <c:v>0</c:v>
                </c:pt>
                <c:pt idx="9">
                  <c:v>7.0000000000000007E-2</c:v>
                </c:pt>
                <c:pt idx="1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7-4353-49C2-B588-1B45932476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  pidä lainkaan paikkaansa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0.04</c:v>
                </c:pt>
                <c:pt idx="1">
                  <c:v>0.05</c:v>
                </c:pt>
                <c:pt idx="2">
                  <c:v>0.32</c:v>
                </c:pt>
                <c:pt idx="3">
                  <c:v>0.03</c:v>
                </c:pt>
                <c:pt idx="4">
                  <c:v>0.01</c:v>
                </c:pt>
                <c:pt idx="5">
                  <c:v>0.14000000000000001</c:v>
                </c:pt>
                <c:pt idx="6">
                  <c:v>0.83</c:v>
                </c:pt>
                <c:pt idx="7">
                  <c:v>0.13</c:v>
                </c:pt>
                <c:pt idx="8">
                  <c:v>0.16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0.47</c:v>
                </c:pt>
                <c:pt idx="13">
                  <c:v>0.19</c:v>
                </c:pt>
                <c:pt idx="14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87EC-4AC3-8E20-805C2610A6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0.14000000000000001</c:v>
                </c:pt>
                <c:pt idx="1">
                  <c:v>0.15</c:v>
                </c:pt>
                <c:pt idx="2">
                  <c:v>0.37</c:v>
                </c:pt>
                <c:pt idx="3">
                  <c:v>7.0000000000000007E-2</c:v>
                </c:pt>
                <c:pt idx="4">
                  <c:v>0.04</c:v>
                </c:pt>
                <c:pt idx="5">
                  <c:v>0.04</c:v>
                </c:pt>
                <c:pt idx="6">
                  <c:v>7.0000000000000007E-2</c:v>
                </c:pt>
                <c:pt idx="7">
                  <c:v>0.19</c:v>
                </c:pt>
                <c:pt idx="8">
                  <c:v>0.14000000000000001</c:v>
                </c:pt>
                <c:pt idx="9">
                  <c:v>0.01</c:v>
                </c:pt>
                <c:pt idx="10">
                  <c:v>0.01</c:v>
                </c:pt>
                <c:pt idx="11">
                  <c:v>0.02</c:v>
                </c:pt>
                <c:pt idx="12">
                  <c:v>0.26</c:v>
                </c:pt>
                <c:pt idx="13">
                  <c:v>0.34</c:v>
                </c:pt>
                <c:pt idx="14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87EC-4AC3-8E20-805C2610A62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0.21</c:v>
                </c:pt>
                <c:pt idx="1">
                  <c:v>0.22</c:v>
                </c:pt>
                <c:pt idx="2">
                  <c:v>0.17</c:v>
                </c:pt>
                <c:pt idx="3">
                  <c:v>0.14000000000000001</c:v>
                </c:pt>
                <c:pt idx="4">
                  <c:v>7.0000000000000007E-2</c:v>
                </c:pt>
                <c:pt idx="5">
                  <c:v>0.06</c:v>
                </c:pt>
                <c:pt idx="6">
                  <c:v>0.03</c:v>
                </c:pt>
                <c:pt idx="7">
                  <c:v>0.15</c:v>
                </c:pt>
                <c:pt idx="8">
                  <c:v>0.12</c:v>
                </c:pt>
                <c:pt idx="9">
                  <c:v>0.04</c:v>
                </c:pt>
                <c:pt idx="10">
                  <c:v>0.02</c:v>
                </c:pt>
                <c:pt idx="11">
                  <c:v>0.03</c:v>
                </c:pt>
                <c:pt idx="12">
                  <c:v>0.12</c:v>
                </c:pt>
                <c:pt idx="13">
                  <c:v>0.23</c:v>
                </c:pt>
                <c:pt idx="14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F-87EC-4AC3-8E20-805C2610A62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0.38</c:v>
                </c:pt>
                <c:pt idx="1">
                  <c:v>0.38</c:v>
                </c:pt>
                <c:pt idx="2">
                  <c:v>0.09</c:v>
                </c:pt>
                <c:pt idx="3">
                  <c:v>0.44</c:v>
                </c:pt>
                <c:pt idx="4">
                  <c:v>0.35</c:v>
                </c:pt>
                <c:pt idx="5">
                  <c:v>0.1</c:v>
                </c:pt>
                <c:pt idx="6">
                  <c:v>0.03</c:v>
                </c:pt>
                <c:pt idx="7">
                  <c:v>0.21</c:v>
                </c:pt>
                <c:pt idx="8">
                  <c:v>0.18</c:v>
                </c:pt>
                <c:pt idx="9">
                  <c:v>0.22</c:v>
                </c:pt>
                <c:pt idx="10">
                  <c:v>0.18</c:v>
                </c:pt>
                <c:pt idx="11">
                  <c:v>0.17</c:v>
                </c:pt>
                <c:pt idx="12">
                  <c:v>0.06</c:v>
                </c:pt>
                <c:pt idx="13">
                  <c:v>0.15</c:v>
                </c:pt>
                <c:pt idx="14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F-87EC-4AC3-8E20-805C2610A62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0.23</c:v>
                </c:pt>
                <c:pt idx="1">
                  <c:v>0.2</c:v>
                </c:pt>
                <c:pt idx="2">
                  <c:v>0.04</c:v>
                </c:pt>
                <c:pt idx="3">
                  <c:v>0.31</c:v>
                </c:pt>
                <c:pt idx="4">
                  <c:v>0.52</c:v>
                </c:pt>
                <c:pt idx="5">
                  <c:v>0.63</c:v>
                </c:pt>
                <c:pt idx="6">
                  <c:v>0.03</c:v>
                </c:pt>
                <c:pt idx="7">
                  <c:v>0.31</c:v>
                </c:pt>
                <c:pt idx="8">
                  <c:v>0.39</c:v>
                </c:pt>
                <c:pt idx="9">
                  <c:v>0.71</c:v>
                </c:pt>
                <c:pt idx="10">
                  <c:v>0.78</c:v>
                </c:pt>
                <c:pt idx="11">
                  <c:v>0.76</c:v>
                </c:pt>
                <c:pt idx="12">
                  <c:v>7.0000000000000007E-2</c:v>
                </c:pt>
                <c:pt idx="13">
                  <c:v>0.08</c:v>
                </c:pt>
                <c:pt idx="14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F-87EC-4AC3-8E20-805C2610A621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Sheet1!$G$2:$G$16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0.03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</c:v>
                </c:pt>
                <c:pt idx="11">
                  <c:v>0.01</c:v>
                </c:pt>
                <c:pt idx="12">
                  <c:v>0.02</c:v>
                </c:pt>
                <c:pt idx="13">
                  <c:v>0.01</c:v>
                </c:pt>
                <c:pt idx="1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F-87EC-4AC3-8E20-805C2610A6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 juurikaan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harjoittelusta</c:v>
                </c:pt>
                <c:pt idx="1">
                  <c:v>psyykkisistä taidoista</c:v>
                </c:pt>
                <c:pt idx="2">
                  <c:v>urheilijan ravitsemuksesta</c:v>
                </c:pt>
                <c:pt idx="3">
                  <c:v>urheilijan terveydestä</c:v>
                </c:pt>
                <c:pt idx="4">
                  <c:v>antidopingtoiminnasta</c:v>
                </c:pt>
                <c:pt idx="5">
                  <c:v>urheilun ja koulun yhdistämisestä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0.05</c:v>
                </c:pt>
                <c:pt idx="1">
                  <c:v>0.11</c:v>
                </c:pt>
                <c:pt idx="2">
                  <c:v>0.05</c:v>
                </c:pt>
                <c:pt idx="3">
                  <c:v>0.04</c:v>
                </c:pt>
                <c:pt idx="4">
                  <c:v>0.17</c:v>
                </c:pt>
                <c:pt idx="5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B43-4F5D-99BB-C0B60E830E1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jonkin verran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harjoittelusta</c:v>
                </c:pt>
                <c:pt idx="1">
                  <c:v>psyykkisistä taidoista</c:v>
                </c:pt>
                <c:pt idx="2">
                  <c:v>urheilijan ravitsemuksesta</c:v>
                </c:pt>
                <c:pt idx="3">
                  <c:v>urheilijan terveydestä</c:v>
                </c:pt>
                <c:pt idx="4">
                  <c:v>antidopingtoiminnasta</c:v>
                </c:pt>
                <c:pt idx="5">
                  <c:v>urheilun ja koulun yhdistämisestä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0.45</c:v>
                </c:pt>
                <c:pt idx="1">
                  <c:v>0.49</c:v>
                </c:pt>
                <c:pt idx="2">
                  <c:v>0.49</c:v>
                </c:pt>
                <c:pt idx="3">
                  <c:v>0.5</c:v>
                </c:pt>
                <c:pt idx="4">
                  <c:v>0.31</c:v>
                </c:pt>
                <c:pt idx="5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8B43-4F5D-99BB-C0B60E830E1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paljon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harjoittelusta</c:v>
                </c:pt>
                <c:pt idx="1">
                  <c:v>psyykkisistä taidoista</c:v>
                </c:pt>
                <c:pt idx="2">
                  <c:v>urheilijan ravitsemuksesta</c:v>
                </c:pt>
                <c:pt idx="3">
                  <c:v>urheilijan terveydestä</c:v>
                </c:pt>
                <c:pt idx="4">
                  <c:v>antidopingtoiminnasta</c:v>
                </c:pt>
                <c:pt idx="5">
                  <c:v>urheilun ja koulun yhdistämisestä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0.41</c:v>
                </c:pt>
                <c:pt idx="1">
                  <c:v>0.24</c:v>
                </c:pt>
                <c:pt idx="2">
                  <c:v>0.41</c:v>
                </c:pt>
                <c:pt idx="3">
                  <c:v>0.38</c:v>
                </c:pt>
                <c:pt idx="4">
                  <c:v>0.08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B43-4F5D-99BB-C0B60E830E1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harjoittelusta</c:v>
                </c:pt>
                <c:pt idx="1">
                  <c:v>psyykkisistä taidoista</c:v>
                </c:pt>
                <c:pt idx="2">
                  <c:v>urheilijan ravitsemuksesta</c:v>
                </c:pt>
                <c:pt idx="3">
                  <c:v>urheilijan terveydestä</c:v>
                </c:pt>
                <c:pt idx="4">
                  <c:v>antidopingtoiminnasta</c:v>
                </c:pt>
                <c:pt idx="5">
                  <c:v>urheilun ja koulun yhdistämisestä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0.09</c:v>
                </c:pt>
                <c:pt idx="1">
                  <c:v>0.16</c:v>
                </c:pt>
                <c:pt idx="2">
                  <c:v>0.05</c:v>
                </c:pt>
                <c:pt idx="3">
                  <c:v>0.08</c:v>
                </c:pt>
                <c:pt idx="4">
                  <c:v>0.44</c:v>
                </c:pt>
                <c:pt idx="5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8B43-4F5D-99BB-C0B60E830E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  pidä lainkaan paikkaansa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0.02</c:v>
                </c:pt>
                <c:pt idx="1">
                  <c:v>0.02</c:v>
                </c:pt>
                <c:pt idx="2">
                  <c:v>0.03</c:v>
                </c:pt>
                <c:pt idx="3">
                  <c:v>0.01</c:v>
                </c:pt>
                <c:pt idx="4">
                  <c:v>0.01</c:v>
                </c:pt>
                <c:pt idx="5">
                  <c:v>0.02</c:v>
                </c:pt>
                <c:pt idx="6">
                  <c:v>0.33</c:v>
                </c:pt>
                <c:pt idx="7">
                  <c:v>0.04</c:v>
                </c:pt>
                <c:pt idx="8">
                  <c:v>0.02</c:v>
                </c:pt>
                <c:pt idx="9">
                  <c:v>0.05</c:v>
                </c:pt>
                <c:pt idx="10">
                  <c:v>0.02</c:v>
                </c:pt>
                <c:pt idx="11">
                  <c:v>0.06</c:v>
                </c:pt>
                <c:pt idx="1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BB7-4417-AE75-0E43C9B728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7.0000000000000007E-2</c:v>
                </c:pt>
                <c:pt idx="1">
                  <c:v>7.0000000000000007E-2</c:v>
                </c:pt>
                <c:pt idx="2">
                  <c:v>7.0000000000000007E-2</c:v>
                </c:pt>
                <c:pt idx="3">
                  <c:v>0.03</c:v>
                </c:pt>
                <c:pt idx="4">
                  <c:v>0.02</c:v>
                </c:pt>
                <c:pt idx="5">
                  <c:v>0.03</c:v>
                </c:pt>
                <c:pt idx="6">
                  <c:v>0.27</c:v>
                </c:pt>
                <c:pt idx="7">
                  <c:v>0.1</c:v>
                </c:pt>
                <c:pt idx="8">
                  <c:v>0.05</c:v>
                </c:pt>
                <c:pt idx="9">
                  <c:v>0.1</c:v>
                </c:pt>
                <c:pt idx="10">
                  <c:v>0.06</c:v>
                </c:pt>
                <c:pt idx="11">
                  <c:v>0.13</c:v>
                </c:pt>
                <c:pt idx="1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CBB7-4417-AE75-0E43C9B728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0.11</c:v>
                </c:pt>
                <c:pt idx="1">
                  <c:v>0.11</c:v>
                </c:pt>
                <c:pt idx="2">
                  <c:v>0.14000000000000001</c:v>
                </c:pt>
                <c:pt idx="3">
                  <c:v>7.0000000000000007E-2</c:v>
                </c:pt>
                <c:pt idx="4">
                  <c:v>0.04</c:v>
                </c:pt>
                <c:pt idx="5">
                  <c:v>0.03</c:v>
                </c:pt>
                <c:pt idx="6">
                  <c:v>0.14000000000000001</c:v>
                </c:pt>
                <c:pt idx="7">
                  <c:v>0.15</c:v>
                </c:pt>
                <c:pt idx="8">
                  <c:v>0.1</c:v>
                </c:pt>
                <c:pt idx="9">
                  <c:v>0.16</c:v>
                </c:pt>
                <c:pt idx="10">
                  <c:v>0.12</c:v>
                </c:pt>
                <c:pt idx="11">
                  <c:v>0.16</c:v>
                </c:pt>
                <c:pt idx="1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CBB7-4417-AE75-0E43C9B728C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0.44</c:v>
                </c:pt>
                <c:pt idx="1">
                  <c:v>0.39</c:v>
                </c:pt>
                <c:pt idx="2">
                  <c:v>0.35</c:v>
                </c:pt>
                <c:pt idx="3">
                  <c:v>0.22</c:v>
                </c:pt>
                <c:pt idx="4">
                  <c:v>0.23</c:v>
                </c:pt>
                <c:pt idx="5">
                  <c:v>0.16</c:v>
                </c:pt>
                <c:pt idx="6">
                  <c:v>0.13</c:v>
                </c:pt>
                <c:pt idx="7">
                  <c:v>0.36</c:v>
                </c:pt>
                <c:pt idx="8">
                  <c:v>0.27</c:v>
                </c:pt>
                <c:pt idx="9">
                  <c:v>0.28999999999999998</c:v>
                </c:pt>
                <c:pt idx="10">
                  <c:v>0.38</c:v>
                </c:pt>
                <c:pt idx="11">
                  <c:v>0.3</c:v>
                </c:pt>
                <c:pt idx="1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7-CBB7-4417-AE75-0E43C9B728C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0.35</c:v>
                </c:pt>
                <c:pt idx="1">
                  <c:v>0.4</c:v>
                </c:pt>
                <c:pt idx="2">
                  <c:v>0.38</c:v>
                </c:pt>
                <c:pt idx="3">
                  <c:v>0.66</c:v>
                </c:pt>
                <c:pt idx="4">
                  <c:v>0.7</c:v>
                </c:pt>
                <c:pt idx="5">
                  <c:v>0.74</c:v>
                </c:pt>
                <c:pt idx="6">
                  <c:v>0.08</c:v>
                </c:pt>
                <c:pt idx="7">
                  <c:v>0.34</c:v>
                </c:pt>
                <c:pt idx="8">
                  <c:v>0.53</c:v>
                </c:pt>
                <c:pt idx="9">
                  <c:v>0.32</c:v>
                </c:pt>
                <c:pt idx="10">
                  <c:v>0.4</c:v>
                </c:pt>
                <c:pt idx="11">
                  <c:v>0.33</c:v>
                </c:pt>
                <c:pt idx="12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5-CBB7-4417-AE75-0E43C9B728C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Sheet1!$G$2:$G$14</c:f>
              <c:numCache>
                <c:formatCode>General</c:formatCode>
                <c:ptCount val="13"/>
                <c:pt idx="0">
                  <c:v>0.01</c:v>
                </c:pt>
                <c:pt idx="1">
                  <c:v>0.01</c:v>
                </c:pt>
                <c:pt idx="2">
                  <c:v>0.03</c:v>
                </c:pt>
                <c:pt idx="3">
                  <c:v>0.01</c:v>
                </c:pt>
                <c:pt idx="4">
                  <c:v>0</c:v>
                </c:pt>
                <c:pt idx="5">
                  <c:v>0.02</c:v>
                </c:pt>
                <c:pt idx="6">
                  <c:v>0.05</c:v>
                </c:pt>
                <c:pt idx="7">
                  <c:v>0.01</c:v>
                </c:pt>
                <c:pt idx="8">
                  <c:v>0.03</c:v>
                </c:pt>
                <c:pt idx="9">
                  <c:v>0.08</c:v>
                </c:pt>
                <c:pt idx="10">
                  <c:v>0.02</c:v>
                </c:pt>
                <c:pt idx="11">
                  <c:v>0.02</c:v>
                </c:pt>
                <c:pt idx="1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3-CBB7-4417-AE75-0E43C9B728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 smtId="4294967295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 smtId="4294967295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 smtId="4294967295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900" smtId="4294967295"/>
      </a:pPr>
      <a:endParaRPr lang="fi-FI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huonosti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0.01</c:v>
                </c:pt>
                <c:pt idx="1">
                  <c:v>0.01</c:v>
                </c:pt>
                <c:pt idx="2">
                  <c:v>0.02</c:v>
                </c:pt>
                <c:pt idx="3">
                  <c:v>0.01</c:v>
                </c:pt>
                <c:pt idx="4">
                  <c:v>0.01</c:v>
                </c:pt>
                <c:pt idx="5">
                  <c:v>0.03</c:v>
                </c:pt>
                <c:pt idx="6">
                  <c:v>0.03</c:v>
                </c:pt>
                <c:pt idx="7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BB5-42F5-AE6D-D63E5B3982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melko huonosti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0.03</c:v>
                </c:pt>
                <c:pt idx="1">
                  <c:v>0.01</c:v>
                </c:pt>
                <c:pt idx="2">
                  <c:v>0.05</c:v>
                </c:pt>
                <c:pt idx="3">
                  <c:v>0.02</c:v>
                </c:pt>
                <c:pt idx="4">
                  <c:v>0.02</c:v>
                </c:pt>
                <c:pt idx="5">
                  <c:v>0.03</c:v>
                </c:pt>
                <c:pt idx="6">
                  <c:v>0.03</c:v>
                </c:pt>
                <c:pt idx="7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DBB5-42F5-AE6D-D63E5B39824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ei hyvin eikä huonosti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0.06</c:v>
                </c:pt>
                <c:pt idx="1">
                  <c:v>0.08</c:v>
                </c:pt>
                <c:pt idx="2">
                  <c:v>0.08</c:v>
                </c:pt>
                <c:pt idx="3">
                  <c:v>0.05</c:v>
                </c:pt>
                <c:pt idx="4">
                  <c:v>0.05</c:v>
                </c:pt>
                <c:pt idx="5">
                  <c:v>0.06</c:v>
                </c:pt>
                <c:pt idx="6">
                  <c:v>0.08</c:v>
                </c:pt>
                <c:pt idx="7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DBB5-42F5-AE6D-D63E5B39824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melko hyvin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0.31</c:v>
                </c:pt>
                <c:pt idx="1">
                  <c:v>0.22</c:v>
                </c:pt>
                <c:pt idx="2">
                  <c:v>0.45</c:v>
                </c:pt>
                <c:pt idx="3">
                  <c:v>0.31</c:v>
                </c:pt>
                <c:pt idx="4">
                  <c:v>0.35</c:v>
                </c:pt>
                <c:pt idx="5">
                  <c:v>0.19</c:v>
                </c:pt>
                <c:pt idx="6">
                  <c:v>0.11</c:v>
                </c:pt>
                <c:pt idx="7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DBB5-42F5-AE6D-D63E5B39824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hyvin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0.45</c:v>
                </c:pt>
                <c:pt idx="1">
                  <c:v>0.26</c:v>
                </c:pt>
                <c:pt idx="2">
                  <c:v>0.39</c:v>
                </c:pt>
                <c:pt idx="3">
                  <c:v>0.48</c:v>
                </c:pt>
                <c:pt idx="4">
                  <c:v>0.56000000000000005</c:v>
                </c:pt>
                <c:pt idx="5">
                  <c:v>0.36</c:v>
                </c:pt>
                <c:pt idx="6">
                  <c:v>0.16</c:v>
                </c:pt>
                <c:pt idx="7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DBB5-42F5-AE6D-D63E5B39824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Sheet1!$G$2:$G$9</c:f>
              <c:numCache>
                <c:formatCode>General</c:formatCode>
                <c:ptCount val="8"/>
                <c:pt idx="0">
                  <c:v>0.14000000000000001</c:v>
                </c:pt>
                <c:pt idx="1">
                  <c:v>0.42</c:v>
                </c:pt>
                <c:pt idx="2">
                  <c:v>0.01</c:v>
                </c:pt>
                <c:pt idx="3">
                  <c:v>0.13</c:v>
                </c:pt>
                <c:pt idx="4">
                  <c:v>0.01</c:v>
                </c:pt>
                <c:pt idx="5">
                  <c:v>0.33</c:v>
                </c:pt>
                <c:pt idx="6">
                  <c:v>0.59</c:v>
                </c:pt>
                <c:pt idx="7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5-DBB5-42F5-AE6D-D63E5B3982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huonosti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0.01</c:v>
                </c:pt>
                <c:pt idx="1">
                  <c:v>0.01</c:v>
                </c:pt>
                <c:pt idx="2">
                  <c:v>0.06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13-4ABC-9E10-9D8098A0C51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melko huonosti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0.02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113-4ABC-9E10-9D8098A0C51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ei hyvin eikä huonosti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0.1</c:v>
                </c:pt>
                <c:pt idx="1">
                  <c:v>0.1</c:v>
                </c:pt>
                <c:pt idx="2">
                  <c:v>0.13</c:v>
                </c:pt>
                <c:pt idx="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113-4ABC-9E10-9D8098A0C51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melko hyvin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0.3</c:v>
                </c:pt>
                <c:pt idx="1">
                  <c:v>0.27</c:v>
                </c:pt>
                <c:pt idx="2">
                  <c:v>0.15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6113-4ABC-9E10-9D8098A0C51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hyvin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0.56000000000000005</c:v>
                </c:pt>
                <c:pt idx="1">
                  <c:v>0.52</c:v>
                </c:pt>
                <c:pt idx="2">
                  <c:v>0.17</c:v>
                </c:pt>
                <c:pt idx="3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6113-4ABC-9E10-9D8098A0C51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0.01</c:v>
                </c:pt>
                <c:pt idx="1">
                  <c:v>0.06</c:v>
                </c:pt>
                <c:pt idx="2">
                  <c:v>0.42</c:v>
                </c:pt>
                <c:pt idx="3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6113-4ABC-9E10-9D8098A0C5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Lapseni urheiluharrastuksesta koituvat kustannukset ovat mielestäni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38B-4951-A527-330725245E7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8B-4951-A527-330725245E7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55%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38B-4951-A527-330725245E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vähäiset</c:v>
                </c:pt>
                <c:pt idx="1">
                  <c:v>kohtuulliset</c:v>
                </c:pt>
                <c:pt idx="2">
                  <c:v>korkeat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0.02</c:v>
                </c:pt>
                <c:pt idx="1">
                  <c:v>0.43</c:v>
                </c:pt>
                <c:pt idx="2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8B-4951-A527-330725245E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 pidä lainkaan paikkaansa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0.13</c:v>
                </c:pt>
                <c:pt idx="1">
                  <c:v>0.08</c:v>
                </c:pt>
                <c:pt idx="2">
                  <c:v>0</c:v>
                </c:pt>
                <c:pt idx="3">
                  <c:v>0.06</c:v>
                </c:pt>
                <c:pt idx="4">
                  <c:v>0.61</c:v>
                </c:pt>
                <c:pt idx="5">
                  <c:v>0</c:v>
                </c:pt>
                <c:pt idx="6">
                  <c:v>0.09</c:v>
                </c:pt>
                <c:pt idx="7">
                  <c:v>0.39</c:v>
                </c:pt>
                <c:pt idx="8">
                  <c:v>0.96</c:v>
                </c:pt>
                <c:pt idx="9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E96-49EC-B94C-29CF45FB4B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0.18</c:v>
                </c:pt>
                <c:pt idx="1">
                  <c:v>0.17</c:v>
                </c:pt>
                <c:pt idx="2">
                  <c:v>0.01</c:v>
                </c:pt>
                <c:pt idx="3">
                  <c:v>0.11</c:v>
                </c:pt>
                <c:pt idx="4">
                  <c:v>0.18</c:v>
                </c:pt>
                <c:pt idx="5">
                  <c:v>0</c:v>
                </c:pt>
                <c:pt idx="6">
                  <c:v>0.08</c:v>
                </c:pt>
                <c:pt idx="7">
                  <c:v>0.12</c:v>
                </c:pt>
                <c:pt idx="8">
                  <c:v>0.02</c:v>
                </c:pt>
                <c:pt idx="9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1E96-49EC-B94C-29CF45FB4B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0.19</c:v>
                </c:pt>
                <c:pt idx="1">
                  <c:v>0.21</c:v>
                </c:pt>
                <c:pt idx="2">
                  <c:v>0.02</c:v>
                </c:pt>
                <c:pt idx="3">
                  <c:v>0.15</c:v>
                </c:pt>
                <c:pt idx="4">
                  <c:v>0.13</c:v>
                </c:pt>
                <c:pt idx="5">
                  <c:v>0.01</c:v>
                </c:pt>
                <c:pt idx="6">
                  <c:v>0.13</c:v>
                </c:pt>
                <c:pt idx="7">
                  <c:v>0.11</c:v>
                </c:pt>
                <c:pt idx="8">
                  <c:v>0.01</c:v>
                </c:pt>
                <c:pt idx="9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1E96-49EC-B94C-29CF45FB4BB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0.25</c:v>
                </c:pt>
                <c:pt idx="1">
                  <c:v>0.26</c:v>
                </c:pt>
                <c:pt idx="2">
                  <c:v>0.08</c:v>
                </c:pt>
                <c:pt idx="3">
                  <c:v>0.19</c:v>
                </c:pt>
                <c:pt idx="4">
                  <c:v>0.05</c:v>
                </c:pt>
                <c:pt idx="5">
                  <c:v>0.02</c:v>
                </c:pt>
                <c:pt idx="6">
                  <c:v>0.15</c:v>
                </c:pt>
                <c:pt idx="7">
                  <c:v>7.0000000000000007E-2</c:v>
                </c:pt>
                <c:pt idx="8">
                  <c:v>0</c:v>
                </c:pt>
                <c:pt idx="9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B-1E96-49EC-B94C-29CF45FB4BB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0.25</c:v>
                </c:pt>
                <c:pt idx="1">
                  <c:v>0.28000000000000003</c:v>
                </c:pt>
                <c:pt idx="2">
                  <c:v>0.89</c:v>
                </c:pt>
                <c:pt idx="3">
                  <c:v>0.42</c:v>
                </c:pt>
                <c:pt idx="4">
                  <c:v>0.01</c:v>
                </c:pt>
                <c:pt idx="5">
                  <c:v>0.97</c:v>
                </c:pt>
                <c:pt idx="6">
                  <c:v>0.43</c:v>
                </c:pt>
                <c:pt idx="7">
                  <c:v>0.09</c:v>
                </c:pt>
                <c:pt idx="8">
                  <c:v>0.01</c:v>
                </c:pt>
                <c:pt idx="9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6-1E96-49EC-B94C-29CF45FB4BB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Sheet1!$G$2:$G$11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7.0000000000000007E-2</c:v>
                </c:pt>
                <c:pt idx="4">
                  <c:v>0.02</c:v>
                </c:pt>
                <c:pt idx="5">
                  <c:v>0</c:v>
                </c:pt>
                <c:pt idx="6">
                  <c:v>0.12</c:v>
                </c:pt>
                <c:pt idx="7">
                  <c:v>0.22</c:v>
                </c:pt>
                <c:pt idx="8">
                  <c:v>0</c:v>
                </c:pt>
                <c:pt idx="9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1-1E96-49EC-B94C-29CF45FB4B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Lapseni ikä (vuotta)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0E-4F7F-9403-7F4C7117167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0E-4F7F-9403-7F4C7117167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50E-4F7F-9403-7F4C7117167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0E-4F7F-9403-7F4C7117167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50E-4F7F-9403-7F4C711716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0.01</c:v>
                </c:pt>
                <c:pt idx="1">
                  <c:v>0.35</c:v>
                </c:pt>
                <c:pt idx="2">
                  <c:v>0.31</c:v>
                </c:pt>
                <c:pt idx="3">
                  <c:v>0.3</c:v>
                </c:pt>
                <c:pt idx="4">
                  <c:v>0.03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0E-4F7F-9403-7F4C711716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Lapseni sukupuoli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42%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69-4503-BC6E-734E5E197F5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58%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69-4503-BC6E-734E5E197F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tyttö</c:v>
                </c:pt>
                <c:pt idx="1">
                  <c:v>poika</c:v>
                </c:pt>
                <c:pt idx="2">
                  <c:v>muu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0.42</c:v>
                </c:pt>
                <c:pt idx="1">
                  <c:v>0.57999999999999996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69-4503-BC6E-734E5E197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Lapseni luokka-aste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39%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C85-4C6A-A17C-C5935407F1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C85-4C6A-A17C-C5935407F12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C85-4C6A-A17C-C5935407F1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7</c:v>
                </c:pt>
                <c:pt idx="1">
                  <c:v>8</c:v>
                </c:pt>
                <c:pt idx="2">
                  <c:v>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0.39</c:v>
                </c:pt>
                <c:pt idx="1">
                  <c:v>0.33</c:v>
                </c:pt>
                <c:pt idx="2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85-4C6A-A17C-C5935407F1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Päälajit (82% vastanneista)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Lajit!$A$724:$A$733</c:f>
              <c:strCache>
                <c:ptCount val="10"/>
                <c:pt idx="0">
                  <c:v>Jalkapallo</c:v>
                </c:pt>
                <c:pt idx="1">
                  <c:v>Jääkiekko</c:v>
                </c:pt>
                <c:pt idx="2">
                  <c:v>Salibandy</c:v>
                </c:pt>
                <c:pt idx="3">
                  <c:v>Yleisurheilu</c:v>
                </c:pt>
                <c:pt idx="4">
                  <c:v>Koripallo</c:v>
                </c:pt>
                <c:pt idx="5">
                  <c:v>Uinti</c:v>
                </c:pt>
                <c:pt idx="6">
                  <c:v>Taitoluistelu</c:v>
                </c:pt>
                <c:pt idx="7">
                  <c:v>Joukkuevoimistelu </c:v>
                </c:pt>
                <c:pt idx="8">
                  <c:v>Telinevoimistelu</c:v>
                </c:pt>
                <c:pt idx="9">
                  <c:v>Pesäpallo</c:v>
                </c:pt>
              </c:strCache>
            </c:strRef>
          </c:cat>
          <c:val>
            <c:numRef>
              <c:f>Lajit!$B$724:$B$733</c:f>
              <c:numCache>
                <c:formatCode>0%</c:formatCode>
                <c:ptCount val="10"/>
                <c:pt idx="0">
                  <c:v>0.30942334739803096</c:v>
                </c:pt>
                <c:pt idx="1">
                  <c:v>0.189873417721519</c:v>
                </c:pt>
                <c:pt idx="2">
                  <c:v>5.7665260196905765E-2</c:v>
                </c:pt>
                <c:pt idx="3">
                  <c:v>5.7665260196905765E-2</c:v>
                </c:pt>
                <c:pt idx="4">
                  <c:v>5.6258790436005623E-2</c:v>
                </c:pt>
                <c:pt idx="5">
                  <c:v>3.7974683544303799E-2</c:v>
                </c:pt>
                <c:pt idx="6">
                  <c:v>3.0942334739803096E-2</c:v>
                </c:pt>
                <c:pt idx="7">
                  <c:v>2.8129395218002812E-2</c:v>
                </c:pt>
                <c:pt idx="8">
                  <c:v>2.8129395218002812E-2</c:v>
                </c:pt>
                <c:pt idx="9">
                  <c:v>2.2503516174402251E-2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0D-4B75-9D7E-D00A98945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4682680"/>
        <c:axId val="554681040"/>
      </c:barChart>
      <c:catAx>
        <c:axId val="554682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54681040"/>
        <c:crosses val="autoZero"/>
        <c:auto val="1"/>
        <c:lblAlgn val="ctr"/>
        <c:lblOffset val="100"/>
        <c:noMultiLvlLbl val="0"/>
      </c:catAx>
      <c:valAx>
        <c:axId val="554681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54682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Mieti kuluvaa tai edellistä kautta. Minkä tason sarjaan tai kilpailuihin lapsesi osallistuu päälajissaan?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01-430D-935A-E8C1BBACD4A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01-430D-935A-E8C1BBACD4A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801-430D-935A-E8C1BBACD4A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01-430D-935A-E8C1BBACD4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u="none" smtId="4294967295">
                    <a:solidFill>
                      <a:srgbClr val="FFFFFF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Ei osallistu sarjaan tai kilpailuihin</c:v>
                </c:pt>
                <c:pt idx="1">
                  <c:v>Osallistuu harrastetason sarjaan tai kilpailuihin</c:v>
                </c:pt>
                <c:pt idx="2">
                  <c:v>Osallistuu paikallis- tai aluetason sarjaan tai kilpailuihin</c:v>
                </c:pt>
                <c:pt idx="3">
                  <c:v>Osallistuu valtakunnallisen tason sarjaan tai kilpailuihin</c:v>
                </c:pt>
                <c:pt idx="4">
                  <c:v>En osaa sanoa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0.02</c:v>
                </c:pt>
                <c:pt idx="1">
                  <c:v>0.01</c:v>
                </c:pt>
                <c:pt idx="2">
                  <c:v>0.28000000000000003</c:v>
                </c:pt>
                <c:pt idx="3">
                  <c:v>0.69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01-430D-935A-E8C1BBACD4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u="none" smtId="4294967295">
                <a:solidFill>
                  <a:srgbClr val="666666"/>
                </a:solidFill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49-4740-BD47-1C54A13BFC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49-4740-BD47-1C54A13BFCA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F49-4740-BD47-1C54A13BFCA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F49-4740-BD47-1C54A13BFCA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F49-4740-BD47-1C54A13BFCA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F49-4740-BD47-1C54A13BFCA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F49-4740-BD47-1C54A13BFCA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2F49-4740-BD47-1C54A13BFC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FA-4531-A5C5-58F7C72781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9FA-4531-A5C5-58F7C727813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9FA-4531-A5C5-58F7C727813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9FA-4531-A5C5-58F7C727813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9FA-4531-A5C5-58F7C727813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9FA-4531-A5C5-58F7C727813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9FA-4531-A5C5-58F7C727813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9FA-4531-A5C5-58F7C72781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monta TUNTIA lapsesi liikkuu TAVALLISEN VIIKON aikana yhteensä?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F8-4B4A-B4B6-48801740307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F8-4B4A-B4B6-48801740307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F8-4B4A-B4B6-488017403073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F8-4B4A-B4B6-488017403073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F8-4B4A-B4B6-488017403073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F8-4B4A-B4B6-488017403073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F8-4B4A-B4B6-488017403073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F8-4B4A-B4B6-488017403073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F8-4B4A-B4B6-488017403073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F8-4B4A-B4B6-488017403073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F8-4B4A-B4B6-488017403073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F8-4B4A-B4B6-488017403073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F8-4B4A-B4B6-488017403073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F8-4B4A-B4B6-488017403073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F8-4B4A-B4B6-488017403073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F8-4B4A-B4B6-488017403073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5F8-4B4A-B4B6-488017403073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5F8-4B4A-B4B6-488017403073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5F8-4B4A-B4B6-488017403073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F5F8-4B4A-B4B6-488017403073}"/>
                </c:ext>
              </c:extLst>
            </c:dLbl>
            <c:dLbl>
              <c:idx val="25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F5F8-4B4A-B4B6-488017403073}"/>
                </c:ext>
              </c:extLst>
            </c:dLbl>
            <c:dLbl>
              <c:idx val="26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F5F8-4B4A-B4B6-488017403073}"/>
                </c:ext>
              </c:extLst>
            </c:dLbl>
            <c:dLbl>
              <c:idx val="28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F5F8-4B4A-B4B6-488017403073}"/>
                </c:ext>
              </c:extLst>
            </c:dLbl>
            <c:dLbl>
              <c:idx val="3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F5F8-4B4A-B4B6-488017403073}"/>
                </c:ext>
              </c:extLst>
            </c:dLbl>
            <c:dLbl>
              <c:idx val="3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F5F8-4B4A-B4B6-4880174030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Sheet1!$A$2:$A$37</c:f>
              <c:numCache>
                <c:formatCode>General</c:formatCode>
                <c:ptCount val="3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</c:v>
                </c:pt>
                <c:pt idx="8">
                  <c:v>0.02</c:v>
                </c:pt>
                <c:pt idx="9">
                  <c:v>0.02</c:v>
                </c:pt>
                <c:pt idx="10">
                  <c:v>0.05</c:v>
                </c:pt>
                <c:pt idx="11">
                  <c:v>0.02</c:v>
                </c:pt>
                <c:pt idx="12">
                  <c:v>0.08</c:v>
                </c:pt>
                <c:pt idx="13">
                  <c:v>0.02</c:v>
                </c:pt>
                <c:pt idx="14">
                  <c:v>0.06</c:v>
                </c:pt>
                <c:pt idx="15">
                  <c:v>0.11</c:v>
                </c:pt>
                <c:pt idx="16">
                  <c:v>0.06</c:v>
                </c:pt>
                <c:pt idx="17">
                  <c:v>0.03</c:v>
                </c:pt>
                <c:pt idx="18">
                  <c:v>0.09</c:v>
                </c:pt>
                <c:pt idx="19">
                  <c:v>0.02</c:v>
                </c:pt>
                <c:pt idx="20">
                  <c:v>0.16</c:v>
                </c:pt>
                <c:pt idx="21">
                  <c:v>0.03</c:v>
                </c:pt>
                <c:pt idx="22">
                  <c:v>0.04</c:v>
                </c:pt>
                <c:pt idx="23">
                  <c:v>0.01</c:v>
                </c:pt>
                <c:pt idx="24">
                  <c:v>0.03</c:v>
                </c:pt>
                <c:pt idx="25">
                  <c:v>0.05</c:v>
                </c:pt>
                <c:pt idx="26">
                  <c:v>0.01</c:v>
                </c:pt>
                <c:pt idx="27">
                  <c:v>0</c:v>
                </c:pt>
                <c:pt idx="28">
                  <c:v>0.01</c:v>
                </c:pt>
                <c:pt idx="29">
                  <c:v>0</c:v>
                </c:pt>
                <c:pt idx="30">
                  <c:v>0.04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F5F8-4B4A-B4B6-4880174030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864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61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5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17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86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06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7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0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6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6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8FD0B7A-F5DD-4F40-B4CB-3B2C354B893A}" type="datetimeFigureOut">
              <a:rPr lang="en-US" smtClean="0" smtId="4294967295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43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127000" y="127000"/>
            <a:ext cx="8890000" cy="673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  <a:p>
            <a:pPr algn="ctr"/>
            <a:r>
              <a:rPr sz="2000" b="1" i="0" u="none" dirty="0" err="1">
                <a:solidFill>
                  <a:srgbClr val="333333"/>
                </a:solidFill>
                <a:latin typeface="Arial"/>
              </a:rPr>
              <a:t>Kysely</a:t>
            </a:r>
            <a:r>
              <a:rPr sz="20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2000" b="1" i="0" u="none" dirty="0" err="1">
                <a:solidFill>
                  <a:srgbClr val="333333"/>
                </a:solidFill>
                <a:latin typeface="Arial"/>
              </a:rPr>
              <a:t>urheiluyläkoulutoiminnasta</a:t>
            </a:r>
            <a:r>
              <a:rPr sz="20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2000" b="1" i="0" u="none" dirty="0" err="1">
                <a:solidFill>
                  <a:srgbClr val="333333"/>
                </a:solidFill>
                <a:latin typeface="Arial"/>
              </a:rPr>
              <a:t>oppilaiden</a:t>
            </a:r>
            <a:r>
              <a:rPr sz="20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2000" b="1" i="0" u="none" dirty="0" err="1">
                <a:solidFill>
                  <a:srgbClr val="333333"/>
                </a:solidFill>
                <a:latin typeface="Arial"/>
              </a:rPr>
              <a:t>vanhemmille</a:t>
            </a:r>
            <a:endParaRPr sz="2000" b="1" i="0" u="none" dirty="0">
              <a:solidFill>
                <a:srgbClr val="333333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9. Mieti TAVALLISTA VIIKKKOA. Merkitse, kuinka monena päivänä lapsesi on liikkunut vähintään 60 minuuttia päivässä.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713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413764178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406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6,0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10. Kuinka monta TUNTIA lapsesi liikkuu TAVALLISEN VIIKON aikana yhteensä?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706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545767095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11. Kuinka monta kertaa lapsellasi on tavallisena viikkona päälajinsa harjoituksia ja pelejä / kilpailuja? (ei yhtään kertaa = 0)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57194785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1354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5,2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2815167"/>
            <a:ext cx="635000" cy="1354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1,8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4169833"/>
            <a:ext cx="635000" cy="1354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12. Mieti seuraavissa väittämissä lastasi ja hänen arjen taitojaan. Arvioi miten seuraavat väittämät pitävät paikkansa lapsesi kohdalla.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84268990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3,6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829955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2,3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199409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2,6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568864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3,4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2938318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4,2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3307773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2,8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3677227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3,7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4046682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4416137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4,2</a:t>
            </a:r>
          </a:p>
        </p:txBody>
      </p:sp>
      <p:sp>
        <p:nvSpPr>
          <p:cNvPr id="15" name="New shape"/>
          <p:cNvSpPr/>
          <p:nvPr/>
        </p:nvSpPr>
        <p:spPr>
          <a:xfrm>
            <a:off x="7620000" y="4785591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16" name="New shape"/>
          <p:cNvSpPr/>
          <p:nvPr/>
        </p:nvSpPr>
        <p:spPr>
          <a:xfrm>
            <a:off x="7620000" y="5155046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13. Mieti seuraavissa väittämissä lapsesi kokemuksia vapaa-ajasta, koulunkäynnistä ja urheiluharrastuksesta. Arvioi, miten seuraavat väittämät pitävät paikkansa lapsesi kohdalla.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44265" cy="45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>
                <a:solidFill>
                  <a:srgbClr val="999999"/>
                </a:solidFill>
                <a:latin typeface="Arial"/>
              </a:rPr>
              <a:t>(1=ei  pidä lainkaan paikkaansa, 2=pitää jonkin verran paikkansa, 3=pitää osittain paikkansa, 4= pitää melko hyvin paikkansa, 5=pitää täysin paikkansa, 6=en osaa sanoa.)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3716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717</a:t>
            </a:r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1952940416"/>
              </p:ext>
            </p:extLst>
          </p:nvPr>
        </p:nvGraphicFramePr>
        <p:xfrm>
          <a:off x="381000" y="1803400"/>
          <a:ext cx="736600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New shape"/>
          <p:cNvSpPr/>
          <p:nvPr/>
        </p:nvSpPr>
        <p:spPr>
          <a:xfrm>
            <a:off x="7620000" y="15748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93040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3,6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17424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3,5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41808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2,1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266192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290576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314960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4,1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339344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1,3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363728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3,4</a:t>
            </a:r>
          </a:p>
        </p:txBody>
      </p:sp>
      <p:sp>
        <p:nvSpPr>
          <p:cNvPr id="15" name="New shape"/>
          <p:cNvSpPr/>
          <p:nvPr/>
        </p:nvSpPr>
        <p:spPr>
          <a:xfrm>
            <a:off x="7620000" y="388112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3,5</a:t>
            </a:r>
          </a:p>
        </p:txBody>
      </p:sp>
      <p:sp>
        <p:nvSpPr>
          <p:cNvPr id="16" name="New shape"/>
          <p:cNvSpPr/>
          <p:nvPr/>
        </p:nvSpPr>
        <p:spPr>
          <a:xfrm>
            <a:off x="7620000" y="412496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4,6</a:t>
            </a:r>
          </a:p>
        </p:txBody>
      </p:sp>
      <p:sp>
        <p:nvSpPr>
          <p:cNvPr id="17" name="New shape"/>
          <p:cNvSpPr/>
          <p:nvPr/>
        </p:nvSpPr>
        <p:spPr>
          <a:xfrm>
            <a:off x="7620000" y="436880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4,7</a:t>
            </a:r>
          </a:p>
        </p:txBody>
      </p:sp>
      <p:sp>
        <p:nvSpPr>
          <p:cNvPr id="18" name="New shape"/>
          <p:cNvSpPr/>
          <p:nvPr/>
        </p:nvSpPr>
        <p:spPr>
          <a:xfrm>
            <a:off x="7620000" y="4612641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4,7</a:t>
            </a:r>
          </a:p>
        </p:txBody>
      </p:sp>
      <p:sp>
        <p:nvSpPr>
          <p:cNvPr id="19" name="New shape"/>
          <p:cNvSpPr/>
          <p:nvPr/>
        </p:nvSpPr>
        <p:spPr>
          <a:xfrm>
            <a:off x="7620000" y="4856481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2,0</a:t>
            </a:r>
          </a:p>
        </p:txBody>
      </p:sp>
      <p:sp>
        <p:nvSpPr>
          <p:cNvPr id="20" name="New shape"/>
          <p:cNvSpPr/>
          <p:nvPr/>
        </p:nvSpPr>
        <p:spPr>
          <a:xfrm>
            <a:off x="7620000" y="5100321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2,6</a:t>
            </a:r>
          </a:p>
        </p:txBody>
      </p:sp>
      <p:sp>
        <p:nvSpPr>
          <p:cNvPr id="21" name="New shape"/>
          <p:cNvSpPr/>
          <p:nvPr/>
        </p:nvSpPr>
        <p:spPr>
          <a:xfrm>
            <a:off x="7620000" y="5344161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14. Mieti lapsesi urheiluyläkoulussa oppimia urheilijaksi kasvamisen taitoja. Arvioi, kuinka paljon lapsesi on urheiluyläkoulun aikana oppinut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716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744944909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2,4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2137833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2,2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815167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2,4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3492500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2,4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4169833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1,8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4847167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15. Mieti urheiluyläkoulua, jota lapsesi käy. Arvioi, seuraavien väitteiden paikkansa pitävyyttä.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44265" cy="45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>
                <a:solidFill>
                  <a:srgbClr val="999999"/>
                </a:solidFill>
                <a:latin typeface="Arial"/>
              </a:rPr>
              <a:t>(1=ei  pidä lainkaan paikkaansa, 2=pitää jonkin verran paikkansa, 3=pitää osittain paikkansa, 4= pitää melko hyvin paikkansa, 5=pitää täysin paikkansa)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1684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716</a:t>
            </a:r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3265324618"/>
              </p:ext>
            </p:extLst>
          </p:nvPr>
        </p:nvGraphicFramePr>
        <p:xfrm>
          <a:off x="381000" y="1600200"/>
          <a:ext cx="7366000" cy="47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New shape"/>
          <p:cNvSpPr/>
          <p:nvPr/>
        </p:nvSpPr>
        <p:spPr>
          <a:xfrm>
            <a:off x="7620000" y="13716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727200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4,1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024185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4,1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321169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4,0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2618154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4,5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2915138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4,6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3212123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4,6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3509108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2,3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3806092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15" name="New shape"/>
          <p:cNvSpPr/>
          <p:nvPr/>
        </p:nvSpPr>
        <p:spPr>
          <a:xfrm>
            <a:off x="7620000" y="4103077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16" name="New shape"/>
          <p:cNvSpPr/>
          <p:nvPr/>
        </p:nvSpPr>
        <p:spPr>
          <a:xfrm>
            <a:off x="7620000" y="4400061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3,8</a:t>
            </a:r>
          </a:p>
        </p:txBody>
      </p:sp>
      <p:sp>
        <p:nvSpPr>
          <p:cNvPr id="17" name="New shape"/>
          <p:cNvSpPr/>
          <p:nvPr/>
        </p:nvSpPr>
        <p:spPr>
          <a:xfrm>
            <a:off x="7620000" y="4697046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4,1</a:t>
            </a:r>
          </a:p>
        </p:txBody>
      </p:sp>
      <p:sp>
        <p:nvSpPr>
          <p:cNvPr id="18" name="New shape"/>
          <p:cNvSpPr/>
          <p:nvPr/>
        </p:nvSpPr>
        <p:spPr>
          <a:xfrm>
            <a:off x="7620000" y="4994030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3,7</a:t>
            </a:r>
          </a:p>
        </p:txBody>
      </p:sp>
      <p:sp>
        <p:nvSpPr>
          <p:cNvPr id="19" name="New shape"/>
          <p:cNvSpPr/>
          <p:nvPr/>
        </p:nvSpPr>
        <p:spPr>
          <a:xfrm>
            <a:off x="7620000" y="5291015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16. Seuraavassa arvioidaan urheiluluokkatoimintaa. Miten seuraavat asiat ovat mielestäsi onnistuneet?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716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885000485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968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4,2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476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4,2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984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3492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4000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4,2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4508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5016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17. Arvioi vielä urheiluyläkoulukokeiluun liittyen, miten hyvin on onnistuttu yhteistyössä eri toimijoiden välillä.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715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671127047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2476500"/>
            <a:ext cx="635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3492500"/>
            <a:ext cx="635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3,5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4508500"/>
            <a:ext cx="635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18. Lapseni urheiluharrastuksesta koituvat kustannukset ovat mielestäni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716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43212-7BCF-47E5-82DF-469815DBD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126172"/>
          </a:xfrm>
        </p:spPr>
        <p:txBody>
          <a:bodyPr anchor="ctr"/>
          <a:lstStyle/>
          <a:p>
            <a:r>
              <a:rPr lang="fi-FI" dirty="0"/>
              <a:t>Yhteenvedon aineisto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5ED054-6889-4FCF-9C66-8F0C47019562}"/>
              </a:ext>
            </a:extLst>
          </p:cNvPr>
          <p:cNvSpPr txBox="1"/>
          <p:nvPr/>
        </p:nvSpPr>
        <p:spPr>
          <a:xfrm>
            <a:off x="467544" y="1700808"/>
            <a:ext cx="8424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Aineisto on kerätty tammi-helmikuussa 2020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Yhteenvetoon on koottu kattavasti tietoa urheiluluokkien oppilaiden vanhempien ajatuksista lasten elämäntapoihin, urheiluun ja urheiluluokkatoimintaan sekä tulevaisuuteen liittyen.</a:t>
            </a:r>
          </a:p>
          <a:p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Aineistossa on samoja kysymyksiä kuin urheiluoppilaiden kyselyssä, joten näiden kahden kyselyn vastauksia on mahdollista verrata keskenään.</a:t>
            </a:r>
          </a:p>
          <a:p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fi-FI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Yhteenvedossa esitetään tulokset niiden kokeiluun osallistuneiden koulujen osalta, joiden urheiluluokkalaisia on vastannut kyselyyn.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Aineiston koko: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24 koulua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994 oppilasta</a:t>
            </a:r>
          </a:p>
        </p:txBody>
      </p:sp>
    </p:spTree>
    <p:extLst>
      <p:ext uri="{BB962C8B-B14F-4D97-AF65-F5344CB8AC3E}">
        <p14:creationId xmlns:p14="http://schemas.microsoft.com/office/powerpoint/2010/main" val="42811084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19. Mitä ajattelet lapsesi urheiluharrastuksesta, koulunkäynnistä ja tulevaisuudesta yleensä. Arvioi seuraavia väittämiä omasta näkökulmastasi.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716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027474032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3,3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8669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3,5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2733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4,9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6797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30861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1,6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34925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5,0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38989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43053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2,2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47117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1,1</a:t>
            </a:r>
          </a:p>
        </p:txBody>
      </p:sp>
      <p:sp>
        <p:nvSpPr>
          <p:cNvPr id="15" name="New shape"/>
          <p:cNvSpPr/>
          <p:nvPr/>
        </p:nvSpPr>
        <p:spPr>
          <a:xfrm>
            <a:off x="7620000" y="51181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1. Kuinka monta lasta taloudestanne osallistuu urheiluyläkoulukokeiluun?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44265" cy="45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>
                <a:solidFill>
                  <a:srgbClr val="999999"/>
                </a:solidFill>
                <a:latin typeface="Arial"/>
              </a:rPr>
              <a:t>Jos taloudestanne osallistuu urheiluyläkoulukokeiluun useampi lapsi, täytättehän kyselyn jokaisen lapsen kohdalta erikseen.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1684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717</a:t>
            </a:r>
          </a:p>
        </p:txBody>
      </p:sp>
      <p:graphicFrame>
        <p:nvGraphicFramePr>
          <p:cNvPr id="5" name="ChartObject"/>
          <p:cNvGraphicFramePr/>
          <p:nvPr/>
        </p:nvGraphicFramePr>
        <p:xfrm>
          <a:off x="381000" y="1600200"/>
          <a:ext cx="8255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2. Lapseni ikä (vuotta)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715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3. Lapseni sukupuoli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712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4. Lapseni luokka-aste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713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700024"/>
            <a:ext cx="8144265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 dirty="0">
                <a:solidFill>
                  <a:srgbClr val="333333"/>
                </a:solidFill>
                <a:latin typeface="Arial"/>
              </a:rPr>
              <a:t>6</a:t>
            </a:r>
            <a:r>
              <a:rPr lang="fi-FI" sz="1400" b="1" i="0" u="none" dirty="0">
                <a:solidFill>
                  <a:srgbClr val="333333"/>
                </a:solidFill>
                <a:latin typeface="Arial"/>
              </a:rPr>
              <a:t>. Mikä on lapsesi päälaji?</a:t>
            </a:r>
            <a:endParaRPr sz="1400" b="1" i="0" u="none" dirty="0">
              <a:solidFill>
                <a:srgbClr val="333333"/>
              </a:solidFill>
              <a:latin typeface="Arial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508000" y="1333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 dirty="0" err="1">
                <a:solidFill>
                  <a:srgbClr val="333333"/>
                </a:solidFill>
                <a:latin typeface="Arial"/>
              </a:rPr>
              <a:t>Vastaajien</a:t>
            </a:r>
            <a:r>
              <a:rPr sz="1200" b="0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200" b="0" i="0" u="none" dirty="0" err="1">
                <a:solidFill>
                  <a:srgbClr val="333333"/>
                </a:solidFill>
                <a:latin typeface="Arial"/>
              </a:rPr>
              <a:t>määrä</a:t>
            </a:r>
            <a:r>
              <a:rPr sz="1200" b="0" i="0" u="none" dirty="0">
                <a:solidFill>
                  <a:srgbClr val="333333"/>
                </a:solidFill>
                <a:latin typeface="Arial"/>
              </a:rPr>
              <a:t>: 714</a:t>
            </a:r>
            <a:r>
              <a:rPr lang="fi-FI" sz="1200" b="0" i="0" u="none" dirty="0">
                <a:solidFill>
                  <a:srgbClr val="333333"/>
                </a:solidFill>
                <a:latin typeface="Arial"/>
              </a:rPr>
              <a:t>, yhteensä vastauksia 23 eri lajia harrastavan lapsen vanhemmalta</a:t>
            </a:r>
            <a:endParaRPr sz="1200" b="0" i="0" u="none" dirty="0">
              <a:solidFill>
                <a:srgbClr val="333333"/>
              </a:solidFill>
              <a:latin typeface="Arial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13C3396-4955-48CF-97C3-2B4B320DC3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530730"/>
              </p:ext>
            </p:extLst>
          </p:nvPr>
        </p:nvGraphicFramePr>
        <p:xfrm>
          <a:off x="683568" y="1581475"/>
          <a:ext cx="7952432" cy="4295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7. Mieti kuluvaa tai edellistä kautta. Minkä tason sarjaan tai kilpailuihin lapsesi osallistuu päälajissaan?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716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381000" y="13335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8. Mieti 7 EDELLISTÄ PÄIVÄÄ. Merkitse, kuinka monena päivänä lapsesi on liikkunut vähintään 60 minuuttia päivässä?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710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297401469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406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5,9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3.9600.0"/>
  <p:tag name="AS_RELEASE_DATE" val="2016.01.27"/>
  <p:tag name="AS_TITLE" val="Aspose.Slides for .NET 4.0 Client Profile"/>
  <p:tag name="AS_VERSION" val="16.1.0.0"/>
</p:tagLst>
</file>

<file path=ppt/theme/theme1.xml><?xml version="1.0" encoding="utf-8"?>
<a:theme xmlns:a="http://schemas.openxmlformats.org/drawingml/2006/main" name="UYK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YK" id="{E061AACF-BA33-44C4-8748-FC3F569C43F0}" vid="{F87B15C2-7A58-4A23-966A-F790CCE361E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UYK</Template>
  <TotalTime>348</TotalTime>
  <Words>670</Words>
  <Application>Microsoft Office PowerPoint</Application>
  <PresentationFormat>On-screen Show (4:3)</PresentationFormat>
  <Paragraphs>181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UYK</vt:lpstr>
      <vt:lpstr>PowerPoint Presentation</vt:lpstr>
      <vt:lpstr>Yhteenvedon aineisto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Maarit Nieminen</cp:lastModifiedBy>
  <cp:revision>5</cp:revision>
  <cp:lastPrinted>2020-02-18T09:18:50Z</cp:lastPrinted>
  <dcterms:created xsi:type="dcterms:W3CDTF">2020-02-18T09:18:50Z</dcterms:created>
  <dcterms:modified xsi:type="dcterms:W3CDTF">2020-02-18T19:19:29Z</dcterms:modified>
</cp:coreProperties>
</file>