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2" r:id="rId4"/>
    <p:sldId id="264" r:id="rId5"/>
    <p:sldId id="270" r:id="rId6"/>
    <p:sldId id="272" r:id="rId7"/>
    <p:sldId id="274" r:id="rId8"/>
    <p:sldId id="276" r:id="rId9"/>
    <p:sldId id="278" r:id="rId10"/>
    <p:sldId id="280" r:id="rId11"/>
    <p:sldId id="282" r:id="rId12"/>
    <p:sldId id="284" r:id="rId13"/>
    <p:sldId id="286" r:id="rId14"/>
    <p:sldId id="288" r:id="rId15"/>
    <p:sldId id="290" r:id="rId16"/>
    <p:sldId id="292" r:id="rId17"/>
    <p:sldId id="294" r:id="rId18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Lapseni ikä (vuotta)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57%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D9E-4772-81FF-D53C6A6EB53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43%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D9E-4772-81FF-D53C6A6EB53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12</c:v>
                </c:pt>
                <c:pt idx="1">
                  <c:v>13</c:v>
                </c:pt>
                <c:pt idx="2">
                  <c:v>14</c:v>
                </c:pt>
                <c:pt idx="3">
                  <c:v>15</c:v>
                </c:pt>
                <c:pt idx="4">
                  <c:v>16</c:v>
                </c:pt>
                <c:pt idx="5">
                  <c:v>17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0</c:v>
                </c:pt>
                <c:pt idx="1">
                  <c:v>0.56999999999999995</c:v>
                </c:pt>
                <c:pt idx="2">
                  <c:v>0.43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D9E-4772-81FF-D53C6A6EB5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ei  pidä lainkaan paikkaansa</c:v>
                </c:pt>
              </c:strCache>
            </c:strRef>
          </c:tx>
          <c:spPr>
            <a:solidFill>
              <a:schemeClr val="accent3">
                <a:tint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Sheet1!$A$2:$A$16</c:f>
              <c:strCache>
                <c:ptCount val="15"/>
                <c:pt idx="0">
                  <c:v>Lapsellani on riittävästi vapaa-aikaa.</c:v>
                </c:pt>
                <c:pt idx="1">
                  <c:v>Lapsellani on riittävästi aikaa olla kavereiden kanssa.</c:v>
                </c:pt>
                <c:pt idx="2">
                  <c:v>Lapseni on usein stressaantunut koulutehtävien vuoksi.</c:v>
                </c:pt>
                <c:pt idx="3">
                  <c:v>Lapseni on tyytyväinen koulumenestykseensä.</c:v>
                </c:pt>
                <c:pt idx="4">
                  <c:v>Urheilun ja koulun yhdistäminen onnistuu lapseni kohdalla hyvin.</c:v>
                </c:pt>
                <c:pt idx="5">
                  <c:v>Lapseni osallistuu aamuharjoituksiin säännöllisesti.</c:v>
                </c:pt>
                <c:pt idx="6">
                  <c:v>Lapseni iltaharjoitusten (klo 16 jälkeen) määrä on vähentynyt kuluvan lukuvuoden aikana.</c:v>
                </c:pt>
                <c:pt idx="7">
                  <c:v>Lapseni harjoitukset päättyvät pääsääntöisesti klo 20 mennessä.</c:v>
                </c:pt>
                <c:pt idx="8">
                  <c:v>Lapseni harjoitusmäärä on lisääntynyt viimeisen vuoden aikana.</c:v>
                </c:pt>
                <c:pt idx="9">
                  <c:v>Lapseni motivaatio harjoitteluun on tällä hetkellä hyvä.</c:v>
                </c:pt>
                <c:pt idx="10">
                  <c:v>Lapseni pitää harjoittelemisesta.</c:v>
                </c:pt>
                <c:pt idx="11">
                  <c:v>Lapseni pitää kilpailemisesta.</c:v>
                </c:pt>
                <c:pt idx="12">
                  <c:v>Sairastuminen tai loukkaantuminen haittaa usein lapseni harjoittelua.</c:v>
                </c:pt>
                <c:pt idx="13">
                  <c:v>Lapseni arki tuntuu liian kiireiseltä.</c:v>
                </c:pt>
                <c:pt idx="14">
                  <c:v>Perheeltämme kuluu lapseni urheiluharrastukseen liikaa aikaa.</c:v>
                </c:pt>
              </c:strCache>
            </c:str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0</c:v>
                </c:pt>
                <c:pt idx="1">
                  <c:v>0</c:v>
                </c:pt>
                <c:pt idx="2">
                  <c:v>0.15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0.28999999999999998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0.14000000000000001</c:v>
                </c:pt>
                <c:pt idx="12">
                  <c:v>0.56999999999999995</c:v>
                </c:pt>
                <c:pt idx="13">
                  <c:v>0</c:v>
                </c:pt>
                <c:pt idx="14">
                  <c:v>0.56999999999999995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E972-4441-9599-85F70F80F20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pitää jonkin verran paikkansa</c:v>
                </c:pt>
              </c:strCache>
            </c:strRef>
          </c:tx>
          <c:spPr>
            <a:solidFill>
              <a:schemeClr val="accent3">
                <a:tint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Sheet1!$A$2:$A$16</c:f>
              <c:strCache>
                <c:ptCount val="15"/>
                <c:pt idx="0">
                  <c:v>Lapsellani on riittävästi vapaa-aikaa.</c:v>
                </c:pt>
                <c:pt idx="1">
                  <c:v>Lapsellani on riittävästi aikaa olla kavereiden kanssa.</c:v>
                </c:pt>
                <c:pt idx="2">
                  <c:v>Lapseni on usein stressaantunut koulutehtävien vuoksi.</c:v>
                </c:pt>
                <c:pt idx="3">
                  <c:v>Lapseni on tyytyväinen koulumenestykseensä.</c:v>
                </c:pt>
                <c:pt idx="4">
                  <c:v>Urheilun ja koulun yhdistäminen onnistuu lapseni kohdalla hyvin.</c:v>
                </c:pt>
                <c:pt idx="5">
                  <c:v>Lapseni osallistuu aamuharjoituksiin säännöllisesti.</c:v>
                </c:pt>
                <c:pt idx="6">
                  <c:v>Lapseni iltaharjoitusten (klo 16 jälkeen) määrä on vähentynyt kuluvan lukuvuoden aikana.</c:v>
                </c:pt>
                <c:pt idx="7">
                  <c:v>Lapseni harjoitukset päättyvät pääsääntöisesti klo 20 mennessä.</c:v>
                </c:pt>
                <c:pt idx="8">
                  <c:v>Lapseni harjoitusmäärä on lisääntynyt viimeisen vuoden aikana.</c:v>
                </c:pt>
                <c:pt idx="9">
                  <c:v>Lapseni motivaatio harjoitteluun on tällä hetkellä hyvä.</c:v>
                </c:pt>
                <c:pt idx="10">
                  <c:v>Lapseni pitää harjoittelemisesta.</c:v>
                </c:pt>
                <c:pt idx="11">
                  <c:v>Lapseni pitää kilpailemisesta.</c:v>
                </c:pt>
                <c:pt idx="12">
                  <c:v>Sairastuminen tai loukkaantuminen haittaa usein lapseni harjoittelua.</c:v>
                </c:pt>
                <c:pt idx="13">
                  <c:v>Lapseni arki tuntuu liian kiireiseltä.</c:v>
                </c:pt>
                <c:pt idx="14">
                  <c:v>Perheeltämme kuluu lapseni urheiluharrastukseen liikaa aikaa.</c:v>
                </c:pt>
              </c:strCache>
            </c:strRef>
          </c:cat>
          <c:val>
            <c:numRef>
              <c:f>Sheet1!$C$2:$C$16</c:f>
              <c:numCache>
                <c:formatCode>General</c:formatCode>
                <c:ptCount val="15"/>
                <c:pt idx="0">
                  <c:v>0.14000000000000001</c:v>
                </c:pt>
                <c:pt idx="1">
                  <c:v>0.43</c:v>
                </c:pt>
                <c:pt idx="2">
                  <c:v>0.56999999999999995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0.28999999999999998</c:v>
                </c:pt>
                <c:pt idx="8">
                  <c:v>0.28000000000000003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0.28999999999999998</c:v>
                </c:pt>
                <c:pt idx="13">
                  <c:v>0.43</c:v>
                </c:pt>
                <c:pt idx="14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F-E972-4441-9599-85F70F80F20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pitää osittain paikkansa</c:v>
                </c:pt>
              </c:strCache>
            </c:strRef>
          </c:tx>
          <c:spPr>
            <a:solidFill>
              <a:schemeClr val="accent3">
                <a:tint val="9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Sheet1!$A$2:$A$16</c:f>
              <c:strCache>
                <c:ptCount val="15"/>
                <c:pt idx="0">
                  <c:v>Lapsellani on riittävästi vapaa-aikaa.</c:v>
                </c:pt>
                <c:pt idx="1">
                  <c:v>Lapsellani on riittävästi aikaa olla kavereiden kanssa.</c:v>
                </c:pt>
                <c:pt idx="2">
                  <c:v>Lapseni on usein stressaantunut koulutehtävien vuoksi.</c:v>
                </c:pt>
                <c:pt idx="3">
                  <c:v>Lapseni on tyytyväinen koulumenestykseensä.</c:v>
                </c:pt>
                <c:pt idx="4">
                  <c:v>Urheilun ja koulun yhdistäminen onnistuu lapseni kohdalla hyvin.</c:v>
                </c:pt>
                <c:pt idx="5">
                  <c:v>Lapseni osallistuu aamuharjoituksiin säännöllisesti.</c:v>
                </c:pt>
                <c:pt idx="6">
                  <c:v>Lapseni iltaharjoitusten (klo 16 jälkeen) määrä on vähentynyt kuluvan lukuvuoden aikana.</c:v>
                </c:pt>
                <c:pt idx="7">
                  <c:v>Lapseni harjoitukset päättyvät pääsääntöisesti klo 20 mennessä.</c:v>
                </c:pt>
                <c:pt idx="8">
                  <c:v>Lapseni harjoitusmäärä on lisääntynyt viimeisen vuoden aikana.</c:v>
                </c:pt>
                <c:pt idx="9">
                  <c:v>Lapseni motivaatio harjoitteluun on tällä hetkellä hyvä.</c:v>
                </c:pt>
                <c:pt idx="10">
                  <c:v>Lapseni pitää harjoittelemisesta.</c:v>
                </c:pt>
                <c:pt idx="11">
                  <c:v>Lapseni pitää kilpailemisesta.</c:v>
                </c:pt>
                <c:pt idx="12">
                  <c:v>Sairastuminen tai loukkaantuminen haittaa usein lapseni harjoittelua.</c:v>
                </c:pt>
                <c:pt idx="13">
                  <c:v>Lapseni arki tuntuu liian kiireiseltä.</c:v>
                </c:pt>
                <c:pt idx="14">
                  <c:v>Perheeltämme kuluu lapseni urheiluharrastukseen liikaa aikaa.</c:v>
                </c:pt>
              </c:strCache>
            </c:strRef>
          </c:cat>
          <c:val>
            <c:numRef>
              <c:f>Sheet1!$D$2:$D$16</c:f>
              <c:numCache>
                <c:formatCode>General</c:formatCode>
                <c:ptCount val="15"/>
                <c:pt idx="0">
                  <c:v>0.43</c:v>
                </c:pt>
                <c:pt idx="1">
                  <c:v>0.28000000000000003</c:v>
                </c:pt>
                <c:pt idx="2">
                  <c:v>0.14000000000000001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0.14000000000000001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0.14000000000000001</c:v>
                </c:pt>
                <c:pt idx="13">
                  <c:v>0.43</c:v>
                </c:pt>
                <c:pt idx="1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F-E972-4441-9599-85F70F80F203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pitää melko hyvin paikkansa</c:v>
                </c:pt>
              </c:strCache>
            </c:strRef>
          </c:tx>
          <c:spPr>
            <a:solidFill>
              <a:schemeClr val="accent3">
                <a:shade val="9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Sheet1!$A$2:$A$16</c:f>
              <c:strCache>
                <c:ptCount val="15"/>
                <c:pt idx="0">
                  <c:v>Lapsellani on riittävästi vapaa-aikaa.</c:v>
                </c:pt>
                <c:pt idx="1">
                  <c:v>Lapsellani on riittävästi aikaa olla kavereiden kanssa.</c:v>
                </c:pt>
                <c:pt idx="2">
                  <c:v>Lapseni on usein stressaantunut koulutehtävien vuoksi.</c:v>
                </c:pt>
                <c:pt idx="3">
                  <c:v>Lapseni on tyytyväinen koulumenestykseensä.</c:v>
                </c:pt>
                <c:pt idx="4">
                  <c:v>Urheilun ja koulun yhdistäminen onnistuu lapseni kohdalla hyvin.</c:v>
                </c:pt>
                <c:pt idx="5">
                  <c:v>Lapseni osallistuu aamuharjoituksiin säännöllisesti.</c:v>
                </c:pt>
                <c:pt idx="6">
                  <c:v>Lapseni iltaharjoitusten (klo 16 jälkeen) määrä on vähentynyt kuluvan lukuvuoden aikana.</c:v>
                </c:pt>
                <c:pt idx="7">
                  <c:v>Lapseni harjoitukset päättyvät pääsääntöisesti klo 20 mennessä.</c:v>
                </c:pt>
                <c:pt idx="8">
                  <c:v>Lapseni harjoitusmäärä on lisääntynyt viimeisen vuoden aikana.</c:v>
                </c:pt>
                <c:pt idx="9">
                  <c:v>Lapseni motivaatio harjoitteluun on tällä hetkellä hyvä.</c:v>
                </c:pt>
                <c:pt idx="10">
                  <c:v>Lapseni pitää harjoittelemisesta.</c:v>
                </c:pt>
                <c:pt idx="11">
                  <c:v>Lapseni pitää kilpailemisesta.</c:v>
                </c:pt>
                <c:pt idx="12">
                  <c:v>Sairastuminen tai loukkaantuminen haittaa usein lapseni harjoittelua.</c:v>
                </c:pt>
                <c:pt idx="13">
                  <c:v>Lapseni arki tuntuu liian kiireiseltä.</c:v>
                </c:pt>
                <c:pt idx="14">
                  <c:v>Perheeltämme kuluu lapseni urheiluharrastukseen liikaa aikaa.</c:v>
                </c:pt>
              </c:strCache>
            </c:strRef>
          </c:cat>
          <c:val>
            <c:numRef>
              <c:f>Sheet1!$E$2:$E$16</c:f>
              <c:numCache>
                <c:formatCode>General</c:formatCode>
                <c:ptCount val="15"/>
                <c:pt idx="0">
                  <c:v>0.43</c:v>
                </c:pt>
                <c:pt idx="1">
                  <c:v>0.28999999999999998</c:v>
                </c:pt>
                <c:pt idx="2">
                  <c:v>0.14000000000000001</c:v>
                </c:pt>
                <c:pt idx="3">
                  <c:v>0.56999999999999995</c:v>
                </c:pt>
                <c:pt idx="4">
                  <c:v>0.14000000000000001</c:v>
                </c:pt>
                <c:pt idx="5">
                  <c:v>0</c:v>
                </c:pt>
                <c:pt idx="6">
                  <c:v>0</c:v>
                </c:pt>
                <c:pt idx="7">
                  <c:v>0.14000000000000001</c:v>
                </c:pt>
                <c:pt idx="8">
                  <c:v>0.28999999999999998</c:v>
                </c:pt>
                <c:pt idx="9">
                  <c:v>0.14000000000000001</c:v>
                </c:pt>
                <c:pt idx="10">
                  <c:v>0.28999999999999998</c:v>
                </c:pt>
                <c:pt idx="11">
                  <c:v>0.14000000000000001</c:v>
                </c:pt>
                <c:pt idx="12">
                  <c:v>0</c:v>
                </c:pt>
                <c:pt idx="13">
                  <c:v>0.14000000000000001</c:v>
                </c:pt>
                <c:pt idx="14">
                  <c:v>0.28999999999999998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F-E972-4441-9599-85F70F80F203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pitää täysin paikkansa</c:v>
                </c:pt>
              </c:strCache>
            </c:strRef>
          </c:tx>
          <c:spPr>
            <a:solidFill>
              <a:schemeClr val="accent3">
                <a:shade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Sheet1!$A$2:$A$16</c:f>
              <c:strCache>
                <c:ptCount val="15"/>
                <c:pt idx="0">
                  <c:v>Lapsellani on riittävästi vapaa-aikaa.</c:v>
                </c:pt>
                <c:pt idx="1">
                  <c:v>Lapsellani on riittävästi aikaa olla kavereiden kanssa.</c:v>
                </c:pt>
                <c:pt idx="2">
                  <c:v>Lapseni on usein stressaantunut koulutehtävien vuoksi.</c:v>
                </c:pt>
                <c:pt idx="3">
                  <c:v>Lapseni on tyytyväinen koulumenestykseensä.</c:v>
                </c:pt>
                <c:pt idx="4">
                  <c:v>Urheilun ja koulun yhdistäminen onnistuu lapseni kohdalla hyvin.</c:v>
                </c:pt>
                <c:pt idx="5">
                  <c:v>Lapseni osallistuu aamuharjoituksiin säännöllisesti.</c:v>
                </c:pt>
                <c:pt idx="6">
                  <c:v>Lapseni iltaharjoitusten (klo 16 jälkeen) määrä on vähentynyt kuluvan lukuvuoden aikana.</c:v>
                </c:pt>
                <c:pt idx="7">
                  <c:v>Lapseni harjoitukset päättyvät pääsääntöisesti klo 20 mennessä.</c:v>
                </c:pt>
                <c:pt idx="8">
                  <c:v>Lapseni harjoitusmäärä on lisääntynyt viimeisen vuoden aikana.</c:v>
                </c:pt>
                <c:pt idx="9">
                  <c:v>Lapseni motivaatio harjoitteluun on tällä hetkellä hyvä.</c:v>
                </c:pt>
                <c:pt idx="10">
                  <c:v>Lapseni pitää harjoittelemisesta.</c:v>
                </c:pt>
                <c:pt idx="11">
                  <c:v>Lapseni pitää kilpailemisesta.</c:v>
                </c:pt>
                <c:pt idx="12">
                  <c:v>Sairastuminen tai loukkaantuminen haittaa usein lapseni harjoittelua.</c:v>
                </c:pt>
                <c:pt idx="13">
                  <c:v>Lapseni arki tuntuu liian kiireiseltä.</c:v>
                </c:pt>
                <c:pt idx="14">
                  <c:v>Perheeltämme kuluu lapseni urheiluharrastukseen liikaa aikaa.</c:v>
                </c:pt>
              </c:strCache>
            </c:strRef>
          </c:cat>
          <c:val>
            <c:numRef>
              <c:f>Sheet1!$F$2:$F$16</c:f>
              <c:numCache>
                <c:formatCode>General</c:formatCode>
                <c:ptCount val="1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0.43</c:v>
                </c:pt>
                <c:pt idx="4">
                  <c:v>0.86</c:v>
                </c:pt>
                <c:pt idx="5">
                  <c:v>1</c:v>
                </c:pt>
                <c:pt idx="6">
                  <c:v>0</c:v>
                </c:pt>
                <c:pt idx="7">
                  <c:v>0.14000000000000001</c:v>
                </c:pt>
                <c:pt idx="8">
                  <c:v>0.43</c:v>
                </c:pt>
                <c:pt idx="9">
                  <c:v>0.86</c:v>
                </c:pt>
                <c:pt idx="10">
                  <c:v>0.71</c:v>
                </c:pt>
                <c:pt idx="11">
                  <c:v>0.72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4F-E972-4441-9599-85F70F80F203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en osaa sanoa</c:v>
                </c:pt>
              </c:strCache>
            </c:strRef>
          </c:tx>
          <c:spPr>
            <a:solidFill>
              <a:schemeClr val="accent3">
                <a:shade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Sheet1!$A$2:$A$16</c:f>
              <c:strCache>
                <c:ptCount val="15"/>
                <c:pt idx="0">
                  <c:v>Lapsellani on riittävästi vapaa-aikaa.</c:v>
                </c:pt>
                <c:pt idx="1">
                  <c:v>Lapsellani on riittävästi aikaa olla kavereiden kanssa.</c:v>
                </c:pt>
                <c:pt idx="2">
                  <c:v>Lapseni on usein stressaantunut koulutehtävien vuoksi.</c:v>
                </c:pt>
                <c:pt idx="3">
                  <c:v>Lapseni on tyytyväinen koulumenestykseensä.</c:v>
                </c:pt>
                <c:pt idx="4">
                  <c:v>Urheilun ja koulun yhdistäminen onnistuu lapseni kohdalla hyvin.</c:v>
                </c:pt>
                <c:pt idx="5">
                  <c:v>Lapseni osallistuu aamuharjoituksiin säännöllisesti.</c:v>
                </c:pt>
                <c:pt idx="6">
                  <c:v>Lapseni iltaharjoitusten (klo 16 jälkeen) määrä on vähentynyt kuluvan lukuvuoden aikana.</c:v>
                </c:pt>
                <c:pt idx="7">
                  <c:v>Lapseni harjoitukset päättyvät pääsääntöisesti klo 20 mennessä.</c:v>
                </c:pt>
                <c:pt idx="8">
                  <c:v>Lapseni harjoitusmäärä on lisääntynyt viimeisen vuoden aikana.</c:v>
                </c:pt>
                <c:pt idx="9">
                  <c:v>Lapseni motivaatio harjoitteluun on tällä hetkellä hyvä.</c:v>
                </c:pt>
                <c:pt idx="10">
                  <c:v>Lapseni pitää harjoittelemisesta.</c:v>
                </c:pt>
                <c:pt idx="11">
                  <c:v>Lapseni pitää kilpailemisesta.</c:v>
                </c:pt>
                <c:pt idx="12">
                  <c:v>Sairastuminen tai loukkaantuminen haittaa usein lapseni harjoittelua.</c:v>
                </c:pt>
                <c:pt idx="13">
                  <c:v>Lapseni arki tuntuu liian kiireiseltä.</c:v>
                </c:pt>
                <c:pt idx="14">
                  <c:v>Perheeltämme kuluu lapseni urheiluharrastukseen liikaa aikaa.</c:v>
                </c:pt>
              </c:strCache>
            </c:strRef>
          </c:cat>
          <c:val>
            <c:numRef>
              <c:f>Sheet1!$G$2:$G$16</c:f>
              <c:numCache>
                <c:formatCode>General</c:formatCode>
                <c:ptCount val="1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5F-E972-4441-9599-85F70F80F2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>
          <c:spPr>
            <a:ln w="1270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0%" sourceLinked="0"/>
        <c:majorTickMark val="out"/>
        <c:minorTickMark val="none"/>
        <c:tickLblPos val="high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 smtId="4294967295">
              <a:solidFill>
                <a:srgbClr val="333333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zero"/>
    <c:showDLblsOverMax val="1"/>
  </c:chart>
  <c:spPr>
    <a:noFill/>
    <a:ln w="12700" cap="flat" cmpd="sng" algn="ctr">
      <a:noFill/>
      <a:prstDash val="solid"/>
    </a:ln>
    <a:effectLst/>
  </c:spPr>
  <c:txPr>
    <a:bodyPr/>
    <a:lstStyle/>
    <a:p>
      <a:pPr>
        <a:defRPr sz="1400" smtId="4294967295"/>
      </a:pPr>
      <a:endParaRPr lang="fi-FI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ei juurikaan</c:v>
                </c:pt>
              </c:strCache>
            </c:strRef>
          </c:tx>
          <c:spPr>
            <a:solidFill>
              <a:schemeClr val="accent3">
                <a:tint val="58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harjoittelusta</c:v>
                </c:pt>
                <c:pt idx="1">
                  <c:v>psyykkisistä taidoista</c:v>
                </c:pt>
                <c:pt idx="2">
                  <c:v>urheilijan ravitsemuksesta</c:v>
                </c:pt>
                <c:pt idx="3">
                  <c:v>urheilijan terveydestä</c:v>
                </c:pt>
                <c:pt idx="4">
                  <c:v>antidopingtoiminnasta</c:v>
                </c:pt>
                <c:pt idx="5">
                  <c:v>urheilun ja koulun yhdistämisestä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0</c:v>
                </c:pt>
                <c:pt idx="1">
                  <c:v>0.14000000000000001</c:v>
                </c:pt>
                <c:pt idx="2">
                  <c:v>0</c:v>
                </c:pt>
                <c:pt idx="3">
                  <c:v>0</c:v>
                </c:pt>
                <c:pt idx="4">
                  <c:v>0.28000000000000003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668-4EDE-A6E3-8695FCD51A0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jonkin verran</c:v>
                </c:pt>
              </c:strCache>
            </c:strRef>
          </c:tx>
          <c:spPr>
            <a:solidFill>
              <a:schemeClr val="accent3">
                <a:tint val="86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harjoittelusta</c:v>
                </c:pt>
                <c:pt idx="1">
                  <c:v>psyykkisistä taidoista</c:v>
                </c:pt>
                <c:pt idx="2">
                  <c:v>urheilijan ravitsemuksesta</c:v>
                </c:pt>
                <c:pt idx="3">
                  <c:v>urheilijan terveydestä</c:v>
                </c:pt>
                <c:pt idx="4">
                  <c:v>antidopingtoiminnasta</c:v>
                </c:pt>
                <c:pt idx="5">
                  <c:v>urheilun ja koulun yhdistämisestä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0.14000000000000001</c:v>
                </c:pt>
                <c:pt idx="1">
                  <c:v>0.28000000000000003</c:v>
                </c:pt>
                <c:pt idx="2">
                  <c:v>0.43</c:v>
                </c:pt>
                <c:pt idx="3">
                  <c:v>0.56999999999999995</c:v>
                </c:pt>
                <c:pt idx="4">
                  <c:v>0.43</c:v>
                </c:pt>
                <c:pt idx="5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B668-4EDE-A6E3-8695FCD51A0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paljon</c:v>
                </c:pt>
              </c:strCache>
            </c:strRef>
          </c:tx>
          <c:spPr>
            <a:solidFill>
              <a:schemeClr val="accent3">
                <a:shade val="86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harjoittelusta</c:v>
                </c:pt>
                <c:pt idx="1">
                  <c:v>psyykkisistä taidoista</c:v>
                </c:pt>
                <c:pt idx="2">
                  <c:v>urheilijan ravitsemuksesta</c:v>
                </c:pt>
                <c:pt idx="3">
                  <c:v>urheilijan terveydestä</c:v>
                </c:pt>
                <c:pt idx="4">
                  <c:v>antidopingtoiminnasta</c:v>
                </c:pt>
                <c:pt idx="5">
                  <c:v>urheilun ja koulun yhdistämisestä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0.43</c:v>
                </c:pt>
                <c:pt idx="1">
                  <c:v>0.28999999999999998</c:v>
                </c:pt>
                <c:pt idx="2">
                  <c:v>0.43</c:v>
                </c:pt>
                <c:pt idx="3">
                  <c:v>0.28999999999999998</c:v>
                </c:pt>
                <c:pt idx="4">
                  <c:v>0</c:v>
                </c:pt>
                <c:pt idx="5">
                  <c:v>0.56999999999999995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B668-4EDE-A6E3-8695FCD51A0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en osaa sanoa</c:v>
                </c:pt>
              </c:strCache>
            </c:strRef>
          </c:tx>
          <c:spPr>
            <a:solidFill>
              <a:schemeClr val="accent3">
                <a:shade val="58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harjoittelusta</c:v>
                </c:pt>
                <c:pt idx="1">
                  <c:v>psyykkisistä taidoista</c:v>
                </c:pt>
                <c:pt idx="2">
                  <c:v>urheilijan ravitsemuksesta</c:v>
                </c:pt>
                <c:pt idx="3">
                  <c:v>urheilijan terveydestä</c:v>
                </c:pt>
                <c:pt idx="4">
                  <c:v>antidopingtoiminnasta</c:v>
                </c:pt>
                <c:pt idx="5">
                  <c:v>urheilun ja koulun yhdistämisestä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0">
                  <c:v>0.43</c:v>
                </c:pt>
                <c:pt idx="1">
                  <c:v>0.28999999999999998</c:v>
                </c:pt>
                <c:pt idx="2">
                  <c:v>0.14000000000000001</c:v>
                </c:pt>
                <c:pt idx="3">
                  <c:v>0.14000000000000001</c:v>
                </c:pt>
                <c:pt idx="4">
                  <c:v>0.28999999999999998</c:v>
                </c:pt>
                <c:pt idx="5">
                  <c:v>0.28999999999999998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B668-4EDE-A6E3-8695FCD51A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>
          <c:spPr>
            <a:ln w="1270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0%" sourceLinked="0"/>
        <c:majorTickMark val="out"/>
        <c:minorTickMark val="none"/>
        <c:tickLblPos val="high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 smtId="4294967295">
              <a:solidFill>
                <a:srgbClr val="333333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zero"/>
    <c:showDLblsOverMax val="1"/>
  </c:chart>
  <c:spPr>
    <a:noFill/>
    <a:ln w="12700" cap="flat" cmpd="sng" algn="ctr">
      <a:noFill/>
      <a:prstDash val="solid"/>
    </a:ln>
    <a:effectLst/>
  </c:spPr>
  <c:txPr>
    <a:bodyPr/>
    <a:lstStyle/>
    <a:p>
      <a:pPr>
        <a:defRPr sz="1400" smtId="4294967295"/>
      </a:pPr>
      <a:endParaRPr lang="fi-FI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ei  pidä lainkaan paikkaansa</c:v>
                </c:pt>
              </c:strCache>
            </c:strRef>
          </c:tx>
          <c:spPr>
            <a:solidFill>
              <a:schemeClr val="accent3">
                <a:tint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Urheiluyläkoulutoiminta on vastannut odotuksiani.</c:v>
                </c:pt>
                <c:pt idx="1">
                  <c:v>Urheiluyläkoulutoiminta on onnistunut mielestäni hyvin.</c:v>
                </c:pt>
                <c:pt idx="2">
                  <c:v>Ilmapiiri lapseni luokassa on ollut hyvä.</c:v>
                </c:pt>
                <c:pt idx="3">
                  <c:v>Lapsellani on urheiluyläkoulussa samanhenkisiä kavereita.</c:v>
                </c:pt>
                <c:pt idx="4">
                  <c:v>Lapseni viihtyy urheiluyläkoulussa.</c:v>
                </c:pt>
                <c:pt idx="5">
                  <c:v>Kannustaisin lastani uudelleen pyrkimään urheiluyläkouluun.</c:v>
                </c:pt>
                <c:pt idx="6">
                  <c:v>Olisin halunnut vanhempana enemmän tietoa urheiluyläkoulutoiminnasta yleensä. </c:v>
                </c:pt>
                <c:pt idx="7">
                  <c:v>Olen saanut vanhempana riittävästi tietoa lapseni urheiluyläkoulun sujumisesta.</c:v>
                </c:pt>
                <c:pt idx="8">
                  <c:v>Urheiluyläkoulutoiminnasta on ollut hyötyä urheiluharrastuksen kannalta.</c:v>
                </c:pt>
                <c:pt idx="9">
                  <c:v>Urheiluyläkoulutoiminnasta on ollut hyötyä koulunkäynnin kannalta.</c:v>
                </c:pt>
                <c:pt idx="10">
                  <c:v>Urheiluyläkoulutoiminnassa on onnistuttu urheilun ja koulunkäynnin yhdistämisessä.</c:v>
                </c:pt>
                <c:pt idx="11">
                  <c:v>Urheiluyläkoulutoiminta on monipuolistanut ja/tai lapseni liikkumista.</c:v>
                </c:pt>
                <c:pt idx="12">
                  <c:v>Urheiluyläkoulutoiminta on ollut joustavaa.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0.56999999999999995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B18B-47F8-A7C8-666482C8132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pitää jonkin verran paikkansa</c:v>
                </c:pt>
              </c:strCache>
            </c:strRef>
          </c:tx>
          <c:spPr>
            <a:solidFill>
              <a:schemeClr val="accent3">
                <a:tint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Urheiluyläkoulutoiminta on vastannut odotuksiani.</c:v>
                </c:pt>
                <c:pt idx="1">
                  <c:v>Urheiluyläkoulutoiminta on onnistunut mielestäni hyvin.</c:v>
                </c:pt>
                <c:pt idx="2">
                  <c:v>Ilmapiiri lapseni luokassa on ollut hyvä.</c:v>
                </c:pt>
                <c:pt idx="3">
                  <c:v>Lapsellani on urheiluyläkoulussa samanhenkisiä kavereita.</c:v>
                </c:pt>
                <c:pt idx="4">
                  <c:v>Lapseni viihtyy urheiluyläkoulussa.</c:v>
                </c:pt>
                <c:pt idx="5">
                  <c:v>Kannustaisin lastani uudelleen pyrkimään urheiluyläkouluun.</c:v>
                </c:pt>
                <c:pt idx="6">
                  <c:v>Olisin halunnut vanhempana enemmän tietoa urheiluyläkoulutoiminnasta yleensä. </c:v>
                </c:pt>
                <c:pt idx="7">
                  <c:v>Olen saanut vanhempana riittävästi tietoa lapseni urheiluyläkoulun sujumisesta.</c:v>
                </c:pt>
                <c:pt idx="8">
                  <c:v>Urheiluyläkoulutoiminnasta on ollut hyötyä urheiluharrastuksen kannalta.</c:v>
                </c:pt>
                <c:pt idx="9">
                  <c:v>Urheiluyläkoulutoiminnasta on ollut hyötyä koulunkäynnin kannalta.</c:v>
                </c:pt>
                <c:pt idx="10">
                  <c:v>Urheiluyläkoulutoiminnassa on onnistuttu urheilun ja koulunkäynnin yhdistämisessä.</c:v>
                </c:pt>
                <c:pt idx="11">
                  <c:v>Urheiluyläkoulutoiminta on monipuolistanut ja/tai lapseni liikkumista.</c:v>
                </c:pt>
                <c:pt idx="12">
                  <c:v>Urheiluyläkoulutoiminta on ollut joustavaa.</c:v>
                </c:pt>
              </c:strCache>
            </c:str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0.14000000000000001</c:v>
                </c:pt>
                <c:pt idx="7">
                  <c:v>0.14000000000000001</c:v>
                </c:pt>
                <c:pt idx="8">
                  <c:v>0</c:v>
                </c:pt>
                <c:pt idx="9">
                  <c:v>0.14000000000000001</c:v>
                </c:pt>
                <c:pt idx="10">
                  <c:v>0</c:v>
                </c:pt>
                <c:pt idx="11">
                  <c:v>0.14000000000000001</c:v>
                </c:pt>
                <c:pt idx="1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B18B-47F8-A7C8-666482C8132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pitää osittain paikkansa</c:v>
                </c:pt>
              </c:strCache>
            </c:strRef>
          </c:tx>
          <c:spPr>
            <a:solidFill>
              <a:schemeClr val="accent3">
                <a:tint val="9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Urheiluyläkoulutoiminta on vastannut odotuksiani.</c:v>
                </c:pt>
                <c:pt idx="1">
                  <c:v>Urheiluyläkoulutoiminta on onnistunut mielestäni hyvin.</c:v>
                </c:pt>
                <c:pt idx="2">
                  <c:v>Ilmapiiri lapseni luokassa on ollut hyvä.</c:v>
                </c:pt>
                <c:pt idx="3">
                  <c:v>Lapsellani on urheiluyläkoulussa samanhenkisiä kavereita.</c:v>
                </c:pt>
                <c:pt idx="4">
                  <c:v>Lapseni viihtyy urheiluyläkoulussa.</c:v>
                </c:pt>
                <c:pt idx="5">
                  <c:v>Kannustaisin lastani uudelleen pyrkimään urheiluyläkouluun.</c:v>
                </c:pt>
                <c:pt idx="6">
                  <c:v>Olisin halunnut vanhempana enemmän tietoa urheiluyläkoulutoiminnasta yleensä. </c:v>
                </c:pt>
                <c:pt idx="7">
                  <c:v>Olen saanut vanhempana riittävästi tietoa lapseni urheiluyläkoulun sujumisesta.</c:v>
                </c:pt>
                <c:pt idx="8">
                  <c:v>Urheiluyläkoulutoiminnasta on ollut hyötyä urheiluharrastuksen kannalta.</c:v>
                </c:pt>
                <c:pt idx="9">
                  <c:v>Urheiluyläkoulutoiminnasta on ollut hyötyä koulunkäynnin kannalta.</c:v>
                </c:pt>
                <c:pt idx="10">
                  <c:v>Urheiluyläkoulutoiminnassa on onnistuttu urheilun ja koulunkäynnin yhdistämisessä.</c:v>
                </c:pt>
                <c:pt idx="11">
                  <c:v>Urheiluyläkoulutoiminta on monipuolistanut ja/tai lapseni liikkumista.</c:v>
                </c:pt>
                <c:pt idx="12">
                  <c:v>Urheiluyläkoulutoiminta on ollut joustavaa.</c:v>
                </c:pt>
              </c:strCache>
            </c:strRef>
          </c:cat>
          <c:val>
            <c:numRef>
              <c:f>Sheet1!$D$2:$D$14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0.28000000000000003</c:v>
                </c:pt>
                <c:pt idx="3">
                  <c:v>0.14000000000000001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0.28999999999999998</c:v>
                </c:pt>
                <c:pt idx="8">
                  <c:v>0</c:v>
                </c:pt>
                <c:pt idx="9">
                  <c:v>0.28999999999999998</c:v>
                </c:pt>
                <c:pt idx="10">
                  <c:v>0</c:v>
                </c:pt>
                <c:pt idx="11">
                  <c:v>0</c:v>
                </c:pt>
                <c:pt idx="12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9-B18B-47F8-A7C8-666482C8132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pitää melko hyvin paikkansa</c:v>
                </c:pt>
              </c:strCache>
            </c:strRef>
          </c:tx>
          <c:spPr>
            <a:solidFill>
              <a:schemeClr val="accent3">
                <a:shade val="9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Urheiluyläkoulutoiminta on vastannut odotuksiani.</c:v>
                </c:pt>
                <c:pt idx="1">
                  <c:v>Urheiluyläkoulutoiminta on onnistunut mielestäni hyvin.</c:v>
                </c:pt>
                <c:pt idx="2">
                  <c:v>Ilmapiiri lapseni luokassa on ollut hyvä.</c:v>
                </c:pt>
                <c:pt idx="3">
                  <c:v>Lapsellani on urheiluyläkoulussa samanhenkisiä kavereita.</c:v>
                </c:pt>
                <c:pt idx="4">
                  <c:v>Lapseni viihtyy urheiluyläkoulussa.</c:v>
                </c:pt>
                <c:pt idx="5">
                  <c:v>Kannustaisin lastani uudelleen pyrkimään urheiluyläkouluun.</c:v>
                </c:pt>
                <c:pt idx="6">
                  <c:v>Olisin halunnut vanhempana enemmän tietoa urheiluyläkoulutoiminnasta yleensä. </c:v>
                </c:pt>
                <c:pt idx="7">
                  <c:v>Olen saanut vanhempana riittävästi tietoa lapseni urheiluyläkoulun sujumisesta.</c:v>
                </c:pt>
                <c:pt idx="8">
                  <c:v>Urheiluyläkoulutoiminnasta on ollut hyötyä urheiluharrastuksen kannalta.</c:v>
                </c:pt>
                <c:pt idx="9">
                  <c:v>Urheiluyläkoulutoiminnasta on ollut hyötyä koulunkäynnin kannalta.</c:v>
                </c:pt>
                <c:pt idx="10">
                  <c:v>Urheiluyläkoulutoiminnassa on onnistuttu urheilun ja koulunkäynnin yhdistämisessä.</c:v>
                </c:pt>
                <c:pt idx="11">
                  <c:v>Urheiluyläkoulutoiminta on monipuolistanut ja/tai lapseni liikkumista.</c:v>
                </c:pt>
                <c:pt idx="12">
                  <c:v>Urheiluyläkoulutoiminta on ollut joustavaa.</c:v>
                </c:pt>
              </c:strCache>
            </c:strRef>
          </c:cat>
          <c:val>
            <c:numRef>
              <c:f>Sheet1!$E$2:$E$14</c:f>
              <c:numCache>
                <c:formatCode>General</c:formatCode>
                <c:ptCount val="13"/>
                <c:pt idx="0">
                  <c:v>0.43</c:v>
                </c:pt>
                <c:pt idx="1">
                  <c:v>0.43</c:v>
                </c:pt>
                <c:pt idx="2">
                  <c:v>0.43</c:v>
                </c:pt>
                <c:pt idx="3">
                  <c:v>0</c:v>
                </c:pt>
                <c:pt idx="4">
                  <c:v>0.14000000000000001</c:v>
                </c:pt>
                <c:pt idx="5">
                  <c:v>0</c:v>
                </c:pt>
                <c:pt idx="6">
                  <c:v>0</c:v>
                </c:pt>
                <c:pt idx="7">
                  <c:v>0.14000000000000001</c:v>
                </c:pt>
                <c:pt idx="8">
                  <c:v>0.28999999999999998</c:v>
                </c:pt>
                <c:pt idx="9">
                  <c:v>0.28999999999999998</c:v>
                </c:pt>
                <c:pt idx="10">
                  <c:v>0.71</c:v>
                </c:pt>
                <c:pt idx="11">
                  <c:v>0.43</c:v>
                </c:pt>
                <c:pt idx="12">
                  <c:v>0.28999999999999998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7-B18B-47F8-A7C8-666482C81326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pitää täysin paikkansa</c:v>
                </c:pt>
              </c:strCache>
            </c:strRef>
          </c:tx>
          <c:spPr>
            <a:solidFill>
              <a:schemeClr val="accent3">
                <a:shade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Urheiluyläkoulutoiminta on vastannut odotuksiani.</c:v>
                </c:pt>
                <c:pt idx="1">
                  <c:v>Urheiluyläkoulutoiminta on onnistunut mielestäni hyvin.</c:v>
                </c:pt>
                <c:pt idx="2">
                  <c:v>Ilmapiiri lapseni luokassa on ollut hyvä.</c:v>
                </c:pt>
                <c:pt idx="3">
                  <c:v>Lapsellani on urheiluyläkoulussa samanhenkisiä kavereita.</c:v>
                </c:pt>
                <c:pt idx="4">
                  <c:v>Lapseni viihtyy urheiluyläkoulussa.</c:v>
                </c:pt>
                <c:pt idx="5">
                  <c:v>Kannustaisin lastani uudelleen pyrkimään urheiluyläkouluun.</c:v>
                </c:pt>
                <c:pt idx="6">
                  <c:v>Olisin halunnut vanhempana enemmän tietoa urheiluyläkoulutoiminnasta yleensä. </c:v>
                </c:pt>
                <c:pt idx="7">
                  <c:v>Olen saanut vanhempana riittävästi tietoa lapseni urheiluyläkoulun sujumisesta.</c:v>
                </c:pt>
                <c:pt idx="8">
                  <c:v>Urheiluyläkoulutoiminnasta on ollut hyötyä urheiluharrastuksen kannalta.</c:v>
                </c:pt>
                <c:pt idx="9">
                  <c:v>Urheiluyläkoulutoiminnasta on ollut hyötyä koulunkäynnin kannalta.</c:v>
                </c:pt>
                <c:pt idx="10">
                  <c:v>Urheiluyläkoulutoiminnassa on onnistuttu urheilun ja koulunkäynnin yhdistämisessä.</c:v>
                </c:pt>
                <c:pt idx="11">
                  <c:v>Urheiluyläkoulutoiminta on monipuolistanut ja/tai lapseni liikkumista.</c:v>
                </c:pt>
                <c:pt idx="12">
                  <c:v>Urheiluyläkoulutoiminta on ollut joustavaa.</c:v>
                </c:pt>
              </c:strCache>
            </c:strRef>
          </c:cat>
          <c:val>
            <c:numRef>
              <c:f>Sheet1!$F$2:$F$14</c:f>
              <c:numCache>
                <c:formatCode>General</c:formatCode>
                <c:ptCount val="13"/>
                <c:pt idx="0">
                  <c:v>0.56999999999999995</c:v>
                </c:pt>
                <c:pt idx="1">
                  <c:v>0.56999999999999995</c:v>
                </c:pt>
                <c:pt idx="2">
                  <c:v>0.28999999999999998</c:v>
                </c:pt>
                <c:pt idx="3">
                  <c:v>0.86</c:v>
                </c:pt>
                <c:pt idx="4">
                  <c:v>0.86</c:v>
                </c:pt>
                <c:pt idx="5">
                  <c:v>1</c:v>
                </c:pt>
                <c:pt idx="6">
                  <c:v>0.28999999999999998</c:v>
                </c:pt>
                <c:pt idx="7">
                  <c:v>0.43</c:v>
                </c:pt>
                <c:pt idx="8">
                  <c:v>0.71</c:v>
                </c:pt>
                <c:pt idx="9">
                  <c:v>0.14000000000000001</c:v>
                </c:pt>
                <c:pt idx="10">
                  <c:v>0.28999999999999998</c:v>
                </c:pt>
                <c:pt idx="11">
                  <c:v>0.28999999999999998</c:v>
                </c:pt>
                <c:pt idx="12">
                  <c:v>0.56999999999999995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45-B18B-47F8-A7C8-666482C81326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en osaa sanoa</c:v>
                </c:pt>
              </c:strCache>
            </c:strRef>
          </c:tx>
          <c:spPr>
            <a:solidFill>
              <a:schemeClr val="accent3">
                <a:shade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Sheet1!$A$2:$A$14</c:f>
              <c:strCache>
                <c:ptCount val="13"/>
                <c:pt idx="0">
                  <c:v>Urheiluyläkoulutoiminta on vastannut odotuksiani.</c:v>
                </c:pt>
                <c:pt idx="1">
                  <c:v>Urheiluyläkoulutoiminta on onnistunut mielestäni hyvin.</c:v>
                </c:pt>
                <c:pt idx="2">
                  <c:v>Ilmapiiri lapseni luokassa on ollut hyvä.</c:v>
                </c:pt>
                <c:pt idx="3">
                  <c:v>Lapsellani on urheiluyläkoulussa samanhenkisiä kavereita.</c:v>
                </c:pt>
                <c:pt idx="4">
                  <c:v>Lapseni viihtyy urheiluyläkoulussa.</c:v>
                </c:pt>
                <c:pt idx="5">
                  <c:v>Kannustaisin lastani uudelleen pyrkimään urheiluyläkouluun.</c:v>
                </c:pt>
                <c:pt idx="6">
                  <c:v>Olisin halunnut vanhempana enemmän tietoa urheiluyläkoulutoiminnasta yleensä. </c:v>
                </c:pt>
                <c:pt idx="7">
                  <c:v>Olen saanut vanhempana riittävästi tietoa lapseni urheiluyläkoulun sujumisesta.</c:v>
                </c:pt>
                <c:pt idx="8">
                  <c:v>Urheiluyläkoulutoiminnasta on ollut hyötyä urheiluharrastuksen kannalta.</c:v>
                </c:pt>
                <c:pt idx="9">
                  <c:v>Urheiluyläkoulutoiminnasta on ollut hyötyä koulunkäynnin kannalta.</c:v>
                </c:pt>
                <c:pt idx="10">
                  <c:v>Urheiluyläkoulutoiminnassa on onnistuttu urheilun ja koulunkäynnin yhdistämisessä.</c:v>
                </c:pt>
                <c:pt idx="11">
                  <c:v>Urheiluyläkoulutoiminta on monipuolistanut ja/tai lapseni liikkumista.</c:v>
                </c:pt>
                <c:pt idx="12">
                  <c:v>Urheiluyläkoulutoiminta on ollut joustavaa.</c:v>
                </c:pt>
              </c:strCache>
            </c:strRef>
          </c:cat>
          <c:val>
            <c:numRef>
              <c:f>Sheet1!$G$2:$G$14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0.14000000000000001</c:v>
                </c:pt>
                <c:pt idx="10">
                  <c:v>0</c:v>
                </c:pt>
                <c:pt idx="11">
                  <c:v>0.14000000000000001</c:v>
                </c:pt>
                <c:pt idx="1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53-B18B-47F8-A7C8-666482C813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>
          <c:spPr>
            <a:ln w="1270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0%" sourceLinked="0"/>
        <c:majorTickMark val="out"/>
        <c:minorTickMark val="none"/>
        <c:tickLblPos val="high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 smtId="4294967295">
              <a:solidFill>
                <a:srgbClr val="333333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zero"/>
    <c:showDLblsOverMax val="1"/>
  </c:chart>
  <c:spPr>
    <a:noFill/>
    <a:ln w="12700" cap="flat" cmpd="sng" algn="ctr">
      <a:noFill/>
      <a:prstDash val="solid"/>
    </a:ln>
    <a:effectLst/>
  </c:spPr>
  <c:txPr>
    <a:bodyPr/>
    <a:lstStyle/>
    <a:p>
      <a:pPr>
        <a:defRPr sz="1400" smtId="4294967295"/>
      </a:pPr>
      <a:endParaRPr lang="fi-FI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huonosti</c:v>
                </c:pt>
              </c:strCache>
            </c:strRef>
          </c:tx>
          <c:spPr>
            <a:solidFill>
              <a:schemeClr val="accent3">
                <a:tint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Soveltuvuuskoe</c:v>
                </c:pt>
                <c:pt idx="1">
                  <c:v>Kasva urheilijaksi -harjoituskirjat</c:v>
                </c:pt>
                <c:pt idx="2">
                  <c:v>Lukujärjestys ja aikataulu</c:v>
                </c:pt>
                <c:pt idx="3">
                  <c:v>Liikunta- ja urheilutuntien sisältö</c:v>
                </c:pt>
                <c:pt idx="4">
                  <c:v>Urheilun ja koulun yhdistäminen yleisesti</c:v>
                </c:pt>
                <c:pt idx="5">
                  <c:v>Yksilölliset ja joustavat koulunkäynnin järjestelyt (esim. etäopiskelu)</c:v>
                </c:pt>
                <c:pt idx="6">
                  <c:v>Opon antama tuki urheiluun ja koulunkäyntiin liittyen</c:v>
                </c:pt>
                <c:pt idx="7">
                  <c:v>Opettajien, vanhempien ja valmentajien välinen yhteistyö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0.14000000000000001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C10-4CCB-B141-E2D65ED6A1B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melko huonosti</c:v>
                </c:pt>
              </c:strCache>
            </c:strRef>
          </c:tx>
          <c:spPr>
            <a:solidFill>
              <a:schemeClr val="accent3">
                <a:tint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Soveltuvuuskoe</c:v>
                </c:pt>
                <c:pt idx="1">
                  <c:v>Kasva urheilijaksi -harjoituskirjat</c:v>
                </c:pt>
                <c:pt idx="2">
                  <c:v>Lukujärjestys ja aikataulu</c:v>
                </c:pt>
                <c:pt idx="3">
                  <c:v>Liikunta- ja urheilutuntien sisältö</c:v>
                </c:pt>
                <c:pt idx="4">
                  <c:v>Urheilun ja koulun yhdistäminen yleisesti</c:v>
                </c:pt>
                <c:pt idx="5">
                  <c:v>Yksilölliset ja joustavat koulunkäynnin järjestelyt (esim. etäopiskelu)</c:v>
                </c:pt>
                <c:pt idx="6">
                  <c:v>Opon antama tuki urheiluun ja koulunkäyntiin liittyen</c:v>
                </c:pt>
                <c:pt idx="7">
                  <c:v>Opettajien, vanhempien ja valmentajien välinen yhteistyö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2C10-4CCB-B141-E2D65ED6A1B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ei hyvin eikä huonosti</c:v>
                </c:pt>
              </c:strCache>
            </c:strRef>
          </c:tx>
          <c:spPr>
            <a:solidFill>
              <a:schemeClr val="accent3">
                <a:tint val="9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Soveltuvuuskoe</c:v>
                </c:pt>
                <c:pt idx="1">
                  <c:v>Kasva urheilijaksi -harjoituskirjat</c:v>
                </c:pt>
                <c:pt idx="2">
                  <c:v>Lukujärjestys ja aikataulu</c:v>
                </c:pt>
                <c:pt idx="3">
                  <c:v>Liikunta- ja urheilutuntien sisältö</c:v>
                </c:pt>
                <c:pt idx="4">
                  <c:v>Urheilun ja koulun yhdistäminen yleisesti</c:v>
                </c:pt>
                <c:pt idx="5">
                  <c:v>Yksilölliset ja joustavat koulunkäynnin järjestelyt (esim. etäopiskelu)</c:v>
                </c:pt>
                <c:pt idx="6">
                  <c:v>Opon antama tuki urheiluun ja koulunkäyntiin liittyen</c:v>
                </c:pt>
                <c:pt idx="7">
                  <c:v>Opettajien, vanhempien ja valmentajien välinen yhteistyö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0.14000000000000001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2C10-4CCB-B141-E2D65ED6A1B3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melko hyvin</c:v>
                </c:pt>
              </c:strCache>
            </c:strRef>
          </c:tx>
          <c:spPr>
            <a:solidFill>
              <a:schemeClr val="accent3">
                <a:shade val="9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Soveltuvuuskoe</c:v>
                </c:pt>
                <c:pt idx="1">
                  <c:v>Kasva urheilijaksi -harjoituskirjat</c:v>
                </c:pt>
                <c:pt idx="2">
                  <c:v>Lukujärjestys ja aikataulu</c:v>
                </c:pt>
                <c:pt idx="3">
                  <c:v>Liikunta- ja urheilutuntien sisältö</c:v>
                </c:pt>
                <c:pt idx="4">
                  <c:v>Urheilun ja koulun yhdistäminen yleisesti</c:v>
                </c:pt>
                <c:pt idx="5">
                  <c:v>Yksilölliset ja joustavat koulunkäynnin järjestelyt (esim. etäopiskelu)</c:v>
                </c:pt>
                <c:pt idx="6">
                  <c:v>Opon antama tuki urheiluun ja koulunkäyntiin liittyen</c:v>
                </c:pt>
                <c:pt idx="7">
                  <c:v>Opettajien, vanhempien ja valmentajien välinen yhteistyö</c:v>
                </c:pt>
              </c:strCache>
            </c:strRef>
          </c:cat>
          <c:val>
            <c:numRef>
              <c:f>Sheet1!$E$2:$E$9</c:f>
              <c:numCache>
                <c:formatCode>General</c:formatCode>
                <c:ptCount val="8"/>
                <c:pt idx="0">
                  <c:v>0.43</c:v>
                </c:pt>
                <c:pt idx="1">
                  <c:v>0.14000000000000001</c:v>
                </c:pt>
                <c:pt idx="2">
                  <c:v>0.56999999999999995</c:v>
                </c:pt>
                <c:pt idx="3">
                  <c:v>0.28999999999999998</c:v>
                </c:pt>
                <c:pt idx="4">
                  <c:v>0</c:v>
                </c:pt>
                <c:pt idx="5">
                  <c:v>0.14000000000000001</c:v>
                </c:pt>
                <c:pt idx="6">
                  <c:v>0</c:v>
                </c:pt>
                <c:pt idx="7">
                  <c:v>0.43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3-2C10-4CCB-B141-E2D65ED6A1B3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hyvin</c:v>
                </c:pt>
              </c:strCache>
            </c:strRef>
          </c:tx>
          <c:spPr>
            <a:solidFill>
              <a:schemeClr val="accent3">
                <a:shade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Soveltuvuuskoe</c:v>
                </c:pt>
                <c:pt idx="1">
                  <c:v>Kasva urheilijaksi -harjoituskirjat</c:v>
                </c:pt>
                <c:pt idx="2">
                  <c:v>Lukujärjestys ja aikataulu</c:v>
                </c:pt>
                <c:pt idx="3">
                  <c:v>Liikunta- ja urheilutuntien sisältö</c:v>
                </c:pt>
                <c:pt idx="4">
                  <c:v>Urheilun ja koulun yhdistäminen yleisesti</c:v>
                </c:pt>
                <c:pt idx="5">
                  <c:v>Yksilölliset ja joustavat koulunkäynnin järjestelyt (esim. etäopiskelu)</c:v>
                </c:pt>
                <c:pt idx="6">
                  <c:v>Opon antama tuki urheiluun ja koulunkäyntiin liittyen</c:v>
                </c:pt>
                <c:pt idx="7">
                  <c:v>Opettajien, vanhempien ja valmentajien välinen yhteistyö</c:v>
                </c:pt>
              </c:strCache>
            </c:strRef>
          </c:cat>
          <c:val>
            <c:numRef>
              <c:f>Sheet1!$F$2:$F$9</c:f>
              <c:numCache>
                <c:formatCode>General</c:formatCode>
                <c:ptCount val="8"/>
                <c:pt idx="0">
                  <c:v>0.43</c:v>
                </c:pt>
                <c:pt idx="1">
                  <c:v>0</c:v>
                </c:pt>
                <c:pt idx="2">
                  <c:v>0.43</c:v>
                </c:pt>
                <c:pt idx="3">
                  <c:v>0.43</c:v>
                </c:pt>
                <c:pt idx="4">
                  <c:v>1</c:v>
                </c:pt>
                <c:pt idx="5">
                  <c:v>0.86</c:v>
                </c:pt>
                <c:pt idx="6">
                  <c:v>0.14000000000000001</c:v>
                </c:pt>
                <c:pt idx="7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2C10-4CCB-B141-E2D65ED6A1B3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en osaa sanoa</c:v>
                </c:pt>
              </c:strCache>
            </c:strRef>
          </c:tx>
          <c:spPr>
            <a:solidFill>
              <a:schemeClr val="accent3">
                <a:shade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Soveltuvuuskoe</c:v>
                </c:pt>
                <c:pt idx="1">
                  <c:v>Kasva urheilijaksi -harjoituskirjat</c:v>
                </c:pt>
                <c:pt idx="2">
                  <c:v>Lukujärjestys ja aikataulu</c:v>
                </c:pt>
                <c:pt idx="3">
                  <c:v>Liikunta- ja urheilutuntien sisältö</c:v>
                </c:pt>
                <c:pt idx="4">
                  <c:v>Urheilun ja koulun yhdistäminen yleisesti</c:v>
                </c:pt>
                <c:pt idx="5">
                  <c:v>Yksilölliset ja joustavat koulunkäynnin järjestelyt (esim. etäopiskelu)</c:v>
                </c:pt>
                <c:pt idx="6">
                  <c:v>Opon antama tuki urheiluun ja koulunkäyntiin liittyen</c:v>
                </c:pt>
                <c:pt idx="7">
                  <c:v>Opettajien, vanhempien ja valmentajien välinen yhteistyö</c:v>
                </c:pt>
              </c:strCache>
            </c:strRef>
          </c:cat>
          <c:val>
            <c:numRef>
              <c:f>Sheet1!$G$2:$G$9</c:f>
              <c:numCache>
                <c:formatCode>General</c:formatCode>
                <c:ptCount val="8"/>
                <c:pt idx="0">
                  <c:v>0.14000000000000001</c:v>
                </c:pt>
                <c:pt idx="1">
                  <c:v>0.86</c:v>
                </c:pt>
                <c:pt idx="2">
                  <c:v>0</c:v>
                </c:pt>
                <c:pt idx="3">
                  <c:v>0.14000000000000001</c:v>
                </c:pt>
                <c:pt idx="4">
                  <c:v>0</c:v>
                </c:pt>
                <c:pt idx="5">
                  <c:v>0</c:v>
                </c:pt>
                <c:pt idx="6">
                  <c:v>0.72</c:v>
                </c:pt>
                <c:pt idx="7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5-2C10-4CCB-B141-E2D65ED6A1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>
          <c:spPr>
            <a:ln w="1270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0%" sourceLinked="0"/>
        <c:majorTickMark val="out"/>
        <c:minorTickMark val="none"/>
        <c:tickLblPos val="high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 smtId="4294967295">
              <a:solidFill>
                <a:srgbClr val="333333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zero"/>
    <c:showDLblsOverMax val="1"/>
  </c:chart>
  <c:spPr>
    <a:noFill/>
    <a:ln w="12700" cap="flat" cmpd="sng" algn="ctr">
      <a:noFill/>
      <a:prstDash val="solid"/>
    </a:ln>
    <a:effectLst/>
  </c:spPr>
  <c:txPr>
    <a:bodyPr/>
    <a:lstStyle/>
    <a:p>
      <a:pPr>
        <a:defRPr sz="1400" smtId="4294967295"/>
      </a:pPr>
      <a:endParaRPr lang="fi-FI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huonosti</c:v>
                </c:pt>
              </c:strCache>
            </c:strRef>
          </c:tx>
          <c:spPr>
            <a:solidFill>
              <a:schemeClr val="accent3">
                <a:tint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Yhteistyö vanhempien ja koulun välillä</c:v>
                </c:pt>
                <c:pt idx="1">
                  <c:v>Yhteistyö vanhempien ja urheiluseuran välillä</c:v>
                </c:pt>
                <c:pt idx="2">
                  <c:v>Koulun ja urheiluseuran välinen yhteistyö</c:v>
                </c:pt>
                <c:pt idx="3">
                  <c:v>Vanhempien, koulun ja urheiluseuran yhteistyö kokonaisuutena 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0.14000000000000001</c:v>
                </c:pt>
                <c:pt idx="1">
                  <c:v>0</c:v>
                </c:pt>
                <c:pt idx="2">
                  <c:v>0</c:v>
                </c:pt>
                <c:pt idx="3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529-41A0-A3E0-2E1531C4D96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melko huonosti</c:v>
                </c:pt>
              </c:strCache>
            </c:strRef>
          </c:tx>
          <c:spPr>
            <a:solidFill>
              <a:schemeClr val="accent3">
                <a:tint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Yhteistyö vanhempien ja koulun välillä</c:v>
                </c:pt>
                <c:pt idx="1">
                  <c:v>Yhteistyö vanhempien ja urheiluseuran välillä</c:v>
                </c:pt>
                <c:pt idx="2">
                  <c:v>Koulun ja urheiluseuran välinen yhteistyö</c:v>
                </c:pt>
                <c:pt idx="3">
                  <c:v>Vanhempien, koulun ja urheiluseuran yhteistyö kokonaisuutena 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0.28000000000000003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D529-41A0-A3E0-2E1531C4D96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ei hyvin eikä huonosti</c:v>
                </c:pt>
              </c:strCache>
            </c:strRef>
          </c:tx>
          <c:spPr>
            <a:solidFill>
              <a:schemeClr val="accent3">
                <a:tint val="9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Yhteistyö vanhempien ja koulun välillä</c:v>
                </c:pt>
                <c:pt idx="1">
                  <c:v>Yhteistyö vanhempien ja urheiluseuran välillä</c:v>
                </c:pt>
                <c:pt idx="2">
                  <c:v>Koulun ja urheiluseuran välinen yhteistyö</c:v>
                </c:pt>
                <c:pt idx="3">
                  <c:v>Vanhempien, koulun ja urheiluseuran yhteistyö kokonaisuutena 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0.14000000000000001</c:v>
                </c:pt>
                <c:pt idx="1">
                  <c:v>0.28999999999999998</c:v>
                </c:pt>
                <c:pt idx="2">
                  <c:v>0</c:v>
                </c:pt>
                <c:pt idx="3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D529-41A0-A3E0-2E1531C4D963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melko hyvin</c:v>
                </c:pt>
              </c:strCache>
            </c:strRef>
          </c:tx>
          <c:spPr>
            <a:solidFill>
              <a:schemeClr val="accent3">
                <a:shade val="9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Yhteistyö vanhempien ja koulun välillä</c:v>
                </c:pt>
                <c:pt idx="1">
                  <c:v>Yhteistyö vanhempien ja urheiluseuran välillä</c:v>
                </c:pt>
                <c:pt idx="2">
                  <c:v>Koulun ja urheiluseuran välinen yhteistyö</c:v>
                </c:pt>
                <c:pt idx="3">
                  <c:v>Vanhempien, koulun ja urheiluseuran yhteistyö kokonaisuutena 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0.28999999999999998</c:v>
                </c:pt>
                <c:pt idx="1">
                  <c:v>0</c:v>
                </c:pt>
                <c:pt idx="2">
                  <c:v>0</c:v>
                </c:pt>
                <c:pt idx="3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D529-41A0-A3E0-2E1531C4D963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hyvin</c:v>
                </c:pt>
              </c:strCache>
            </c:strRef>
          </c:tx>
          <c:spPr>
            <a:solidFill>
              <a:schemeClr val="accent3">
                <a:shade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Yhteistyö vanhempien ja koulun välillä</c:v>
                </c:pt>
                <c:pt idx="1">
                  <c:v>Yhteistyö vanhempien ja urheiluseuran välillä</c:v>
                </c:pt>
                <c:pt idx="2">
                  <c:v>Koulun ja urheiluseuran välinen yhteistyö</c:v>
                </c:pt>
                <c:pt idx="3">
                  <c:v>Vanhempien, koulun ja urheiluseuran yhteistyö kokonaisuutena 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>
                  <c:v>0.43</c:v>
                </c:pt>
                <c:pt idx="1">
                  <c:v>0.56999999999999995</c:v>
                </c:pt>
                <c:pt idx="2">
                  <c:v>0.28999999999999998</c:v>
                </c:pt>
                <c:pt idx="3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D529-41A0-A3E0-2E1531C4D963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en osaa sanoa</c:v>
                </c:pt>
              </c:strCache>
            </c:strRef>
          </c:tx>
          <c:spPr>
            <a:solidFill>
              <a:schemeClr val="accent3">
                <a:shade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Yhteistyö vanhempien ja koulun välillä</c:v>
                </c:pt>
                <c:pt idx="1">
                  <c:v>Yhteistyö vanhempien ja urheiluseuran välillä</c:v>
                </c:pt>
                <c:pt idx="2">
                  <c:v>Koulun ja urheiluseuran välinen yhteistyö</c:v>
                </c:pt>
                <c:pt idx="3">
                  <c:v>Vanhempien, koulun ja urheiluseuran yhteistyö kokonaisuutena </c:v>
                </c:pt>
              </c:strCache>
            </c:strRef>
          </c:cat>
          <c:val>
            <c:numRef>
              <c:f>Sheet1!$G$2:$G$5</c:f>
              <c:numCache>
                <c:formatCode>General</c:formatCode>
                <c:ptCount val="4"/>
                <c:pt idx="0">
                  <c:v>0</c:v>
                </c:pt>
                <c:pt idx="1">
                  <c:v>0.14000000000000001</c:v>
                </c:pt>
                <c:pt idx="2">
                  <c:v>0.43</c:v>
                </c:pt>
                <c:pt idx="3">
                  <c:v>0.43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D529-41A0-A3E0-2E1531C4D9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>
          <c:spPr>
            <a:ln w="1270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0%" sourceLinked="0"/>
        <c:majorTickMark val="out"/>
        <c:minorTickMark val="none"/>
        <c:tickLblPos val="high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 smtId="4294967295">
              <a:solidFill>
                <a:srgbClr val="333333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zero"/>
    <c:showDLblsOverMax val="1"/>
  </c:chart>
  <c:spPr>
    <a:noFill/>
    <a:ln w="12700" cap="flat" cmpd="sng" algn="ctr">
      <a:noFill/>
      <a:prstDash val="solid"/>
    </a:ln>
    <a:effectLst/>
  </c:spPr>
  <c:txPr>
    <a:bodyPr/>
    <a:lstStyle/>
    <a:p>
      <a:pPr>
        <a:defRPr sz="1400" smtId="4294967295"/>
      </a:pPr>
      <a:endParaRPr lang="fi-FI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Lapseni urheiluharrastuksesta koituvat kustannukset ovat mielestäni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0EF-42A1-B37B-9D21EF85EA3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57%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0EF-42A1-B37B-9D21EF85EA3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vähäiset</c:v>
                </c:pt>
                <c:pt idx="1">
                  <c:v>kohtuulliset</c:v>
                </c:pt>
                <c:pt idx="2">
                  <c:v>korkeat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</c:v>
                </c:pt>
                <c:pt idx="1">
                  <c:v>0.43</c:v>
                </c:pt>
                <c:pt idx="2">
                  <c:v>0.56999999999999995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0EF-42A1-B37B-9D21EF85EA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ei pidä lainkaan paikkaansa</c:v>
                </c:pt>
              </c:strCache>
            </c:strRef>
          </c:tx>
          <c:spPr>
            <a:solidFill>
              <a:schemeClr val="accent3">
                <a:tint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Lapseni urheiluharrastus vaatii minulta vanhempana paljon aikaa ja voimia. </c:v>
                </c:pt>
                <c:pt idx="1">
                  <c:v>Lapseni urheiluharrastuksen parista olen löytänyt itsellenikin tärkeän yhteisön. </c:v>
                </c:pt>
                <c:pt idx="2">
                  <c:v>Aion kannustaa lastani jatkamaan urheiluharrastustaan.</c:v>
                </c:pt>
                <c:pt idx="3">
                  <c:v>Aion kannustaa lastani urheilu-uralle ja tavoittelemaan kansallista tai kansainvälistä urheilumenestystä.</c:v>
                </c:pt>
                <c:pt idx="4">
                  <c:v>Lapseni urheilumenestys on minulle yhdentekevää.</c:v>
                </c:pt>
                <c:pt idx="5">
                  <c:v>Aion kannustaa lastani jatkamaan opintoja yläkoulun jälkeen. </c:v>
                </c:pt>
                <c:pt idx="6">
                  <c:v>Toivon, että lapseni jatkaa opintoja urheilulukiossa.</c:v>
                </c:pt>
                <c:pt idx="7">
                  <c:v>Toivon, että lapseni jatkaa opintoja ammatillisessa urheiluoppilaitoksessa.</c:v>
                </c:pt>
                <c:pt idx="8">
                  <c:v>Lapseni koulumenestys on minulle yhdentekevää.</c:v>
                </c:pt>
                <c:pt idx="9">
                  <c:v>Toivon, että lapseni hankkii ammatin joltakin muulta alalta kuin urheilun tai liikunnan parista.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0.14000000000000001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0.71</c:v>
                </c:pt>
                <c:pt idx="5">
                  <c:v>0</c:v>
                </c:pt>
                <c:pt idx="6">
                  <c:v>0</c:v>
                </c:pt>
                <c:pt idx="7">
                  <c:v>0.43</c:v>
                </c:pt>
                <c:pt idx="8">
                  <c:v>1</c:v>
                </c:pt>
                <c:pt idx="9">
                  <c:v>0.43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685-46D2-9BCF-2E97FCEFB55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pitää jonkin verran paikkansa</c:v>
                </c:pt>
              </c:strCache>
            </c:strRef>
          </c:tx>
          <c:spPr>
            <a:solidFill>
              <a:schemeClr val="accent3">
                <a:tint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Lapseni urheiluharrastus vaatii minulta vanhempana paljon aikaa ja voimia. </c:v>
                </c:pt>
                <c:pt idx="1">
                  <c:v>Lapseni urheiluharrastuksen parista olen löytänyt itsellenikin tärkeän yhteisön. </c:v>
                </c:pt>
                <c:pt idx="2">
                  <c:v>Aion kannustaa lastani jatkamaan urheiluharrastustaan.</c:v>
                </c:pt>
                <c:pt idx="3">
                  <c:v>Aion kannustaa lastani urheilu-uralle ja tavoittelemaan kansallista tai kansainvälistä urheilumenestystä.</c:v>
                </c:pt>
                <c:pt idx="4">
                  <c:v>Lapseni urheilumenestys on minulle yhdentekevää.</c:v>
                </c:pt>
                <c:pt idx="5">
                  <c:v>Aion kannustaa lastani jatkamaan opintoja yläkoulun jälkeen. </c:v>
                </c:pt>
                <c:pt idx="6">
                  <c:v>Toivon, että lapseni jatkaa opintoja urheilulukiossa.</c:v>
                </c:pt>
                <c:pt idx="7">
                  <c:v>Toivon, että lapseni jatkaa opintoja ammatillisessa urheiluoppilaitoksessa.</c:v>
                </c:pt>
                <c:pt idx="8">
                  <c:v>Lapseni koulumenestys on minulle yhdentekevää.</c:v>
                </c:pt>
                <c:pt idx="9">
                  <c:v>Toivon, että lapseni hankkii ammatin joltakin muulta alalta kuin urheilun tai liikunnan parista.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0.14000000000000001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0.28999999999999998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A685-46D2-9BCF-2E97FCEFB55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pitää osittain paikkansa</c:v>
                </c:pt>
              </c:strCache>
            </c:strRef>
          </c:tx>
          <c:spPr>
            <a:solidFill>
              <a:schemeClr val="accent3">
                <a:tint val="9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Lapseni urheiluharrastus vaatii minulta vanhempana paljon aikaa ja voimia. </c:v>
                </c:pt>
                <c:pt idx="1">
                  <c:v>Lapseni urheiluharrastuksen parista olen löytänyt itsellenikin tärkeän yhteisön. </c:v>
                </c:pt>
                <c:pt idx="2">
                  <c:v>Aion kannustaa lastani jatkamaan urheiluharrastustaan.</c:v>
                </c:pt>
                <c:pt idx="3">
                  <c:v>Aion kannustaa lastani urheilu-uralle ja tavoittelemaan kansallista tai kansainvälistä urheilumenestystä.</c:v>
                </c:pt>
                <c:pt idx="4">
                  <c:v>Lapseni urheilumenestys on minulle yhdentekevää.</c:v>
                </c:pt>
                <c:pt idx="5">
                  <c:v>Aion kannustaa lastani jatkamaan opintoja yläkoulun jälkeen. </c:v>
                </c:pt>
                <c:pt idx="6">
                  <c:v>Toivon, että lapseni jatkaa opintoja urheilulukiossa.</c:v>
                </c:pt>
                <c:pt idx="7">
                  <c:v>Toivon, että lapseni jatkaa opintoja ammatillisessa urheiluoppilaitoksessa.</c:v>
                </c:pt>
                <c:pt idx="8">
                  <c:v>Lapseni koulumenestys on minulle yhdentekevää.</c:v>
                </c:pt>
                <c:pt idx="9">
                  <c:v>Toivon, että lapseni hankkii ammatin joltakin muulta alalta kuin urheilun tai liikunnan parista.</c:v>
                </c:pt>
              </c:strCache>
            </c:strRef>
          </c:cat>
          <c:val>
            <c:numRef>
              <c:f>Sheet1!$D$2:$D$11</c:f>
              <c:numCache>
                <c:formatCode>General</c:formatCode>
                <c:ptCount val="10"/>
                <c:pt idx="0">
                  <c:v>0.28000000000000003</c:v>
                </c:pt>
                <c:pt idx="1">
                  <c:v>0.14000000000000001</c:v>
                </c:pt>
                <c:pt idx="2">
                  <c:v>0</c:v>
                </c:pt>
                <c:pt idx="3">
                  <c:v>0</c:v>
                </c:pt>
                <c:pt idx="4">
                  <c:v>0.28999999999999998</c:v>
                </c:pt>
                <c:pt idx="5">
                  <c:v>0</c:v>
                </c:pt>
                <c:pt idx="6">
                  <c:v>0.28999999999999998</c:v>
                </c:pt>
                <c:pt idx="7">
                  <c:v>0.14000000000000001</c:v>
                </c:pt>
                <c:pt idx="8">
                  <c:v>0</c:v>
                </c:pt>
                <c:pt idx="9">
                  <c:v>0.43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0-A685-46D2-9BCF-2E97FCEFB55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pitää melko hyvin paikkansa</c:v>
                </c:pt>
              </c:strCache>
            </c:strRef>
          </c:tx>
          <c:spPr>
            <a:solidFill>
              <a:schemeClr val="accent3">
                <a:shade val="9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Lapseni urheiluharrastus vaatii minulta vanhempana paljon aikaa ja voimia. </c:v>
                </c:pt>
                <c:pt idx="1">
                  <c:v>Lapseni urheiluharrastuksen parista olen löytänyt itsellenikin tärkeän yhteisön. </c:v>
                </c:pt>
                <c:pt idx="2">
                  <c:v>Aion kannustaa lastani jatkamaan urheiluharrastustaan.</c:v>
                </c:pt>
                <c:pt idx="3">
                  <c:v>Aion kannustaa lastani urheilu-uralle ja tavoittelemaan kansallista tai kansainvälistä urheilumenestystä.</c:v>
                </c:pt>
                <c:pt idx="4">
                  <c:v>Lapseni urheilumenestys on minulle yhdentekevää.</c:v>
                </c:pt>
                <c:pt idx="5">
                  <c:v>Aion kannustaa lastani jatkamaan opintoja yläkoulun jälkeen. </c:v>
                </c:pt>
                <c:pt idx="6">
                  <c:v>Toivon, että lapseni jatkaa opintoja urheilulukiossa.</c:v>
                </c:pt>
                <c:pt idx="7">
                  <c:v>Toivon, että lapseni jatkaa opintoja ammatillisessa urheiluoppilaitoksessa.</c:v>
                </c:pt>
                <c:pt idx="8">
                  <c:v>Lapseni koulumenestys on minulle yhdentekevää.</c:v>
                </c:pt>
                <c:pt idx="9">
                  <c:v>Toivon, että lapseni hankkii ammatin joltakin muulta alalta kuin urheilun tai liikunnan parista.</c:v>
                </c:pt>
              </c:strCache>
            </c:strRef>
          </c:cat>
          <c:val>
            <c:numRef>
              <c:f>Sheet1!$E$2:$E$11</c:f>
              <c:numCache>
                <c:formatCode>General</c:formatCode>
                <c:ptCount val="10"/>
                <c:pt idx="0">
                  <c:v>0.28999999999999998</c:v>
                </c:pt>
                <c:pt idx="1">
                  <c:v>0.28999999999999998</c:v>
                </c:pt>
                <c:pt idx="2">
                  <c:v>0</c:v>
                </c:pt>
                <c:pt idx="3">
                  <c:v>0.14000000000000001</c:v>
                </c:pt>
                <c:pt idx="4">
                  <c:v>0</c:v>
                </c:pt>
                <c:pt idx="5">
                  <c:v>0</c:v>
                </c:pt>
                <c:pt idx="6">
                  <c:v>0.14000000000000001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B-A685-46D2-9BCF-2E97FCEFB55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pitää täysin paikkansa</c:v>
                </c:pt>
              </c:strCache>
            </c:strRef>
          </c:tx>
          <c:spPr>
            <a:solidFill>
              <a:schemeClr val="accent3">
                <a:shade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Lapseni urheiluharrastus vaatii minulta vanhempana paljon aikaa ja voimia. </c:v>
                </c:pt>
                <c:pt idx="1">
                  <c:v>Lapseni urheiluharrastuksen parista olen löytänyt itsellenikin tärkeän yhteisön. </c:v>
                </c:pt>
                <c:pt idx="2">
                  <c:v>Aion kannustaa lastani jatkamaan urheiluharrastustaan.</c:v>
                </c:pt>
                <c:pt idx="3">
                  <c:v>Aion kannustaa lastani urheilu-uralle ja tavoittelemaan kansallista tai kansainvälistä urheilumenestystä.</c:v>
                </c:pt>
                <c:pt idx="4">
                  <c:v>Lapseni urheilumenestys on minulle yhdentekevää.</c:v>
                </c:pt>
                <c:pt idx="5">
                  <c:v>Aion kannustaa lastani jatkamaan opintoja yläkoulun jälkeen. </c:v>
                </c:pt>
                <c:pt idx="6">
                  <c:v>Toivon, että lapseni jatkaa opintoja urheilulukiossa.</c:v>
                </c:pt>
                <c:pt idx="7">
                  <c:v>Toivon, että lapseni jatkaa opintoja ammatillisessa urheiluoppilaitoksessa.</c:v>
                </c:pt>
                <c:pt idx="8">
                  <c:v>Lapseni koulumenestys on minulle yhdentekevää.</c:v>
                </c:pt>
                <c:pt idx="9">
                  <c:v>Toivon, että lapseni hankkii ammatin joltakin muulta alalta kuin urheilun tai liikunnan parista.</c:v>
                </c:pt>
              </c:strCache>
            </c:strRef>
          </c:cat>
          <c:val>
            <c:numRef>
              <c:f>Sheet1!$F$2:$F$11</c:f>
              <c:numCache>
                <c:formatCode>General</c:formatCode>
                <c:ptCount val="10"/>
                <c:pt idx="0">
                  <c:v>0.28999999999999998</c:v>
                </c:pt>
                <c:pt idx="1">
                  <c:v>0.56999999999999995</c:v>
                </c:pt>
                <c:pt idx="2">
                  <c:v>1</c:v>
                </c:pt>
                <c:pt idx="3">
                  <c:v>0.72</c:v>
                </c:pt>
                <c:pt idx="4">
                  <c:v>0</c:v>
                </c:pt>
                <c:pt idx="5">
                  <c:v>1</c:v>
                </c:pt>
                <c:pt idx="6">
                  <c:v>0.56999999999999995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6-A685-46D2-9BCF-2E97FCEFB559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en osaa sanoa</c:v>
                </c:pt>
              </c:strCache>
            </c:strRef>
          </c:tx>
          <c:spPr>
            <a:solidFill>
              <a:schemeClr val="accent3">
                <a:shade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Lapseni urheiluharrastus vaatii minulta vanhempana paljon aikaa ja voimia. </c:v>
                </c:pt>
                <c:pt idx="1">
                  <c:v>Lapseni urheiluharrastuksen parista olen löytänyt itsellenikin tärkeän yhteisön. </c:v>
                </c:pt>
                <c:pt idx="2">
                  <c:v>Aion kannustaa lastani jatkamaan urheiluharrastustaan.</c:v>
                </c:pt>
                <c:pt idx="3">
                  <c:v>Aion kannustaa lastani urheilu-uralle ja tavoittelemaan kansallista tai kansainvälistä urheilumenestystä.</c:v>
                </c:pt>
                <c:pt idx="4">
                  <c:v>Lapseni urheilumenestys on minulle yhdentekevää.</c:v>
                </c:pt>
                <c:pt idx="5">
                  <c:v>Aion kannustaa lastani jatkamaan opintoja yläkoulun jälkeen. </c:v>
                </c:pt>
                <c:pt idx="6">
                  <c:v>Toivon, että lapseni jatkaa opintoja urheilulukiossa.</c:v>
                </c:pt>
                <c:pt idx="7">
                  <c:v>Toivon, että lapseni jatkaa opintoja ammatillisessa urheiluoppilaitoksessa.</c:v>
                </c:pt>
                <c:pt idx="8">
                  <c:v>Lapseni koulumenestys on minulle yhdentekevää.</c:v>
                </c:pt>
                <c:pt idx="9">
                  <c:v>Toivon, että lapseni hankkii ammatin joltakin muulta alalta kuin urheilun tai liikunnan parista.</c:v>
                </c:pt>
              </c:strCache>
            </c:strRef>
          </c:cat>
          <c:val>
            <c:numRef>
              <c:f>Sheet1!$G$2:$G$11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0.14000000000000001</c:v>
                </c:pt>
                <c:pt idx="8">
                  <c:v>0</c:v>
                </c:pt>
                <c:pt idx="9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41-A685-46D2-9BCF-2E97FCEFB5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>
          <c:spPr>
            <a:ln w="1270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0%" sourceLinked="0"/>
        <c:majorTickMark val="out"/>
        <c:minorTickMark val="none"/>
        <c:tickLblPos val="high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 smtId="4294967295">
              <a:solidFill>
                <a:srgbClr val="333333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zero"/>
    <c:showDLblsOverMax val="1"/>
  </c:chart>
  <c:spPr>
    <a:noFill/>
    <a:ln w="12700" cap="flat" cmpd="sng" algn="ctr">
      <a:noFill/>
      <a:prstDash val="solid"/>
    </a:ln>
    <a:effectLst/>
  </c:spPr>
  <c:txPr>
    <a:bodyPr/>
    <a:lstStyle/>
    <a:p>
      <a:pPr>
        <a:defRPr sz="1400" smtId="4294967295"/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Lapseni sukupuoli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582-4035-A3B2-BC3ECC49AB8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57%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582-4035-A3B2-BC3ECC49AB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tyttö</c:v>
                </c:pt>
                <c:pt idx="1">
                  <c:v>poika</c:v>
                </c:pt>
                <c:pt idx="2">
                  <c:v>muu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0.43</c:v>
                </c:pt>
                <c:pt idx="1">
                  <c:v>0.56999999999999995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582-4035-A3B2-BC3ECC49AB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Lapseni luokka-aste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57%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168-49B8-8DCA-CE7E2A14E3C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168-49B8-8DCA-CE7E2A14E3C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7</c:v>
                </c:pt>
                <c:pt idx="1">
                  <c:v>8</c:v>
                </c:pt>
                <c:pt idx="2">
                  <c:v>9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0.56999999999999995</c:v>
                </c:pt>
                <c:pt idx="1">
                  <c:v>0.43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168-49B8-8DCA-CE7E2A14E3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Mieti kuluvaa tai edellistä kautta. Minkä tason sarjaan tai kilpailuihin lapsesi osallistuu päälajissaan?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FE6-494B-83AA-E85911679C2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FE6-494B-83AA-E85911679C2E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72%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E6-494B-83AA-E85911679C2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Ei osallistu sarjaan tai kilpailuihin</c:v>
                </c:pt>
                <c:pt idx="1">
                  <c:v>Osallistuu harrastetason sarjaan tai kilpailuihin</c:v>
                </c:pt>
                <c:pt idx="2">
                  <c:v>Osallistuu paikallis- tai aluetason sarjaan tai kilpailuihin</c:v>
                </c:pt>
                <c:pt idx="3">
                  <c:v>Osallistuu valtakunnallisen tason sarjaan tai kilpailuihin</c:v>
                </c:pt>
                <c:pt idx="4">
                  <c:v>En osaa sanoa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0.14000000000000001</c:v>
                </c:pt>
                <c:pt idx="1">
                  <c:v>0</c:v>
                </c:pt>
                <c:pt idx="2">
                  <c:v>0.14000000000000001</c:v>
                </c:pt>
                <c:pt idx="3">
                  <c:v>0.72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FE6-494B-83AA-E85911679C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0</c:v>
                </c:pt>
              </c:strCache>
            </c:strRef>
          </c:tx>
          <c:spPr>
            <a:solidFill>
              <a:schemeClr val="accent3">
                <a:tint val="46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30-4027-85D6-4EC17AB21EB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chemeClr val="accent3">
                <a:tint val="62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E30-4027-85D6-4EC17AB21EB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chemeClr val="accent3">
                <a:tint val="77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E30-4027-85D6-4EC17AB21EB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accent3">
                <a:tint val="93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E30-4027-85D6-4EC17AB21EB5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chemeClr val="accent3">
                <a:shade val="92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Sheet1!$F$2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2E30-4027-85D6-4EC17AB21EB5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chemeClr val="accent3">
                <a:shade val="76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Sheet1!$G$2</c:f>
              <c:numCache>
                <c:formatCode>General</c:formatCode>
                <c:ptCount val="1"/>
                <c:pt idx="0">
                  <c:v>0.43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2E30-4027-85D6-4EC17AB21EB5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6</c:v>
                </c:pt>
              </c:strCache>
            </c:strRef>
          </c:tx>
          <c:spPr>
            <a:solidFill>
              <a:schemeClr val="accent3">
                <a:shade val="61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Sheet1!$H$2</c:f>
              <c:numCache>
                <c:formatCode>General</c:formatCode>
                <c:ptCount val="1"/>
                <c:pt idx="0">
                  <c:v>0.28000000000000003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2E30-4027-85D6-4EC17AB21EB5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7</c:v>
                </c:pt>
              </c:strCache>
            </c:strRef>
          </c:tx>
          <c:spPr>
            <a:solidFill>
              <a:schemeClr val="accent3">
                <a:shade val="4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Sheet1!$I$2</c:f>
              <c:numCache>
                <c:formatCode>General</c:formatCode>
                <c:ptCount val="1"/>
                <c:pt idx="0">
                  <c:v>0.28999999999999998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2E30-4027-85D6-4EC17AB21E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>
          <c:spPr>
            <a:ln w="1270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0%" sourceLinked="0"/>
        <c:majorTickMark val="out"/>
        <c:minorTickMark val="none"/>
        <c:tickLblPos val="high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 smtId="4294967295">
              <a:solidFill>
                <a:srgbClr val="333333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zero"/>
    <c:showDLblsOverMax val="1"/>
  </c:chart>
  <c:spPr>
    <a:noFill/>
    <a:ln w="12700" cap="flat" cmpd="sng" algn="ctr">
      <a:noFill/>
      <a:prstDash val="solid"/>
    </a:ln>
    <a:effectLst/>
  </c:spPr>
  <c:txPr>
    <a:bodyPr/>
    <a:lstStyle/>
    <a:p>
      <a:pPr>
        <a:defRPr sz="1400" smtId="4294967295"/>
      </a:pPr>
      <a:endParaRPr lang="fi-FI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0</c:v>
                </c:pt>
              </c:strCache>
            </c:strRef>
          </c:tx>
          <c:spPr>
            <a:solidFill>
              <a:schemeClr val="accent3">
                <a:tint val="46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1F-4AD9-8531-7AA5E2FC989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chemeClr val="accent3">
                <a:tint val="62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41F-4AD9-8531-7AA5E2FC989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chemeClr val="accent3">
                <a:tint val="77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41F-4AD9-8531-7AA5E2FC989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accent3">
                <a:tint val="93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41F-4AD9-8531-7AA5E2FC9892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chemeClr val="accent3">
                <a:shade val="92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Sheet1!$F$2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241F-4AD9-8531-7AA5E2FC9892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chemeClr val="accent3">
                <a:shade val="76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Sheet1!$G$2</c:f>
              <c:numCache>
                <c:formatCode>General</c:formatCode>
                <c:ptCount val="1"/>
                <c:pt idx="0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241F-4AD9-8531-7AA5E2FC9892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6</c:v>
                </c:pt>
              </c:strCache>
            </c:strRef>
          </c:tx>
          <c:spPr>
            <a:solidFill>
              <a:schemeClr val="accent3">
                <a:shade val="61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Sheet1!$H$2</c:f>
              <c:numCache>
                <c:formatCode>General</c:formatCode>
                <c:ptCount val="1"/>
                <c:pt idx="0">
                  <c:v>0.43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241F-4AD9-8531-7AA5E2FC9892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7</c:v>
                </c:pt>
              </c:strCache>
            </c:strRef>
          </c:tx>
          <c:spPr>
            <a:solidFill>
              <a:schemeClr val="accent3">
                <a:shade val="4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</c:strCache>
            </c:strRef>
          </c:cat>
          <c:val>
            <c:numRef>
              <c:f>Sheet1!$I$2</c:f>
              <c:numCache>
                <c:formatCode>General</c:formatCode>
                <c:ptCount val="1"/>
                <c:pt idx="0">
                  <c:v>0.43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241F-4AD9-8531-7AA5E2FC98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>
          <c:spPr>
            <a:ln w="1270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0%" sourceLinked="0"/>
        <c:majorTickMark val="out"/>
        <c:minorTickMark val="none"/>
        <c:tickLblPos val="high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 smtId="4294967295">
              <a:solidFill>
                <a:srgbClr val="333333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zero"/>
    <c:showDLblsOverMax val="1"/>
  </c:chart>
  <c:spPr>
    <a:noFill/>
    <a:ln w="12700" cap="flat" cmpd="sng" algn="ctr">
      <a:noFill/>
      <a:prstDash val="solid"/>
    </a:ln>
    <a:effectLst/>
  </c:spPr>
  <c:txPr>
    <a:bodyPr/>
    <a:lstStyle/>
    <a:p>
      <a:pPr>
        <a:defRPr sz="1400" smtId="4294967295"/>
      </a:pPr>
      <a:endParaRPr lang="fi-FI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Kuinka monta TUNTIA lapsesi liikkuu TAVALLISEN VIIKON aikana yhteensä?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6"/>
              <c:tx>
                <c:rich>
                  <a:bodyPr/>
                  <a:lstStyle/>
                  <a:p>
                    <a:r>
                      <a:rPr lang="en-US"/>
                      <a:t>14%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C67C-458D-AEC8-E8738FC67C50}"/>
                </c:ext>
              </c:extLst>
            </c:dLbl>
            <c:dLbl>
              <c:idx val="20"/>
              <c:tx>
                <c:rich>
                  <a:bodyPr/>
                  <a:lstStyle/>
                  <a:p>
                    <a:r>
                      <a:rPr lang="en-US"/>
                      <a:t>43%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C67C-458D-AEC8-E8738FC67C50}"/>
                </c:ext>
              </c:extLst>
            </c:dLbl>
            <c:dLbl>
              <c:idx val="22"/>
              <c:tx>
                <c:rich>
                  <a:bodyPr/>
                  <a:lstStyle/>
                  <a:p>
                    <a:r>
                      <a:rPr lang="en-US"/>
                      <a:t>14%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C67C-458D-AEC8-E8738FC67C50}"/>
                </c:ext>
              </c:extLst>
            </c:dLbl>
            <c:dLbl>
              <c:idx val="24"/>
              <c:tx>
                <c:rich>
                  <a:bodyPr/>
                  <a:lstStyle/>
                  <a:p>
                    <a:r>
                      <a:rPr lang="en-US"/>
                      <a:t>29%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C67C-458D-AEC8-E8738FC67C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Sheet1!$A$2:$A$37</c:f>
              <c:numCache>
                <c:formatCode>General</c:formatCode>
                <c:ptCount val="3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</c:numCache>
            </c:numRef>
          </c:cat>
          <c:val>
            <c:numRef>
              <c:f>Sheet1!$B$2:$B$37</c:f>
              <c:numCache>
                <c:formatCode>General</c:formatCode>
                <c:ptCount val="3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0.14000000000000001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0.43</c:v>
                </c:pt>
                <c:pt idx="21">
                  <c:v>0</c:v>
                </c:pt>
                <c:pt idx="22">
                  <c:v>0.14000000000000001</c:v>
                </c:pt>
                <c:pt idx="23">
                  <c:v>0</c:v>
                </c:pt>
                <c:pt idx="24">
                  <c:v>0.28999999999999998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4-C67C-458D-AEC8-E8738FC67C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0</c:v>
                </c:pt>
              </c:strCache>
            </c:strRef>
          </c:tx>
          <c:spPr>
            <a:solidFill>
              <a:schemeClr val="accent3">
                <a:tint val="39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0.56999999999999995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DF3-44E3-A024-F3F8201CB56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chemeClr val="accent3">
                <a:tint val="47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0.28999999999999998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DF3-44E3-A024-F3F8201CB56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chemeClr val="accent3">
                <a:tint val="5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0</c:v>
                </c:pt>
                <c:pt idx="1">
                  <c:v>0.86</c:v>
                </c:pt>
                <c:pt idx="2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DDF3-44E3-A024-F3F8201CB56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accent3">
                <a:tint val="63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DDF3-44E3-A024-F3F8201CB56B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chemeClr val="accent3">
                <a:tint val="72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0.28999999999999998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DDF3-44E3-A024-F3F8201CB56B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chemeClr val="accent3">
                <a:tint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Sheet1!$G$2:$G$4</c:f>
              <c:numCache>
                <c:formatCode>General</c:formatCode>
                <c:ptCount val="3"/>
                <c:pt idx="0">
                  <c:v>0.15</c:v>
                </c:pt>
                <c:pt idx="1">
                  <c:v>0.14000000000000001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DDF3-44E3-A024-F3F8201CB56B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6</c:v>
                </c:pt>
              </c:strCache>
            </c:strRef>
          </c:tx>
          <c:spPr>
            <a:solidFill>
              <a:schemeClr val="accent3">
                <a:tint val="88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Sheet1!$H$2:$H$4</c:f>
              <c:numCache>
                <c:formatCode>General</c:formatCode>
                <c:ptCount val="3"/>
                <c:pt idx="0">
                  <c:v>0.14000000000000001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DDF3-44E3-A024-F3F8201CB56B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7</c:v>
                </c:pt>
              </c:strCache>
            </c:strRef>
          </c:tx>
          <c:spPr>
            <a:solidFill>
              <a:schemeClr val="accent3">
                <a:tint val="96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Sheet1!$I$2:$I$4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F-DDF3-44E3-A024-F3F8201CB56B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8</c:v>
                </c:pt>
              </c:strCache>
            </c:strRef>
          </c:tx>
          <c:spPr>
            <a:solidFill>
              <a:schemeClr val="accent3">
                <a:shade val="9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Sheet1!$J$2:$J$4</c:f>
              <c:numCache>
                <c:formatCode>General</c:formatCode>
                <c:ptCount val="3"/>
                <c:pt idx="0">
                  <c:v>0.14000000000000001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3-DDF3-44E3-A024-F3F8201CB56B}"/>
            </c:ext>
          </c:extLst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9</c:v>
                </c:pt>
              </c:strCache>
            </c:strRef>
          </c:tx>
          <c:spPr>
            <a:solidFill>
              <a:schemeClr val="accent3">
                <a:shade val="87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Sheet1!$K$2:$K$4</c:f>
              <c:numCache>
                <c:formatCode>General</c:formatCode>
                <c:ptCount val="3"/>
                <c:pt idx="0">
                  <c:v>0.14000000000000001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7-DDF3-44E3-A024-F3F8201CB56B}"/>
            </c:ext>
          </c:extLst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10</c:v>
                </c:pt>
              </c:strCache>
            </c:strRef>
          </c:tx>
          <c:spPr>
            <a:solidFill>
              <a:schemeClr val="accent3">
                <a:shade val="79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Sheet1!$L$2:$L$4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B-DDF3-44E3-A024-F3F8201CB56B}"/>
            </c:ext>
          </c:extLst>
        </c:ser>
        <c:ser>
          <c:idx val="11"/>
          <c:order val="11"/>
          <c:tx>
            <c:strRef>
              <c:f>Sheet1!$M$1</c:f>
              <c:strCache>
                <c:ptCount val="1"/>
                <c:pt idx="0">
                  <c:v>11</c:v>
                </c:pt>
              </c:strCache>
            </c:strRef>
          </c:tx>
          <c:spPr>
            <a:solidFill>
              <a:schemeClr val="accent3">
                <a:shade val="71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Sheet1!$M$2:$M$4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F-DDF3-44E3-A024-F3F8201CB56B}"/>
            </c:ext>
          </c:extLst>
        </c:ser>
        <c:ser>
          <c:idx val="12"/>
          <c:order val="12"/>
          <c:tx>
            <c:strRef>
              <c:f>Sheet1!$N$1</c:f>
              <c:strCache>
                <c:ptCount val="1"/>
                <c:pt idx="0">
                  <c:v>12</c:v>
                </c:pt>
              </c:strCache>
            </c:strRef>
          </c:tx>
          <c:spPr>
            <a:solidFill>
              <a:schemeClr val="accent3">
                <a:shade val="62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Sheet1!$N$2:$N$4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3-DDF3-44E3-A024-F3F8201CB56B}"/>
            </c:ext>
          </c:extLst>
        </c:ser>
        <c:ser>
          <c:idx val="13"/>
          <c:order val="13"/>
          <c:tx>
            <c:strRef>
              <c:f>Sheet1!$O$1</c:f>
              <c:strCache>
                <c:ptCount val="1"/>
                <c:pt idx="0">
                  <c:v>13</c:v>
                </c:pt>
              </c:strCache>
            </c:strRef>
          </c:tx>
          <c:spPr>
            <a:solidFill>
              <a:schemeClr val="accent3">
                <a:shade val="54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Sheet1!$O$2:$O$4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7-DDF3-44E3-A024-F3F8201CB56B}"/>
            </c:ext>
          </c:extLst>
        </c:ser>
        <c:ser>
          <c:idx val="14"/>
          <c:order val="14"/>
          <c:tx>
            <c:strRef>
              <c:f>Sheet1!$P$1</c:f>
              <c:strCache>
                <c:ptCount val="1"/>
                <c:pt idx="0">
                  <c:v>14</c:v>
                </c:pt>
              </c:strCache>
            </c:strRef>
          </c:tx>
          <c:spPr>
            <a:solidFill>
              <a:schemeClr val="accent3">
                <a:shade val="46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Sheet1!$P$2:$P$4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B-DDF3-44E3-A024-F3F8201CB56B}"/>
            </c:ext>
          </c:extLst>
        </c:ser>
        <c:ser>
          <c:idx val="15"/>
          <c:order val="15"/>
          <c:tx>
            <c:strRef>
              <c:f>Sheet1!$Q$1</c:f>
              <c:strCache>
                <c:ptCount val="1"/>
                <c:pt idx="0">
                  <c:v>15</c:v>
                </c:pt>
              </c:strCache>
            </c:strRef>
          </c:tx>
          <c:spPr>
            <a:solidFill>
              <a:schemeClr val="accent3">
                <a:shade val="38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Valmentajan ohjaamia päälajin harjoituksia</c:v>
                </c:pt>
                <c:pt idx="1">
                  <c:v>Päälajin omatoimisia harjoituksia</c:v>
                </c:pt>
                <c:pt idx="2">
                  <c:v>Päälajin pelejä / kilpailuja</c:v>
                </c:pt>
              </c:strCache>
            </c:strRef>
          </c:cat>
          <c:val>
            <c:numRef>
              <c:f>Sheet1!$Q$2:$Q$4</c:f>
              <c:numCache>
                <c:formatCode>General</c:formatCode>
                <c:ptCount val="3"/>
                <c:pt idx="0">
                  <c:v>0.14000000000000001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F-DDF3-44E3-A024-F3F8201CB5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>
          <c:spPr>
            <a:ln w="1270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0%" sourceLinked="0"/>
        <c:majorTickMark val="out"/>
        <c:minorTickMark val="none"/>
        <c:tickLblPos val="high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 smtId="4294967295">
              <a:solidFill>
                <a:srgbClr val="333333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zero"/>
    <c:showDLblsOverMax val="1"/>
  </c:chart>
  <c:spPr>
    <a:noFill/>
    <a:ln w="12700" cap="flat" cmpd="sng" algn="ctr">
      <a:noFill/>
      <a:prstDash val="solid"/>
    </a:ln>
    <a:effectLst/>
  </c:spPr>
  <c:txPr>
    <a:bodyPr/>
    <a:lstStyle/>
    <a:p>
      <a:pPr>
        <a:defRPr sz="1400" smtId="4294967295"/>
      </a:pPr>
      <a:endParaRPr lang="fi-FI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ei  pidä lainkaan paikkaansa</c:v>
                </c:pt>
              </c:strCache>
            </c:strRef>
          </c:tx>
          <c:spPr>
            <a:solidFill>
              <a:schemeClr val="accent3">
                <a:tint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Sheet1!$A$2:$A$12</c:f>
              <c:strCache>
                <c:ptCount val="11"/>
                <c:pt idx="0">
                  <c:v>Lapseni käy nukkumaan samaan aikaan joka ilta.</c:v>
                </c:pt>
                <c:pt idx="1">
                  <c:v>Lapseni lopettaa sähköisten laitteiden käytön vähintään tunnin ennen nukkumaan menoa.</c:v>
                </c:pt>
                <c:pt idx="2">
                  <c:v>Joudun rajoittamaan lapseni ruutuaikaa (TV, puhelin, tietokone jne.).</c:v>
                </c:pt>
                <c:pt idx="3">
                  <c:v>Lapseni herää aamulla pirteänä.</c:v>
                </c:pt>
                <c:pt idx="4">
                  <c:v>Lapseni syö 5-6 ateriaa (ruokailut +välipalat) päivässä.</c:v>
                </c:pt>
                <c:pt idx="5">
                  <c:v>Lapseni osallistuu kotona ruoanlaittoon.</c:v>
                </c:pt>
                <c:pt idx="6">
                  <c:v>Lapseni pesee kätensä aina ennen ruokailua.</c:v>
                </c:pt>
                <c:pt idx="7">
                  <c:v>Lapseni ottaa nopeasti yhteyttä valmentajaan sairastuessaan tai loukkaantuessaan.</c:v>
                </c:pt>
                <c:pt idx="8">
                  <c:v>Lapseni huolehtii koulutehtävistään ajoissa.</c:v>
                </c:pt>
                <c:pt idx="9">
                  <c:v>Lapseni sopii opettajien kanssa koulutehtävistä ennen lähtöä leireille tai kilpailumatkoille.</c:v>
                </c:pt>
                <c:pt idx="10">
                  <c:v>Lapseni saa tehtyä kaikki sovitut koulutehtävät urheilusta johtuvien poissaolojen aikana.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0.14000000000000001</c:v>
                </c:pt>
                <c:pt idx="1">
                  <c:v>0.28999999999999998</c:v>
                </c:pt>
                <c:pt idx="2">
                  <c:v>0.43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0.14000000000000001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00B9-4D4A-A842-7689C8E1676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pitää jonkin verran paikkansa</c:v>
                </c:pt>
              </c:strCache>
            </c:strRef>
          </c:tx>
          <c:spPr>
            <a:solidFill>
              <a:schemeClr val="accent3">
                <a:tint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Sheet1!$A$2:$A$12</c:f>
              <c:strCache>
                <c:ptCount val="11"/>
                <c:pt idx="0">
                  <c:v>Lapseni käy nukkumaan samaan aikaan joka ilta.</c:v>
                </c:pt>
                <c:pt idx="1">
                  <c:v>Lapseni lopettaa sähköisten laitteiden käytön vähintään tunnin ennen nukkumaan menoa.</c:v>
                </c:pt>
                <c:pt idx="2">
                  <c:v>Joudun rajoittamaan lapseni ruutuaikaa (TV, puhelin, tietokone jne.).</c:v>
                </c:pt>
                <c:pt idx="3">
                  <c:v>Lapseni herää aamulla pirteänä.</c:v>
                </c:pt>
                <c:pt idx="4">
                  <c:v>Lapseni syö 5-6 ateriaa (ruokailut +välipalat) päivässä.</c:v>
                </c:pt>
                <c:pt idx="5">
                  <c:v>Lapseni osallistuu kotona ruoanlaittoon.</c:v>
                </c:pt>
                <c:pt idx="6">
                  <c:v>Lapseni pesee kätensä aina ennen ruokailua.</c:v>
                </c:pt>
                <c:pt idx="7">
                  <c:v>Lapseni ottaa nopeasti yhteyttä valmentajaan sairastuessaan tai loukkaantuessaan.</c:v>
                </c:pt>
                <c:pt idx="8">
                  <c:v>Lapseni huolehtii koulutehtävistään ajoissa.</c:v>
                </c:pt>
                <c:pt idx="9">
                  <c:v>Lapseni sopii opettajien kanssa koulutehtävistä ennen lähtöä leireille tai kilpailumatkoille.</c:v>
                </c:pt>
                <c:pt idx="10">
                  <c:v>Lapseni saa tehtyä kaikki sovitut koulutehtävät urheilusta johtuvien poissaolojen aikana.</c:v>
                </c:pt>
              </c:strCache>
            </c:strRef>
          </c:cat>
          <c:val>
            <c:numRef>
              <c:f>Sheet1!$C$2:$C$12</c:f>
              <c:numCache>
                <c:formatCode>General</c:formatCode>
                <c:ptCount val="11"/>
                <c:pt idx="0">
                  <c:v>0</c:v>
                </c:pt>
                <c:pt idx="1">
                  <c:v>0.28999999999999998</c:v>
                </c:pt>
                <c:pt idx="2">
                  <c:v>0.14000000000000001</c:v>
                </c:pt>
                <c:pt idx="3">
                  <c:v>0.28999999999999998</c:v>
                </c:pt>
                <c:pt idx="4">
                  <c:v>0</c:v>
                </c:pt>
                <c:pt idx="5">
                  <c:v>0.28999999999999998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00B9-4D4A-A842-7689C8E1676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pitää osittain paikkansa</c:v>
                </c:pt>
              </c:strCache>
            </c:strRef>
          </c:tx>
          <c:spPr>
            <a:solidFill>
              <a:schemeClr val="accent3">
                <a:tint val="9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Sheet1!$A$2:$A$12</c:f>
              <c:strCache>
                <c:ptCount val="11"/>
                <c:pt idx="0">
                  <c:v>Lapseni käy nukkumaan samaan aikaan joka ilta.</c:v>
                </c:pt>
                <c:pt idx="1">
                  <c:v>Lapseni lopettaa sähköisten laitteiden käytön vähintään tunnin ennen nukkumaan menoa.</c:v>
                </c:pt>
                <c:pt idx="2">
                  <c:v>Joudun rajoittamaan lapseni ruutuaikaa (TV, puhelin, tietokone jne.).</c:v>
                </c:pt>
                <c:pt idx="3">
                  <c:v>Lapseni herää aamulla pirteänä.</c:v>
                </c:pt>
                <c:pt idx="4">
                  <c:v>Lapseni syö 5-6 ateriaa (ruokailut +välipalat) päivässä.</c:v>
                </c:pt>
                <c:pt idx="5">
                  <c:v>Lapseni osallistuu kotona ruoanlaittoon.</c:v>
                </c:pt>
                <c:pt idx="6">
                  <c:v>Lapseni pesee kätensä aina ennen ruokailua.</c:v>
                </c:pt>
                <c:pt idx="7">
                  <c:v>Lapseni ottaa nopeasti yhteyttä valmentajaan sairastuessaan tai loukkaantuessaan.</c:v>
                </c:pt>
                <c:pt idx="8">
                  <c:v>Lapseni huolehtii koulutehtävistään ajoissa.</c:v>
                </c:pt>
                <c:pt idx="9">
                  <c:v>Lapseni sopii opettajien kanssa koulutehtävistä ennen lähtöä leireille tai kilpailumatkoille.</c:v>
                </c:pt>
                <c:pt idx="10">
                  <c:v>Lapseni saa tehtyä kaikki sovitut koulutehtävät urheilusta johtuvien poissaolojen aikana.</c:v>
                </c:pt>
              </c:strCache>
            </c:strRef>
          </c:cat>
          <c:val>
            <c:numRef>
              <c:f>Sheet1!$D$2:$D$12</c:f>
              <c:numCache>
                <c:formatCode>General</c:formatCode>
                <c:ptCount val="11"/>
                <c:pt idx="0">
                  <c:v>0</c:v>
                </c:pt>
                <c:pt idx="1">
                  <c:v>0.14000000000000001</c:v>
                </c:pt>
                <c:pt idx="2">
                  <c:v>0.28999999999999998</c:v>
                </c:pt>
                <c:pt idx="3">
                  <c:v>0.14000000000000001</c:v>
                </c:pt>
                <c:pt idx="4">
                  <c:v>0</c:v>
                </c:pt>
                <c:pt idx="5">
                  <c:v>0.43</c:v>
                </c:pt>
                <c:pt idx="6">
                  <c:v>0.14000000000000001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3-00B9-4D4A-A842-7689C8E1676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pitää melko hyvin paikkansa</c:v>
                </c:pt>
              </c:strCache>
            </c:strRef>
          </c:tx>
          <c:spPr>
            <a:solidFill>
              <a:schemeClr val="accent3">
                <a:shade val="9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Sheet1!$A$2:$A$12</c:f>
              <c:strCache>
                <c:ptCount val="11"/>
                <c:pt idx="0">
                  <c:v>Lapseni käy nukkumaan samaan aikaan joka ilta.</c:v>
                </c:pt>
                <c:pt idx="1">
                  <c:v>Lapseni lopettaa sähköisten laitteiden käytön vähintään tunnin ennen nukkumaan menoa.</c:v>
                </c:pt>
                <c:pt idx="2">
                  <c:v>Joudun rajoittamaan lapseni ruutuaikaa (TV, puhelin, tietokone jne.).</c:v>
                </c:pt>
                <c:pt idx="3">
                  <c:v>Lapseni herää aamulla pirteänä.</c:v>
                </c:pt>
                <c:pt idx="4">
                  <c:v>Lapseni syö 5-6 ateriaa (ruokailut +välipalat) päivässä.</c:v>
                </c:pt>
                <c:pt idx="5">
                  <c:v>Lapseni osallistuu kotona ruoanlaittoon.</c:v>
                </c:pt>
                <c:pt idx="6">
                  <c:v>Lapseni pesee kätensä aina ennen ruokailua.</c:v>
                </c:pt>
                <c:pt idx="7">
                  <c:v>Lapseni ottaa nopeasti yhteyttä valmentajaan sairastuessaan tai loukkaantuessaan.</c:v>
                </c:pt>
                <c:pt idx="8">
                  <c:v>Lapseni huolehtii koulutehtävistään ajoissa.</c:v>
                </c:pt>
                <c:pt idx="9">
                  <c:v>Lapseni sopii opettajien kanssa koulutehtävistä ennen lähtöä leireille tai kilpailumatkoille.</c:v>
                </c:pt>
                <c:pt idx="10">
                  <c:v>Lapseni saa tehtyä kaikki sovitut koulutehtävät urheilusta johtuvien poissaolojen aikana.</c:v>
                </c:pt>
              </c:strCache>
            </c:strRef>
          </c:cat>
          <c:val>
            <c:numRef>
              <c:f>Sheet1!$E$2:$E$12</c:f>
              <c:numCache>
                <c:formatCode>General</c:formatCode>
                <c:ptCount val="11"/>
                <c:pt idx="0">
                  <c:v>0.43</c:v>
                </c:pt>
                <c:pt idx="1">
                  <c:v>0.14000000000000001</c:v>
                </c:pt>
                <c:pt idx="2">
                  <c:v>0</c:v>
                </c:pt>
                <c:pt idx="3">
                  <c:v>0.56999999999999995</c:v>
                </c:pt>
                <c:pt idx="4">
                  <c:v>0.14000000000000001</c:v>
                </c:pt>
                <c:pt idx="5">
                  <c:v>0.14000000000000001</c:v>
                </c:pt>
                <c:pt idx="6">
                  <c:v>0.14000000000000001</c:v>
                </c:pt>
                <c:pt idx="7">
                  <c:v>0</c:v>
                </c:pt>
                <c:pt idx="8">
                  <c:v>0.28999999999999998</c:v>
                </c:pt>
                <c:pt idx="9">
                  <c:v>0.28999999999999998</c:v>
                </c:pt>
                <c:pt idx="10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F-00B9-4D4A-A842-7689C8E16766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pitää täysin paikkansa</c:v>
                </c:pt>
              </c:strCache>
            </c:strRef>
          </c:tx>
          <c:spPr>
            <a:solidFill>
              <a:schemeClr val="accent3">
                <a:shade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Sheet1!$A$2:$A$12</c:f>
              <c:strCache>
                <c:ptCount val="11"/>
                <c:pt idx="0">
                  <c:v>Lapseni käy nukkumaan samaan aikaan joka ilta.</c:v>
                </c:pt>
                <c:pt idx="1">
                  <c:v>Lapseni lopettaa sähköisten laitteiden käytön vähintään tunnin ennen nukkumaan menoa.</c:v>
                </c:pt>
                <c:pt idx="2">
                  <c:v>Joudun rajoittamaan lapseni ruutuaikaa (TV, puhelin, tietokone jne.).</c:v>
                </c:pt>
                <c:pt idx="3">
                  <c:v>Lapseni herää aamulla pirteänä.</c:v>
                </c:pt>
                <c:pt idx="4">
                  <c:v>Lapseni syö 5-6 ateriaa (ruokailut +välipalat) päivässä.</c:v>
                </c:pt>
                <c:pt idx="5">
                  <c:v>Lapseni osallistuu kotona ruoanlaittoon.</c:v>
                </c:pt>
                <c:pt idx="6">
                  <c:v>Lapseni pesee kätensä aina ennen ruokailua.</c:v>
                </c:pt>
                <c:pt idx="7">
                  <c:v>Lapseni ottaa nopeasti yhteyttä valmentajaan sairastuessaan tai loukkaantuessaan.</c:v>
                </c:pt>
                <c:pt idx="8">
                  <c:v>Lapseni huolehtii koulutehtävistään ajoissa.</c:v>
                </c:pt>
                <c:pt idx="9">
                  <c:v>Lapseni sopii opettajien kanssa koulutehtävistä ennen lähtöä leireille tai kilpailumatkoille.</c:v>
                </c:pt>
                <c:pt idx="10">
                  <c:v>Lapseni saa tehtyä kaikki sovitut koulutehtävät urheilusta johtuvien poissaolojen aikana.</c:v>
                </c:pt>
              </c:strCache>
            </c:strRef>
          </c:cat>
          <c:val>
            <c:numRef>
              <c:f>Sheet1!$F$2:$F$12</c:f>
              <c:numCache>
                <c:formatCode>General</c:formatCode>
                <c:ptCount val="11"/>
                <c:pt idx="0">
                  <c:v>0.43</c:v>
                </c:pt>
                <c:pt idx="1">
                  <c:v>0.14000000000000001</c:v>
                </c:pt>
                <c:pt idx="2">
                  <c:v>0.14000000000000001</c:v>
                </c:pt>
                <c:pt idx="3">
                  <c:v>0</c:v>
                </c:pt>
                <c:pt idx="4">
                  <c:v>0.86</c:v>
                </c:pt>
                <c:pt idx="5">
                  <c:v>0.14000000000000001</c:v>
                </c:pt>
                <c:pt idx="6">
                  <c:v>0.72</c:v>
                </c:pt>
                <c:pt idx="7">
                  <c:v>0.86</c:v>
                </c:pt>
                <c:pt idx="8">
                  <c:v>0.71</c:v>
                </c:pt>
                <c:pt idx="9">
                  <c:v>0.71</c:v>
                </c:pt>
                <c:pt idx="10">
                  <c:v>0.83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B-00B9-4D4A-A842-7689C8E16766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en osaa sanoa</c:v>
                </c:pt>
              </c:strCache>
            </c:strRef>
          </c:tx>
          <c:spPr>
            <a:solidFill>
              <a:schemeClr val="accent3">
                <a:shade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Sheet1!$A$2:$A$12</c:f>
              <c:strCache>
                <c:ptCount val="11"/>
                <c:pt idx="0">
                  <c:v>Lapseni käy nukkumaan samaan aikaan joka ilta.</c:v>
                </c:pt>
                <c:pt idx="1">
                  <c:v>Lapseni lopettaa sähköisten laitteiden käytön vähintään tunnin ennen nukkumaan menoa.</c:v>
                </c:pt>
                <c:pt idx="2">
                  <c:v>Joudun rajoittamaan lapseni ruutuaikaa (TV, puhelin, tietokone jne.).</c:v>
                </c:pt>
                <c:pt idx="3">
                  <c:v>Lapseni herää aamulla pirteänä.</c:v>
                </c:pt>
                <c:pt idx="4">
                  <c:v>Lapseni syö 5-6 ateriaa (ruokailut +välipalat) päivässä.</c:v>
                </c:pt>
                <c:pt idx="5">
                  <c:v>Lapseni osallistuu kotona ruoanlaittoon.</c:v>
                </c:pt>
                <c:pt idx="6">
                  <c:v>Lapseni pesee kätensä aina ennen ruokailua.</c:v>
                </c:pt>
                <c:pt idx="7">
                  <c:v>Lapseni ottaa nopeasti yhteyttä valmentajaan sairastuessaan tai loukkaantuessaan.</c:v>
                </c:pt>
                <c:pt idx="8">
                  <c:v>Lapseni huolehtii koulutehtävistään ajoissa.</c:v>
                </c:pt>
                <c:pt idx="9">
                  <c:v>Lapseni sopii opettajien kanssa koulutehtävistä ennen lähtöä leireille tai kilpailumatkoille.</c:v>
                </c:pt>
                <c:pt idx="10">
                  <c:v>Lapseni saa tehtyä kaikki sovitut koulutehtävät urheilusta johtuvien poissaolojen aikana.</c:v>
                </c:pt>
              </c:strCache>
            </c:strRef>
          </c:cat>
          <c:val>
            <c:numRef>
              <c:f>Sheet1!$G$2:$G$12</c:f>
              <c:numCache>
                <c:formatCode>General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47-00B9-4D4A-A842-7689C8E167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>
          <c:spPr>
            <a:ln w="1270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0%" sourceLinked="0"/>
        <c:majorTickMark val="out"/>
        <c:minorTickMark val="none"/>
        <c:tickLblPos val="high"/>
        <c:spPr>
          <a:noFill/>
          <a:ln w="1270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 smtId="4294967295">
                <a:solidFill>
                  <a:srgbClr val="666666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451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 smtId="4294967295">
              <a:solidFill>
                <a:srgbClr val="333333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zero"/>
    <c:showDLblsOverMax val="1"/>
  </c:chart>
  <c:spPr>
    <a:noFill/>
    <a:ln w="12700" cap="flat" cmpd="sng" algn="ctr">
      <a:noFill/>
      <a:prstDash val="solid"/>
    </a:ln>
    <a:effectLst/>
  </c:spPr>
  <c:txPr>
    <a:bodyPr/>
    <a:lstStyle/>
    <a:p>
      <a:pPr>
        <a:defRPr sz="1400" smtId="4294967295"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colors11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colors12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colors13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colors14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colors6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colors9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9676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488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567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700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6962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2/12/2020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092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2/12/2020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90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2/12/2020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821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2/12/2020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406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E8FD0B7A-F5DD-4F40-B4CB-3B2C354B893A}" type="datetimeFigureOut">
              <a:rPr lang="en-US" smtClean="0" smtId="4294967295"/>
              <a:t>2/12/2020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795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2/12/2020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857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8FD0B7A-F5DD-4F40-B4CB-3B2C354B893A}" type="datetimeFigureOut">
              <a:rPr lang="en-US" smtClean="0" smtId="4294967295"/>
              <a:t>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794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127000" y="127000"/>
            <a:ext cx="8890000" cy="673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  <a:p>
            <a:pPr algn="ctr"/>
            <a:r>
              <a:rPr sz="2000" b="1" i="0" u="none">
                <a:solidFill>
                  <a:srgbClr val="333333"/>
                </a:solidFill>
                <a:latin typeface="Arial"/>
              </a:rPr>
              <a:t>Hatsala</a:t>
            </a:r>
          </a:p>
          <a:p>
            <a:pPr algn="ctr"/>
            <a:r>
              <a:rPr sz="2000" b="1" i="0" u="none">
                <a:solidFill>
                  <a:srgbClr val="333333"/>
                </a:solidFill>
                <a:latin typeface="Arial"/>
              </a:rPr>
              <a:t>Kysely urheiluyläkoulutoiminnasta oppilaiden vanhemmille</a:t>
            </a:r>
          </a:p>
          <a:p>
            <a:pPr algn="ctr"/>
            <a:r>
              <a:rPr sz="1400" b="0" i="0" u="none">
                <a:solidFill>
                  <a:srgbClr val="333333"/>
                </a:solidFill>
                <a:latin typeface="Arial"/>
              </a:rPr>
              <a:t>Näytetään 7 vastaajaa kyselyn vastaajien kokonaismäärästä 705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5186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12. Mieti seuraavissa väittämissä lastasi ja hänen arjen taitojaan. Arvioi miten seuraavat väittämät pitävät paikkansa lapsesi kohdalla.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9017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2654508049"/>
              </p:ext>
            </p:extLst>
          </p:nvPr>
        </p:nvGraphicFramePr>
        <p:xfrm>
          <a:off x="381000" y="1333500"/>
          <a:ext cx="7366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New shape"/>
          <p:cNvSpPr/>
          <p:nvPr/>
        </p:nvSpPr>
        <p:spPr>
          <a:xfrm>
            <a:off x="7620000" y="1104900"/>
            <a:ext cx="635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Keskiarvo</a:t>
            </a:r>
          </a:p>
        </p:txBody>
      </p:sp>
      <p:sp>
        <p:nvSpPr>
          <p:cNvPr id="6" name="New shape"/>
          <p:cNvSpPr/>
          <p:nvPr/>
        </p:nvSpPr>
        <p:spPr>
          <a:xfrm>
            <a:off x="7620000" y="1460500"/>
            <a:ext cx="635000" cy="3694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4,0</a:t>
            </a:r>
          </a:p>
        </p:txBody>
      </p:sp>
      <p:sp>
        <p:nvSpPr>
          <p:cNvPr id="7" name="New shape"/>
          <p:cNvSpPr/>
          <p:nvPr/>
        </p:nvSpPr>
        <p:spPr>
          <a:xfrm>
            <a:off x="7620000" y="1829955"/>
            <a:ext cx="635000" cy="3694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2,6</a:t>
            </a:r>
          </a:p>
        </p:txBody>
      </p:sp>
      <p:sp>
        <p:nvSpPr>
          <p:cNvPr id="8" name="New shape"/>
          <p:cNvSpPr/>
          <p:nvPr/>
        </p:nvSpPr>
        <p:spPr>
          <a:xfrm>
            <a:off x="7620000" y="2199409"/>
            <a:ext cx="635000" cy="3694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2,3</a:t>
            </a:r>
          </a:p>
        </p:txBody>
      </p:sp>
      <p:sp>
        <p:nvSpPr>
          <p:cNvPr id="9" name="New shape"/>
          <p:cNvSpPr/>
          <p:nvPr/>
        </p:nvSpPr>
        <p:spPr>
          <a:xfrm>
            <a:off x="7620000" y="2568864"/>
            <a:ext cx="635000" cy="3694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3,3</a:t>
            </a:r>
          </a:p>
        </p:txBody>
      </p:sp>
      <p:sp>
        <p:nvSpPr>
          <p:cNvPr id="10" name="New shape"/>
          <p:cNvSpPr/>
          <p:nvPr/>
        </p:nvSpPr>
        <p:spPr>
          <a:xfrm>
            <a:off x="7620000" y="2938318"/>
            <a:ext cx="635000" cy="3694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4,9</a:t>
            </a:r>
          </a:p>
        </p:txBody>
      </p:sp>
      <p:sp>
        <p:nvSpPr>
          <p:cNvPr id="11" name="New shape"/>
          <p:cNvSpPr/>
          <p:nvPr/>
        </p:nvSpPr>
        <p:spPr>
          <a:xfrm>
            <a:off x="7620000" y="3307773"/>
            <a:ext cx="635000" cy="3694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3,1</a:t>
            </a:r>
          </a:p>
        </p:txBody>
      </p:sp>
      <p:sp>
        <p:nvSpPr>
          <p:cNvPr id="12" name="New shape"/>
          <p:cNvSpPr/>
          <p:nvPr/>
        </p:nvSpPr>
        <p:spPr>
          <a:xfrm>
            <a:off x="7620000" y="3677227"/>
            <a:ext cx="635000" cy="3694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4,6</a:t>
            </a:r>
          </a:p>
        </p:txBody>
      </p:sp>
      <p:sp>
        <p:nvSpPr>
          <p:cNvPr id="13" name="New shape"/>
          <p:cNvSpPr/>
          <p:nvPr/>
        </p:nvSpPr>
        <p:spPr>
          <a:xfrm>
            <a:off x="7620000" y="4046682"/>
            <a:ext cx="635000" cy="3694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4,4</a:t>
            </a:r>
          </a:p>
        </p:txBody>
      </p:sp>
      <p:sp>
        <p:nvSpPr>
          <p:cNvPr id="14" name="New shape"/>
          <p:cNvSpPr/>
          <p:nvPr/>
        </p:nvSpPr>
        <p:spPr>
          <a:xfrm>
            <a:off x="7620000" y="4416137"/>
            <a:ext cx="635000" cy="3694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4,7</a:t>
            </a:r>
          </a:p>
        </p:txBody>
      </p:sp>
      <p:sp>
        <p:nvSpPr>
          <p:cNvPr id="15" name="New shape"/>
          <p:cNvSpPr/>
          <p:nvPr/>
        </p:nvSpPr>
        <p:spPr>
          <a:xfrm>
            <a:off x="7620000" y="4785591"/>
            <a:ext cx="635000" cy="3694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4,7</a:t>
            </a:r>
          </a:p>
        </p:txBody>
      </p:sp>
      <p:sp>
        <p:nvSpPr>
          <p:cNvPr id="16" name="New shape"/>
          <p:cNvSpPr/>
          <p:nvPr/>
        </p:nvSpPr>
        <p:spPr>
          <a:xfrm>
            <a:off x="7620000" y="5155046"/>
            <a:ext cx="635000" cy="3694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4,8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5186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13. Mieti seuraavissa väittämissä lapsesi kokemuksia vapaa-ajasta, koulunkäynnistä ja urheiluharrastuksesta. Arvioi, miten seuraavat väittämät pitävät paikkansa lapsesi kohdalla.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901700"/>
            <a:ext cx="8144265" cy="4576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200" b="0" i="1" u="none">
                <a:solidFill>
                  <a:srgbClr val="999999"/>
                </a:solidFill>
                <a:latin typeface="Arial"/>
              </a:rPr>
              <a:t>(1=ei  pidä lainkaan paikkaansa, 2=pitää jonkin verran paikkansa, 3=pitää osittain paikkansa, 4= pitää melko hyvin paikkansa, 5=pitää täysin paikkansa, 6=en osaa sanoa.)</a:t>
            </a:r>
          </a:p>
        </p:txBody>
      </p:sp>
      <p:sp>
        <p:nvSpPr>
          <p:cNvPr id="4" name="New shape"/>
          <p:cNvSpPr/>
          <p:nvPr/>
        </p:nvSpPr>
        <p:spPr>
          <a:xfrm>
            <a:off x="508000" y="13716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</a:t>
            </a:r>
          </a:p>
        </p:txBody>
      </p:sp>
      <p:graphicFrame>
        <p:nvGraphicFramePr>
          <p:cNvPr id="5" name="ChartObject"/>
          <p:cNvGraphicFramePr/>
          <p:nvPr>
            <p:extLst>
              <p:ext uri="{D42A27DB-BD31-4B8C-83A1-F6EECF244321}">
                <p14:modId xmlns:p14="http://schemas.microsoft.com/office/powerpoint/2010/main" val="365463314"/>
              </p:ext>
            </p:extLst>
          </p:nvPr>
        </p:nvGraphicFramePr>
        <p:xfrm>
          <a:off x="381000" y="1803400"/>
          <a:ext cx="7366000" cy="467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New shape"/>
          <p:cNvSpPr/>
          <p:nvPr/>
        </p:nvSpPr>
        <p:spPr>
          <a:xfrm>
            <a:off x="7620000" y="1574800"/>
            <a:ext cx="635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Keskiarvo</a:t>
            </a:r>
          </a:p>
        </p:txBody>
      </p:sp>
      <p:sp>
        <p:nvSpPr>
          <p:cNvPr id="7" name="New shape"/>
          <p:cNvSpPr/>
          <p:nvPr/>
        </p:nvSpPr>
        <p:spPr>
          <a:xfrm>
            <a:off x="7620000" y="1930400"/>
            <a:ext cx="635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3,3</a:t>
            </a:r>
          </a:p>
        </p:txBody>
      </p:sp>
      <p:sp>
        <p:nvSpPr>
          <p:cNvPr id="8" name="New shape"/>
          <p:cNvSpPr/>
          <p:nvPr/>
        </p:nvSpPr>
        <p:spPr>
          <a:xfrm>
            <a:off x="7620000" y="2174240"/>
            <a:ext cx="635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2,9</a:t>
            </a:r>
          </a:p>
        </p:txBody>
      </p:sp>
      <p:sp>
        <p:nvSpPr>
          <p:cNvPr id="9" name="New shape"/>
          <p:cNvSpPr/>
          <p:nvPr/>
        </p:nvSpPr>
        <p:spPr>
          <a:xfrm>
            <a:off x="7620000" y="2418080"/>
            <a:ext cx="635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2,3</a:t>
            </a:r>
          </a:p>
        </p:txBody>
      </p:sp>
      <p:sp>
        <p:nvSpPr>
          <p:cNvPr id="10" name="New shape"/>
          <p:cNvSpPr/>
          <p:nvPr/>
        </p:nvSpPr>
        <p:spPr>
          <a:xfrm>
            <a:off x="7620000" y="2661920"/>
            <a:ext cx="635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4,4</a:t>
            </a:r>
          </a:p>
        </p:txBody>
      </p:sp>
      <p:sp>
        <p:nvSpPr>
          <p:cNvPr id="11" name="New shape"/>
          <p:cNvSpPr/>
          <p:nvPr/>
        </p:nvSpPr>
        <p:spPr>
          <a:xfrm>
            <a:off x="7620000" y="2905760"/>
            <a:ext cx="635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4,9</a:t>
            </a:r>
          </a:p>
        </p:txBody>
      </p:sp>
      <p:sp>
        <p:nvSpPr>
          <p:cNvPr id="12" name="New shape"/>
          <p:cNvSpPr/>
          <p:nvPr/>
        </p:nvSpPr>
        <p:spPr>
          <a:xfrm>
            <a:off x="7620000" y="3149600"/>
            <a:ext cx="635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5,0</a:t>
            </a:r>
          </a:p>
        </p:txBody>
      </p:sp>
      <p:sp>
        <p:nvSpPr>
          <p:cNvPr id="13" name="New shape"/>
          <p:cNvSpPr/>
          <p:nvPr/>
        </p:nvSpPr>
        <p:spPr>
          <a:xfrm>
            <a:off x="7620000" y="3393440"/>
            <a:ext cx="635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1,0</a:t>
            </a:r>
          </a:p>
        </p:txBody>
      </p:sp>
      <p:sp>
        <p:nvSpPr>
          <p:cNvPr id="14" name="New shape"/>
          <p:cNvSpPr/>
          <p:nvPr/>
        </p:nvSpPr>
        <p:spPr>
          <a:xfrm>
            <a:off x="7620000" y="3637280"/>
            <a:ext cx="635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2,6</a:t>
            </a:r>
          </a:p>
        </p:txBody>
      </p:sp>
      <p:sp>
        <p:nvSpPr>
          <p:cNvPr id="15" name="New shape"/>
          <p:cNvSpPr/>
          <p:nvPr/>
        </p:nvSpPr>
        <p:spPr>
          <a:xfrm>
            <a:off x="7620000" y="3881120"/>
            <a:ext cx="635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3,9</a:t>
            </a:r>
          </a:p>
        </p:txBody>
      </p:sp>
      <p:sp>
        <p:nvSpPr>
          <p:cNvPr id="16" name="New shape"/>
          <p:cNvSpPr/>
          <p:nvPr/>
        </p:nvSpPr>
        <p:spPr>
          <a:xfrm>
            <a:off x="7620000" y="4124960"/>
            <a:ext cx="635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4,9</a:t>
            </a:r>
          </a:p>
        </p:txBody>
      </p:sp>
      <p:sp>
        <p:nvSpPr>
          <p:cNvPr id="17" name="New shape"/>
          <p:cNvSpPr/>
          <p:nvPr/>
        </p:nvSpPr>
        <p:spPr>
          <a:xfrm>
            <a:off x="7620000" y="4368800"/>
            <a:ext cx="635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4,7</a:t>
            </a:r>
          </a:p>
        </p:txBody>
      </p:sp>
      <p:sp>
        <p:nvSpPr>
          <p:cNvPr id="18" name="New shape"/>
          <p:cNvSpPr/>
          <p:nvPr/>
        </p:nvSpPr>
        <p:spPr>
          <a:xfrm>
            <a:off x="7620000" y="4612641"/>
            <a:ext cx="635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4,3</a:t>
            </a:r>
          </a:p>
        </p:txBody>
      </p:sp>
      <p:sp>
        <p:nvSpPr>
          <p:cNvPr id="19" name="New shape"/>
          <p:cNvSpPr/>
          <p:nvPr/>
        </p:nvSpPr>
        <p:spPr>
          <a:xfrm>
            <a:off x="7620000" y="4856481"/>
            <a:ext cx="635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1,6</a:t>
            </a:r>
          </a:p>
        </p:txBody>
      </p:sp>
      <p:sp>
        <p:nvSpPr>
          <p:cNvPr id="20" name="New shape"/>
          <p:cNvSpPr/>
          <p:nvPr/>
        </p:nvSpPr>
        <p:spPr>
          <a:xfrm>
            <a:off x="7620000" y="5100321"/>
            <a:ext cx="635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2,7</a:t>
            </a:r>
          </a:p>
        </p:txBody>
      </p:sp>
      <p:sp>
        <p:nvSpPr>
          <p:cNvPr id="21" name="New shape"/>
          <p:cNvSpPr/>
          <p:nvPr/>
        </p:nvSpPr>
        <p:spPr>
          <a:xfrm>
            <a:off x="7620000" y="5344161"/>
            <a:ext cx="635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2,0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5186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14. Mieti lapsesi urheiluyläkoulussa oppimia urheilijaksi kasvamisen taitoja. Arvioi, kuinka paljon lapsesi on urheiluyläkoulun aikana oppinut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9017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3873140762"/>
              </p:ext>
            </p:extLst>
          </p:nvPr>
        </p:nvGraphicFramePr>
        <p:xfrm>
          <a:off x="381000" y="1333500"/>
          <a:ext cx="7366000" cy="4903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New shape"/>
          <p:cNvSpPr/>
          <p:nvPr/>
        </p:nvSpPr>
        <p:spPr>
          <a:xfrm>
            <a:off x="7620000" y="1104900"/>
            <a:ext cx="635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Keskiarvo</a:t>
            </a:r>
          </a:p>
        </p:txBody>
      </p:sp>
      <p:sp>
        <p:nvSpPr>
          <p:cNvPr id="6" name="New shape"/>
          <p:cNvSpPr/>
          <p:nvPr/>
        </p:nvSpPr>
        <p:spPr>
          <a:xfrm>
            <a:off x="7620000" y="1460500"/>
            <a:ext cx="635000" cy="6773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2,8</a:t>
            </a:r>
          </a:p>
        </p:txBody>
      </p:sp>
      <p:sp>
        <p:nvSpPr>
          <p:cNvPr id="7" name="New shape"/>
          <p:cNvSpPr/>
          <p:nvPr/>
        </p:nvSpPr>
        <p:spPr>
          <a:xfrm>
            <a:off x="7620000" y="2137833"/>
            <a:ext cx="635000" cy="6773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2,2</a:t>
            </a:r>
          </a:p>
        </p:txBody>
      </p:sp>
      <p:sp>
        <p:nvSpPr>
          <p:cNvPr id="8" name="New shape"/>
          <p:cNvSpPr/>
          <p:nvPr/>
        </p:nvSpPr>
        <p:spPr>
          <a:xfrm>
            <a:off x="7620000" y="2815167"/>
            <a:ext cx="635000" cy="6773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2,5</a:t>
            </a:r>
          </a:p>
        </p:txBody>
      </p:sp>
      <p:sp>
        <p:nvSpPr>
          <p:cNvPr id="9" name="New shape"/>
          <p:cNvSpPr/>
          <p:nvPr/>
        </p:nvSpPr>
        <p:spPr>
          <a:xfrm>
            <a:off x="7620000" y="3492500"/>
            <a:ext cx="635000" cy="6773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2,3</a:t>
            </a:r>
          </a:p>
        </p:txBody>
      </p:sp>
      <p:sp>
        <p:nvSpPr>
          <p:cNvPr id="10" name="New shape"/>
          <p:cNvSpPr/>
          <p:nvPr/>
        </p:nvSpPr>
        <p:spPr>
          <a:xfrm>
            <a:off x="7620000" y="4169833"/>
            <a:ext cx="635000" cy="6773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1,6</a:t>
            </a:r>
          </a:p>
        </p:txBody>
      </p:sp>
      <p:sp>
        <p:nvSpPr>
          <p:cNvPr id="11" name="New shape"/>
          <p:cNvSpPr/>
          <p:nvPr/>
        </p:nvSpPr>
        <p:spPr>
          <a:xfrm>
            <a:off x="7620000" y="4847167"/>
            <a:ext cx="635000" cy="6773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2,8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305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15. Mieti urheiluyläkoulua, jota lapsesi käy. Arvioi, seuraavien väitteiden paikkansa pitävyyttä.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698500"/>
            <a:ext cx="8144265" cy="4576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200" b="0" i="1" u="none">
                <a:solidFill>
                  <a:srgbClr val="999999"/>
                </a:solidFill>
                <a:latin typeface="Arial"/>
              </a:rPr>
              <a:t>(1=ei  pidä lainkaan paikkaansa, 2=pitää jonkin verran paikkansa, 3=pitää osittain paikkansa, 4= pitää melko hyvin paikkansa, 5=pitää täysin paikkansa)</a:t>
            </a:r>
          </a:p>
        </p:txBody>
      </p:sp>
      <p:sp>
        <p:nvSpPr>
          <p:cNvPr id="4" name="New shape"/>
          <p:cNvSpPr/>
          <p:nvPr/>
        </p:nvSpPr>
        <p:spPr>
          <a:xfrm>
            <a:off x="508000" y="11684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</a:t>
            </a:r>
          </a:p>
        </p:txBody>
      </p:sp>
      <p:graphicFrame>
        <p:nvGraphicFramePr>
          <p:cNvPr id="5" name="ChartObject"/>
          <p:cNvGraphicFramePr/>
          <p:nvPr>
            <p:extLst>
              <p:ext uri="{D42A27DB-BD31-4B8C-83A1-F6EECF244321}">
                <p14:modId xmlns:p14="http://schemas.microsoft.com/office/powerpoint/2010/main" val="1503895182"/>
              </p:ext>
            </p:extLst>
          </p:nvPr>
        </p:nvGraphicFramePr>
        <p:xfrm>
          <a:off x="381000" y="1600200"/>
          <a:ext cx="73660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New shape"/>
          <p:cNvSpPr/>
          <p:nvPr/>
        </p:nvSpPr>
        <p:spPr>
          <a:xfrm>
            <a:off x="7620000" y="1371600"/>
            <a:ext cx="635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Keskiarvo</a:t>
            </a:r>
          </a:p>
        </p:txBody>
      </p:sp>
      <p:sp>
        <p:nvSpPr>
          <p:cNvPr id="7" name="New shape"/>
          <p:cNvSpPr/>
          <p:nvPr/>
        </p:nvSpPr>
        <p:spPr>
          <a:xfrm>
            <a:off x="7620000" y="1727200"/>
            <a:ext cx="635000" cy="2969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4,6</a:t>
            </a:r>
          </a:p>
        </p:txBody>
      </p:sp>
      <p:sp>
        <p:nvSpPr>
          <p:cNvPr id="8" name="New shape"/>
          <p:cNvSpPr/>
          <p:nvPr/>
        </p:nvSpPr>
        <p:spPr>
          <a:xfrm>
            <a:off x="7620000" y="2024185"/>
            <a:ext cx="635000" cy="2969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4,6</a:t>
            </a:r>
          </a:p>
        </p:txBody>
      </p:sp>
      <p:sp>
        <p:nvSpPr>
          <p:cNvPr id="9" name="New shape"/>
          <p:cNvSpPr/>
          <p:nvPr/>
        </p:nvSpPr>
        <p:spPr>
          <a:xfrm>
            <a:off x="7620000" y="2321169"/>
            <a:ext cx="635000" cy="2969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4,0</a:t>
            </a:r>
          </a:p>
        </p:txBody>
      </p:sp>
      <p:sp>
        <p:nvSpPr>
          <p:cNvPr id="10" name="New shape"/>
          <p:cNvSpPr/>
          <p:nvPr/>
        </p:nvSpPr>
        <p:spPr>
          <a:xfrm>
            <a:off x="7620000" y="2618154"/>
            <a:ext cx="635000" cy="2969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4,7</a:t>
            </a:r>
          </a:p>
        </p:txBody>
      </p:sp>
      <p:sp>
        <p:nvSpPr>
          <p:cNvPr id="11" name="New shape"/>
          <p:cNvSpPr/>
          <p:nvPr/>
        </p:nvSpPr>
        <p:spPr>
          <a:xfrm>
            <a:off x="7620000" y="2915138"/>
            <a:ext cx="635000" cy="2969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4,9</a:t>
            </a:r>
          </a:p>
        </p:txBody>
      </p:sp>
      <p:sp>
        <p:nvSpPr>
          <p:cNvPr id="12" name="New shape"/>
          <p:cNvSpPr/>
          <p:nvPr/>
        </p:nvSpPr>
        <p:spPr>
          <a:xfrm>
            <a:off x="7620000" y="3212123"/>
            <a:ext cx="635000" cy="2969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5,0</a:t>
            </a:r>
          </a:p>
        </p:txBody>
      </p:sp>
      <p:sp>
        <p:nvSpPr>
          <p:cNvPr id="13" name="New shape"/>
          <p:cNvSpPr/>
          <p:nvPr/>
        </p:nvSpPr>
        <p:spPr>
          <a:xfrm>
            <a:off x="7620000" y="3509108"/>
            <a:ext cx="635000" cy="2969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2,3</a:t>
            </a:r>
          </a:p>
        </p:txBody>
      </p:sp>
      <p:sp>
        <p:nvSpPr>
          <p:cNvPr id="14" name="New shape"/>
          <p:cNvSpPr/>
          <p:nvPr/>
        </p:nvSpPr>
        <p:spPr>
          <a:xfrm>
            <a:off x="7620000" y="3806092"/>
            <a:ext cx="635000" cy="2969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3,9</a:t>
            </a:r>
          </a:p>
        </p:txBody>
      </p:sp>
      <p:sp>
        <p:nvSpPr>
          <p:cNvPr id="15" name="New shape"/>
          <p:cNvSpPr/>
          <p:nvPr/>
        </p:nvSpPr>
        <p:spPr>
          <a:xfrm>
            <a:off x="7620000" y="4103077"/>
            <a:ext cx="635000" cy="2969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4,7</a:t>
            </a:r>
          </a:p>
        </p:txBody>
      </p:sp>
      <p:sp>
        <p:nvSpPr>
          <p:cNvPr id="16" name="New shape"/>
          <p:cNvSpPr/>
          <p:nvPr/>
        </p:nvSpPr>
        <p:spPr>
          <a:xfrm>
            <a:off x="7620000" y="4400061"/>
            <a:ext cx="635000" cy="2969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3,5</a:t>
            </a:r>
          </a:p>
        </p:txBody>
      </p:sp>
      <p:sp>
        <p:nvSpPr>
          <p:cNvPr id="17" name="New shape"/>
          <p:cNvSpPr/>
          <p:nvPr/>
        </p:nvSpPr>
        <p:spPr>
          <a:xfrm>
            <a:off x="7620000" y="4697046"/>
            <a:ext cx="635000" cy="2969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4,3</a:t>
            </a:r>
          </a:p>
        </p:txBody>
      </p:sp>
      <p:sp>
        <p:nvSpPr>
          <p:cNvPr id="18" name="New shape"/>
          <p:cNvSpPr/>
          <p:nvPr/>
        </p:nvSpPr>
        <p:spPr>
          <a:xfrm>
            <a:off x="7620000" y="4994030"/>
            <a:ext cx="635000" cy="2969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4,0</a:t>
            </a:r>
          </a:p>
        </p:txBody>
      </p:sp>
      <p:sp>
        <p:nvSpPr>
          <p:cNvPr id="19" name="New shape"/>
          <p:cNvSpPr/>
          <p:nvPr/>
        </p:nvSpPr>
        <p:spPr>
          <a:xfrm>
            <a:off x="7620000" y="5291015"/>
            <a:ext cx="635000" cy="2969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4,4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5186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16. Seuraavassa arvioidaan urheiluluokkatoimintaa. Miten seuraavat asiat ovat mielestäsi onnistuneet?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9017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1242462181"/>
              </p:ext>
            </p:extLst>
          </p:nvPr>
        </p:nvGraphicFramePr>
        <p:xfrm>
          <a:off x="381000" y="1333500"/>
          <a:ext cx="7366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New shape"/>
          <p:cNvSpPr/>
          <p:nvPr/>
        </p:nvSpPr>
        <p:spPr>
          <a:xfrm>
            <a:off x="7620000" y="1104900"/>
            <a:ext cx="635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Keskiarvo</a:t>
            </a:r>
          </a:p>
        </p:txBody>
      </p:sp>
      <p:sp>
        <p:nvSpPr>
          <p:cNvPr id="6" name="New shape"/>
          <p:cNvSpPr/>
          <p:nvPr/>
        </p:nvSpPr>
        <p:spPr>
          <a:xfrm>
            <a:off x="7620000" y="1460500"/>
            <a:ext cx="635000" cy="50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4,5</a:t>
            </a:r>
          </a:p>
        </p:txBody>
      </p:sp>
      <p:sp>
        <p:nvSpPr>
          <p:cNvPr id="7" name="New shape"/>
          <p:cNvSpPr/>
          <p:nvPr/>
        </p:nvSpPr>
        <p:spPr>
          <a:xfrm>
            <a:off x="7620000" y="1968500"/>
            <a:ext cx="635000" cy="50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4,0</a:t>
            </a:r>
          </a:p>
        </p:txBody>
      </p:sp>
      <p:sp>
        <p:nvSpPr>
          <p:cNvPr id="8" name="New shape"/>
          <p:cNvSpPr/>
          <p:nvPr/>
        </p:nvSpPr>
        <p:spPr>
          <a:xfrm>
            <a:off x="7620000" y="2476500"/>
            <a:ext cx="635000" cy="50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4,4</a:t>
            </a:r>
          </a:p>
        </p:txBody>
      </p:sp>
      <p:sp>
        <p:nvSpPr>
          <p:cNvPr id="9" name="New shape"/>
          <p:cNvSpPr/>
          <p:nvPr/>
        </p:nvSpPr>
        <p:spPr>
          <a:xfrm>
            <a:off x="7620000" y="2984500"/>
            <a:ext cx="635000" cy="50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4,3</a:t>
            </a:r>
          </a:p>
        </p:txBody>
      </p:sp>
      <p:sp>
        <p:nvSpPr>
          <p:cNvPr id="10" name="New shape"/>
          <p:cNvSpPr/>
          <p:nvPr/>
        </p:nvSpPr>
        <p:spPr>
          <a:xfrm>
            <a:off x="7620000" y="3492500"/>
            <a:ext cx="635000" cy="50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5,0</a:t>
            </a:r>
          </a:p>
        </p:txBody>
      </p:sp>
      <p:sp>
        <p:nvSpPr>
          <p:cNvPr id="11" name="New shape"/>
          <p:cNvSpPr/>
          <p:nvPr/>
        </p:nvSpPr>
        <p:spPr>
          <a:xfrm>
            <a:off x="7620000" y="4000500"/>
            <a:ext cx="635000" cy="50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4,9</a:t>
            </a:r>
          </a:p>
        </p:txBody>
      </p:sp>
      <p:sp>
        <p:nvSpPr>
          <p:cNvPr id="12" name="New shape"/>
          <p:cNvSpPr/>
          <p:nvPr/>
        </p:nvSpPr>
        <p:spPr>
          <a:xfrm>
            <a:off x="7620000" y="4508500"/>
            <a:ext cx="635000" cy="50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3,0</a:t>
            </a:r>
          </a:p>
        </p:txBody>
      </p:sp>
      <p:sp>
        <p:nvSpPr>
          <p:cNvPr id="13" name="New shape"/>
          <p:cNvSpPr/>
          <p:nvPr/>
        </p:nvSpPr>
        <p:spPr>
          <a:xfrm>
            <a:off x="7620000" y="5016500"/>
            <a:ext cx="635000" cy="50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3,7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5186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17. Arvioi vielä urheiluyläkoulukokeiluun liittyen, miten hyvin on onnistuttu yhteistyössä eri toimijoiden välillä.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9017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579652967"/>
              </p:ext>
            </p:extLst>
          </p:nvPr>
        </p:nvGraphicFramePr>
        <p:xfrm>
          <a:off x="381000" y="1333500"/>
          <a:ext cx="7366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New shape"/>
          <p:cNvSpPr/>
          <p:nvPr/>
        </p:nvSpPr>
        <p:spPr>
          <a:xfrm>
            <a:off x="7620000" y="1104900"/>
            <a:ext cx="635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Keskiarvo</a:t>
            </a:r>
          </a:p>
        </p:txBody>
      </p:sp>
      <p:sp>
        <p:nvSpPr>
          <p:cNvPr id="6" name="New shape"/>
          <p:cNvSpPr/>
          <p:nvPr/>
        </p:nvSpPr>
        <p:spPr>
          <a:xfrm>
            <a:off x="7620000" y="1460500"/>
            <a:ext cx="635000" cy="101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3,9</a:t>
            </a:r>
          </a:p>
        </p:txBody>
      </p:sp>
      <p:sp>
        <p:nvSpPr>
          <p:cNvPr id="7" name="New shape"/>
          <p:cNvSpPr/>
          <p:nvPr/>
        </p:nvSpPr>
        <p:spPr>
          <a:xfrm>
            <a:off x="7620000" y="2476500"/>
            <a:ext cx="635000" cy="101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4,3</a:t>
            </a:r>
          </a:p>
        </p:txBody>
      </p:sp>
      <p:sp>
        <p:nvSpPr>
          <p:cNvPr id="8" name="New shape"/>
          <p:cNvSpPr/>
          <p:nvPr/>
        </p:nvSpPr>
        <p:spPr>
          <a:xfrm>
            <a:off x="7620000" y="3492500"/>
            <a:ext cx="635000" cy="101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3,5</a:t>
            </a:r>
          </a:p>
        </p:txBody>
      </p:sp>
      <p:sp>
        <p:nvSpPr>
          <p:cNvPr id="9" name="New shape"/>
          <p:cNvSpPr/>
          <p:nvPr/>
        </p:nvSpPr>
        <p:spPr>
          <a:xfrm>
            <a:off x="7620000" y="4508500"/>
            <a:ext cx="635000" cy="101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3,3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305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18. Lapseni urheiluharrastuksesta koituvat kustannukset ovat mielestäni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6985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1199974873"/>
              </p:ext>
            </p:extLst>
          </p:nvPr>
        </p:nvGraphicFramePr>
        <p:xfrm>
          <a:off x="381000" y="113030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5186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19. Mitä ajattelet lapsesi urheiluharrastuksesta, koulunkäynnistä ja tulevaisuudesta yleensä. Arvioi seuraavia väittämiä omasta näkökulmastasi.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9017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3846758847"/>
              </p:ext>
            </p:extLst>
          </p:nvPr>
        </p:nvGraphicFramePr>
        <p:xfrm>
          <a:off x="381000" y="1333500"/>
          <a:ext cx="7366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New shape"/>
          <p:cNvSpPr/>
          <p:nvPr/>
        </p:nvSpPr>
        <p:spPr>
          <a:xfrm>
            <a:off x="7620000" y="1104900"/>
            <a:ext cx="635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Keskiarvo</a:t>
            </a:r>
          </a:p>
        </p:txBody>
      </p:sp>
      <p:sp>
        <p:nvSpPr>
          <p:cNvPr id="6" name="New shape"/>
          <p:cNvSpPr/>
          <p:nvPr/>
        </p:nvSpPr>
        <p:spPr>
          <a:xfrm>
            <a:off x="7620000" y="1460500"/>
            <a:ext cx="635000" cy="406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3,6</a:t>
            </a:r>
          </a:p>
        </p:txBody>
      </p:sp>
      <p:sp>
        <p:nvSpPr>
          <p:cNvPr id="7" name="New shape"/>
          <p:cNvSpPr/>
          <p:nvPr/>
        </p:nvSpPr>
        <p:spPr>
          <a:xfrm>
            <a:off x="7620000" y="1866900"/>
            <a:ext cx="635000" cy="406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4,4</a:t>
            </a:r>
          </a:p>
        </p:txBody>
      </p:sp>
      <p:sp>
        <p:nvSpPr>
          <p:cNvPr id="8" name="New shape"/>
          <p:cNvSpPr/>
          <p:nvPr/>
        </p:nvSpPr>
        <p:spPr>
          <a:xfrm>
            <a:off x="7620000" y="2273300"/>
            <a:ext cx="635000" cy="406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5,0</a:t>
            </a:r>
          </a:p>
        </p:txBody>
      </p:sp>
      <p:sp>
        <p:nvSpPr>
          <p:cNvPr id="9" name="New shape"/>
          <p:cNvSpPr/>
          <p:nvPr/>
        </p:nvSpPr>
        <p:spPr>
          <a:xfrm>
            <a:off x="7620000" y="2679700"/>
            <a:ext cx="635000" cy="406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4,4</a:t>
            </a:r>
          </a:p>
        </p:txBody>
      </p:sp>
      <p:sp>
        <p:nvSpPr>
          <p:cNvPr id="10" name="New shape"/>
          <p:cNvSpPr/>
          <p:nvPr/>
        </p:nvSpPr>
        <p:spPr>
          <a:xfrm>
            <a:off x="7620000" y="3086100"/>
            <a:ext cx="635000" cy="406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1,6</a:t>
            </a:r>
          </a:p>
        </p:txBody>
      </p:sp>
      <p:sp>
        <p:nvSpPr>
          <p:cNvPr id="11" name="New shape"/>
          <p:cNvSpPr/>
          <p:nvPr/>
        </p:nvSpPr>
        <p:spPr>
          <a:xfrm>
            <a:off x="7620000" y="3492500"/>
            <a:ext cx="635000" cy="406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5,0</a:t>
            </a:r>
          </a:p>
        </p:txBody>
      </p:sp>
      <p:sp>
        <p:nvSpPr>
          <p:cNvPr id="12" name="New shape"/>
          <p:cNvSpPr/>
          <p:nvPr/>
        </p:nvSpPr>
        <p:spPr>
          <a:xfrm>
            <a:off x="7620000" y="3898900"/>
            <a:ext cx="635000" cy="406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4,3</a:t>
            </a:r>
          </a:p>
        </p:txBody>
      </p:sp>
      <p:sp>
        <p:nvSpPr>
          <p:cNvPr id="13" name="New shape"/>
          <p:cNvSpPr/>
          <p:nvPr/>
        </p:nvSpPr>
        <p:spPr>
          <a:xfrm>
            <a:off x="7620000" y="4305300"/>
            <a:ext cx="635000" cy="406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1,7</a:t>
            </a:r>
          </a:p>
        </p:txBody>
      </p:sp>
      <p:sp>
        <p:nvSpPr>
          <p:cNvPr id="14" name="New shape"/>
          <p:cNvSpPr/>
          <p:nvPr/>
        </p:nvSpPr>
        <p:spPr>
          <a:xfrm>
            <a:off x="7620000" y="4711700"/>
            <a:ext cx="635000" cy="406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1,0</a:t>
            </a:r>
          </a:p>
        </p:txBody>
      </p:sp>
      <p:sp>
        <p:nvSpPr>
          <p:cNvPr id="15" name="New shape"/>
          <p:cNvSpPr/>
          <p:nvPr/>
        </p:nvSpPr>
        <p:spPr>
          <a:xfrm>
            <a:off x="7620000" y="5118100"/>
            <a:ext cx="635000" cy="406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305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2. Lapseni ikä (vuotta)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6985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2394443796"/>
              </p:ext>
            </p:extLst>
          </p:nvPr>
        </p:nvGraphicFramePr>
        <p:xfrm>
          <a:off x="381000" y="113030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305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3. Lapseni sukupuoli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6985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2487260846"/>
              </p:ext>
            </p:extLst>
          </p:nvPr>
        </p:nvGraphicFramePr>
        <p:xfrm>
          <a:off x="381000" y="113030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305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4. Lapseni luokka-aste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6985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4292360441"/>
              </p:ext>
            </p:extLst>
          </p:nvPr>
        </p:nvGraphicFramePr>
        <p:xfrm>
          <a:off x="381000" y="113030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5186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7. Mieti kuluvaa tai edellistä kautta. Minkä tason sarjaan tai kilpailuihin lapsesi osallistuu päälajissaan?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9017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3002238480"/>
              </p:ext>
            </p:extLst>
          </p:nvPr>
        </p:nvGraphicFramePr>
        <p:xfrm>
          <a:off x="381000" y="133350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5186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8. Mieti 7 EDELLISTÄ PÄIVÄÄ. Merkitse, kuinka monena päivänä lapsesi on liikkunut vähintään 60 minuuttia päivässä?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9017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867090366"/>
              </p:ext>
            </p:extLst>
          </p:nvPr>
        </p:nvGraphicFramePr>
        <p:xfrm>
          <a:off x="381000" y="1333500"/>
          <a:ext cx="7366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New shape"/>
          <p:cNvSpPr/>
          <p:nvPr/>
        </p:nvSpPr>
        <p:spPr>
          <a:xfrm>
            <a:off x="7620000" y="1104900"/>
            <a:ext cx="635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Keskiarvo</a:t>
            </a:r>
          </a:p>
        </p:txBody>
      </p:sp>
      <p:sp>
        <p:nvSpPr>
          <p:cNvPr id="6" name="New shape"/>
          <p:cNvSpPr/>
          <p:nvPr/>
        </p:nvSpPr>
        <p:spPr>
          <a:xfrm>
            <a:off x="7620000" y="1460500"/>
            <a:ext cx="635000" cy="406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5,9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5186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9. Mieti TAVALLISTA VIIKKKOA. Merkitse, kuinka monena päivänä lapsesi on liikkunut vähintään 60 minuuttia päivässä.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9017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3486706547"/>
              </p:ext>
            </p:extLst>
          </p:nvPr>
        </p:nvGraphicFramePr>
        <p:xfrm>
          <a:off x="381000" y="1333500"/>
          <a:ext cx="7366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New shape"/>
          <p:cNvSpPr/>
          <p:nvPr/>
        </p:nvSpPr>
        <p:spPr>
          <a:xfrm>
            <a:off x="7620000" y="1104900"/>
            <a:ext cx="635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Keskiarvo</a:t>
            </a:r>
          </a:p>
        </p:txBody>
      </p:sp>
      <p:sp>
        <p:nvSpPr>
          <p:cNvPr id="6" name="New shape"/>
          <p:cNvSpPr/>
          <p:nvPr/>
        </p:nvSpPr>
        <p:spPr>
          <a:xfrm>
            <a:off x="7620000" y="1460500"/>
            <a:ext cx="635000" cy="406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6,3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305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10. Kuinka monta TUNTIA lapsesi liikkuu TAVALLISEN VIIKON aikana yhteensä?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6985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1531640203"/>
              </p:ext>
            </p:extLst>
          </p:nvPr>
        </p:nvGraphicFramePr>
        <p:xfrm>
          <a:off x="381000" y="113030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508000" y="381000"/>
            <a:ext cx="8144265" cy="5186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1400" b="1" i="0" u="none">
                <a:solidFill>
                  <a:srgbClr val="333333"/>
                </a:solidFill>
                <a:latin typeface="Arial"/>
              </a:rPr>
              <a:t>11. Kuinka monta kertaa lapsellasi on tavallisena viikkona päälajinsa harjoituksia ja pelejä / kilpailuja? (ei yhtään kertaa = 0)</a:t>
            </a:r>
          </a:p>
        </p:txBody>
      </p:sp>
      <p:sp>
        <p:nvSpPr>
          <p:cNvPr id="3" name="New shape"/>
          <p:cNvSpPr/>
          <p:nvPr/>
        </p:nvSpPr>
        <p:spPr>
          <a:xfrm>
            <a:off x="508000" y="901700"/>
            <a:ext cx="8128000" cy="241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366804861"/>
              </p:ext>
            </p:extLst>
          </p:nvPr>
        </p:nvGraphicFramePr>
        <p:xfrm>
          <a:off x="381000" y="1333500"/>
          <a:ext cx="7366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New shape"/>
          <p:cNvSpPr/>
          <p:nvPr/>
        </p:nvSpPr>
        <p:spPr>
          <a:xfrm>
            <a:off x="7620000" y="1104900"/>
            <a:ext cx="635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Keskiarvo</a:t>
            </a:r>
          </a:p>
        </p:txBody>
      </p:sp>
      <p:sp>
        <p:nvSpPr>
          <p:cNvPr id="6" name="New shape"/>
          <p:cNvSpPr/>
          <p:nvPr/>
        </p:nvSpPr>
        <p:spPr>
          <a:xfrm>
            <a:off x="7620000" y="1460500"/>
            <a:ext cx="635000" cy="13546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7,3</a:t>
            </a:r>
          </a:p>
        </p:txBody>
      </p:sp>
      <p:sp>
        <p:nvSpPr>
          <p:cNvPr id="7" name="New shape"/>
          <p:cNvSpPr/>
          <p:nvPr/>
        </p:nvSpPr>
        <p:spPr>
          <a:xfrm>
            <a:off x="7620000" y="2815167"/>
            <a:ext cx="635000" cy="13546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2,4</a:t>
            </a:r>
          </a:p>
        </p:txBody>
      </p:sp>
      <p:sp>
        <p:nvSpPr>
          <p:cNvPr id="8" name="New shape"/>
          <p:cNvSpPr/>
          <p:nvPr/>
        </p:nvSpPr>
        <p:spPr>
          <a:xfrm>
            <a:off x="7620000" y="4169833"/>
            <a:ext cx="635000" cy="13546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prstClr val="black"/>
                </a:solidFill>
                <a:latin typeface="Arial"/>
              </a:rPr>
              <a:t>0,6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3.9600.0"/>
  <p:tag name="AS_RELEASE_DATE" val="2016.01.27"/>
  <p:tag name="AS_TITLE" val="Aspose.Slides for .NET 4.0 Client Profile"/>
  <p:tag name="AS_VERSION" val="16.1.0.0"/>
</p:tagLst>
</file>

<file path=ppt/theme/theme1.xml><?xml version="1.0" encoding="utf-8"?>
<a:theme xmlns:a="http://schemas.openxmlformats.org/drawingml/2006/main" name="UYK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YK" id="{E061AACF-BA33-44C4-8748-FC3F569C43F0}" vid="{F87B15C2-7A58-4A23-966A-F790CCE361E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UYK</Template>
  <TotalTime>97</TotalTime>
  <Words>501</Words>
  <Application>Microsoft Office PowerPoint</Application>
  <PresentationFormat>On-screen Show (4:3)</PresentationFormat>
  <Paragraphs>135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UYK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Maarit Nieminen</cp:lastModifiedBy>
  <cp:revision>3</cp:revision>
  <cp:lastPrinted>2020-02-11T12:20:31Z</cp:lastPrinted>
  <dcterms:created xsi:type="dcterms:W3CDTF">2020-02-11T12:20:31Z</dcterms:created>
  <dcterms:modified xsi:type="dcterms:W3CDTF">2020-02-12T08:43:58Z</dcterms:modified>
</cp:coreProperties>
</file>