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258" r:id="rId7"/>
    <p:sldId id="262" r:id="rId8"/>
    <p:sldId id="260" r:id="rId9"/>
    <p:sldId id="264" r:id="rId10"/>
    <p:sldId id="263" r:id="rId11"/>
    <p:sldId id="269" r:id="rId12"/>
    <p:sldId id="266" r:id="rId13"/>
    <p:sldId id="268" r:id="rId14"/>
    <p:sldId id="261" r:id="rId15"/>
    <p:sldId id="265" r:id="rId16"/>
  </p:sldIdLst>
  <p:sldSz cx="12192000" cy="6858000"/>
  <p:notesSz cx="6797675" cy="9926638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Montserrat" panose="020B0604020202020204" pitchFamily="2" charset="0"/>
      <p:regular r:id="rId22"/>
      <p:bold r:id="rId23"/>
      <p:italic r:id="rId24"/>
      <p:boldItalic r:id="rId25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2E2"/>
    <a:srgbClr val="00778B"/>
    <a:srgbClr val="785BCF"/>
    <a:srgbClr val="6F1132"/>
    <a:srgbClr val="CE0F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12F17-78C9-4902-A026-9AEF92E5235D}" type="datetimeFigureOut">
              <a:rPr lang="fi-FI" smtClean="0"/>
              <a:t>11.12.2023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2884D-2604-4866-BFA9-EB2AA3B1D6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2466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2884D-2604-4866-BFA9-EB2AA3B1D6BF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9691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2884D-2604-4866-BFA9-EB2AA3B1D6BF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7864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2884D-2604-4866-BFA9-EB2AA3B1D6BF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81600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2884D-2604-4866-BFA9-EB2AA3B1D6BF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9332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2884D-2604-4866-BFA9-EB2AA3B1D6BF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5664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2884D-2604-4866-BFA9-EB2AA3B1D6BF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5363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2884D-2604-4866-BFA9-EB2AA3B1D6BF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7323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2884D-2604-4866-BFA9-EB2AA3B1D6BF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0136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2884D-2604-4866-BFA9-EB2AA3B1D6BF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4908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2884D-2604-4866-BFA9-EB2AA3B1D6BF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5042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2884D-2604-4866-BFA9-EB2AA3B1D6BF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86249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2884D-2604-4866-BFA9-EB2AA3B1D6BF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6977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2405BE-3F29-4763-8986-A0AB1620A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047B2C3-1E88-4B57-8C02-42E4E88D0E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0190F9E-3520-469A-B402-BCDBA0E2F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E6D3-8E36-46CB-815C-6FC0FDDD1D76}" type="datetimeFigureOut">
              <a:rPr lang="fi-FI" smtClean="0"/>
              <a:t>11.12.2023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2F4C97-016B-4B02-ABF4-3EE1BB133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D0538F6-9AAA-4CA0-89CB-169AA0AE8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2C2B-302F-429A-BBB8-E5BE48C964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901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F75F97B-607B-4FFE-BD9C-06CE6E05B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77B2C3BB-BF99-463B-BC28-EA3FDF7578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BF1AE26-9BFD-4006-A913-86E902E57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E6D3-8E36-46CB-815C-6FC0FDDD1D76}" type="datetimeFigureOut">
              <a:rPr lang="fi-FI" smtClean="0"/>
              <a:t>11.12.2023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4C5E7AE-B61F-40D4-B092-895192C2B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973C3F6-D602-42D1-B82D-23EBFCCA4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2C2B-302F-429A-BBB8-E5BE48C964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3560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BA316446-282B-454E-AD79-B6D09578AB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6331C16-A49A-424F-BFB7-2A6A775B7E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8A8A5FE-565E-4272-9445-21F0F9091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E6D3-8E36-46CB-815C-6FC0FDDD1D76}" type="datetimeFigureOut">
              <a:rPr lang="fi-FI" smtClean="0"/>
              <a:t>11.12.2023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83859A7-BDBC-4BCA-9386-C31FFB2A0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E9D3A5E-A43E-436F-9F2F-EC3AE8768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2C2B-302F-429A-BBB8-E5BE48C964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106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24A4CD-A92B-481C-B432-F61707E22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71CF52-0392-4DF4-9BEE-B21CD7B1D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694935D-0A86-482F-BBB4-CDEF7232B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E6D3-8E36-46CB-815C-6FC0FDDD1D76}" type="datetimeFigureOut">
              <a:rPr lang="fi-FI" smtClean="0"/>
              <a:t>11.12.2023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9E518A5-597A-4B50-8372-E0909B1B4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42DD3CF-4621-41B9-A3B8-C392BE0AE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2C2B-302F-429A-BBB8-E5BE48C964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326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44D1D61-4E39-49E1-A4ED-2ACA6BB26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193895C-BA16-4567-A3F3-44A797889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A7DB618-6219-40C4-BAD9-E62B83EE3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E6D3-8E36-46CB-815C-6FC0FDDD1D76}" type="datetimeFigureOut">
              <a:rPr lang="fi-FI" smtClean="0"/>
              <a:t>11.12.2023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C48B4DA-9797-4A10-927A-69C690602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77D1311-395E-4303-BFA6-CD99284C4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2C2B-302F-429A-BBB8-E5BE48C964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2094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ED2985-36F7-4AE9-9148-BB7180849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BC2941E-6E80-4672-9E9A-B1D16EDF5E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9AF886E-E243-42D0-A054-EA9C78D81B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C533CA5-4614-4019-987F-796156AEF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E6D3-8E36-46CB-815C-6FC0FDDD1D76}" type="datetimeFigureOut">
              <a:rPr lang="fi-FI" smtClean="0"/>
              <a:t>11.12.2023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7ECBE31-38C6-449F-9A87-62D73BB28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8BF5501-7E4E-4483-A8E3-5883A43EA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2C2B-302F-429A-BBB8-E5BE48C964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9887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AF5734-EA68-445F-8CB1-D8D0CBE4A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1079346-BBFD-454B-8D3F-46CA0E0D18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99FA8B3-0E6E-4739-BAC4-D683CACE8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4EF4A01-7E20-4171-AAA3-E344F51450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2C96ECE3-0366-444C-A77A-5BB324CBAF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EED74D6-82E9-4188-B188-D5DC90957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E6D3-8E36-46CB-815C-6FC0FDDD1D76}" type="datetimeFigureOut">
              <a:rPr lang="fi-FI" smtClean="0"/>
              <a:t>11.12.2023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0E815454-5509-42BB-BB17-E9E080C91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E9AB358F-B56A-4034-833A-FE7821C4F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2C2B-302F-429A-BBB8-E5BE48C964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8807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D73EC5-E3C3-4E42-B00E-BBD5BEB0A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4582BC8-8B61-4E15-A893-48CB9EFD6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E6D3-8E36-46CB-815C-6FC0FDDD1D76}" type="datetimeFigureOut">
              <a:rPr lang="fi-FI" smtClean="0"/>
              <a:t>11.12.2023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740F75C-9308-46ED-9387-9949B1320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AF44D45-9280-4669-A1C5-3E05FC9FB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2C2B-302F-429A-BBB8-E5BE48C964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1258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3D7BA97-B43D-44CD-BE1F-5DF7949BE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E6D3-8E36-46CB-815C-6FC0FDDD1D76}" type="datetimeFigureOut">
              <a:rPr lang="fi-FI" smtClean="0"/>
              <a:t>11.12.2023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3FEC0099-822C-4D46-A16E-D3DFFB4A4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48CF56-BE50-41AA-A5F2-D0B7A537C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2C2B-302F-429A-BBB8-E5BE48C964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733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1A9014-747A-497D-B701-65721EC2D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7015360-ED61-498B-8D39-4A46A83D6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6EFB62B-AAB4-46D0-B66C-5183429451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F542AC0-3CC7-43CD-96B4-F90B8A876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E6D3-8E36-46CB-815C-6FC0FDDD1D76}" type="datetimeFigureOut">
              <a:rPr lang="fi-FI" smtClean="0"/>
              <a:t>11.12.2023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358F766-3E05-4208-A5F7-D69FC4880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5C134FE-1C1B-4A90-B001-A9C15E6E7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2C2B-302F-429A-BBB8-E5BE48C964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8435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FEF952-4DF4-40F3-BE4B-2B77714D6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066E8F9B-665C-4D38-AD0A-647EAE37A9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20A1F9B-EA76-4096-9C8C-B362F23352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6840BD4-363F-4D2B-A4C2-E2091CE2F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E6D3-8E36-46CB-815C-6FC0FDDD1D76}" type="datetimeFigureOut">
              <a:rPr lang="fi-FI" smtClean="0"/>
              <a:t>11.12.2023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785D7F5-2CDA-410E-A051-E2FA74DF3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32C5C8F-70E1-4905-B8D0-A45F073C5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2C2B-302F-429A-BBB8-E5BE48C964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8457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8783710-4328-4E4A-896D-F1B65EA6F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7EFE334-87C4-4BEA-8992-0B90FA7B0F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60548C7-11E8-46D8-9677-93E0363CD4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4611E6D3-8E36-46CB-815C-6FC0FDDD1D76}" type="datetimeFigureOut">
              <a:rPr lang="fi-FI" smtClean="0"/>
              <a:pPr/>
              <a:t>11.12.2023</a:t>
            </a:fld>
            <a:endParaRPr lang="fi-FI">
              <a:latin typeface="Montserrat" panose="00000500000000000000" pitchFamily="2" charset="0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A7EE46F-0599-4CC7-900D-A0169BFC7E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endParaRPr lang="fi-FI">
              <a:latin typeface="Montserrat" panose="00000500000000000000" pitchFamily="2" charset="0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6868E2B-4050-470A-9A2F-FF21BBFE6A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26972C2B-302F-429A-BBB8-E5BE48C964C4}" type="slidenum">
              <a:rPr lang="fi-FI" smtClean="0"/>
              <a:pPr/>
              <a:t>‹#›</a:t>
            </a:fld>
            <a:endParaRPr lang="fi-FI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068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player.vimeo.com/video/477469364?app_id=122963" TargetMode="Externa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uopionkonservatorio.fi/hakeminen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hyperlink" Target="mailto:elina.vetoniemi@kuopionkonservatorio.fi" TargetMode="External"/><Relationship Id="rId4" Type="http://schemas.openxmlformats.org/officeDocument/2006/relationships/hyperlink" Target="mailto:esko.kauppinen@kuopionkonservatorio.f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477469364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hyperlink" Target="https://vimeo.com/47746653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player.vimeo.com/video/477466531?app_id=122963" TargetMode="Externa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15">
            <a:extLst>
              <a:ext uri="{FF2B5EF4-FFF2-40B4-BE49-F238E27FC236}">
                <a16:creationId xmlns:a16="http://schemas.microsoft.com/office/drawing/2014/main" id="{004BB1F1-E427-42AF-95AA-444F3BE2B6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7A7E0312-1E9A-4628-AC2F-B62E21B53E77}"/>
              </a:ext>
            </a:extLst>
          </p:cNvPr>
          <p:cNvSpPr txBox="1"/>
          <p:nvPr/>
        </p:nvSpPr>
        <p:spPr>
          <a:xfrm>
            <a:off x="998290" y="1649558"/>
            <a:ext cx="43580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400" b="1">
                <a:latin typeface="Montserrat" panose="00000500000000000000" pitchFamily="2" charset="0"/>
              </a:rPr>
              <a:t>Kuopion </a:t>
            </a:r>
          </a:p>
          <a:p>
            <a:r>
              <a:rPr lang="fi-FI" sz="4400" b="1">
                <a:latin typeface="Montserrat" panose="00000500000000000000" pitchFamily="2" charset="0"/>
              </a:rPr>
              <a:t>konservatorio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5EF89046-32EC-4EB4-85F2-C23F278F3EDE}"/>
              </a:ext>
            </a:extLst>
          </p:cNvPr>
          <p:cNvSpPr txBox="1"/>
          <p:nvPr/>
        </p:nvSpPr>
        <p:spPr>
          <a:xfrm>
            <a:off x="799046" y="3648862"/>
            <a:ext cx="53914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3200" b="0" i="1">
                <a:effectLst/>
                <a:latin typeface="Montserrat" panose="00000500000000000000" pitchFamily="2" charset="0"/>
              </a:rPr>
              <a:t>Musiikin perusopinnot</a:t>
            </a: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94B573BE-8FF7-4FE0-B0C2-93B952F40F9A}"/>
              </a:ext>
            </a:extLst>
          </p:cNvPr>
          <p:cNvSpPr/>
          <p:nvPr/>
        </p:nvSpPr>
        <p:spPr>
          <a:xfrm>
            <a:off x="799047" y="1501280"/>
            <a:ext cx="4737688" cy="1744910"/>
          </a:xfrm>
          <a:prstGeom prst="rect">
            <a:avLst/>
          </a:prstGeom>
          <a:noFill/>
          <a:ln w="76200">
            <a:solidFill>
              <a:srgbClr val="00C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E93939E9-1FD4-4F30-A2F6-7789F5CB29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79" y="6195192"/>
            <a:ext cx="1691781" cy="42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647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-media 2" title="Pink Panther">
            <a:hlinkClick r:id="" action="ppaction://media"/>
            <a:extLst>
              <a:ext uri="{FF2B5EF4-FFF2-40B4-BE49-F238E27FC236}">
                <a16:creationId xmlns:a16="http://schemas.microsoft.com/office/drawing/2014/main" id="{AA1D68CA-31D8-477F-A71B-934ED393B58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40144" y="442788"/>
            <a:ext cx="10511712" cy="592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27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8E3F7D80-7892-4AE1-B298-066A3E5067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0" t="6875" r="27492" b="4167"/>
          <a:stretch/>
        </p:blipFill>
        <p:spPr>
          <a:xfrm>
            <a:off x="8915400" y="4045744"/>
            <a:ext cx="3200400" cy="271684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89AA58FF-8C20-46D3-8EAC-9A02351B632B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76200">
            <a:solidFill>
              <a:srgbClr val="00C2E2"/>
            </a:solidFill>
            <a:miter lim="800000"/>
          </a:ln>
        </p:spPr>
        <p:txBody>
          <a:bodyPr/>
          <a:lstStyle/>
          <a:p>
            <a:pPr algn="ctr"/>
            <a:r>
              <a:rPr lang="fi-FI" b="1"/>
              <a:t>Hakeminen konservatorioon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F957990-06B1-4A40-9FD3-7BA008BB6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0183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i-FI" b="1" dirty="0"/>
              <a:t>Musiikkiluokkien </a:t>
            </a:r>
            <a:r>
              <a:rPr lang="fi-FI" dirty="0"/>
              <a:t>oppilasvalintojen päivät ovat </a:t>
            </a:r>
            <a:br>
              <a:rPr lang="fi-FI" b="1" dirty="0"/>
            </a:br>
            <a:r>
              <a:rPr lang="fi-FI" b="1" dirty="0"/>
              <a:t>tammikuun lopulla.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dirty="0"/>
              <a:t>Samalla haulla konservatorioon </a:t>
            </a:r>
            <a:r>
              <a:rPr lang="fi-FI" b="1" dirty="0"/>
              <a:t>pyrkivien tulee täyttää konservatorion hakulomake.</a:t>
            </a:r>
            <a:endParaRPr lang="fi-FI" dirty="0"/>
          </a:p>
          <a:p>
            <a:pPr marL="0" indent="0">
              <a:lnSpc>
                <a:spcPct val="100000"/>
              </a:lnSpc>
              <a:buNone/>
            </a:pPr>
            <a:r>
              <a:rPr lang="fi-FI" dirty="0"/>
              <a:t>Mikäli et ole hakenut konservatoriolle musiikkiluokkien haun yhteydessä, on musiikin ja tanssin perusopetuksen hakeminen keväisin maalis-huhtikuussa. Tulokset valinnoista lähetetään kesäkuun aikana.</a:t>
            </a:r>
          </a:p>
        </p:txBody>
      </p:sp>
    </p:spTree>
    <p:extLst>
      <p:ext uri="{BB962C8B-B14F-4D97-AF65-F5344CB8AC3E}">
        <p14:creationId xmlns:p14="http://schemas.microsoft.com/office/powerpoint/2010/main" val="69846202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AA58FF-8C20-46D3-8EAC-9A02351B632B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76200">
            <a:solidFill>
              <a:srgbClr val="00C2E2"/>
            </a:solidFill>
            <a:miter lim="800000"/>
          </a:ln>
        </p:spPr>
        <p:txBody>
          <a:bodyPr/>
          <a:lstStyle/>
          <a:p>
            <a:pPr algn="ctr"/>
            <a:r>
              <a:rPr lang="fi-FI" b="1"/>
              <a:t>Hakeminen konservatorioon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F957990-06B1-4A40-9FD3-7BA008BB6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0183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sz="4900" dirty="0">
                <a:solidFill>
                  <a:srgbClr val="00C2E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www.kuopionkonservatorio.fi/hakeminen</a:t>
            </a:r>
            <a:endParaRPr lang="fi-FI" sz="4900" dirty="0">
              <a:solidFill>
                <a:srgbClr val="00C2E2"/>
              </a:solidFill>
            </a:endParaRP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>
              <a:solidFill>
                <a:srgbClr val="00C2E2"/>
              </a:solidFill>
            </a:endParaRPr>
          </a:p>
          <a:p>
            <a:pPr marL="0" indent="0">
              <a:buNone/>
            </a:pPr>
            <a:r>
              <a:rPr lang="fi-FI" dirty="0"/>
              <a:t>Esko Kauppinen, rehtori 31.12.2023 saakka</a:t>
            </a:r>
          </a:p>
          <a:p>
            <a:pPr marL="0" indent="0">
              <a:buNone/>
            </a:pPr>
            <a:r>
              <a:rPr lang="fi-FI" dirty="0">
                <a:solidFill>
                  <a:srgbClr val="00C2E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esko.kauppinen@kuopionkonservatorio.fi</a:t>
            </a:r>
            <a:endParaRPr lang="fi-FI" dirty="0">
              <a:solidFill>
                <a:srgbClr val="00C2E2"/>
              </a:solidFill>
            </a:endParaRPr>
          </a:p>
          <a:p>
            <a:pPr marL="0" indent="0">
              <a:buNone/>
            </a:pPr>
            <a:r>
              <a:rPr lang="fi-FI" dirty="0"/>
              <a:t>puh. 044 727 9213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Elina Vetoniemi, rehtori 1.1.2024 alkaen</a:t>
            </a:r>
          </a:p>
          <a:p>
            <a:pPr marL="0" indent="0">
              <a:buNone/>
            </a:pPr>
            <a:r>
              <a:rPr lang="fi-FI" dirty="0">
                <a:solidFill>
                  <a:srgbClr val="00C2E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elina.vetoniemi@kuopionkonservatorio.fi</a:t>
            </a:r>
            <a:endParaRPr lang="fi-FI" dirty="0">
              <a:solidFill>
                <a:srgbClr val="00C2E2"/>
              </a:solidFill>
            </a:endParaRPr>
          </a:p>
          <a:p>
            <a:pPr marL="0" indent="0">
              <a:buNone/>
            </a:pPr>
            <a:r>
              <a:rPr lang="fi-FI" dirty="0"/>
              <a:t>puh. 045 139 3918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E3F7D80-7892-4AE1-B298-066A3E5067B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0" t="6875" r="27492" b="4167"/>
          <a:stretch/>
        </p:blipFill>
        <p:spPr>
          <a:xfrm>
            <a:off x="8915400" y="4045744"/>
            <a:ext cx="3200400" cy="271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73420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9FB4AB26-2095-43CC-AA9E-5E59384512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Otsikko 7">
            <a:extLst>
              <a:ext uri="{FF2B5EF4-FFF2-40B4-BE49-F238E27FC236}">
                <a16:creationId xmlns:a16="http://schemas.microsoft.com/office/drawing/2014/main" id="{C1DBB009-6A63-4195-AA2F-43E113E47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210" y="1134247"/>
            <a:ext cx="634596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i-FI" b="1"/>
              <a:t>Musiikin perusopinnot</a:t>
            </a:r>
            <a:br>
              <a:rPr lang="fi-FI" b="1"/>
            </a:br>
            <a:r>
              <a:rPr lang="fi-FI" sz="3600"/>
              <a:t>KLASSINEN</a:t>
            </a:r>
            <a:endParaRPr lang="fi-FI"/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E3D844DA-08A5-4080-AA26-4C3FAA168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4503" y="2743200"/>
            <a:ext cx="6205671" cy="26321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/>
              <a:t>Musiikin perusopinnoissa </a:t>
            </a:r>
            <a:br>
              <a:rPr lang="fi-FI"/>
            </a:br>
            <a:r>
              <a:rPr lang="fi-FI"/>
              <a:t>oppilas valitsee itselleen sopivan soittimen klassisen musiikin soittimista, joiden valikoima vaihtelee opetuspaikkakunnan mukaan.</a:t>
            </a:r>
          </a:p>
        </p:txBody>
      </p:sp>
    </p:spTree>
    <p:extLst>
      <p:ext uri="{BB962C8B-B14F-4D97-AF65-F5344CB8AC3E}">
        <p14:creationId xmlns:p14="http://schemas.microsoft.com/office/powerpoint/2010/main" val="364672930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ruutu 6">
            <a:extLst>
              <a:ext uri="{FF2B5EF4-FFF2-40B4-BE49-F238E27FC236}">
                <a16:creationId xmlns:a16="http://schemas.microsoft.com/office/drawing/2014/main" id="{0F57CCAF-DEC2-4E8F-B1E6-FC4D262C2D1A}"/>
              </a:ext>
            </a:extLst>
          </p:cNvPr>
          <p:cNvSpPr txBox="1"/>
          <p:nvPr/>
        </p:nvSpPr>
        <p:spPr>
          <a:xfrm>
            <a:off x="1947907" y="3225017"/>
            <a:ext cx="82961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2800">
                <a:latin typeface="Montserrat" panose="00000500000000000000" pitchFamily="2" charset="0"/>
              </a:rPr>
              <a:t>Kuopiossa oppilailla on valittavana </a:t>
            </a:r>
            <a:br>
              <a:rPr lang="fi-FI" sz="2800">
                <a:latin typeface="Montserrat" panose="00000500000000000000" pitchFamily="2" charset="0"/>
              </a:rPr>
            </a:br>
            <a:r>
              <a:rPr lang="fi-FI" sz="2800">
                <a:latin typeface="Montserrat" panose="00000500000000000000" pitchFamily="2" charset="0"/>
              </a:rPr>
              <a:t>yli 20 eri klassisen musiikin instrumenttia.</a:t>
            </a:r>
          </a:p>
        </p:txBody>
      </p:sp>
      <p:pic>
        <p:nvPicPr>
          <p:cNvPr id="13" name="Kuva 12" descr="Trumpetti">
            <a:extLst>
              <a:ext uri="{FF2B5EF4-FFF2-40B4-BE49-F238E27FC236}">
                <a16:creationId xmlns:a16="http://schemas.microsoft.com/office/drawing/2014/main" id="{D3B2B687-6750-4502-96EC-61EA3A2B81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987165">
            <a:off x="5341668" y="1683857"/>
            <a:ext cx="1392021" cy="139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6726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C1DBB009-6A63-4195-AA2F-43E113E47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074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i-FI" b="1"/>
              <a:t>Musiikin perusopinnot</a:t>
            </a:r>
            <a:br>
              <a:rPr lang="fi-FI" b="1"/>
            </a:br>
            <a:r>
              <a:rPr lang="fi-FI" sz="3600"/>
              <a:t>KLASSINEN</a:t>
            </a:r>
            <a:endParaRPr lang="fi-FI"/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E3D844DA-08A5-4080-AA26-4C3FAA168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51248"/>
            <a:ext cx="10515600" cy="2803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i="0">
                <a:effectLst/>
              </a:rPr>
              <a:t>Perusopintoihin sisältyy instrumenttiopetusta, </a:t>
            </a:r>
            <a:br>
              <a:rPr lang="fi-FI" i="0">
                <a:effectLst/>
              </a:rPr>
            </a:br>
            <a:r>
              <a:rPr lang="fi-FI" i="0">
                <a:effectLst/>
              </a:rPr>
              <a:t>musiikin perusteiden opintoja ja</a:t>
            </a:r>
            <a:r>
              <a:rPr lang="fi-FI"/>
              <a:t> </a:t>
            </a:r>
            <a:r>
              <a:rPr lang="fi-FI" i="0">
                <a:effectLst/>
              </a:rPr>
              <a:t>yhteismusisointia. </a:t>
            </a:r>
          </a:p>
          <a:p>
            <a:pPr marL="0" indent="0">
              <a:buNone/>
            </a:pPr>
            <a:r>
              <a:rPr lang="fi-FI" i="0">
                <a:effectLst/>
              </a:rPr>
              <a:t>Opinnot voi aloittaa aivan alusta tai jatkaa jo aiemmin aloitettua harrastusta. </a:t>
            </a:r>
          </a:p>
          <a:p>
            <a:pPr marL="0" indent="0">
              <a:buNone/>
            </a:pPr>
            <a:r>
              <a:rPr lang="fi-FI" i="0">
                <a:effectLst/>
              </a:rPr>
              <a:t>Opetus etenee joustavasti tasolta toiselle, alkutaso-keskitaso-jatkotaso. </a:t>
            </a:r>
          </a:p>
          <a:p>
            <a:pPr marL="0" indent="0">
              <a:buNone/>
            </a:pPr>
            <a:endParaRPr lang="fi-FI" i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6408158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9FB4AB26-2095-43CC-AA9E-5E59384512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Otsikko 7">
            <a:extLst>
              <a:ext uri="{FF2B5EF4-FFF2-40B4-BE49-F238E27FC236}">
                <a16:creationId xmlns:a16="http://schemas.microsoft.com/office/drawing/2014/main" id="{C1DBB009-6A63-4195-AA2F-43E113E47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210" y="1134247"/>
            <a:ext cx="634596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i-FI" b="1"/>
              <a:t>Musiikin perusopinnot</a:t>
            </a:r>
            <a:br>
              <a:rPr lang="fi-FI" b="1"/>
            </a:br>
            <a:r>
              <a:rPr lang="fi-FI" sz="3600"/>
              <a:t>RYTMIMUSIIKKI</a:t>
            </a:r>
            <a:endParaRPr lang="fi-FI"/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E3D844DA-08A5-4080-AA26-4C3FAA168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4503" y="2743200"/>
            <a:ext cx="6205671" cy="36004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/>
              <a:t>Ryhmämusisointi on olennainen osa rytmimusiikin harrastamista. </a:t>
            </a:r>
          </a:p>
          <a:p>
            <a:pPr marL="0" indent="0" algn="ctr">
              <a:buNone/>
            </a:pPr>
            <a:r>
              <a:rPr lang="fi-FI"/>
              <a:t>Kaikille oppilaille pyritään opintojen alusta lähtien järjestämään sopiva ryhmä, </a:t>
            </a:r>
            <a:br>
              <a:rPr lang="fi-FI"/>
            </a:br>
            <a:r>
              <a:rPr lang="fi-FI"/>
              <a:t>jonka kanssa harjoitellaan ohjelmistoa.</a:t>
            </a:r>
          </a:p>
        </p:txBody>
      </p:sp>
    </p:spTree>
    <p:extLst>
      <p:ext uri="{BB962C8B-B14F-4D97-AF65-F5344CB8AC3E}">
        <p14:creationId xmlns:p14="http://schemas.microsoft.com/office/powerpoint/2010/main" val="370608807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ruutu 6">
            <a:extLst>
              <a:ext uri="{FF2B5EF4-FFF2-40B4-BE49-F238E27FC236}">
                <a16:creationId xmlns:a16="http://schemas.microsoft.com/office/drawing/2014/main" id="{0F57CCAF-DEC2-4E8F-B1E6-FC4D262C2D1A}"/>
              </a:ext>
            </a:extLst>
          </p:cNvPr>
          <p:cNvSpPr txBox="1"/>
          <p:nvPr/>
        </p:nvSpPr>
        <p:spPr>
          <a:xfrm>
            <a:off x="1947907" y="3225017"/>
            <a:ext cx="829618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2800">
                <a:latin typeface="Montserrat" panose="00000500000000000000" pitchFamily="2" charset="0"/>
              </a:rPr>
              <a:t>Oppilas valitsee itselleen sopivan soittimen rytmimusiikin soittimista, joiden valikoima vaihtelee opetuspaikkakunnan mukaan.</a:t>
            </a:r>
          </a:p>
        </p:txBody>
      </p:sp>
      <p:pic>
        <p:nvPicPr>
          <p:cNvPr id="6" name="Kuva 5" descr="Sähkökitara">
            <a:extLst>
              <a:ext uri="{FF2B5EF4-FFF2-40B4-BE49-F238E27FC236}">
                <a16:creationId xmlns:a16="http://schemas.microsoft.com/office/drawing/2014/main" id="{7412F531-3102-409A-B8AF-31D2D210BE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57812" y="1593829"/>
            <a:ext cx="1476376" cy="147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2199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C1DBB009-6A63-4195-AA2F-43E113E47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074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i-FI" b="1"/>
              <a:t>Musiikin perusopinnot</a:t>
            </a:r>
            <a:br>
              <a:rPr lang="fi-FI" b="1"/>
            </a:br>
            <a:r>
              <a:rPr lang="fi-FI" sz="3600"/>
              <a:t>RYTMIMUSIIKKI</a:t>
            </a:r>
            <a:endParaRPr lang="fi-FI"/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E3D844DA-08A5-4080-AA26-4C3FAA168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51248"/>
            <a:ext cx="10515600" cy="2927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/>
              <a:t>Musiikin perusopinnot koostuvat instrumenttiopetuksesta ja ryhmätunneista, eli oppilas sitoutuu harrastuksen aloittaessaan osallistumaan solistisen opetuksen lisäksi viikoittaiseen ryhmäopetukseen.</a:t>
            </a:r>
          </a:p>
          <a:p>
            <a:pPr marL="0" indent="0">
              <a:buNone/>
            </a:pPr>
            <a:r>
              <a:rPr lang="fi-FI"/>
              <a:t>Esiintyminen yksin ja yhdessä sekä esiintymisen harjoitteleminen ovat myös tärkeä osa musiikinopiskelua.</a:t>
            </a:r>
          </a:p>
        </p:txBody>
      </p:sp>
    </p:spTree>
    <p:extLst>
      <p:ext uri="{BB962C8B-B14F-4D97-AF65-F5344CB8AC3E}">
        <p14:creationId xmlns:p14="http://schemas.microsoft.com/office/powerpoint/2010/main" val="230613101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ruutu 6">
            <a:extLst>
              <a:ext uri="{FF2B5EF4-FFF2-40B4-BE49-F238E27FC236}">
                <a16:creationId xmlns:a16="http://schemas.microsoft.com/office/drawing/2014/main" id="{0F57CCAF-DEC2-4E8F-B1E6-FC4D262C2D1A}"/>
              </a:ext>
            </a:extLst>
          </p:cNvPr>
          <p:cNvSpPr txBox="1"/>
          <p:nvPr/>
        </p:nvSpPr>
        <p:spPr>
          <a:xfrm>
            <a:off x="667305" y="3225017"/>
            <a:ext cx="1085739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2400">
                <a:latin typeface="Montserrat" panose="00000500000000000000" pitchFamily="2" charset="0"/>
              </a:rPr>
              <a:t>Pink </a:t>
            </a:r>
            <a:r>
              <a:rPr lang="fi-FI" sz="2400" err="1">
                <a:latin typeface="Montserrat" panose="00000500000000000000" pitchFamily="2" charset="0"/>
              </a:rPr>
              <a:t>panther</a:t>
            </a:r>
            <a:r>
              <a:rPr lang="fi-FI" sz="2400">
                <a:latin typeface="Montserrat" panose="00000500000000000000" pitchFamily="2" charset="0"/>
              </a:rPr>
              <a:t> – Puhallinopettajien esittelyvideo</a:t>
            </a:r>
          </a:p>
          <a:p>
            <a:pPr algn="ctr"/>
            <a:r>
              <a:rPr lang="fi-FI" sz="2400">
                <a:solidFill>
                  <a:srgbClr val="00C2E2"/>
                </a:solidFill>
                <a:latin typeface="Montserrat" panose="000005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https://vimeo.com/477469364</a:t>
            </a:r>
            <a:endParaRPr lang="fi-FI" sz="2400">
              <a:solidFill>
                <a:srgbClr val="00C2E2"/>
              </a:solidFill>
              <a:latin typeface="Montserrat" panose="00000500000000000000" pitchFamily="2" charset="0"/>
            </a:endParaRPr>
          </a:p>
          <a:p>
            <a:pPr algn="ctr"/>
            <a:endParaRPr lang="fi-FI" sz="2400">
              <a:latin typeface="Montserrat" panose="00000500000000000000" pitchFamily="2" charset="0"/>
            </a:endParaRPr>
          </a:p>
          <a:p>
            <a:pPr algn="ctr"/>
            <a:r>
              <a:rPr lang="fi-FI" sz="2400" err="1">
                <a:latin typeface="Montserrat" panose="00000500000000000000" pitchFamily="2" charset="0"/>
              </a:rPr>
              <a:t>Frozen</a:t>
            </a:r>
            <a:r>
              <a:rPr lang="fi-FI" sz="2400">
                <a:latin typeface="Montserrat" panose="00000500000000000000" pitchFamily="2" charset="0"/>
              </a:rPr>
              <a:t> – Puhallinopettajien esittelyvideo</a:t>
            </a:r>
          </a:p>
          <a:p>
            <a:pPr algn="ctr"/>
            <a:r>
              <a:rPr lang="fi-FI" sz="2400">
                <a:solidFill>
                  <a:srgbClr val="00C2E2"/>
                </a:solidFill>
                <a:latin typeface="Montserrat" panose="000005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https://vimeo.com/477466531</a:t>
            </a:r>
            <a:endParaRPr lang="fi-FI" sz="2400">
              <a:solidFill>
                <a:srgbClr val="00C2E2"/>
              </a:solidFill>
              <a:latin typeface="Montserrat" panose="00000500000000000000" pitchFamily="2" charset="0"/>
            </a:endParaRPr>
          </a:p>
        </p:txBody>
      </p:sp>
      <p:pic>
        <p:nvPicPr>
          <p:cNvPr id="13" name="Kuva 12" descr="Trumpetti">
            <a:extLst>
              <a:ext uri="{FF2B5EF4-FFF2-40B4-BE49-F238E27FC236}">
                <a16:creationId xmlns:a16="http://schemas.microsoft.com/office/drawing/2014/main" id="{D3B2B687-6750-4502-96EC-61EA3A2B81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987165">
            <a:off x="5341668" y="1683857"/>
            <a:ext cx="1392021" cy="139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1453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-media 1" title="Frozen">
            <a:hlinkClick r:id="" action="ppaction://media"/>
            <a:extLst>
              <a:ext uri="{FF2B5EF4-FFF2-40B4-BE49-F238E27FC236}">
                <a16:creationId xmlns:a16="http://schemas.microsoft.com/office/drawing/2014/main" id="{B61E1008-86E1-4CC6-85C5-9A08814537B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40144" y="442788"/>
            <a:ext cx="10511712" cy="592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18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641FCBA0331D948893BD714D18CF422" ma:contentTypeVersion="16" ma:contentTypeDescription="Luo uusi asiakirja." ma:contentTypeScope="" ma:versionID="909b67d99956dad1c79a5a0fe09b4c26">
  <xsd:schema xmlns:xsd="http://www.w3.org/2001/XMLSchema" xmlns:xs="http://www.w3.org/2001/XMLSchema" xmlns:p="http://schemas.microsoft.com/office/2006/metadata/properties" xmlns:ns1="http://schemas.microsoft.com/sharepoint/v3" xmlns:ns3="c4ed2bba-200c-48de-b527-ea7fa7525c41" xmlns:ns4="5e48ac44-43d4-45de-b2ff-912a6ace54b9" targetNamespace="http://schemas.microsoft.com/office/2006/metadata/properties" ma:root="true" ma:fieldsID="78b2c33def1322a26c87914d6eff028e" ns1:_="" ns3:_="" ns4:_="">
    <xsd:import namespace="http://schemas.microsoft.com/sharepoint/v3"/>
    <xsd:import namespace="c4ed2bba-200c-48de-b527-ea7fa7525c41"/>
    <xsd:import namespace="5e48ac44-43d4-45de-b2ff-912a6ace54b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Yhtenäisen yhteensopivuuskäytännön ominaisuudet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Yhtenäisen yhteensopivuuskäytännön käyttöliittymän toimint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ed2bba-200c-48de-b527-ea7fa7525c4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Jakamisvihjeen hajautus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48ac44-43d4-45de-b2ff-912a6ace54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6640C97-E879-4B62-8AAD-83B87EEB17A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7A458DA-1815-4F5F-AFC6-7BEF415324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4ed2bba-200c-48de-b527-ea7fa7525c41"/>
    <ds:schemaRef ds:uri="5e48ac44-43d4-45de-b2ff-912a6ace54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54C2ED2-6D37-408F-92B7-A1FFA53F640B}">
  <ds:schemaRefs>
    <ds:schemaRef ds:uri="http://purl.org/dc/dcmitype/"/>
    <ds:schemaRef ds:uri="c4ed2bba-200c-48de-b527-ea7fa7525c41"/>
    <ds:schemaRef ds:uri="http://schemas.microsoft.com/office/2006/documentManagement/types"/>
    <ds:schemaRef ds:uri="http://www.w3.org/XML/1998/namespace"/>
    <ds:schemaRef ds:uri="http://schemas.microsoft.com/sharepoint/v3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5e48ac44-43d4-45de-b2ff-912a6ace54b9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273</Words>
  <Application>Microsoft Office PowerPoint</Application>
  <PresentationFormat>Laajakuva</PresentationFormat>
  <Paragraphs>49</Paragraphs>
  <Slides>12</Slides>
  <Notes>12</Notes>
  <HiddenSlides>0</HiddenSlides>
  <MMClips>2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6" baseType="lpstr">
      <vt:lpstr>Calibri</vt:lpstr>
      <vt:lpstr>Montserrat</vt:lpstr>
      <vt:lpstr>Arial</vt:lpstr>
      <vt:lpstr>Office-teema</vt:lpstr>
      <vt:lpstr>PowerPoint-esitys</vt:lpstr>
      <vt:lpstr>Musiikin perusopinnot KLASSINEN</vt:lpstr>
      <vt:lpstr>PowerPoint-esitys</vt:lpstr>
      <vt:lpstr>Musiikin perusopinnot KLASSINEN</vt:lpstr>
      <vt:lpstr>Musiikin perusopinnot RYTMIMUSIIKKI</vt:lpstr>
      <vt:lpstr>PowerPoint-esitys</vt:lpstr>
      <vt:lpstr>Musiikin perusopinnot RYTMIMUSIIKKI</vt:lpstr>
      <vt:lpstr>PowerPoint-esitys</vt:lpstr>
      <vt:lpstr>PowerPoint-esitys</vt:lpstr>
      <vt:lpstr>PowerPoint-esitys</vt:lpstr>
      <vt:lpstr>Hakeminen konservatorioon</vt:lpstr>
      <vt:lpstr>Hakeminen konservatorioon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Anu Piispanen</dc:creator>
  <cp:lastModifiedBy>Hyvärinen Kristiina</cp:lastModifiedBy>
  <cp:revision>12</cp:revision>
  <cp:lastPrinted>2022-10-26T11:42:02Z</cp:lastPrinted>
  <dcterms:created xsi:type="dcterms:W3CDTF">2020-11-12T10:24:40Z</dcterms:created>
  <dcterms:modified xsi:type="dcterms:W3CDTF">2023-12-11T08:31:41Z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0x0101000641FCBA0331D948893BD714D18CF422</vt:lpwstr>
  </property>
</Properties>
</file>