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66" r:id="rId6"/>
    <p:sldId id="259" r:id="rId7"/>
    <p:sldId id="260" r:id="rId8"/>
    <p:sldId id="268" r:id="rId9"/>
    <p:sldId id="261" r:id="rId10"/>
    <p:sldId id="262" r:id="rId11"/>
    <p:sldId id="272" r:id="rId12"/>
    <p:sldId id="269" r:id="rId13"/>
    <p:sldId id="273" r:id="rId14"/>
    <p:sldId id="263" r:id="rId15"/>
    <p:sldId id="264" r:id="rId16"/>
    <p:sldId id="265" r:id="rId17"/>
    <p:sldId id="274" r:id="rId18"/>
    <p:sldId id="270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A2892-FF22-205A-B171-06B857E49785}" v="1249" dt="2019-10-16T18:36:5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1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3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0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90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5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82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2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3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4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07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3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8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93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8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18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uval&#228;hteehttps:/fi.m.wikipedia.org/wiki/Tiedosto:Unbalanced_scales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26376" y="643719"/>
            <a:ext cx="5291191" cy="41205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 b="1">
                <a:solidFill>
                  <a:schemeClr val="bg2">
                    <a:lumMod val="50000"/>
                  </a:schemeClr>
                </a:solidFill>
              </a:rPr>
              <a:t>Hyve-, velvollisuus-, seuraus-, oikeus- ja sopimusetiikka</a:t>
            </a:r>
            <a:br>
              <a:rPr lang="fi-FI" sz="3100" b="1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fi-FI" sz="3100" b="1" dirty="0"/>
            </a:br>
            <a:r>
              <a:rPr lang="fi-FI" sz="3100" b="1">
                <a:solidFill>
                  <a:schemeClr val="bg2">
                    <a:lumMod val="5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- Normatiivisen etiikan teoriat-</a:t>
            </a:r>
          </a:p>
        </p:txBody>
      </p:sp>
      <p:pic>
        <p:nvPicPr>
          <p:cNvPr id="3" name="Kuva 3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FDD331D9-7F14-41C8-B80A-4D242C1D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6" y="639905"/>
            <a:ext cx="5401378" cy="476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54189-49DA-4C43-A557-B8C0A09D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09600"/>
            <a:ext cx="9906000" cy="5695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FFFFFF"/>
              </a:buClr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 Jeremy </a:t>
            </a:r>
            <a:r>
              <a:rPr lang="fi-FI" sz="2800" b="1" dirty="0" err="1">
                <a:solidFill>
                  <a:schemeClr val="tx1"/>
                </a:solidFill>
              </a:rPr>
              <a:t>Bentham</a:t>
            </a:r>
            <a:r>
              <a:rPr lang="fi-FI" sz="2800" dirty="0">
                <a:solidFill>
                  <a:schemeClr val="tx1"/>
                </a:solidFill>
              </a:rPr>
              <a:t>: kaikki nautinnot ovat laadullisesti samanlaisia, joten tekojen moraalisuutta voidaan arvioida laskemalla yhteen niiden hyödyt ja haitat (hedonistinen kalkyyli, klassinen utilitarismi)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AutoNum type="arabicPeriod"/>
            </a:pPr>
            <a:r>
              <a:rPr lang="fi-FI" sz="2800" b="1" dirty="0">
                <a:solidFill>
                  <a:schemeClr val="tx1"/>
                </a:solidFill>
              </a:rPr>
              <a:t> John Stuart </a:t>
            </a:r>
            <a:r>
              <a:rPr lang="fi-FI" sz="2800" b="1" dirty="0" err="1">
                <a:solidFill>
                  <a:schemeClr val="tx1"/>
                </a:solidFill>
              </a:rPr>
              <a:t>Mill</a:t>
            </a:r>
            <a:r>
              <a:rPr lang="fi-FI" sz="2800" dirty="0">
                <a:solidFill>
                  <a:schemeClr val="tx1"/>
                </a:solidFill>
              </a:rPr>
              <a:t>: nautintojen välillä on laadullisia eroja; henkiset "korkeammat" nautinnot ovat parempia kuin "matalammat" aistinautinnot. Taustalla jokaisen pyrkimys onnellisuuteen, itsesuojeluvaisto ja myötätunto. (liberaali utilitarismi)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  <a:buNone/>
            </a:pP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fi-FI" dirty="0"/>
          </a:p>
          <a:p>
            <a:pPr>
              <a:buClr>
                <a:srgbClr val="FFFFFF"/>
              </a:buClr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E48DC-A9C8-4822-81A0-2FA4A3E4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645"/>
            <a:ext cx="9905998" cy="54235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Ongelmana seurausetiikassa on mm. se, että tekojen vaikutukset ovat harvoin ennakoitavissa.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14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9C7E491-4C83-48A3-A9F7-7427ABC145F5}"/>
              </a:ext>
            </a:extLst>
          </p:cNvPr>
          <p:cNvSpPr txBox="1"/>
          <p:nvPr/>
        </p:nvSpPr>
        <p:spPr>
          <a:xfrm>
            <a:off x="1518250" y="411192"/>
            <a:ext cx="91123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800" b="1"/>
              <a:t>OTA SELVÄÄ JA VASTAA KYSYMYKSIIN: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274FE3-B117-4ABF-A38B-A2262804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63388"/>
            <a:ext cx="9905998" cy="47278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1. TUTUSTU utilitarismin eri muotoihin: 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a. klassinen utilitarismi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b. liberaaliutilitarismi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c. tekoutilitarismi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d. sääntöutilitarismi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2. KERRO, miten eri utilitarismin muodot suhtautuvat moraalisten tekojen perusteluihin. Eli milloin teko on kunkin utilitaristisen suuntauksen perusteella oikein?</a:t>
            </a:r>
            <a:endParaRPr lang="fi-FI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3. Ota selvää: Mitä tarkoittaa Jeremy </a:t>
            </a:r>
            <a:r>
              <a:rPr lang="fi-FI" sz="2400" b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Benthamin</a:t>
            </a:r>
            <a:r>
              <a:rPr lang="fi-FI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hedonistinen kalkyyli? Selitä sen osat.</a:t>
            </a:r>
          </a:p>
          <a:p>
            <a:endParaRPr lang="fi-FI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3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C7F33-9F80-44B6-BCC4-FA938DF7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seuraavissa tapauksissa tulisi menetellä? Kenet tai ketkä sinä pelastaisit ja miksi?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467303-2F6A-4887-90FF-1B0818F9C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dirty="0">
                <a:solidFill>
                  <a:schemeClr val="tx1"/>
                </a:solidFill>
              </a:rPr>
              <a:t>Jos murhaat yhden ihmisen, saadaan häneltä siirrettyä toimintakykyiset elimet viidelle ihmiselle ja siten pelastetaan heidän henkensä. Luovuttaja (murhattava) on lapsi, elinten saajat aikuisia.</a:t>
            </a:r>
          </a:p>
          <a:p>
            <a:pPr marL="457200" indent="-457200">
              <a:buAutoNum type="arabicPeriod"/>
            </a:pPr>
            <a:r>
              <a:rPr lang="fi-FI" dirty="0">
                <a:solidFill>
                  <a:schemeClr val="tx1"/>
                </a:solidFill>
              </a:rPr>
              <a:t>Juna vie vääjäämättä yhdelle raiteelle: ensimmäisen raiteen valittuasi laukaiset pommin, joka tappaa satoja, mutta et tiedä missä. Toisella raiteella makaa ihminen etkä tiedä onko hän sinulle läheinen vai ei.</a:t>
            </a:r>
          </a:p>
          <a:p>
            <a:pPr marL="457200" indent="-457200">
              <a:buAutoNum type="arabicPeriod"/>
            </a:pPr>
            <a:r>
              <a:rPr lang="fi-FI" dirty="0">
                <a:solidFill>
                  <a:schemeClr val="tx1"/>
                </a:solidFill>
              </a:rPr>
              <a:t>Koditon, varaton ja työtön mies varastaa katovuonna pienen sadon köyhältä maanviljelijältä, että saisi ruokittua kaksi lastaan. Maatilan ruoka riittää vain kolmelle. 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32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1C4074-58C1-4600-8E2C-E8BF2C7F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084" y="258277"/>
            <a:ext cx="9777463" cy="6332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Oikeusetiikka</a:t>
            </a:r>
          </a:p>
          <a:p>
            <a:pPr marL="0" indent="0"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b="1" u="sng" dirty="0">
                <a:solidFill>
                  <a:schemeClr val="tx1"/>
                </a:solidFill>
              </a:rPr>
              <a:t>ihmisillä on ehdottomia ja luovuttamattomia luonnollisia oikeuksia</a:t>
            </a:r>
            <a:endParaRPr lang="fi-FI" sz="2800" b="1" u="sng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jokaista oikeutta, kuten omistusoikeutta, vastaa jokin velvollisuus, kuten velvollisuus olla varastamatta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oikeuksien ajatellaan yleensä olevan joko Jumalan antamia tai perustuvan ihmisten luontoon (eivät saa olla ristiriidassa)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tärkeitä edustajia: John </a:t>
            </a:r>
            <a:r>
              <a:rPr lang="fi-FI" sz="2800" err="1">
                <a:solidFill>
                  <a:schemeClr val="tx1"/>
                </a:solidFill>
              </a:rPr>
              <a:t>Locke</a:t>
            </a:r>
            <a:r>
              <a:rPr lang="fi-FI" sz="2800" dirty="0">
                <a:solidFill>
                  <a:schemeClr val="tx1"/>
                </a:solidFill>
              </a:rPr>
              <a:t> ja Tuomas Akvinolainen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C96F00-9362-4A8F-B676-A787FF5C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53" y="213486"/>
            <a:ext cx="10038460" cy="55155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Sopimusetiikka</a:t>
            </a:r>
            <a:endParaRPr lang="en-US" sz="280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b="1" u="sng" dirty="0">
                <a:solidFill>
                  <a:schemeClr val="tx1"/>
                </a:solidFill>
              </a:rPr>
              <a:t>moraali perustuu ihmisten väliseen sopimukseen</a:t>
            </a:r>
            <a:endParaRPr lang="fi-FI" sz="2800" b="1" u="sng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klassiset yhteiskuntasopimusteoriat: yhteiskunta perustuu ihmisten väliseen epäsuorasti tehtyyn sopimukseen, jonka vuoksi ihmiset eivät ole luonnontilassa (tärkeimmät edustajat: Thomas </a:t>
            </a:r>
            <a:r>
              <a:rPr lang="fi-FI" sz="2800" err="1">
                <a:solidFill>
                  <a:schemeClr val="tx1"/>
                </a:solidFill>
              </a:rPr>
              <a:t>Hobbes</a:t>
            </a:r>
            <a:r>
              <a:rPr lang="fi-FI" sz="2800" dirty="0">
                <a:solidFill>
                  <a:schemeClr val="tx1"/>
                </a:solidFill>
              </a:rPr>
              <a:t>, John Locke ja Jean-Jacques </a:t>
            </a:r>
            <a:r>
              <a:rPr lang="fi-FI" sz="2800" err="1">
                <a:solidFill>
                  <a:schemeClr val="tx1"/>
                </a:solidFill>
              </a:rPr>
              <a:t>Rousseau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fi-FI" sz="2800" b="1" err="1">
                <a:solidFill>
                  <a:schemeClr val="tx1"/>
                </a:solidFill>
              </a:rPr>
              <a:t>kontraktualismi</a:t>
            </a:r>
            <a:r>
              <a:rPr lang="fi-FI" sz="2800" dirty="0">
                <a:solidFill>
                  <a:schemeClr val="tx1"/>
                </a:solidFill>
              </a:rPr>
              <a:t>: etiikan päämääränä on päästä sopimukseen yleisistä moraaliperiaatteista, joita kukaan ei voisi perustellusti hylätä tai kieltää omasta lähtökohdastaan käsin (tärkein edustaja: Thomas </a:t>
            </a:r>
            <a:r>
              <a:rPr lang="fi-FI" sz="2800" err="1">
                <a:solidFill>
                  <a:schemeClr val="tx1"/>
                </a:solidFill>
              </a:rPr>
              <a:t>Scanlon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0206" y="209551"/>
            <a:ext cx="9647205" cy="6204907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tx1"/>
                </a:solidFill>
              </a:rPr>
              <a:t>Locke</a:t>
            </a:r>
            <a:r>
              <a:rPr lang="fi-FI" sz="2800" dirty="0">
                <a:solidFill>
                  <a:schemeClr val="tx1"/>
                </a:solidFill>
              </a:rPr>
              <a:t>: kansa voi vaihtaa hallitsijan jos se ei tee moraalisesti oikeita päätöksiä</a:t>
            </a:r>
          </a:p>
          <a:p>
            <a:r>
              <a:rPr lang="fi-FI" sz="2800" b="1" dirty="0" err="1">
                <a:solidFill>
                  <a:schemeClr val="tx1"/>
                </a:solidFill>
              </a:rPr>
              <a:t>Hobbes</a:t>
            </a:r>
            <a:r>
              <a:rPr lang="fi-FI" sz="2800" dirty="0">
                <a:solidFill>
                  <a:schemeClr val="tx1"/>
                </a:solidFill>
              </a:rPr>
              <a:t>: luonnontilassa kaikki sotivat toisiaan vastaan ja valta on yhteiskunnassa keskitettävä yhdelle taholle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fi-FI" sz="2800" b="1" dirty="0" err="1">
                <a:solidFill>
                  <a:schemeClr val="tx1"/>
                </a:solidFill>
              </a:rPr>
              <a:t>Rousseau</a:t>
            </a:r>
            <a:r>
              <a:rPr lang="fi-FI" sz="2800" dirty="0">
                <a:solidFill>
                  <a:schemeClr val="tx1"/>
                </a:solidFill>
              </a:rPr>
              <a:t>:  luonnontila oli yhteiskuntasopimusta parempi ja yhteiskunnassa sopimusten taustalla on aina varakkaiden etuoikeudet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49F8E-4E85-4295-BDF9-3BBC993CE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50449"/>
            <a:ext cx="9905998" cy="5140751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Ongelmana yhteiskuntasopimuksissa on mm. se, miten tulisi suhtautua heihin, jotka eivät ole osallisia sopimuksia laadittaessa. Kaikki ihmiset eivät myöskään hyväksy yhteiskuntasopimuksia, joihin heidät on kuitenkin sidottu (enemmistön tyrannia).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235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98897A7-285A-4D17-84FA-3FB131B4CE25}"/>
              </a:ext>
            </a:extLst>
          </p:cNvPr>
          <p:cNvSpPr txBox="1"/>
          <p:nvPr/>
        </p:nvSpPr>
        <p:spPr>
          <a:xfrm>
            <a:off x="1733910" y="439947"/>
            <a:ext cx="87241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b="1" dirty="0"/>
              <a:t>OTTAKAA SELVÄÄ JA SELITTÄKÄÄ: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DDA2C2A-455A-4863-BBAE-F67ECACD79E5}"/>
              </a:ext>
            </a:extLst>
          </p:cNvPr>
          <p:cNvSpPr txBox="1"/>
          <p:nvPr/>
        </p:nvSpPr>
        <p:spPr>
          <a:xfrm>
            <a:off x="266132" y="6111923"/>
            <a:ext cx="116711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algn="ctr"/>
            <a:r>
              <a:rPr lang="en-US" sz="1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kuvalähteet: https://fi.m.wikipedia.org/wiki/Tiedosto:Unbalanced_scales.svg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17FEFA-D3E2-4310-8D46-5B3BDC22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93" y="1359089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fi-FI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 Mitä tarkoitetaan filosofiassa yhteiskuntasopimuksella?</a:t>
            </a:r>
          </a:p>
          <a:p>
            <a:pPr marL="0" indent="0">
              <a:buNone/>
            </a:pPr>
            <a:r>
              <a:rPr lang="fi-FI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2. Miten rousseaun ajattelu eroaa locken ja hobbesin sopimusteorioista?</a:t>
            </a:r>
            <a:endParaRPr lang="fi-FI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9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B2B12-3618-4789-8551-07EC2D1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3350"/>
            <a:ext cx="9905998" cy="1905000"/>
          </a:xfrm>
        </p:spPr>
        <p:txBody>
          <a:bodyPr/>
          <a:lstStyle/>
          <a:p>
            <a:r>
              <a:rPr lang="fi-FI" b="1"/>
              <a:t>Hyve-etiikka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9BEE4-4735-46F1-86E9-6DEAE424F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5140"/>
            <a:ext cx="9906000" cy="46951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2800" b="1" dirty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Hyve-etiikka on normatiivisen etiikan teoria, joka korostaa tekijän luonnetta sekä hänen hyveitä ja paheitaan.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ANTIIKKI</a:t>
            </a:r>
          </a:p>
          <a:p>
            <a:r>
              <a:rPr lang="fi-FI" sz="2800" b="1" dirty="0">
                <a:solidFill>
                  <a:schemeClr val="tx1"/>
                </a:solidFill>
              </a:rPr>
              <a:t>Sokrates</a:t>
            </a:r>
            <a:r>
              <a:rPr lang="fi-FI" sz="2800" dirty="0">
                <a:solidFill>
                  <a:schemeClr val="tx1"/>
                </a:solidFill>
              </a:rPr>
              <a:t>: ihminen tavoittelee automaattisesti hyvää ja välttää pahaa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sz="2800" b="1" dirty="0">
                <a:solidFill>
                  <a:schemeClr val="tx1"/>
                </a:solidFill>
              </a:rPr>
              <a:t>Aristoteleen teleologinen maailmankuva</a:t>
            </a:r>
            <a:r>
              <a:rPr lang="fi-FI" sz="2800" dirty="0">
                <a:solidFill>
                  <a:schemeClr val="tx1"/>
                </a:solidFill>
              </a:rPr>
              <a:t> hyve-etiikan taustalla: 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Jokaisella asialla on oma päämääränsä (telos)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Ihmistä ohjaa järki ja sosiaalisuus (vrt. Eläimet)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Järjen lisäksi toisilta yksilöiltä saatu palaute ohjaa ihmisen haluja, nautintoja ja tunteita oikeaan suuntaan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Kultainen keskitie (esim. hyveellinen rohkeus löytyy pelkuruuden ja uhkarohkeuden välistä)</a:t>
            </a:r>
          </a:p>
        </p:txBody>
      </p:sp>
    </p:spTree>
    <p:extLst>
      <p:ext uri="{BB962C8B-B14F-4D97-AF65-F5344CB8AC3E}">
        <p14:creationId xmlns:p14="http://schemas.microsoft.com/office/powerpoint/2010/main" val="25197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C54F6E-F720-4495-9304-DCFFB211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68580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Aristoteleen mukaan ihminen on lopulta tiettyjen </a:t>
            </a:r>
            <a:r>
              <a:rPr lang="fi-FI" sz="3600" b="1" dirty="0">
                <a:solidFill>
                  <a:schemeClr val="tx1"/>
                </a:solidFill>
              </a:rPr>
              <a:t>perushyveiden</a:t>
            </a:r>
            <a:r>
              <a:rPr lang="fi-FI" sz="3600" dirty="0">
                <a:solidFill>
                  <a:schemeClr val="tx1"/>
                </a:solidFill>
              </a:rPr>
              <a:t> (järjellisten luonteenpiirteiden) tavoittelija:</a:t>
            </a:r>
          </a:p>
          <a:p>
            <a:pPr lvl="1">
              <a:buFont typeface="Arial"/>
            </a:pPr>
            <a:r>
              <a:rPr lang="fi-FI" sz="3600" b="1" dirty="0">
                <a:solidFill>
                  <a:schemeClr val="tx1"/>
                </a:solidFill>
              </a:rPr>
              <a:t>oikeudenmukaisuus</a:t>
            </a:r>
            <a:endParaRPr lang="fi-FI" sz="3600" b="1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buFont typeface="Arial"/>
            </a:pPr>
            <a:r>
              <a:rPr lang="fi-FI" sz="3600" b="1" dirty="0">
                <a:solidFill>
                  <a:schemeClr val="tx1"/>
                </a:solidFill>
              </a:rPr>
              <a:t>rohkeus</a:t>
            </a:r>
            <a:endParaRPr lang="fi-FI" sz="3600" b="1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buFont typeface="Arial"/>
            </a:pPr>
            <a:r>
              <a:rPr lang="fi-FI" sz="3600" b="1" dirty="0">
                <a:solidFill>
                  <a:schemeClr val="tx1"/>
                </a:solidFill>
              </a:rPr>
              <a:t>kohtuullisuus</a:t>
            </a:r>
            <a:endParaRPr lang="fi-FI" sz="3600" b="1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buFont typeface="Arial"/>
            </a:pPr>
            <a:r>
              <a:rPr lang="fi-FI" sz="3600" b="1" dirty="0">
                <a:solidFill>
                  <a:schemeClr val="tx1"/>
                </a:solidFill>
              </a:rPr>
              <a:t>viisaus</a:t>
            </a:r>
            <a:endParaRPr lang="fi-FI" sz="3600" b="1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käytännöllinen järki (vahvatahtoisella ihmisellä)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hyvä luonne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hyvä elämä, </a:t>
            </a:r>
            <a:r>
              <a:rPr lang="fi-FI" sz="3600" b="1" dirty="0" err="1">
                <a:solidFill>
                  <a:schemeClr val="tx1"/>
                </a:solidFill>
              </a:rPr>
              <a:t>eudaimonia</a:t>
            </a:r>
            <a:endParaRPr lang="fi-FI" sz="3600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0AD47A-6518-4C19-974B-9B6454A0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65609"/>
            <a:ext cx="9905998" cy="5225592"/>
          </a:xfrm>
        </p:spPr>
        <p:txBody>
          <a:bodyPr>
            <a:normAutofit fontScale="92500" lnSpcReduction="10000"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Hyve-etiikassa korostuu yksilökeskeinen näkökulma hyvyyteen </a:t>
            </a:r>
          </a:p>
          <a:p>
            <a:pPr lvl="1"/>
            <a:r>
              <a:rPr lang="fi-FI" sz="3600" dirty="0">
                <a:solidFill>
                  <a:schemeClr val="tx1"/>
                </a:solidFill>
              </a:rPr>
              <a:t>yhteinen hyvä toteutuu yksilön toiminnan kautta</a:t>
            </a:r>
          </a:p>
          <a:p>
            <a:r>
              <a:rPr lang="fi-FI" sz="3600" dirty="0">
                <a:solidFill>
                  <a:schemeClr val="tx1"/>
                </a:solidFill>
              </a:rPr>
              <a:t>Ongelmana mm. eri kulttuurien ja aikakausien erilaiset hyveet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600" dirty="0">
                <a:solidFill>
                  <a:schemeClr val="tx1"/>
                </a:solidFill>
              </a:rPr>
              <a:t> millainen oli hyveellinen nainen keskiajalla tai millainen nyt?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600" dirty="0">
                <a:solidFill>
                  <a:schemeClr val="tx1"/>
                </a:solidFill>
              </a:rPr>
              <a:t> Millaiset ovat hyvän lapsen piirteet kiinassa tai suomessa?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71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200167"/>
            <a:ext cx="9905998" cy="1905000"/>
          </a:xfrm>
        </p:spPr>
        <p:txBody>
          <a:bodyPr/>
          <a:lstStyle/>
          <a:p>
            <a:pPr algn="ctr"/>
            <a:r>
              <a:rPr lang="fi-FI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TEHTÄVÄ: Täydennä taulukkoon hyveiden lisäksi ääripäät (paheet)</a:t>
            </a:r>
            <a:endParaRPr lang="fi-FI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54166C55-6521-499F-BD4D-B6258BBA5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44191"/>
              </p:ext>
            </p:extLst>
          </p:nvPr>
        </p:nvGraphicFramePr>
        <p:xfrm>
          <a:off x="887104" y="2229134"/>
          <a:ext cx="10290033" cy="42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011">
                  <a:extLst>
                    <a:ext uri="{9D8B030D-6E8A-4147-A177-3AD203B41FA5}">
                      <a16:colId xmlns:a16="http://schemas.microsoft.com/office/drawing/2014/main" val="2362656013"/>
                    </a:ext>
                  </a:extLst>
                </a:gridCol>
                <a:gridCol w="3430011">
                  <a:extLst>
                    <a:ext uri="{9D8B030D-6E8A-4147-A177-3AD203B41FA5}">
                      <a16:colId xmlns:a16="http://schemas.microsoft.com/office/drawing/2014/main" val="3402931058"/>
                    </a:ext>
                  </a:extLst>
                </a:gridCol>
                <a:gridCol w="3430011">
                  <a:extLst>
                    <a:ext uri="{9D8B030D-6E8A-4147-A177-3AD203B41FA5}">
                      <a16:colId xmlns:a16="http://schemas.microsoft.com/office/drawing/2014/main" val="3131229165"/>
                    </a:ext>
                  </a:extLst>
                </a:gridCol>
              </a:tblGrid>
              <a:tr h="605212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PAHE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HYVE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PAHE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671656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SEURALLISUUS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23700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RAUHALLISUUS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99930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ROHKEUS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37653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VAATIMATTOMUUS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1256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KOHTUUKÄYTTÖ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15360"/>
                  </a:ext>
                </a:extLst>
              </a:tr>
              <a:tr h="605212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/>
                        <a:t>USKOLLISUUS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444486"/>
                  </a:ext>
                </a:extLst>
              </a:tr>
            </a:tbl>
          </a:graphicData>
        </a:graphic>
      </p:graphicFrame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A75716-5FB6-4AFB-A55C-810B8047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0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CA5EC-BD67-4155-88E4-782B6AC2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13" y="-89941"/>
            <a:ext cx="9905998" cy="943132"/>
          </a:xfrm>
        </p:spPr>
        <p:txBody>
          <a:bodyPr/>
          <a:lstStyle/>
          <a:p>
            <a:r>
              <a:rPr lang="fi-FI" b="1"/>
              <a:t>Velvollisuusetiikka (</a:t>
            </a:r>
            <a:r>
              <a:rPr lang="fi-FI" b="1" err="1"/>
              <a:t>deontologinen</a:t>
            </a:r>
            <a:r>
              <a:rPr lang="fi-FI" b="1"/>
              <a:t> etiikka)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33AC5C-B3D4-4CD0-A31D-3B088671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5" y="744432"/>
            <a:ext cx="11315075" cy="5836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Korostetaan moraalinormien mukaan toimimista: </a:t>
            </a:r>
            <a:r>
              <a:rPr lang="fi-FI" sz="2800" b="1" u="sng" dirty="0">
                <a:solidFill>
                  <a:schemeClr val="tx1"/>
                </a:solidFill>
              </a:rPr>
              <a:t>on asioita, jotka ovat aina väärin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(mm. </a:t>
            </a:r>
            <a:r>
              <a:rPr lang="fi-FI" sz="2800" b="1" dirty="0">
                <a:solidFill>
                  <a:schemeClr val="tx1"/>
                </a:solidFill>
              </a:rPr>
              <a:t>Immanuel Kant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Hyvä tahto → pyrkimys toimia velvollisuuksien mukaan (edellytyksenä vapaa tahto ja järjellisyys)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Teon hyvyys määräytyy sen mukaan, voiko sen ajatella tulevan yleiseksi laiksi (Kant)</a:t>
            </a:r>
          </a:p>
          <a:p>
            <a:pPr>
              <a:buFont typeface="Wingdings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 Moraalinormit (-säännöt) ovat </a:t>
            </a:r>
            <a:r>
              <a:rPr lang="fi-FI" sz="2800" b="1" dirty="0">
                <a:solidFill>
                  <a:schemeClr val="tx1"/>
                </a:solidFill>
              </a:rPr>
              <a:t>kategorisia imperatiiveja </a:t>
            </a:r>
            <a:r>
              <a:rPr lang="fi-FI" sz="2800" dirty="0">
                <a:solidFill>
                  <a:schemeClr val="tx1"/>
                </a:solidFill>
              </a:rPr>
              <a:t>eli ehdottomia käskyjä, joita ei tarvitse perustella.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Font typeface="Wingdings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 Ei ole kyse yksilöstä, vaan yhteisestä moraalista.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Font typeface="Wingdings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 Ihmiset ovat itseisarvoja, eivät välineitä johonkin!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BB142-8147-47A3-93C8-4DD505D5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03" y="372509"/>
            <a:ext cx="9882997" cy="5804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fi-FI" sz="2800">
                <a:solidFill>
                  <a:schemeClr val="tx1"/>
                </a:solidFill>
              </a:rPr>
              <a:t> Oikea ja väärä eivät riipu arvoista. </a:t>
            </a:r>
            <a:endParaRPr lang="fi-FI">
              <a:solidFill>
                <a:schemeClr val="tx1"/>
              </a:solidFill>
            </a:endParaRPr>
          </a:p>
          <a:p>
            <a:pPr>
              <a:buFont typeface="Wingdings"/>
              <a:buChar char="Ø"/>
            </a:pPr>
            <a:r>
              <a:rPr lang="fi-FI" sz="2800">
                <a:solidFill>
                  <a:schemeClr val="tx1"/>
                </a:solidFill>
              </a:rPr>
              <a:t> Hyvän määrittelee se, MITÄ pitää tehdä, ei tekemisen </a:t>
            </a:r>
            <a:r>
              <a:rPr lang="fi-FI" sz="2800" dirty="0">
                <a:solidFill>
                  <a:schemeClr val="tx1"/>
                </a:solidFill>
              </a:rPr>
              <a:t>päämäärä eivätkä teon seuraukset.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Font typeface="Wingdings"/>
              <a:buChar char="Ø"/>
            </a:pPr>
            <a:r>
              <a:rPr lang="fi-FI" sz="2800">
                <a:solidFill>
                  <a:schemeClr val="tx1"/>
                </a:solidFill>
              </a:rPr>
              <a:t> Kaikki pyrkivät onnellisuuteen, mutta Kantin mukaan </a:t>
            </a:r>
            <a:r>
              <a:rPr lang="fi-FI" sz="2800" b="1" dirty="0">
                <a:solidFill>
                  <a:schemeClr val="tx1"/>
                </a:solidFill>
              </a:rPr>
              <a:t>moraali on kaikille sama</a:t>
            </a:r>
            <a:r>
              <a:rPr lang="fi-FI" sz="2800" dirty="0">
                <a:solidFill>
                  <a:schemeClr val="tx1"/>
                </a:solidFill>
              </a:rPr>
              <a:t>, onnellisuus taas on riippuvainen henkilökohtaisista päämääristä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fi-FI" sz="2800" dirty="0">
                <a:solidFill>
                  <a:schemeClr val="tx1"/>
                </a:solidFill>
              </a:rPr>
              <a:t>Ongelmana mm. soveltaminen eri tilanteisiin sekä eri velvollisuuksien painotus. Mitkä periaatteet ovat oikeita? (valehtelu silloin, kun ihmishenki pelastuisi?)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BF37EF-C30C-45BB-AF0D-96DBD3F0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922" y="156755"/>
            <a:ext cx="9905998" cy="5694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Ottakaa selvää ja pohtikaa:</a:t>
            </a:r>
          </a:p>
          <a:p>
            <a:pPr marL="0" indent="0">
              <a:buNone/>
            </a:pPr>
            <a:r>
              <a:rPr lang="fi-FI" sz="32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 Mitä yhteistä on kultaisella säännöllä ja </a:t>
            </a:r>
            <a:r>
              <a:rPr lang="fi-FI" sz="3200" b="1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immanuel</a:t>
            </a:r>
            <a:r>
              <a:rPr lang="fi-FI" sz="32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kantin kategorisella imperatiivilla?</a:t>
            </a:r>
          </a:p>
          <a:p>
            <a:pPr marL="0" indent="0">
              <a:buNone/>
            </a:pPr>
            <a:r>
              <a:rPr lang="fi-FI" sz="32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2. Keiden vaikutusvaltaisten ihmisten ajattelusta kultaisen säännön etiikkaa on löydetty? Tehkää hakuja ja tutkikaa eri ajattelijoiden / vaikuttajien tapaa ilmaista tai toteuttaa tätä ajattelua.</a:t>
            </a:r>
          </a:p>
        </p:txBody>
      </p:sp>
    </p:spTree>
    <p:extLst>
      <p:ext uri="{BB962C8B-B14F-4D97-AF65-F5344CB8AC3E}">
        <p14:creationId xmlns:p14="http://schemas.microsoft.com/office/powerpoint/2010/main" val="324295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5CE41-2B94-4847-875D-72AB578D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018954"/>
          </a:xfrm>
        </p:spPr>
        <p:txBody>
          <a:bodyPr/>
          <a:lstStyle/>
          <a:p>
            <a:r>
              <a:rPr lang="fi-FI" b="1" cap="small" dirty="0">
                <a:solidFill>
                  <a:schemeClr val="tx1"/>
                </a:solidFill>
              </a:rPr>
              <a:t>Seurausetiikka eli </a:t>
            </a:r>
            <a:r>
              <a:rPr lang="fi-FI" b="1" cap="small" dirty="0" err="1">
                <a:solidFill>
                  <a:schemeClr val="tx1"/>
                </a:solidFill>
              </a:rPr>
              <a:t>konsekventialismi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E9B155-CB74-44A2-A5F5-ED0F7DCE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524000"/>
            <a:ext cx="10455275" cy="44751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fi-FI" sz="2800" dirty="0"/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moraalisen arvioinnin kannalta olennaisia ovat vain </a:t>
            </a:r>
            <a:r>
              <a:rPr lang="fi-FI" sz="2800" b="1" u="sng" dirty="0">
                <a:solidFill>
                  <a:schemeClr val="tx1"/>
                </a:solidFill>
              </a:rPr>
              <a:t>tekojen seuraukset</a:t>
            </a:r>
          </a:p>
          <a:p>
            <a:pPr>
              <a:buClr>
                <a:srgbClr val="FFFFFF"/>
              </a:buClr>
            </a:pPr>
            <a:r>
              <a:rPr lang="fi-FI" sz="2800" b="1" dirty="0">
                <a:solidFill>
                  <a:schemeClr val="tx1"/>
                </a:solidFill>
              </a:rPr>
              <a:t>utilitarismi</a:t>
            </a:r>
            <a:r>
              <a:rPr lang="fi-FI" sz="2800" dirty="0">
                <a:solidFill>
                  <a:schemeClr val="tx1"/>
                </a:solidFill>
              </a:rPr>
              <a:t>: merkittävin seurausetiikan suuntaus, jossa painottuvat mahdollisimman suuret hyödyt mahdollisimman suurelle joukolle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Korkein hyvä on onnellisuus</a:t>
            </a:r>
          </a:p>
          <a:p>
            <a:pPr>
              <a:buClr>
                <a:srgbClr val="FFFFFF"/>
              </a:buClr>
            </a:pPr>
            <a:r>
              <a:rPr lang="fi-FI" sz="2800" b="1" dirty="0" err="1">
                <a:solidFill>
                  <a:schemeClr val="tx1"/>
                </a:solidFill>
              </a:rPr>
              <a:t>utiliteettiperiaate</a:t>
            </a:r>
            <a:r>
              <a:rPr lang="fi-FI" sz="2800" dirty="0">
                <a:solidFill>
                  <a:schemeClr val="tx1"/>
                </a:solidFill>
              </a:rPr>
              <a:t>: teoilla on pyrittävä maksimoimaan niiden ihmisten onnellisuus tai nautinto, joihin teot vaikuttavat, ja minimoimaan heidän kärsimyksensä.</a:t>
            </a:r>
            <a:endParaRPr lang="fi-FI" sz="2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555</Words>
  <Application>Microsoft Office PowerPoint</Application>
  <PresentationFormat>Laajakuva</PresentationFormat>
  <Paragraphs>91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Verkko</vt:lpstr>
      <vt:lpstr>Hyve-, velvollisuus-, seuraus-, oikeus- ja sopimusetiikka  - Normatiivisen etiikan teoriat-</vt:lpstr>
      <vt:lpstr>Hyve-etiikka</vt:lpstr>
      <vt:lpstr>PowerPoint-esitys</vt:lpstr>
      <vt:lpstr>PowerPoint-esitys</vt:lpstr>
      <vt:lpstr>TEHTÄVÄ: Täydennä taulukkoon hyveiden lisäksi ääripäät (paheet)</vt:lpstr>
      <vt:lpstr>Velvollisuusetiikka (deontologinen etiikka)</vt:lpstr>
      <vt:lpstr>PowerPoint-esitys</vt:lpstr>
      <vt:lpstr>PowerPoint-esitys</vt:lpstr>
      <vt:lpstr>Seurausetiikka eli konsekventialismi</vt:lpstr>
      <vt:lpstr>PowerPoint-esitys</vt:lpstr>
      <vt:lpstr>PowerPoint-esitys</vt:lpstr>
      <vt:lpstr>PowerPoint-esitys</vt:lpstr>
      <vt:lpstr>Miten seuraavissa tapauksissa tulisi menetellä? Kenet tai ketkä sinä pelastaisit ja miksi?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Hyve-, velvollisuus-, seuraus-, oikeus- ja sopimusetiikka</dc:title>
  <dc:creator>Titta Hietala</dc:creator>
  <cp:lastModifiedBy>Hietala Titta</cp:lastModifiedBy>
  <cp:revision>363</cp:revision>
  <dcterms:modified xsi:type="dcterms:W3CDTF">2020-03-06T11:26:41Z</dcterms:modified>
</cp:coreProperties>
</file>