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61" r:id="rId7"/>
    <p:sldId id="258" r:id="rId8"/>
    <p:sldId id="262" r:id="rId9"/>
    <p:sldId id="260" r:id="rId10"/>
    <p:sldId id="259"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316103-34DB-C7B7-FBA2-0A7A00A915D4}" v="58" dt="2018-12-10T10:56:37.6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i-FI"/>
              <a:t>Muokkaa ots. perustyyl. napsautt.</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A02ABAE3-D89C-4001-9AEC-5083F82B749C}" type="datetimeFigureOut">
              <a:rPr lang="fi-FI" smtClean="0"/>
              <a:t>6.3.2020</a:t>
            </a:fld>
            <a:endParaRPr lang="fi-FI"/>
          </a:p>
        </p:txBody>
      </p:sp>
      <p:sp>
        <p:nvSpPr>
          <p:cNvPr id="5" name="Footer Placeholder 4"/>
          <p:cNvSpPr>
            <a:spLocks noGrp="1"/>
          </p:cNvSpPr>
          <p:nvPr>
            <p:ph type="ftr" sz="quarter" idx="11"/>
          </p:nvPr>
        </p:nvSpPr>
        <p:spPr>
          <a:xfrm>
            <a:off x="2416500" y="329307"/>
            <a:ext cx="4973915" cy="309201"/>
          </a:xfrm>
        </p:spPr>
        <p:txBody>
          <a:bodyPr/>
          <a:lstStyle/>
          <a:p>
            <a:endParaRPr lang="fi-FI"/>
          </a:p>
        </p:txBody>
      </p:sp>
      <p:sp>
        <p:nvSpPr>
          <p:cNvPr id="6" name="Slide Number Placeholder 5"/>
          <p:cNvSpPr>
            <a:spLocks noGrp="1"/>
          </p:cNvSpPr>
          <p:nvPr>
            <p:ph type="sldNum" sz="quarter" idx="12"/>
          </p:nvPr>
        </p:nvSpPr>
        <p:spPr>
          <a:xfrm>
            <a:off x="1437664" y="798973"/>
            <a:ext cx="811019" cy="503578"/>
          </a:xfrm>
        </p:spPr>
        <p:txBody>
          <a:bodyPr/>
          <a:lstStyle/>
          <a:p>
            <a:fld id="{8F4AEF5D-7FAC-4949-84D2-DA5A9BB3D225}" type="slidenum">
              <a:rPr lang="fi-FI" smtClean="0"/>
              <a:t>‹#›</a:t>
            </a:fld>
            <a:endParaRPr lang="fi-FI"/>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58126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A02ABAE3-D89C-4001-9AEC-5083F82B749C}" type="datetimeFigureOut">
              <a:rPr lang="fi-FI" smtClean="0"/>
              <a:t>6.3.2020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F4AEF5D-7FAC-4949-84D2-DA5A9BB3D225}" type="slidenum">
              <a:rPr lang="fi-FI" smtClean="0"/>
              <a:t>‹#›</a:t>
            </a:fld>
            <a:endParaRPr lang="fi-FI"/>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68843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i-FI"/>
              <a:t>Muokkaa ots. perustyyl. napsautt.</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A02ABAE3-D89C-4001-9AEC-5083F82B749C}" type="datetimeFigureOut">
              <a:rPr lang="fi-FI" smtClean="0"/>
              <a:t>6.3.2020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F4AEF5D-7FAC-4949-84D2-DA5A9BB3D225}" type="slidenum">
              <a:rPr lang="fi-FI" smtClean="0"/>
              <a:t>‹#›</a:t>
            </a:fld>
            <a:endParaRPr lang="fi-FI"/>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51701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ncho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A02ABAE3-D89C-4001-9AEC-5083F82B749C}" type="datetimeFigureOut">
              <a:rPr lang="fi-FI" smtClean="0"/>
              <a:t>6.3.2020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F4AEF5D-7FAC-4949-84D2-DA5A9BB3D225}" type="slidenum">
              <a:rPr lang="fi-FI" smtClean="0"/>
              <a:t>‹#›</a:t>
            </a:fld>
            <a:endParaRPr lang="fi-FI"/>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91154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i-FI"/>
              <a:t>Muokkaa ots. perustyyl. napsautt.</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A02ABAE3-D89C-4001-9AEC-5083F82B749C}" type="datetimeFigureOut">
              <a:rPr lang="fi-FI" smtClean="0"/>
              <a:t>6.3.2020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F4AEF5D-7FAC-4949-84D2-DA5A9BB3D225}" type="slidenum">
              <a:rPr lang="fi-FI" smtClean="0"/>
              <a:t>‹#›</a:t>
            </a:fld>
            <a:endParaRPr lang="fi-FI"/>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82089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i-FI"/>
              <a:t>Muokkaa ots. perustyyl. napsautt.</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A02ABAE3-D89C-4001-9AEC-5083F82B749C}" type="datetimeFigureOut">
              <a:rPr lang="fi-FI" smtClean="0"/>
              <a:t>6.3.2020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F4AEF5D-7FAC-4949-84D2-DA5A9BB3D225}" type="slidenum">
              <a:rPr lang="fi-FI" smtClean="0"/>
              <a:t>‹#›</a:t>
            </a:fld>
            <a:endParaRPr lang="fi-FI"/>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38356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i-FI"/>
              <a:t>Muokkaa ots. perustyyl. napsautt.</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1447191" y="2824269"/>
            <a:ext cx="4645152" cy="264445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6412362" y="2821491"/>
            <a:ext cx="4645152" cy="2637371"/>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A02ABAE3-D89C-4001-9AEC-5083F82B749C}" type="datetimeFigureOut">
              <a:rPr lang="fi-FI" smtClean="0"/>
              <a:t>6.3.2020</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8F4AEF5D-7FAC-4949-84D2-DA5A9BB3D225}" type="slidenum">
              <a:rPr lang="fi-FI" smtClean="0"/>
              <a:t>‹#›</a:t>
            </a:fld>
            <a:endParaRPr lang="fi-FI"/>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64161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A02ABAE3-D89C-4001-9AEC-5083F82B749C}" type="datetimeFigureOut">
              <a:rPr lang="fi-FI" smtClean="0"/>
              <a:t>6.3.2020</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8F4AEF5D-7FAC-4949-84D2-DA5A9BB3D225}" type="slidenum">
              <a:rPr lang="fi-FI" smtClean="0"/>
              <a:t>‹#›</a:t>
            </a:fld>
            <a:endParaRPr lang="fi-FI"/>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37883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2ABAE3-D89C-4001-9AEC-5083F82B749C}" type="datetimeFigureOut">
              <a:rPr lang="fi-FI" smtClean="0"/>
              <a:t>6.3.2020</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2931148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i-FI"/>
              <a:t>Muokkaa ots. perustyyl. napsautt.</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A02ABAE3-D89C-4001-9AEC-5083F82B749C}" type="datetimeFigureOut">
              <a:rPr lang="fi-FI" smtClean="0"/>
              <a:t>6.3.2020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F4AEF5D-7FAC-4949-84D2-DA5A9BB3D225}" type="slidenum">
              <a:rPr lang="fi-FI" smtClean="0"/>
              <a:t>‹#›</a:t>
            </a:fld>
            <a:endParaRPr lang="fi-FI"/>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5497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i-FI"/>
              <a:t>Muokkaa ots. perustyyl. napsautt.</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02ABAE3-D89C-4001-9AEC-5083F82B749C}" type="datetimeFigureOut">
              <a:rPr lang="fi-FI" smtClean="0"/>
              <a:t>6.3.2020</a:t>
            </a:fld>
            <a:endParaRPr lang="fi-FI"/>
          </a:p>
        </p:txBody>
      </p:sp>
      <p:sp>
        <p:nvSpPr>
          <p:cNvPr id="6" name="Footer Placeholder 5"/>
          <p:cNvSpPr>
            <a:spLocks noGrp="1"/>
          </p:cNvSpPr>
          <p:nvPr>
            <p:ph type="ftr" sz="quarter" idx="11"/>
          </p:nvPr>
        </p:nvSpPr>
        <p:spPr>
          <a:xfrm>
            <a:off x="1447382" y="318640"/>
            <a:ext cx="5541004" cy="320931"/>
          </a:xfrm>
        </p:spPr>
        <p:txBody>
          <a:bodyPr/>
          <a:lstStyle/>
          <a:p>
            <a:endParaRPr lang="fi-FI"/>
          </a:p>
        </p:txBody>
      </p:sp>
      <p:sp>
        <p:nvSpPr>
          <p:cNvPr id="7" name="Slide Number Placeholder 6"/>
          <p:cNvSpPr>
            <a:spLocks noGrp="1"/>
          </p:cNvSpPr>
          <p:nvPr>
            <p:ph type="sldNum" sz="quarter" idx="12"/>
          </p:nvPr>
        </p:nvSpPr>
        <p:spPr/>
        <p:txBody>
          <a:bodyPr/>
          <a:lstStyle/>
          <a:p>
            <a:fld id="{8F4AEF5D-7FAC-4949-84D2-DA5A9BB3D225}" type="slidenum">
              <a:rPr lang="fi-FI" smtClean="0"/>
              <a:t>‹#›</a:t>
            </a:fld>
            <a:endParaRPr lang="fi-FI"/>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47517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i-FI"/>
              <a:t>Muokkaa ots. perustyyl. napsautt.</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02ABAE3-D89C-4001-9AEC-5083F82B749C}" type="datetimeFigureOut">
              <a:rPr lang="fi-FI" smtClean="0"/>
              <a:t>6.3.2020</a:t>
            </a:fld>
            <a:endParaRPr lang="fi-FI"/>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8F4AEF5D-7FAC-4949-84D2-DA5A9BB3D225}" type="slidenum">
              <a:rPr lang="fi-FI" smtClean="0"/>
              <a:t>‹#›</a:t>
            </a:fld>
            <a:endParaRPr lang="fi-FI"/>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11234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voima.fi/arkisto-voima/saako-lakia-rikkoa/" TargetMode="External"/><Relationship Id="rId2" Type="http://schemas.openxmlformats.org/officeDocument/2006/relationships/hyperlink" Target="https://suomenkuvalehti.fi/jutut/kotimaa/ei-tulkinnanvaraa-kansalaistottelemattomuus-laitonta-mutta-silti-se-voi-olla-tarpee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pPr algn="ctr"/>
            <a:r>
              <a:rPr lang="fi-FI" dirty="0"/>
              <a:t>Laki, tapa ja moraali</a:t>
            </a:r>
          </a:p>
        </p:txBody>
      </p:sp>
      <p:sp>
        <p:nvSpPr>
          <p:cNvPr id="3" name="Alaotsikko 2"/>
          <p:cNvSpPr>
            <a:spLocks noGrp="1"/>
          </p:cNvSpPr>
          <p:nvPr>
            <p:ph type="subTitle" idx="1"/>
          </p:nvPr>
        </p:nvSpPr>
        <p:spPr/>
        <p:txBody>
          <a:bodyPr/>
          <a:lstStyle/>
          <a:p>
            <a:endParaRPr lang="fi-FI" dirty="0"/>
          </a:p>
        </p:txBody>
      </p:sp>
    </p:spTree>
    <p:extLst>
      <p:ext uri="{BB962C8B-B14F-4D97-AF65-F5344CB8AC3E}">
        <p14:creationId xmlns:p14="http://schemas.microsoft.com/office/powerpoint/2010/main" val="782385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isällön paikkamerkki 2"/>
          <p:cNvSpPr>
            <a:spLocks noGrp="1"/>
          </p:cNvSpPr>
          <p:nvPr>
            <p:ph idx="1"/>
          </p:nvPr>
        </p:nvSpPr>
        <p:spPr>
          <a:xfrm>
            <a:off x="4289898" y="68094"/>
            <a:ext cx="7626485" cy="6605079"/>
          </a:xfrm>
        </p:spPr>
        <p:txBody>
          <a:bodyPr vert="horz" lIns="91440" tIns="45720" rIns="91440" bIns="45720" rtlCol="0" anchor="t">
            <a:normAutofit fontScale="85000" lnSpcReduction="10000"/>
          </a:bodyPr>
          <a:lstStyle/>
          <a:p>
            <a:pPr>
              <a:lnSpc>
                <a:spcPct val="110000"/>
              </a:lnSpc>
            </a:pPr>
            <a:endParaRPr lang="fi-FI" sz="1100" dirty="0"/>
          </a:p>
          <a:p>
            <a:pPr>
              <a:lnSpc>
                <a:spcPct val="110000"/>
              </a:lnSpc>
            </a:pPr>
            <a:r>
              <a:rPr lang="fi-FI" sz="2400" dirty="0"/>
              <a:t>Moraali on eri asia kuin tavat tai lait, mutta…</a:t>
            </a:r>
            <a:br>
              <a:rPr lang="fi-FI" sz="2400" dirty="0">
                <a:latin typeface="+mn-ea"/>
                <a:cs typeface="+mn-ea"/>
              </a:rPr>
            </a:br>
            <a:endParaRPr lang="fi-FI" sz="2400" dirty="0"/>
          </a:p>
          <a:p>
            <a:pPr>
              <a:lnSpc>
                <a:spcPct val="110000"/>
              </a:lnSpc>
              <a:buFont typeface="Wingdings" panose="05000000000000000000" pitchFamily="2" charset="2"/>
              <a:buChar char="Ø"/>
            </a:pPr>
            <a:r>
              <a:rPr lang="fi-FI" sz="2400" dirty="0"/>
              <a:t>Ihanteelliset lait kuitenkin perustuvat moraalille ja edistävät arvojen toteutumista (yhteisten arvojen toteutuminen heijastuu lakien noudattamisessa).</a:t>
            </a:r>
          </a:p>
          <a:p>
            <a:pPr>
              <a:lnSpc>
                <a:spcPct val="110000"/>
              </a:lnSpc>
              <a:buFont typeface="Wingdings" panose="05000000000000000000" pitchFamily="2" charset="2"/>
              <a:buChar char="Ø"/>
            </a:pPr>
            <a:r>
              <a:rPr lang="fi-FI" sz="2400" dirty="0">
                <a:cs typeface="+mn-ea"/>
              </a:rPr>
              <a:t>Monet lait ovat tiettyyn yhteiskunnalliseen järjestelmään sidonnaisia. Silloin ne kuvastavat ennemminkin sopimuksellisuutta kuin yhteistä moraalia. Näitä ovat myös eri kulttuureissa kehittyneet tavat.</a:t>
            </a:r>
          </a:p>
          <a:p>
            <a:pPr marL="0" indent="0">
              <a:lnSpc>
                <a:spcPct val="110000"/>
              </a:lnSpc>
              <a:buNone/>
            </a:pPr>
            <a:endParaRPr lang="fi-FI" sz="2400" dirty="0">
              <a:cs typeface="+mn-ea"/>
            </a:endParaRPr>
          </a:p>
          <a:p>
            <a:pPr marL="0" indent="0">
              <a:lnSpc>
                <a:spcPct val="110000"/>
              </a:lnSpc>
              <a:buNone/>
            </a:pPr>
            <a:endParaRPr lang="fi-FI" sz="2400" dirty="0">
              <a:cs typeface="+mn-ea"/>
            </a:endParaRPr>
          </a:p>
          <a:p>
            <a:pPr marL="0" indent="0">
              <a:lnSpc>
                <a:spcPct val="110000"/>
              </a:lnSpc>
              <a:buNone/>
            </a:pPr>
            <a:r>
              <a:rPr lang="fi-FI" sz="2400" b="1" dirty="0">
                <a:latin typeface="+mn-ea"/>
                <a:cs typeface="+mn-ea"/>
              </a:rPr>
              <a:t>POHTIKAA RYHMÄSSÄ / PARIN KANSSA:</a:t>
            </a:r>
          </a:p>
          <a:p>
            <a:pPr marL="0" indent="0">
              <a:lnSpc>
                <a:spcPct val="110000"/>
              </a:lnSpc>
              <a:buNone/>
            </a:pPr>
            <a:r>
              <a:rPr lang="fi-FI" sz="2400" dirty="0">
                <a:latin typeface="+mn-ea"/>
                <a:cs typeface="+mn-ea"/>
              </a:rPr>
              <a:t>Millaisia esimerkkejä tiedätte tai löydätte laeista tai tavoista, mitkä ovat jossain maassa tai kulttuurissa säädettyjä tai noudatettuja, mutta toisessa maassa tai kulttuurissa niiden noudattamatta jättäminen ei olisi rikos eikä paheksuttua (tai toisinpäin)? </a:t>
            </a:r>
          </a:p>
          <a:p>
            <a:pPr marL="0" indent="0">
              <a:lnSpc>
                <a:spcPct val="110000"/>
              </a:lnSpc>
              <a:buNone/>
            </a:pPr>
            <a:endParaRPr lang="fi-FI" sz="1100" dirty="0">
              <a:latin typeface="+mn-ea"/>
              <a:cs typeface="+mn-ea"/>
            </a:endParaRPr>
          </a:p>
          <a:p>
            <a:pPr marL="0" indent="0">
              <a:lnSpc>
                <a:spcPct val="110000"/>
              </a:lnSpc>
              <a:buNone/>
            </a:pPr>
            <a:br>
              <a:rPr lang="fi-FI" sz="1100" dirty="0">
                <a:latin typeface="+mn-ea"/>
                <a:cs typeface="+mn-ea"/>
              </a:rPr>
            </a:br>
            <a:endParaRPr lang="fi-FI" sz="1100" dirty="0"/>
          </a:p>
          <a:p>
            <a:pPr marL="0" indent="0">
              <a:lnSpc>
                <a:spcPct val="110000"/>
              </a:lnSpc>
              <a:buNone/>
            </a:pPr>
            <a:endParaRPr lang="fi-FI" sz="1100" dirty="0"/>
          </a:p>
          <a:p>
            <a:pPr marL="0" indent="0">
              <a:lnSpc>
                <a:spcPct val="110000"/>
              </a:lnSpc>
              <a:buNone/>
            </a:pPr>
            <a:endParaRPr lang="fi-FI" sz="1100" dirty="0"/>
          </a:p>
        </p:txBody>
      </p:sp>
    </p:spTree>
    <p:extLst>
      <p:ext uri="{BB962C8B-B14F-4D97-AF65-F5344CB8AC3E}">
        <p14:creationId xmlns:p14="http://schemas.microsoft.com/office/powerpoint/2010/main" val="138396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DC7797C-29DD-405B-8E42-9C8F669F4F9E}"/>
              </a:ext>
            </a:extLst>
          </p:cNvPr>
          <p:cNvSpPr>
            <a:spLocks noGrp="1"/>
          </p:cNvSpPr>
          <p:nvPr>
            <p:ph type="title"/>
          </p:nvPr>
        </p:nvSpPr>
        <p:spPr/>
        <p:txBody>
          <a:bodyPr/>
          <a:lstStyle/>
          <a:p>
            <a:r>
              <a:rPr lang="fi-FI" dirty="0"/>
              <a:t>Sanktiot moraalisen toiminnan ohjaajina</a:t>
            </a:r>
          </a:p>
        </p:txBody>
      </p:sp>
      <p:sp>
        <p:nvSpPr>
          <p:cNvPr id="3" name="Sisällön paikkamerkki 2">
            <a:extLst>
              <a:ext uri="{FF2B5EF4-FFF2-40B4-BE49-F238E27FC236}">
                <a16:creationId xmlns:a16="http://schemas.microsoft.com/office/drawing/2014/main" id="{87806EE6-7D9A-47E1-B2BB-C7308A0A2707}"/>
              </a:ext>
            </a:extLst>
          </p:cNvPr>
          <p:cNvSpPr>
            <a:spLocks noGrp="1"/>
          </p:cNvSpPr>
          <p:nvPr>
            <p:ph idx="1"/>
          </p:nvPr>
        </p:nvSpPr>
        <p:spPr/>
        <p:txBody>
          <a:bodyPr/>
          <a:lstStyle/>
          <a:p>
            <a:r>
              <a:rPr lang="fi-FI" dirty="0">
                <a:latin typeface="+mn-ea"/>
                <a:cs typeface="+mn-ea"/>
              </a:rPr>
              <a:t>Kun teosta seuraava </a:t>
            </a:r>
            <a:r>
              <a:rPr lang="fi-FI" b="1" i="1" dirty="0">
                <a:latin typeface="+mn-ea"/>
                <a:cs typeface="+mn-ea"/>
              </a:rPr>
              <a:t>sanktio</a:t>
            </a:r>
            <a:r>
              <a:rPr lang="fi-FI" i="1" dirty="0">
                <a:latin typeface="+mn-ea"/>
                <a:cs typeface="+mn-ea"/>
              </a:rPr>
              <a:t> </a:t>
            </a:r>
            <a:r>
              <a:rPr lang="fi-FI" dirty="0">
                <a:latin typeface="+mn-ea"/>
                <a:cs typeface="+mn-ea"/>
              </a:rPr>
              <a:t>lakien rikkojalle määrätään, olemme </a:t>
            </a:r>
            <a:r>
              <a:rPr lang="fi-FI" b="1" i="1" dirty="0">
                <a:latin typeface="+mn-ea"/>
                <a:cs typeface="+mn-ea"/>
              </a:rPr>
              <a:t>juridiikan</a:t>
            </a:r>
            <a:r>
              <a:rPr lang="fi-FI" dirty="0">
                <a:latin typeface="+mn-ea"/>
                <a:cs typeface="+mn-ea"/>
              </a:rPr>
              <a:t> alueella, kun taas punnitsemme, mitä arvoja hän teollaan rikkoi tai miten häntä tulisi rangaista olemme </a:t>
            </a:r>
            <a:r>
              <a:rPr lang="fi-FI" b="1" i="1" dirty="0">
                <a:latin typeface="+mn-ea"/>
                <a:cs typeface="+mn-ea"/>
              </a:rPr>
              <a:t>eettisen</a:t>
            </a:r>
            <a:r>
              <a:rPr lang="fi-FI" dirty="0">
                <a:latin typeface="+mn-ea"/>
                <a:cs typeface="+mn-ea"/>
              </a:rPr>
              <a:t> pohdinnan äärellä.</a:t>
            </a:r>
          </a:p>
          <a:p>
            <a:pPr marL="0" indent="0">
              <a:buNone/>
            </a:pPr>
            <a:endParaRPr lang="fi-FI" dirty="0">
              <a:latin typeface="+mn-ea"/>
              <a:cs typeface="+mn-ea"/>
            </a:endParaRPr>
          </a:p>
          <a:p>
            <a:pPr marL="0" indent="0">
              <a:buNone/>
            </a:pPr>
            <a:r>
              <a:rPr lang="fi-FI" dirty="0" err="1">
                <a:latin typeface="+mn-ea"/>
                <a:cs typeface="+mn-ea"/>
              </a:rPr>
              <a:t>Huom</a:t>
            </a:r>
            <a:r>
              <a:rPr lang="fi-FI" dirty="0">
                <a:latin typeface="+mn-ea"/>
                <a:cs typeface="+mn-ea"/>
              </a:rPr>
              <a:t>! Sanktio voi olla myös positiivinen (palkitaan normien noudattamisesta)</a:t>
            </a:r>
            <a:endParaRPr lang="fi-FI" dirty="0"/>
          </a:p>
        </p:txBody>
      </p:sp>
    </p:spTree>
    <p:extLst>
      <p:ext uri="{BB962C8B-B14F-4D97-AF65-F5344CB8AC3E}">
        <p14:creationId xmlns:p14="http://schemas.microsoft.com/office/powerpoint/2010/main" val="3115348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isällön paikkamerkki 2"/>
          <p:cNvSpPr>
            <a:spLocks noGrp="1"/>
          </p:cNvSpPr>
          <p:nvPr>
            <p:ph idx="1"/>
          </p:nvPr>
        </p:nvSpPr>
        <p:spPr>
          <a:xfrm>
            <a:off x="4367719" y="223736"/>
            <a:ext cx="7480569" cy="6478621"/>
          </a:xfrm>
        </p:spPr>
        <p:txBody>
          <a:bodyPr vert="horz" lIns="91440" tIns="45720" rIns="91440" bIns="45720" rtlCol="0" anchor="t">
            <a:normAutofit fontScale="92500"/>
          </a:bodyPr>
          <a:lstStyle/>
          <a:p>
            <a:pPr marL="0" indent="0">
              <a:lnSpc>
                <a:spcPct val="110000"/>
              </a:lnSpc>
              <a:buNone/>
            </a:pPr>
            <a:r>
              <a:rPr lang="fi-FI" sz="2400" b="1" dirty="0">
                <a:cs typeface="+mn-ea"/>
              </a:rPr>
              <a:t>Moraalinormi</a:t>
            </a:r>
            <a:r>
              <a:rPr lang="fi-FI" sz="2400" dirty="0">
                <a:cs typeface="+mn-ea"/>
              </a:rPr>
              <a:t> = eettiset arvot pyritään toteuttamaan niiden avulla eivätkä niiden sisällöt muutu ajan tai paikan mukana</a:t>
            </a:r>
          </a:p>
          <a:p>
            <a:pPr marL="0" indent="0">
              <a:lnSpc>
                <a:spcPct val="110000"/>
              </a:lnSpc>
              <a:buNone/>
            </a:pPr>
            <a:br>
              <a:rPr lang="fi-FI" sz="2400" dirty="0">
                <a:cs typeface="+mn-ea"/>
              </a:rPr>
            </a:br>
            <a:r>
              <a:rPr lang="fi-FI" sz="2400" b="1" dirty="0"/>
              <a:t>Moraalinormien luonne: </a:t>
            </a:r>
          </a:p>
          <a:p>
            <a:pPr marL="0" indent="0">
              <a:lnSpc>
                <a:spcPct val="110000"/>
              </a:lnSpc>
              <a:buNone/>
            </a:pPr>
            <a:endParaRPr lang="fi-FI" sz="2400" dirty="0"/>
          </a:p>
          <a:p>
            <a:pPr>
              <a:lnSpc>
                <a:spcPct val="110000"/>
              </a:lnSpc>
              <a:buAutoNum type="arabicPeriod"/>
            </a:pPr>
            <a:r>
              <a:rPr lang="fi-FI" sz="2400" dirty="0"/>
              <a:t> </a:t>
            </a:r>
            <a:r>
              <a:rPr lang="fi-FI" sz="2400" b="1" dirty="0"/>
              <a:t>universaaleja</a:t>
            </a:r>
            <a:r>
              <a:rPr lang="fi-FI" sz="2400" dirty="0"/>
              <a:t> eli yleispäteviä (ajattomia ja kulttuureista riippumattomia)</a:t>
            </a:r>
            <a:br>
              <a:rPr lang="fi-FI" sz="2400" dirty="0">
                <a:cs typeface="+mn-ea"/>
              </a:rPr>
            </a:br>
            <a:endParaRPr lang="fi-FI" sz="2400" dirty="0"/>
          </a:p>
          <a:p>
            <a:pPr>
              <a:lnSpc>
                <a:spcPct val="110000"/>
              </a:lnSpc>
              <a:buAutoNum type="arabicPeriod"/>
            </a:pPr>
            <a:r>
              <a:rPr lang="fi-FI" sz="2400" dirty="0"/>
              <a:t> </a:t>
            </a:r>
            <a:r>
              <a:rPr lang="fi-FI" sz="2400" b="1" dirty="0"/>
              <a:t>autonomisia</a:t>
            </a:r>
            <a:r>
              <a:rPr lang="fi-FI" sz="2400" dirty="0"/>
              <a:t> eli itsenäisiä (eivät riipu tulkinnoista tai politiikan suuntaviivoista)</a:t>
            </a:r>
          </a:p>
          <a:p>
            <a:pPr marL="0" indent="0">
              <a:lnSpc>
                <a:spcPct val="110000"/>
              </a:lnSpc>
              <a:buNone/>
            </a:pPr>
            <a:endParaRPr lang="fi-FI" sz="2400" b="1" dirty="0"/>
          </a:p>
          <a:p>
            <a:pPr>
              <a:lnSpc>
                <a:spcPct val="110000"/>
              </a:lnSpc>
              <a:buFont typeface="Wingdings" panose="05000000000000000000" pitchFamily="2" charset="2"/>
              <a:buChar char="Ø"/>
            </a:pPr>
            <a:r>
              <a:rPr lang="fi-FI" sz="2400" dirty="0"/>
              <a:t>Tulkinnanvaraista on, onko olemassa kaikille yhteistä moraalia (</a:t>
            </a:r>
            <a:r>
              <a:rPr lang="fi-FI" sz="2400" i="1" dirty="0"/>
              <a:t>arvo-objektivismi</a:t>
            </a:r>
            <a:r>
              <a:rPr lang="fi-FI" sz="2400" dirty="0"/>
              <a:t>), vai onko moraali ihmistenvälistä (</a:t>
            </a:r>
            <a:r>
              <a:rPr lang="fi-FI" sz="2400" i="1" dirty="0" err="1"/>
              <a:t>intersubjektiivisuus</a:t>
            </a:r>
            <a:r>
              <a:rPr lang="fi-FI" sz="2400" dirty="0"/>
              <a:t>) tai jopa jokaisen ihmisen itsensä itselleen luomaa (</a:t>
            </a:r>
            <a:r>
              <a:rPr lang="fi-FI" sz="2400" i="1" dirty="0"/>
              <a:t>subjektiivisuus</a:t>
            </a:r>
            <a:r>
              <a:rPr lang="fi-FI" sz="2400" dirty="0"/>
              <a:t>)</a:t>
            </a:r>
          </a:p>
          <a:p>
            <a:pPr marL="0" indent="0">
              <a:lnSpc>
                <a:spcPct val="110000"/>
              </a:lnSpc>
              <a:buNone/>
            </a:pPr>
            <a:endParaRPr lang="fi-FI" sz="2400" dirty="0"/>
          </a:p>
          <a:p>
            <a:pPr>
              <a:lnSpc>
                <a:spcPct val="110000"/>
              </a:lnSpc>
            </a:pPr>
            <a:endParaRPr lang="fi-FI" sz="1300" dirty="0"/>
          </a:p>
          <a:p>
            <a:pPr>
              <a:lnSpc>
                <a:spcPct val="110000"/>
              </a:lnSpc>
            </a:pPr>
            <a:endParaRPr lang="fi-FI" sz="1300" dirty="0"/>
          </a:p>
        </p:txBody>
      </p:sp>
    </p:spTree>
    <p:extLst>
      <p:ext uri="{BB962C8B-B14F-4D97-AF65-F5344CB8AC3E}">
        <p14:creationId xmlns:p14="http://schemas.microsoft.com/office/powerpoint/2010/main" val="2673824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6061982-19B5-4B16-AFF1-7A34780D4DE0}"/>
              </a:ext>
            </a:extLst>
          </p:cNvPr>
          <p:cNvSpPr>
            <a:spLocks noGrp="1"/>
          </p:cNvSpPr>
          <p:nvPr>
            <p:ph type="title"/>
          </p:nvPr>
        </p:nvSpPr>
        <p:spPr/>
        <p:txBody>
          <a:bodyPr/>
          <a:lstStyle/>
          <a:p>
            <a:pPr algn="ctr"/>
            <a:r>
              <a:rPr lang="fi-FI" b="1" dirty="0"/>
              <a:t>POHTIKAA RYHMÄSSÄ / PARIN KANSSA:</a:t>
            </a:r>
            <a:br>
              <a:rPr lang="fi-FI" b="1" dirty="0"/>
            </a:br>
            <a:endParaRPr lang="fi-FI" dirty="0"/>
          </a:p>
        </p:txBody>
      </p:sp>
      <p:sp>
        <p:nvSpPr>
          <p:cNvPr id="3" name="Sisällön paikkamerkki 2">
            <a:extLst>
              <a:ext uri="{FF2B5EF4-FFF2-40B4-BE49-F238E27FC236}">
                <a16:creationId xmlns:a16="http://schemas.microsoft.com/office/drawing/2014/main" id="{7014E816-A59F-4BA2-84D1-6321FEB076BE}"/>
              </a:ext>
            </a:extLst>
          </p:cNvPr>
          <p:cNvSpPr>
            <a:spLocks noGrp="1"/>
          </p:cNvSpPr>
          <p:nvPr>
            <p:ph idx="1"/>
          </p:nvPr>
        </p:nvSpPr>
        <p:spPr/>
        <p:txBody>
          <a:bodyPr/>
          <a:lstStyle/>
          <a:p>
            <a:pPr marL="0" indent="0" algn="ctr">
              <a:lnSpc>
                <a:spcPct val="110000"/>
              </a:lnSpc>
              <a:buNone/>
            </a:pPr>
            <a:r>
              <a:rPr lang="fi-FI" b="1" dirty="0"/>
              <a:t>Onko mielestänne olemassa kaikille maailman ihmisille yhteistä moraalia? Perustelkaa mitkä moraaliset arvot kaikkien ihmisten tulisi jakaa.</a:t>
            </a:r>
          </a:p>
          <a:p>
            <a:pPr algn="ctr"/>
            <a:endParaRPr lang="fi-FI" dirty="0"/>
          </a:p>
        </p:txBody>
      </p:sp>
    </p:spTree>
    <p:extLst>
      <p:ext uri="{BB962C8B-B14F-4D97-AF65-F5344CB8AC3E}">
        <p14:creationId xmlns:p14="http://schemas.microsoft.com/office/powerpoint/2010/main" val="223815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8F958C19-D448-4DCE-A208-8BBFD9B7AC30}"/>
              </a:ext>
            </a:extLst>
          </p:cNvPr>
          <p:cNvSpPr>
            <a:spLocks noGrp="1"/>
          </p:cNvSpPr>
          <p:nvPr>
            <p:ph idx="1"/>
          </p:nvPr>
        </p:nvSpPr>
        <p:spPr>
          <a:xfrm>
            <a:off x="838200" y="1087120"/>
            <a:ext cx="10515600" cy="5089843"/>
          </a:xfrm>
        </p:spPr>
        <p:txBody>
          <a:bodyPr>
            <a:normAutofit/>
          </a:bodyPr>
          <a:lstStyle/>
          <a:p>
            <a:pPr marL="0" indent="0">
              <a:buNone/>
            </a:pPr>
            <a:r>
              <a:rPr lang="fi-FI" sz="2400" b="1" dirty="0"/>
              <a:t>Teon moraalisuus edellyttää…</a:t>
            </a:r>
            <a:br>
              <a:rPr lang="en-US" dirty="0">
                <a:latin typeface="+mn-ea"/>
                <a:cs typeface="+mn-ea"/>
              </a:rPr>
            </a:br>
            <a:endParaRPr lang="fi-FI" dirty="0"/>
          </a:p>
          <a:p>
            <a:pPr>
              <a:buAutoNum type="arabicPeriod"/>
            </a:pPr>
            <a:r>
              <a:rPr lang="fi-FI" sz="2400" dirty="0"/>
              <a:t> että ihmisellä on vaihtoehtoja </a:t>
            </a:r>
          </a:p>
          <a:p>
            <a:pPr>
              <a:buAutoNum type="arabicPeriod"/>
            </a:pPr>
            <a:r>
              <a:rPr lang="fi-FI" sz="2400" dirty="0"/>
              <a:t> että ihmisellä on vapaus valita </a:t>
            </a:r>
            <a:endParaRPr lang="en-US" sz="2400" dirty="0"/>
          </a:p>
          <a:p>
            <a:pPr>
              <a:buAutoNum type="arabicPeriod"/>
            </a:pPr>
            <a:r>
              <a:rPr lang="fi-FI" sz="2400" dirty="0"/>
              <a:t> että tekoon liittyy arvoulottuvuus eli se edistää / estää yhteisten arvojen toteutumisen</a:t>
            </a:r>
            <a:endParaRPr lang="en-US" sz="2400" dirty="0"/>
          </a:p>
          <a:p>
            <a:pPr>
              <a:buAutoNum type="arabicPeriod"/>
            </a:pPr>
            <a:r>
              <a:rPr lang="fi-FI" sz="2400" dirty="0"/>
              <a:t> että teolla on vaikutuksia sekä omaan että toisten elämään</a:t>
            </a:r>
            <a:endParaRPr lang="en-US" sz="2400" dirty="0"/>
          </a:p>
          <a:p>
            <a:pPr marL="0" indent="0">
              <a:buNone/>
            </a:pPr>
            <a:r>
              <a:rPr lang="fi-FI" sz="2400" dirty="0"/>
              <a:t>    Kyse ei ole makuasioista, tavoista tai taidoista, vaan toisten yksilöiden ja yhteisten asioiden kunnioittamisesta sekä yhteisten arvojen edistämisestä.</a:t>
            </a:r>
            <a:endParaRPr lang="en-US" sz="2400" dirty="0">
              <a:cs typeface="Calibri" panose="020F0502020204030204"/>
            </a:endParaRPr>
          </a:p>
          <a:p>
            <a:endParaRPr lang="fi-FI" dirty="0"/>
          </a:p>
        </p:txBody>
      </p:sp>
      <p:cxnSp>
        <p:nvCxnSpPr>
          <p:cNvPr id="4" name="Suora nuoliyhdysviiva 3">
            <a:extLst>
              <a:ext uri="{FF2B5EF4-FFF2-40B4-BE49-F238E27FC236}">
                <a16:creationId xmlns:a16="http://schemas.microsoft.com/office/drawing/2014/main" id="{A5EA7976-B5D7-4825-88C7-35EC0C2E2F42}"/>
              </a:ext>
            </a:extLst>
          </p:cNvPr>
          <p:cNvCxnSpPr/>
          <p:nvPr/>
        </p:nvCxnSpPr>
        <p:spPr>
          <a:xfrm>
            <a:off x="838200" y="5005633"/>
            <a:ext cx="273377"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1818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DFA1180-2FB8-4AFF-88F0-B3720109FF87}"/>
              </a:ext>
            </a:extLst>
          </p:cNvPr>
          <p:cNvSpPr>
            <a:spLocks noGrp="1"/>
          </p:cNvSpPr>
          <p:nvPr>
            <p:ph type="title"/>
          </p:nvPr>
        </p:nvSpPr>
        <p:spPr/>
        <p:txBody>
          <a:bodyPr/>
          <a:lstStyle/>
          <a:p>
            <a:r>
              <a:rPr lang="fi-FI" b="1" dirty="0">
                <a:solidFill>
                  <a:srgbClr val="C00000"/>
                </a:solidFill>
              </a:rPr>
              <a:t>POHTIKAA RYHMÄSSÄ / PARIN KANSSA:</a:t>
            </a:r>
          </a:p>
        </p:txBody>
      </p:sp>
      <p:sp>
        <p:nvSpPr>
          <p:cNvPr id="3" name="Sisällön paikkamerkki 2">
            <a:extLst>
              <a:ext uri="{FF2B5EF4-FFF2-40B4-BE49-F238E27FC236}">
                <a16:creationId xmlns:a16="http://schemas.microsoft.com/office/drawing/2014/main" id="{6D71ACCB-E410-49BC-97EC-A82D7DA55F7D}"/>
              </a:ext>
            </a:extLst>
          </p:cNvPr>
          <p:cNvSpPr>
            <a:spLocks noGrp="1"/>
          </p:cNvSpPr>
          <p:nvPr>
            <p:ph idx="1"/>
          </p:nvPr>
        </p:nvSpPr>
        <p:spPr>
          <a:xfrm>
            <a:off x="838200" y="1825625"/>
            <a:ext cx="10515600" cy="4551206"/>
          </a:xfrm>
          <a:noFill/>
        </p:spPr>
        <p:txBody>
          <a:bodyPr vert="horz" lIns="91440" tIns="45720" rIns="91440" bIns="45720" rtlCol="0" anchor="t">
            <a:normAutofit/>
          </a:bodyPr>
          <a:lstStyle/>
          <a:p>
            <a:pPr marL="0" indent="0" algn="ctr">
              <a:buNone/>
            </a:pPr>
            <a:r>
              <a:rPr lang="fi-FI" sz="2400" b="1" dirty="0">
                <a:solidFill>
                  <a:srgbClr val="C00000"/>
                </a:solidFill>
                <a:cs typeface="Calibri"/>
              </a:rPr>
              <a:t>Mikä on mielestänne oikeudenmukainen rangaistus alla oleviin rikoksiin? Miksi? Mitkä asiat tulisi teidän mielestänne vaikuttaa rangaistuksen koventamiseen / lieventämiseen? </a:t>
            </a:r>
            <a:endParaRPr lang="fi-FI" sz="2400" b="1" dirty="0">
              <a:solidFill>
                <a:srgbClr val="C00000"/>
              </a:solidFill>
            </a:endParaRPr>
          </a:p>
          <a:p>
            <a:pPr marL="0" indent="0">
              <a:buNone/>
            </a:pPr>
            <a:endParaRPr lang="fi-FI" dirty="0">
              <a:cs typeface="Calibri"/>
            </a:endParaRPr>
          </a:p>
          <a:p>
            <a:pPr marL="0" indent="0">
              <a:buNone/>
            </a:pPr>
            <a:r>
              <a:rPr lang="fi-FI" dirty="0">
                <a:cs typeface="Calibri"/>
              </a:rPr>
              <a:t>		a) 16-vuotias tyttö maalaa graffitin Kuopion rautatieaseman seinään. </a:t>
            </a:r>
          </a:p>
          <a:p>
            <a:pPr marL="0" indent="0">
              <a:buNone/>
            </a:pPr>
            <a:r>
              <a:rPr lang="fi-FI" dirty="0">
                <a:cs typeface="Calibri"/>
              </a:rPr>
              <a:t>		b) Mies ajaa 1,8 promillen humalassa autolla R-kioskille. </a:t>
            </a:r>
          </a:p>
          <a:p>
            <a:pPr marL="0" indent="0">
              <a:buNone/>
            </a:pPr>
            <a:r>
              <a:rPr lang="fi-FI" dirty="0">
                <a:cs typeface="Calibri"/>
              </a:rPr>
              <a:t>		c) Isäpuoli hyväksikäyttää 10-vuotiasta lasta seksuaalisesti. </a:t>
            </a:r>
          </a:p>
          <a:p>
            <a:pPr marL="0" indent="0">
              <a:buNone/>
            </a:pPr>
            <a:r>
              <a:rPr lang="fi-FI" dirty="0">
                <a:cs typeface="Calibri"/>
              </a:rPr>
              <a:t>		d) Huumekauppias puukottaa asiakkaansa tämän huumevelkojen takia.</a:t>
            </a:r>
          </a:p>
          <a:p>
            <a:pPr marL="0" indent="0">
              <a:buNone/>
            </a:pPr>
            <a:endParaRPr lang="fi-FI" dirty="0">
              <a:cs typeface="Calibri"/>
            </a:endParaRPr>
          </a:p>
          <a:p>
            <a:pPr marL="0" indent="0">
              <a:buNone/>
            </a:pPr>
            <a:endParaRPr lang="fi-FI" dirty="0">
              <a:cs typeface="Calibri"/>
            </a:endParaRPr>
          </a:p>
        </p:txBody>
      </p:sp>
    </p:spTree>
    <p:extLst>
      <p:ext uri="{BB962C8B-B14F-4D97-AF65-F5344CB8AC3E}">
        <p14:creationId xmlns:p14="http://schemas.microsoft.com/office/powerpoint/2010/main" val="682973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A390DEE-4C54-4015-9588-B780B0F238F6}"/>
              </a:ext>
            </a:extLst>
          </p:cNvPr>
          <p:cNvSpPr>
            <a:spLocks noGrp="1"/>
          </p:cNvSpPr>
          <p:nvPr>
            <p:ph type="title"/>
          </p:nvPr>
        </p:nvSpPr>
        <p:spPr/>
        <p:txBody>
          <a:bodyPr/>
          <a:lstStyle/>
          <a:p>
            <a:pPr algn="ctr"/>
            <a:r>
              <a:rPr lang="fi-FI" b="1" dirty="0">
                <a:solidFill>
                  <a:srgbClr val="C00000"/>
                </a:solidFill>
              </a:rPr>
              <a:t>POHTIKAA RYHMÄSSÄ / PARIN KANSSA:</a:t>
            </a:r>
            <a:endParaRPr lang="fi-FI" dirty="0"/>
          </a:p>
        </p:txBody>
      </p:sp>
      <p:sp>
        <p:nvSpPr>
          <p:cNvPr id="3" name="Sisällön paikkamerkki 2">
            <a:extLst>
              <a:ext uri="{FF2B5EF4-FFF2-40B4-BE49-F238E27FC236}">
                <a16:creationId xmlns:a16="http://schemas.microsoft.com/office/drawing/2014/main" id="{68142D34-FCFF-44C4-971D-9232D5DE7B38}"/>
              </a:ext>
            </a:extLst>
          </p:cNvPr>
          <p:cNvSpPr>
            <a:spLocks noGrp="1"/>
          </p:cNvSpPr>
          <p:nvPr>
            <p:ph idx="1"/>
          </p:nvPr>
        </p:nvSpPr>
        <p:spPr/>
        <p:txBody>
          <a:bodyPr/>
          <a:lstStyle/>
          <a:p>
            <a:pPr marL="0" indent="0" algn="ctr">
              <a:buNone/>
            </a:pPr>
            <a:r>
              <a:rPr lang="fi-FI" sz="2400" b="1" dirty="0">
                <a:solidFill>
                  <a:srgbClr val="C00000"/>
                </a:solidFill>
                <a:cs typeface="Calibri"/>
              </a:rPr>
              <a:t>Lukekaa kaksi alla olevaa artikkelia ja miettikää asioita, joiden vuoksi mielestänne saa tai pitäisi olla kansalaistottelematon nykypäivänä. Valmistautukaa perustelemaan mielipiteenne.</a:t>
            </a:r>
          </a:p>
          <a:p>
            <a:pPr marL="0" indent="0">
              <a:buNone/>
            </a:pPr>
            <a:endParaRPr lang="fi-FI" sz="2400" b="1" dirty="0">
              <a:cs typeface="Calibri"/>
            </a:endParaRPr>
          </a:p>
          <a:p>
            <a:pPr lvl="1"/>
            <a:r>
              <a:rPr lang="fi-FI" sz="2200" dirty="0">
                <a:hlinkClick r:id="rId2"/>
              </a:rPr>
              <a:t>Suomen Kuvalehden artikkeli kansalaistottelemattomuudesta</a:t>
            </a:r>
            <a:endParaRPr lang="fi-FI" sz="2200" dirty="0"/>
          </a:p>
          <a:p>
            <a:pPr lvl="1"/>
            <a:r>
              <a:rPr lang="fi-FI" sz="2200" dirty="0">
                <a:hlinkClick r:id="rId3"/>
              </a:rPr>
              <a:t>Panu Raatikaisen kirjoitus kansalaistottelemattomuudesta Voimassa</a:t>
            </a:r>
            <a:endParaRPr lang="fi-FI" sz="2200" b="1" dirty="0">
              <a:cs typeface="Calibri"/>
            </a:endParaRPr>
          </a:p>
          <a:p>
            <a:endParaRPr lang="fi-FI" dirty="0"/>
          </a:p>
        </p:txBody>
      </p:sp>
    </p:spTree>
    <p:extLst>
      <p:ext uri="{BB962C8B-B14F-4D97-AF65-F5344CB8AC3E}">
        <p14:creationId xmlns:p14="http://schemas.microsoft.com/office/powerpoint/2010/main" val="1747973071"/>
      </p:ext>
    </p:extLst>
  </p:cSld>
  <p:clrMapOvr>
    <a:masterClrMapping/>
  </p:clrMapOvr>
</p:sld>
</file>

<file path=ppt/theme/theme1.xml><?xml version="1.0" encoding="utf-8"?>
<a:theme xmlns:a="http://schemas.openxmlformats.org/drawingml/2006/main" name="Galleria">
  <a:themeElements>
    <a:clrScheme name="Galleri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i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i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1644635D916A445BACC70EDA8627DEB" ma:contentTypeVersion="10" ma:contentTypeDescription="Create a new document." ma:contentTypeScope="" ma:versionID="86be26a074ee987a06bad154f119475b">
  <xsd:schema xmlns:xsd="http://www.w3.org/2001/XMLSchema" xmlns:xs="http://www.w3.org/2001/XMLSchema" xmlns:p="http://schemas.microsoft.com/office/2006/metadata/properties" xmlns:ns3="9ccf7d71-f191-4701-985d-9e8e9bdf8074" xmlns:ns4="ce073aa5-f0de-49ec-91b0-998648a93a3e" targetNamespace="http://schemas.microsoft.com/office/2006/metadata/properties" ma:root="true" ma:fieldsID="be9362532265f2de3ba31b22655ebd91" ns3:_="" ns4:_="">
    <xsd:import namespace="9ccf7d71-f191-4701-985d-9e8e9bdf8074"/>
    <xsd:import namespace="ce073aa5-f0de-49ec-91b0-998648a93a3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cf7d71-f191-4701-985d-9e8e9bdf8074"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e073aa5-f0de-49ec-91b0-998648a93a3e"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0788810-DA29-4345-804D-C83239E34D39}">
  <ds:schemaRefs>
    <ds:schemaRef ds:uri="9ccf7d71-f191-4701-985d-9e8e9bdf8074"/>
    <ds:schemaRef ds:uri="http://purl.org/dc/terms/"/>
    <ds:schemaRef ds:uri="http://schemas.microsoft.com/office/2006/documentManagement/types"/>
    <ds:schemaRef ds:uri="http://purl.org/dc/dcmitype/"/>
    <ds:schemaRef ds:uri="http://schemas.microsoft.com/office/infopath/2007/PartnerControls"/>
    <ds:schemaRef ds:uri="ce073aa5-f0de-49ec-91b0-998648a93a3e"/>
    <ds:schemaRef ds:uri="http://purl.org/dc/elements/1.1/"/>
    <ds:schemaRef ds:uri="http://schemas.microsoft.com/office/2006/metadata/properti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7602EDA-87B2-4F87-B53D-F2EDB46E2ED6}">
  <ds:schemaRefs>
    <ds:schemaRef ds:uri="http://schemas.microsoft.com/sharepoint/v3/contenttype/forms"/>
  </ds:schemaRefs>
</ds:datastoreItem>
</file>

<file path=customXml/itemProps3.xml><?xml version="1.0" encoding="utf-8"?>
<ds:datastoreItem xmlns:ds="http://schemas.openxmlformats.org/officeDocument/2006/customXml" ds:itemID="{E42F2906-4211-4DD4-90AE-49EA7AF85F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cf7d71-f191-4701-985d-9e8e9bdf8074"/>
    <ds:schemaRef ds:uri="ce073aa5-f0de-49ec-91b0-998648a93a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31</TotalTime>
  <Words>173</Words>
  <Application>Microsoft Office PowerPoint</Application>
  <PresentationFormat>Laajakuva</PresentationFormat>
  <Paragraphs>43</Paragraphs>
  <Slides>8</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8</vt:i4>
      </vt:variant>
    </vt:vector>
  </HeadingPairs>
  <TitlesOfParts>
    <vt:vector size="12" baseType="lpstr">
      <vt:lpstr>Arial</vt:lpstr>
      <vt:lpstr>Gill Sans MT</vt:lpstr>
      <vt:lpstr>Wingdings</vt:lpstr>
      <vt:lpstr>Galleria</vt:lpstr>
      <vt:lpstr>Laki, tapa ja moraali</vt:lpstr>
      <vt:lpstr>PowerPoint-esitys</vt:lpstr>
      <vt:lpstr>Sanktiot moraalisen toiminnan ohjaajina</vt:lpstr>
      <vt:lpstr>PowerPoint-esitys</vt:lpstr>
      <vt:lpstr>POHTIKAA RYHMÄSSÄ / PARIN KANSSA: </vt:lpstr>
      <vt:lpstr>PowerPoint-esitys</vt:lpstr>
      <vt:lpstr>POHTIKAA RYHMÄSSÄ / PARIN KANSSA:</vt:lpstr>
      <vt:lpstr>POHTIKAA RYHMÄSSÄ / PARIN KANSSA: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Laki, tapa ja moraali</dc:title>
  <dc:creator>Hietala Titta</dc:creator>
  <cp:lastModifiedBy>Hietala Titta</cp:lastModifiedBy>
  <cp:revision>3</cp:revision>
  <dcterms:created xsi:type="dcterms:W3CDTF">2020-03-06T09:56:26Z</dcterms:created>
  <dcterms:modified xsi:type="dcterms:W3CDTF">2020-03-06T10:27:54Z</dcterms:modified>
</cp:coreProperties>
</file>