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739" r:id="rId5"/>
  </p:sldMasterIdLst>
  <p:notesMasterIdLst>
    <p:notesMasterId r:id="rId28"/>
  </p:notesMasterIdLst>
  <p:sldIdLst>
    <p:sldId id="282" r:id="rId6"/>
    <p:sldId id="283" r:id="rId7"/>
    <p:sldId id="256" r:id="rId8"/>
    <p:sldId id="258" r:id="rId9"/>
    <p:sldId id="273" r:id="rId10"/>
    <p:sldId id="259" r:id="rId11"/>
    <p:sldId id="270" r:id="rId12"/>
    <p:sldId id="274" r:id="rId13"/>
    <p:sldId id="261" r:id="rId14"/>
    <p:sldId id="263" r:id="rId15"/>
    <p:sldId id="278" r:id="rId16"/>
    <p:sldId id="267" r:id="rId17"/>
    <p:sldId id="265" r:id="rId18"/>
    <p:sldId id="269" r:id="rId19"/>
    <p:sldId id="266" r:id="rId20"/>
    <p:sldId id="279" r:id="rId21"/>
    <p:sldId id="260" r:id="rId22"/>
    <p:sldId id="262" r:id="rId23"/>
    <p:sldId id="277" r:id="rId24"/>
    <p:sldId id="275" r:id="rId25"/>
    <p:sldId id="276" r:id="rId26"/>
    <p:sldId id="264" r:id="rId27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D5C4"/>
    <a:srgbClr val="CEFF8C"/>
    <a:srgbClr val="A7C6ED"/>
    <a:srgbClr val="E6BEDD"/>
    <a:srgbClr val="275D38"/>
    <a:srgbClr val="5A71DF"/>
    <a:srgbClr val="FDAA63"/>
    <a:srgbClr val="250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05" d="100"/>
          <a:sy n="105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AC9B7B-DDAE-406B-BF4B-491DDF37D6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5572C-CE63-4BAD-9E63-7FFFAAA49B1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DC7CED-1651-4B1A-9ACD-ADF8250895F8}" type="datetimeFigureOut">
              <a:rPr lang="LID4096"/>
              <a:pPr>
                <a:defRPr/>
              </a:pPr>
              <a:t>10/03/2024</a:t>
            </a:fld>
            <a:endParaRPr lang="en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10187EA-1822-4747-8430-3F3F5CA664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F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14C723B-D4FB-4D9C-9ED0-C7023AC3C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A6964-1F39-4C47-8509-95CAEBA78D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379C4-DCDD-4603-80E3-A25B27DE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2414BD-74DF-41FF-B8F8-E9EB737F9C3E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Tervetuloa ja hyvää kansalaistaitoviikkoa.</a:t>
            </a:r>
          </a:p>
          <a:p>
            <a:r>
              <a:rPr lang="fi-FI" dirty="0"/>
              <a:t>Omat esittelyt</a:t>
            </a:r>
          </a:p>
          <a:p>
            <a:r>
              <a:rPr lang="fi-FI" dirty="0"/>
              <a:t>Kirstin esittely ja päivän agenda</a:t>
            </a:r>
          </a:p>
          <a:p>
            <a:r>
              <a:rPr lang="fi-FI" dirty="0"/>
              <a:t>Verkkoetiketti: Kysymykset ja kommentit chatin kautta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8120C-1E59-4D61-9E97-68CBF809280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32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bg>
      <p:bgPr>
        <a:solidFill>
          <a:srgbClr val="250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uopion kaupungin logo, jossa sana Kuopio kirjoitettu valkoisilla kirjaimilla.">
            <a:extLst>
              <a:ext uri="{FF2B5EF4-FFF2-40B4-BE49-F238E27FC236}">
                <a16:creationId xmlns:a16="http://schemas.microsoft.com/office/drawing/2014/main" id="{22AC848F-83E1-4EB9-A806-75981CC2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42925"/>
            <a:ext cx="1100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474682" cy="1790700"/>
          </a:xfrm>
        </p:spPr>
        <p:txBody>
          <a:bodyPr lIns="0" tIns="0" rIns="0" bIns="0"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474682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4730160-3F9A-8967-35E0-5ED1A36E2B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19955" y="0"/>
            <a:ext cx="5142481" cy="5150065"/>
          </a:xfrm>
          <a:custGeom>
            <a:avLst/>
            <a:gdLst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0 w 6847900"/>
              <a:gd name="connsiteY10" fmla="*/ 0 h 6876700"/>
              <a:gd name="connsiteX11" fmla="*/ 1 w 6847900"/>
              <a:gd name="connsiteY11" fmla="*/ 0 h 6876700"/>
              <a:gd name="connsiteX12" fmla="*/ 1 w 6847900"/>
              <a:gd name="connsiteY12" fmla="*/ 6876700 h 6876700"/>
              <a:gd name="connsiteX13" fmla="*/ 0 w 6847900"/>
              <a:gd name="connsiteY13" fmla="*/ 6876700 h 6876700"/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2970804 w 6847900"/>
              <a:gd name="connsiteY10" fmla="*/ 0 h 6876700"/>
              <a:gd name="connsiteX11" fmla="*/ 0 w 6847900"/>
              <a:gd name="connsiteY11" fmla="*/ 6876700 h 6876700"/>
              <a:gd name="connsiteX12" fmla="*/ 1 w 6847900"/>
              <a:gd name="connsiteY12" fmla="*/ 0 h 6876700"/>
              <a:gd name="connsiteX13" fmla="*/ 1 w 6847900"/>
              <a:gd name="connsiteY13" fmla="*/ 6876700 h 6876700"/>
              <a:gd name="connsiteX14" fmla="*/ 0 w 6847900"/>
              <a:gd name="connsiteY14" fmla="*/ 6876700 h 6876700"/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2970804 w 6847900"/>
              <a:gd name="connsiteY10" fmla="*/ 0 h 6876700"/>
              <a:gd name="connsiteX11" fmla="*/ 0 w 6847900"/>
              <a:gd name="connsiteY11" fmla="*/ 6876700 h 6876700"/>
              <a:gd name="connsiteX12" fmla="*/ 1 w 6847900"/>
              <a:gd name="connsiteY12" fmla="*/ 6876700 h 6876700"/>
              <a:gd name="connsiteX13" fmla="*/ 0 w 6847900"/>
              <a:gd name="connsiteY13" fmla="*/ 6876700 h 6876700"/>
              <a:gd name="connsiteX0" fmla="*/ 2970804 w 6847900"/>
              <a:gd name="connsiteY0" fmla="*/ 0 h 6857999"/>
              <a:gd name="connsiteX1" fmla="*/ 3401652 w 6847900"/>
              <a:gd name="connsiteY1" fmla="*/ 0 h 6857999"/>
              <a:gd name="connsiteX2" fmla="*/ 3560351 w 6847900"/>
              <a:gd name="connsiteY2" fmla="*/ 36449 h 6857999"/>
              <a:gd name="connsiteX3" fmla="*/ 6842399 w 6847900"/>
              <a:gd name="connsiteY3" fmla="*/ 3934039 h 6857999"/>
              <a:gd name="connsiteX4" fmla="*/ 3280742 w 6847900"/>
              <a:gd name="connsiteY4" fmla="*/ 5548737 h 6857999"/>
              <a:gd name="connsiteX5" fmla="*/ 3366617 w 6847900"/>
              <a:gd name="connsiteY5" fmla="*/ 6829227 h 6857999"/>
              <a:gd name="connsiteX6" fmla="*/ 1800359 w 6847900"/>
              <a:gd name="connsiteY6" fmla="*/ 5977176 h 6857999"/>
              <a:gd name="connsiteX7" fmla="*/ 85925 w 6847900"/>
              <a:gd name="connsiteY7" fmla="*/ 2734164 h 6857999"/>
              <a:gd name="connsiteX8" fmla="*/ 3312643 w 6847900"/>
              <a:gd name="connsiteY8" fmla="*/ 2936208 h 6857999"/>
              <a:gd name="connsiteX9" fmla="*/ 2844879 w 6847900"/>
              <a:gd name="connsiteY9" fmla="*/ 23075 h 6857999"/>
              <a:gd name="connsiteX10" fmla="*/ 2970804 w 6847900"/>
              <a:gd name="connsiteY1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7900" h="6857999">
                <a:moveTo>
                  <a:pt x="2970804" y="0"/>
                </a:moveTo>
                <a:lnTo>
                  <a:pt x="3401652" y="0"/>
                </a:lnTo>
                <a:lnTo>
                  <a:pt x="3560351" y="36449"/>
                </a:lnTo>
                <a:cubicBezTo>
                  <a:pt x="4415738" y="300460"/>
                  <a:pt x="6420326" y="1489394"/>
                  <a:pt x="6842399" y="3934039"/>
                </a:cubicBezTo>
                <a:cubicBezTo>
                  <a:pt x="7007883" y="7454732"/>
                  <a:pt x="3386019" y="3652677"/>
                  <a:pt x="3280742" y="5548737"/>
                </a:cubicBezTo>
                <a:cubicBezTo>
                  <a:pt x="3255648" y="6000678"/>
                  <a:pt x="3570167" y="6687971"/>
                  <a:pt x="3366617" y="6829227"/>
                </a:cubicBezTo>
                <a:cubicBezTo>
                  <a:pt x="3163067" y="6970483"/>
                  <a:pt x="2410878" y="6576585"/>
                  <a:pt x="1800359" y="5977176"/>
                </a:cubicBezTo>
                <a:cubicBezTo>
                  <a:pt x="1153175" y="5341769"/>
                  <a:pt x="-377323" y="3878254"/>
                  <a:pt x="85925" y="2734164"/>
                </a:cubicBezTo>
                <a:cubicBezTo>
                  <a:pt x="549173" y="1590074"/>
                  <a:pt x="4668383" y="4423210"/>
                  <a:pt x="3312643" y="2936208"/>
                </a:cubicBezTo>
                <a:cubicBezTo>
                  <a:pt x="1627836" y="1042436"/>
                  <a:pt x="2128420" y="209702"/>
                  <a:pt x="2844879" y="23075"/>
                </a:cubicBezTo>
                <a:lnTo>
                  <a:pt x="29708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0849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382CE382-7B45-4DA8-B731-150F99A03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/>
          <a:stretch>
            <a:fillRect/>
          </a:stretch>
        </p:blipFill>
        <p:spPr bwMode="auto">
          <a:xfrm>
            <a:off x="-3175" y="0"/>
            <a:ext cx="6853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31282"/>
            <a:ext cx="5517696" cy="1579261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2710544"/>
            <a:ext cx="5517696" cy="120657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C53E1B7-728E-4933-904A-602AF035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78A9-2B7F-4E7F-9EA9-9F5BE9EFD846}" type="datetime1">
              <a:rPr lang="fi-FI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ED1414-6141-4091-A201-8374817647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0C50-4252-4E8F-B293-4939E8FEA39C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B84E64B6-243D-48E4-B7A9-2CAF509F9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3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EE7620D8-F17E-42E3-BB20-7DE41EDBB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24947"/>
          <a:stretch>
            <a:fillRect/>
          </a:stretch>
        </p:blipFill>
        <p:spPr bwMode="auto">
          <a:xfrm>
            <a:off x="0" y="0"/>
            <a:ext cx="5984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Kuopion kaupungin logo, jossa sana Kuopio kirjoitettu mustilla kirjaimilla.">
            <a:extLst>
              <a:ext uri="{FF2B5EF4-FFF2-40B4-BE49-F238E27FC236}">
                <a16:creationId xmlns:a16="http://schemas.microsoft.com/office/drawing/2014/main" id="{4C274CA5-8C66-4F4E-87A1-16649B2B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6675"/>
            <a:ext cx="474663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31282"/>
            <a:ext cx="5517696" cy="1579261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2710544"/>
            <a:ext cx="5517696" cy="120657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728A59-EC27-459C-BCBD-9E7C7317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63CA-FF99-4226-A902-8E878CF81E64}" type="datetime1">
              <a:rPr lang="fi-FI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F4A469-BC7B-4206-ADEF-9A958693FA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E44A-4CE9-4F12-90F6-EC8900B6EC78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75B07525-96C3-4A01-A8F0-5993033B0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40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43" y="633045"/>
            <a:ext cx="8332907" cy="8668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49" y="1724792"/>
            <a:ext cx="4062671" cy="300680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080" y="1717482"/>
            <a:ext cx="4062671" cy="30141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3A1D63-AE04-47BD-846F-022E2EAF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D7449-7B70-424F-BB12-ECDEECB2575F}" type="datetime1">
              <a:rPr lang="fi-FI"/>
              <a:pPr>
                <a:defRPr/>
              </a:pPr>
              <a:t>3.10.2024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9D331-C927-4CF0-943F-1D92AB7E95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E046-7A19-4297-963E-C456BE8DE2CF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24860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CD0E04-21A2-BFCB-EF6C-1C9E68CF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633600"/>
            <a:ext cx="8326800" cy="8676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3EB9684-18C3-9FCA-22F1-885E263F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0670-9479-49D9-88C4-C2DC2BEB86F0}" type="datetimeFigureOut">
              <a:rPr lang="fi-FI" smtClean="0"/>
              <a:t>3.10.2024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D3A2876-EF26-D9AE-96FC-21A9CB3A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D91C-03E7-42EC-B8BC-099D830350E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A02C4C-7622-3680-68C8-0A27879A8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842" y="1717482"/>
            <a:ext cx="4062672" cy="40769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995967-D1A0-65C6-D7EA-B222D7BA3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842" y="2125179"/>
            <a:ext cx="4062672" cy="260947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8B90BF6-9CF0-778D-7A8E-F88CD0F75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2485" y="1717482"/>
            <a:ext cx="4062672" cy="40769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E4DF316-8E5B-7E3F-418B-A1B6A4252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2485" y="2125179"/>
            <a:ext cx="4062672" cy="260947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0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42" y="633045"/>
            <a:ext cx="8326315" cy="82764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A0D5E3-E095-459C-8805-D9335625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E750-680A-46E3-AFEC-711FD955F6E0}" type="datetime1">
              <a:rPr lang="fi-FI"/>
              <a:pPr>
                <a:defRPr/>
              </a:pPr>
              <a:t>3.10.2024</a:t>
            </a:fld>
            <a:endParaRPr lang="en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51DE9F-A41D-412A-A434-BCA50B17A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7F9F8-9552-47BF-BD3E-9F47416AEF94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6385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1FE40E-68E9-452D-8B62-CC487844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F5B3-268F-4F41-9E57-7813E9AC1915}" type="datetime1">
              <a:rPr lang="fi-FI"/>
              <a:pPr>
                <a:defRPr/>
              </a:pPr>
              <a:t>3.10.2024</a:t>
            </a:fld>
            <a:endParaRPr lang="en-F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5F16818-5CF8-4313-B34D-D47530B7F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C092-64FD-425A-BFAF-344846BB863F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77805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2"/>
            <a:ext cx="3163583" cy="910007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436" y="1543049"/>
            <a:ext cx="3163583" cy="319160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633042"/>
            <a:ext cx="4841173" cy="410161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3CFB2E-B286-479E-BEE2-415297B7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4226-6224-4CAE-ADA2-1F4FFE4929F3}" type="datetime1">
              <a:rPr lang="fi-FI"/>
              <a:pPr>
                <a:defRPr/>
              </a:pPr>
              <a:t>3.10.2024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4477C-8669-408C-A008-A67E2D989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5031-A456-4645-8F02-BEC4C77D4C37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82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981" y="631600"/>
            <a:ext cx="3163583" cy="910007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436" y="631600"/>
            <a:ext cx="4841173" cy="410161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4981" y="1541607"/>
            <a:ext cx="3163583" cy="319160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2A9548-85B8-4481-BAAA-C161481C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3114-3384-44EF-9079-8E5DE152758C}" type="datetime1">
              <a:rPr lang="fi-FI"/>
              <a:pPr>
                <a:defRPr/>
              </a:pPr>
              <a:t>3.10.2024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6F8DE-3E6C-4BEA-B1F7-F047BBE90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0AA9-869D-4514-833E-5887A8E989B2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7772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Kuopion kaupungin logo, jossa sana Kuopio kirjoitettu mustilla kirjaimilla.">
            <a:extLst>
              <a:ext uri="{FF2B5EF4-FFF2-40B4-BE49-F238E27FC236}">
                <a16:creationId xmlns:a16="http://schemas.microsoft.com/office/drawing/2014/main" id="{C9147DC9-BBAA-4A99-8E62-F047B898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42925"/>
            <a:ext cx="12763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4" y="2240196"/>
            <a:ext cx="4053927" cy="827643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15436" y="3159579"/>
            <a:ext cx="4053927" cy="95060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15435" y="4201921"/>
            <a:ext cx="4053927" cy="62347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EF2BB-D71D-EE89-0DA6-B655E524C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43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2D37F7-87EF-F6F6-1BCC-7F43A9AE2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7F9F527-416B-91AC-FF0F-08600628E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792D85-EF1F-F7D6-D4B6-54328672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980-4C7F-4483-AAF4-BAED9C43C47F}" type="datetimeFigureOut">
              <a:rPr lang="fi-FI" smtClean="0"/>
              <a:t>3.10.2024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7FB6B2-9913-4D1F-3409-6EF9A204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229E9A-F0AF-6ADD-3714-DEA716ED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A1E-DF1B-4693-9D7C-17E71ED82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06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5"/>
            <a:ext cx="8313127" cy="8668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1717482"/>
            <a:ext cx="8313127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B19DB3-4B7C-41BA-AE3B-EBE093D9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F401-8C23-4AD3-94D9-ECD1B46D1969}" type="datetime1">
              <a:rPr lang="fi-FI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F2BEA8-23B5-4DD2-A9DB-98C4332E5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EFACB-7DA3-4681-A2B7-96892D925249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627C7211-012D-4ED4-87B6-E2B0E265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6">
            <a:extLst>
              <a:ext uri="{FF2B5EF4-FFF2-40B4-BE49-F238E27FC236}">
                <a16:creationId xmlns:a16="http://schemas.microsoft.com/office/drawing/2014/main" id="{F7F611E0-53BB-499D-A0D3-471654033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9"/>
          <a:stretch>
            <a:fillRect/>
          </a:stretch>
        </p:blipFill>
        <p:spPr bwMode="auto">
          <a:xfrm>
            <a:off x="5459413" y="-7938"/>
            <a:ext cx="3684587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927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7E506B-07B7-B7A3-7757-F142C10F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ECC693-3B4D-1BA9-98A6-E29A2CE52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C3AB60-4331-12AF-68B3-609CD7EA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980-4C7F-4483-AAF4-BAED9C43C47F}" type="datetimeFigureOut">
              <a:rPr lang="fi-FI" smtClean="0"/>
              <a:t>3.10.2024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8F6AE3-0ABC-5009-1D42-3C01A748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18B5E-8049-8B71-A5AD-7CDA834C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A1E-DF1B-4693-9D7C-17E71ED82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85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EE42FD-D7F4-6200-FDCC-FE875DE9C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44422D-0340-2818-10F2-5877FBD6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8ADE33-1D89-A2B2-0450-B78DB396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980-4C7F-4483-AAF4-BAED9C43C47F}" type="datetimeFigureOut">
              <a:rPr lang="fi-FI" smtClean="0"/>
              <a:t>3.10.2024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C14874-1F09-1086-A9D0-58D1771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EE749B-CFAE-E0EE-1FC8-6729D6F5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A1E-DF1B-4693-9D7C-17E71ED82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9711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1FC520-2020-F9A5-F341-BE40DF93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B62290-5B8F-988D-927D-1C2E0C795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7ADDB08-0EA1-ADDC-C235-1683A5702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C25CB08-019C-911D-9603-AF8E97C5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980-4C7F-4483-AAF4-BAED9C43C47F}" type="datetimeFigureOut">
              <a:rPr lang="fi-FI" smtClean="0"/>
              <a:t>3.10.2024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9154DF-1DE5-9238-8141-E890AC0F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D9088A5-6257-7226-9254-FF5143DE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A1E-DF1B-4693-9D7C-17E71ED82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67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8C421F-0B03-3588-3851-B26BFC20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B8E275-3961-2964-B210-777BF10F3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E1ADA9-4B4D-9662-0594-1E6878691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B0DADB-7498-E794-3FDA-F6C3CF1CC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B511CCA-196A-BFBC-E325-023BF31F1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82D9D38-7AA3-7FCC-FE60-3BFF2883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980-4C7F-4483-AAF4-BAED9C43C47F}" type="datetimeFigureOut">
              <a:rPr lang="fi-FI" smtClean="0"/>
              <a:t>3.10.2024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7D872A-4E2F-7EC0-FD8D-78CA3521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34CC677-AEC2-0868-F252-CE248E93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A1E-DF1B-4693-9D7C-17E71ED82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106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42DE0F-B85F-2095-48A0-992803C2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B02054E-C4C5-02F8-247B-A3E46854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980-4C7F-4483-AAF4-BAED9C43C47F}" type="datetimeFigureOut">
              <a:rPr lang="fi-FI" smtClean="0"/>
              <a:t>3.10.2024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857B86-157D-FF23-76C0-25F52AE3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437932B-43A5-CA80-2711-36FD2E72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A1E-DF1B-4693-9D7C-17E71ED82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785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9C07BA6-60D0-B319-EE64-8F2975B1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980-4C7F-4483-AAF4-BAED9C43C47F}" type="datetimeFigureOut">
              <a:rPr lang="fi-FI" smtClean="0"/>
              <a:t>3.10.2024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E5BADBB-F20B-8FAC-5789-980F6C3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C617CB-3EA3-3F2E-D82D-73A38045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A1E-DF1B-4693-9D7C-17E71ED82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374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949D9-0B6E-E85C-AD36-2D00E371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E9257A-B82C-67AA-E78C-817FB07E6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36AAB1A-3FBF-9245-A562-E69DE4551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D9932D-7240-774B-03D3-9FAD3EBA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980-4C7F-4483-AAF4-BAED9C43C47F}" type="datetimeFigureOut">
              <a:rPr lang="fi-FI" smtClean="0"/>
              <a:t>3.10.2024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C1E86BF-51F7-785C-10BA-B0D17328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6FE33D6-942F-7749-8A38-78829C63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A1E-DF1B-4693-9D7C-17E71ED82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068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CA2BE8-E9D0-FF89-0A68-54510C5F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8918283-6844-6389-AB77-8C3A71ED1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148749-E8C7-6030-E3C5-F773E2FED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D092552-C65D-81B6-3E83-41BC52ED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980-4C7F-4483-AAF4-BAED9C43C47F}" type="datetimeFigureOut">
              <a:rPr lang="fi-FI" smtClean="0"/>
              <a:t>3.10.2024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6ED81BF-359B-3A49-0041-276F0287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BC9FD32-AC48-B5A4-4F2A-F1525070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A1E-DF1B-4693-9D7C-17E71ED82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537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C3BE87-299D-E575-FBE6-D2713F62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0AC984A-56E1-60BF-CE06-438A9B055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BCC347-42CD-010A-8F78-5E8EAFB3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980-4C7F-4483-AAF4-BAED9C43C47F}" type="datetimeFigureOut">
              <a:rPr lang="fi-FI" smtClean="0"/>
              <a:t>3.10.2024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F4BADE-D276-4382-E351-E446BF15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9F4903-4531-7BFC-8A94-70094DE2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A1E-DF1B-4693-9D7C-17E71ED82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1919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08135D-08A9-1D2E-89C4-2A246E6A8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DA48D23-0330-74C0-8F5C-974237FCE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DF8D54-DCBF-D298-EF89-56FCFCD2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980-4C7F-4483-AAF4-BAED9C43C47F}" type="datetimeFigureOut">
              <a:rPr lang="fi-FI" smtClean="0"/>
              <a:t>3.10.2024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7E0420-7AA2-437E-DECC-5108B76C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69FF8B-BC61-7481-C816-625DD477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A1E-DF1B-4693-9D7C-17E71ED82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991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5A7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uopion kaupungin logo, jossa sana Kuopio kirjoitettu valkoisilla kirjaimilla.">
            <a:extLst>
              <a:ext uri="{FF2B5EF4-FFF2-40B4-BE49-F238E27FC236}">
                <a16:creationId xmlns:a16="http://schemas.microsoft.com/office/drawing/2014/main" id="{B353599C-B435-4A7D-8E5A-290F75391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42925"/>
            <a:ext cx="1100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474682" cy="1790700"/>
          </a:xfrm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474682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2842" y="1"/>
            <a:ext cx="5151158" cy="5143499"/>
          </a:xfrm>
          <a:custGeom>
            <a:avLst/>
            <a:gdLst>
              <a:gd name="connsiteX0" fmla="*/ 1052822 w 6868210"/>
              <a:gd name="connsiteY0" fmla="*/ 0 h 6857999"/>
              <a:gd name="connsiteX1" fmla="*/ 6868210 w 6868210"/>
              <a:gd name="connsiteY1" fmla="*/ 0 h 6857999"/>
              <a:gd name="connsiteX2" fmla="*/ 6868210 w 6868210"/>
              <a:gd name="connsiteY2" fmla="*/ 3 h 6857999"/>
              <a:gd name="connsiteX3" fmla="*/ 5825322 w 6868210"/>
              <a:gd name="connsiteY3" fmla="*/ 2288970 h 6857999"/>
              <a:gd name="connsiteX4" fmla="*/ 6860591 w 6868210"/>
              <a:gd name="connsiteY4" fmla="*/ 2285999 h 6857999"/>
              <a:gd name="connsiteX5" fmla="*/ 5821091 w 6868210"/>
              <a:gd name="connsiteY5" fmla="*/ 4575599 h 6857999"/>
              <a:gd name="connsiteX6" fmla="*/ 6868210 w 6868210"/>
              <a:gd name="connsiteY6" fmla="*/ 4569030 h 6857999"/>
              <a:gd name="connsiteX7" fmla="*/ 6868210 w 6868210"/>
              <a:gd name="connsiteY7" fmla="*/ 4569495 h 6857999"/>
              <a:gd name="connsiteX8" fmla="*/ 5831967 w 6868210"/>
              <a:gd name="connsiteY8" fmla="*/ 6857999 h 6857999"/>
              <a:gd name="connsiteX9" fmla="*/ 3058004 w 6868210"/>
              <a:gd name="connsiteY9" fmla="*/ 6857999 h 6857999"/>
              <a:gd name="connsiteX10" fmla="*/ 3095 w 6868210"/>
              <a:gd name="connsiteY10" fmla="*/ 6857304 h 6857999"/>
              <a:gd name="connsiteX11" fmla="*/ 1048846 w 6868210"/>
              <a:gd name="connsiteY11" fmla="*/ 4573451 h 6857999"/>
              <a:gd name="connsiteX12" fmla="*/ 0 w 6868210"/>
              <a:gd name="connsiteY12" fmla="*/ 4573955 h 6857999"/>
              <a:gd name="connsiteX13" fmla="*/ 1043794 w 6868210"/>
              <a:gd name="connsiteY13" fmla="*/ 2289977 h 6857999"/>
              <a:gd name="connsiteX14" fmla="*/ 4858 w 6868210"/>
              <a:gd name="connsiteY14" fmla="*/ 2289442 h 6857999"/>
              <a:gd name="connsiteX15" fmla="*/ 1052822 w 6868210"/>
              <a:gd name="connsiteY1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8210" h="6857999">
                <a:moveTo>
                  <a:pt x="1052822" y="0"/>
                </a:moveTo>
                <a:lnTo>
                  <a:pt x="6868210" y="0"/>
                </a:lnTo>
                <a:lnTo>
                  <a:pt x="6868210" y="3"/>
                </a:lnTo>
                <a:lnTo>
                  <a:pt x="5825322" y="2288970"/>
                </a:lnTo>
                <a:lnTo>
                  <a:pt x="6860591" y="2285999"/>
                </a:lnTo>
                <a:lnTo>
                  <a:pt x="5821091" y="4575599"/>
                </a:lnTo>
                <a:lnTo>
                  <a:pt x="6868210" y="4569030"/>
                </a:lnTo>
                <a:lnTo>
                  <a:pt x="6868210" y="4569495"/>
                </a:lnTo>
                <a:lnTo>
                  <a:pt x="5831967" y="6857999"/>
                </a:lnTo>
                <a:lnTo>
                  <a:pt x="3058004" y="6857999"/>
                </a:lnTo>
                <a:lnTo>
                  <a:pt x="3095" y="6857304"/>
                </a:lnTo>
                <a:lnTo>
                  <a:pt x="1048846" y="4573451"/>
                </a:lnTo>
                <a:lnTo>
                  <a:pt x="0" y="4573955"/>
                </a:lnTo>
                <a:lnTo>
                  <a:pt x="1043794" y="2289977"/>
                </a:lnTo>
                <a:lnTo>
                  <a:pt x="4858" y="2289442"/>
                </a:lnTo>
                <a:cubicBezTo>
                  <a:pt x="100108" y="2102752"/>
                  <a:pt x="698492" y="746760"/>
                  <a:pt x="1052822" y="0"/>
                </a:cubicBezTo>
                <a:close/>
              </a:path>
            </a:pathLst>
          </a:custGeom>
          <a:solidFill>
            <a:srgbClr val="CEFF8C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</p:spTree>
    <p:extLst>
      <p:ext uri="{BB962C8B-B14F-4D97-AF65-F5344CB8AC3E}">
        <p14:creationId xmlns:p14="http://schemas.microsoft.com/office/powerpoint/2010/main" val="223419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rgbClr val="275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Kuopion kaupungin logo, jossa sana Kuopio kirjoitettu valkoisilla kirjaimilla.">
            <a:extLst>
              <a:ext uri="{FF2B5EF4-FFF2-40B4-BE49-F238E27FC236}">
                <a16:creationId xmlns:a16="http://schemas.microsoft.com/office/drawing/2014/main" id="{D00E06DD-EC62-49E5-B635-19434DB04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42925"/>
            <a:ext cx="1100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474682" cy="1790700"/>
          </a:xfrm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474682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4007353" y="0"/>
            <a:ext cx="5128917" cy="5143500"/>
          </a:xfrm>
          <a:custGeom>
            <a:avLst/>
            <a:gdLst>
              <a:gd name="connsiteX0" fmla="*/ 6848864 w 6848864"/>
              <a:gd name="connsiteY0" fmla="*/ 3429020 h 6858000"/>
              <a:gd name="connsiteX1" fmla="*/ 6848864 w 6848864"/>
              <a:gd name="connsiteY1" fmla="*/ 6858000 h 6858000"/>
              <a:gd name="connsiteX2" fmla="*/ 6848863 w 6848864"/>
              <a:gd name="connsiteY2" fmla="*/ 6858000 h 6858000"/>
              <a:gd name="connsiteX3" fmla="*/ 6848863 w 6848864"/>
              <a:gd name="connsiteY3" fmla="*/ 3429040 h 6858000"/>
              <a:gd name="connsiteX4" fmla="*/ 6848863 w 6848864"/>
              <a:gd name="connsiteY4" fmla="*/ 0 h 6858000"/>
              <a:gd name="connsiteX5" fmla="*/ 6848864 w 6848864"/>
              <a:gd name="connsiteY5" fmla="*/ 0 h 6858000"/>
              <a:gd name="connsiteX6" fmla="*/ 6848864 w 6848864"/>
              <a:gd name="connsiteY6" fmla="*/ 3428980 h 6858000"/>
              <a:gd name="connsiteX7" fmla="*/ 6848863 w 6848864"/>
              <a:gd name="connsiteY7" fmla="*/ 3428960 h 6858000"/>
              <a:gd name="connsiteX8" fmla="*/ 1996588 w 6848864"/>
              <a:gd name="connsiteY8" fmla="*/ 0 h 6858000"/>
              <a:gd name="connsiteX9" fmla="*/ 3952612 w 6848864"/>
              <a:gd name="connsiteY9" fmla="*/ 1594205 h 6858000"/>
              <a:gd name="connsiteX10" fmla="*/ 3960306 w 6848864"/>
              <a:gd name="connsiteY10" fmla="*/ 1644622 h 6858000"/>
              <a:gd name="connsiteX11" fmla="*/ 4075116 w 6848864"/>
              <a:gd name="connsiteY11" fmla="*/ 1589315 h 6858000"/>
              <a:gd name="connsiteX12" fmla="*/ 4852278 w 6848864"/>
              <a:gd name="connsiteY12" fmla="*/ 1432413 h 6858000"/>
              <a:gd name="connsiteX13" fmla="*/ 6838557 w 6848864"/>
              <a:gd name="connsiteY13" fmla="*/ 3224861 h 6858000"/>
              <a:gd name="connsiteX14" fmla="*/ 6848863 w 6848864"/>
              <a:gd name="connsiteY14" fmla="*/ 3428960 h 6858000"/>
              <a:gd name="connsiteX15" fmla="*/ 6848863 w 6848864"/>
              <a:gd name="connsiteY15" fmla="*/ 3429040 h 6858000"/>
              <a:gd name="connsiteX16" fmla="*/ 6838557 w 6848864"/>
              <a:gd name="connsiteY16" fmla="*/ 3633140 h 6858000"/>
              <a:gd name="connsiteX17" fmla="*/ 4852278 w 6848864"/>
              <a:gd name="connsiteY17" fmla="*/ 5425587 h 6858000"/>
              <a:gd name="connsiteX18" fmla="*/ 4008570 w 6848864"/>
              <a:gd name="connsiteY18" fmla="*/ 5239088 h 6858000"/>
              <a:gd name="connsiteX19" fmla="*/ 3960218 w 6848864"/>
              <a:gd name="connsiteY19" fmla="*/ 5213955 h 6858000"/>
              <a:gd name="connsiteX20" fmla="*/ 3952612 w 6848864"/>
              <a:gd name="connsiteY20" fmla="*/ 5263795 h 6858000"/>
              <a:gd name="connsiteX21" fmla="*/ 1996588 w 6848864"/>
              <a:gd name="connsiteY21" fmla="*/ 6858000 h 6858000"/>
              <a:gd name="connsiteX22" fmla="*/ 1 w 6848864"/>
              <a:gd name="connsiteY22" fmla="*/ 4861413 h 6858000"/>
              <a:gd name="connsiteX23" fmla="*/ 584788 w 6848864"/>
              <a:gd name="connsiteY23" fmla="*/ 3449613 h 6858000"/>
              <a:gd name="connsiteX24" fmla="*/ 607468 w 6848864"/>
              <a:gd name="connsiteY24" fmla="*/ 3429000 h 6858000"/>
              <a:gd name="connsiteX25" fmla="*/ 584788 w 6848864"/>
              <a:gd name="connsiteY25" fmla="*/ 3408388 h 6858000"/>
              <a:gd name="connsiteX26" fmla="*/ 1 w 6848864"/>
              <a:gd name="connsiteY26" fmla="*/ 1996587 h 6858000"/>
              <a:gd name="connsiteX27" fmla="*/ 1996588 w 6848864"/>
              <a:gd name="connsiteY27" fmla="*/ 0 h 6858000"/>
              <a:gd name="connsiteX28" fmla="*/ 0 w 6848864"/>
              <a:gd name="connsiteY28" fmla="*/ 0 h 6858000"/>
              <a:gd name="connsiteX29" fmla="*/ 1 w 6848864"/>
              <a:gd name="connsiteY29" fmla="*/ 0 h 6858000"/>
              <a:gd name="connsiteX30" fmla="*/ 1 w 6848864"/>
              <a:gd name="connsiteY30" fmla="*/ 1996587 h 6858000"/>
              <a:gd name="connsiteX31" fmla="*/ 1 w 6848864"/>
              <a:gd name="connsiteY31" fmla="*/ 4861413 h 6858000"/>
              <a:gd name="connsiteX32" fmla="*/ 1 w 6848864"/>
              <a:gd name="connsiteY32" fmla="*/ 6858000 h 6858000"/>
              <a:gd name="connsiteX33" fmla="*/ 0 w 6848864"/>
              <a:gd name="connsiteY33" fmla="*/ 6858000 h 6858000"/>
              <a:gd name="connsiteX0" fmla="*/ 6848864 w 6848864"/>
              <a:gd name="connsiteY0" fmla="*/ 3429020 h 6858000"/>
              <a:gd name="connsiteX1" fmla="*/ 6848864 w 6848864"/>
              <a:gd name="connsiteY1" fmla="*/ 6858000 h 6858000"/>
              <a:gd name="connsiteX2" fmla="*/ 6848863 w 6848864"/>
              <a:gd name="connsiteY2" fmla="*/ 6858000 h 6858000"/>
              <a:gd name="connsiteX3" fmla="*/ 6848863 w 6848864"/>
              <a:gd name="connsiteY3" fmla="*/ 3429040 h 6858000"/>
              <a:gd name="connsiteX4" fmla="*/ 6848864 w 6848864"/>
              <a:gd name="connsiteY4" fmla="*/ 3429020 h 6858000"/>
              <a:gd name="connsiteX5" fmla="*/ 6848863 w 6848864"/>
              <a:gd name="connsiteY5" fmla="*/ 0 h 6858000"/>
              <a:gd name="connsiteX6" fmla="*/ 6848864 w 6848864"/>
              <a:gd name="connsiteY6" fmla="*/ 0 h 6858000"/>
              <a:gd name="connsiteX7" fmla="*/ 6848864 w 6848864"/>
              <a:gd name="connsiteY7" fmla="*/ 3428980 h 6858000"/>
              <a:gd name="connsiteX8" fmla="*/ 6848863 w 6848864"/>
              <a:gd name="connsiteY8" fmla="*/ 3428960 h 6858000"/>
              <a:gd name="connsiteX9" fmla="*/ 6848863 w 6848864"/>
              <a:gd name="connsiteY9" fmla="*/ 0 h 6858000"/>
              <a:gd name="connsiteX10" fmla="*/ 1996588 w 6848864"/>
              <a:gd name="connsiteY10" fmla="*/ 0 h 6858000"/>
              <a:gd name="connsiteX11" fmla="*/ 3952612 w 6848864"/>
              <a:gd name="connsiteY11" fmla="*/ 1594205 h 6858000"/>
              <a:gd name="connsiteX12" fmla="*/ 3960306 w 6848864"/>
              <a:gd name="connsiteY12" fmla="*/ 1644622 h 6858000"/>
              <a:gd name="connsiteX13" fmla="*/ 4075116 w 6848864"/>
              <a:gd name="connsiteY13" fmla="*/ 1589315 h 6858000"/>
              <a:gd name="connsiteX14" fmla="*/ 4852278 w 6848864"/>
              <a:gd name="connsiteY14" fmla="*/ 1432413 h 6858000"/>
              <a:gd name="connsiteX15" fmla="*/ 6838557 w 6848864"/>
              <a:gd name="connsiteY15" fmla="*/ 3224861 h 6858000"/>
              <a:gd name="connsiteX16" fmla="*/ 6848863 w 6848864"/>
              <a:gd name="connsiteY16" fmla="*/ 3428960 h 6858000"/>
              <a:gd name="connsiteX17" fmla="*/ 6848863 w 6848864"/>
              <a:gd name="connsiteY17" fmla="*/ 3429040 h 6858000"/>
              <a:gd name="connsiteX18" fmla="*/ 6838557 w 6848864"/>
              <a:gd name="connsiteY18" fmla="*/ 3633140 h 6858000"/>
              <a:gd name="connsiteX19" fmla="*/ 4852278 w 6848864"/>
              <a:gd name="connsiteY19" fmla="*/ 5425587 h 6858000"/>
              <a:gd name="connsiteX20" fmla="*/ 4008570 w 6848864"/>
              <a:gd name="connsiteY20" fmla="*/ 5239088 h 6858000"/>
              <a:gd name="connsiteX21" fmla="*/ 3960218 w 6848864"/>
              <a:gd name="connsiteY21" fmla="*/ 5213955 h 6858000"/>
              <a:gd name="connsiteX22" fmla="*/ 3952612 w 6848864"/>
              <a:gd name="connsiteY22" fmla="*/ 5263795 h 6858000"/>
              <a:gd name="connsiteX23" fmla="*/ 1996588 w 6848864"/>
              <a:gd name="connsiteY23" fmla="*/ 6858000 h 6858000"/>
              <a:gd name="connsiteX24" fmla="*/ 1 w 6848864"/>
              <a:gd name="connsiteY24" fmla="*/ 4861413 h 6858000"/>
              <a:gd name="connsiteX25" fmla="*/ 584788 w 6848864"/>
              <a:gd name="connsiteY25" fmla="*/ 3449613 h 6858000"/>
              <a:gd name="connsiteX26" fmla="*/ 607468 w 6848864"/>
              <a:gd name="connsiteY26" fmla="*/ 3429000 h 6858000"/>
              <a:gd name="connsiteX27" fmla="*/ 584788 w 6848864"/>
              <a:gd name="connsiteY27" fmla="*/ 3408388 h 6858000"/>
              <a:gd name="connsiteX28" fmla="*/ 1 w 6848864"/>
              <a:gd name="connsiteY28" fmla="*/ 1996587 h 6858000"/>
              <a:gd name="connsiteX29" fmla="*/ 1996588 w 6848864"/>
              <a:gd name="connsiteY29" fmla="*/ 0 h 6858000"/>
              <a:gd name="connsiteX30" fmla="*/ 0 w 6848864"/>
              <a:gd name="connsiteY30" fmla="*/ 6858000 h 6858000"/>
              <a:gd name="connsiteX31" fmla="*/ 1 w 6848864"/>
              <a:gd name="connsiteY31" fmla="*/ 0 h 6858000"/>
              <a:gd name="connsiteX32" fmla="*/ 1 w 6848864"/>
              <a:gd name="connsiteY32" fmla="*/ 1996587 h 6858000"/>
              <a:gd name="connsiteX33" fmla="*/ 1 w 6848864"/>
              <a:gd name="connsiteY33" fmla="*/ 4861413 h 6858000"/>
              <a:gd name="connsiteX34" fmla="*/ 1 w 6848864"/>
              <a:gd name="connsiteY34" fmla="*/ 6858000 h 6858000"/>
              <a:gd name="connsiteX35" fmla="*/ 0 w 6848864"/>
              <a:gd name="connsiteY35" fmla="*/ 685800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30" fmla="*/ 0 w 6848863"/>
              <a:gd name="connsiteY30" fmla="*/ 6858000 h 6858000"/>
              <a:gd name="connsiteX31" fmla="*/ 0 w 6848863"/>
              <a:gd name="connsiteY31" fmla="*/ 0 h 6858000"/>
              <a:gd name="connsiteX32" fmla="*/ 0 w 6848863"/>
              <a:gd name="connsiteY32" fmla="*/ 1996587 h 6858000"/>
              <a:gd name="connsiteX33" fmla="*/ 0 w 6848863"/>
              <a:gd name="connsiteY33" fmla="*/ 4861413 h 6858000"/>
              <a:gd name="connsiteX34" fmla="*/ 0 w 6848863"/>
              <a:gd name="connsiteY34" fmla="*/ 685800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30" fmla="*/ 0 w 6848863"/>
              <a:gd name="connsiteY30" fmla="*/ 6858000 h 6858000"/>
              <a:gd name="connsiteX31" fmla="*/ 0 w 6848863"/>
              <a:gd name="connsiteY31" fmla="*/ 1996587 h 6858000"/>
              <a:gd name="connsiteX32" fmla="*/ 0 w 6848863"/>
              <a:gd name="connsiteY32" fmla="*/ 4861413 h 6858000"/>
              <a:gd name="connsiteX33" fmla="*/ 0 w 6848863"/>
              <a:gd name="connsiteY33" fmla="*/ 685800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30" fmla="*/ 0 w 6848863"/>
              <a:gd name="connsiteY30" fmla="*/ 4861413 h 6858000"/>
              <a:gd name="connsiteX31" fmla="*/ 0 w 6848863"/>
              <a:gd name="connsiteY31" fmla="*/ 1996587 h 6858000"/>
              <a:gd name="connsiteX32" fmla="*/ 0 w 6848863"/>
              <a:gd name="connsiteY32" fmla="*/ 4861413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38556 w 6848863"/>
              <a:gd name="connsiteY17" fmla="*/ 3633140 h 6858000"/>
              <a:gd name="connsiteX18" fmla="*/ 4852277 w 6848863"/>
              <a:gd name="connsiteY18" fmla="*/ 5425587 h 6858000"/>
              <a:gd name="connsiteX19" fmla="*/ 4008569 w 6848863"/>
              <a:gd name="connsiteY19" fmla="*/ 5239088 h 6858000"/>
              <a:gd name="connsiteX20" fmla="*/ 3960217 w 6848863"/>
              <a:gd name="connsiteY20" fmla="*/ 5213955 h 6858000"/>
              <a:gd name="connsiteX21" fmla="*/ 3952611 w 6848863"/>
              <a:gd name="connsiteY21" fmla="*/ 5263795 h 6858000"/>
              <a:gd name="connsiteX22" fmla="*/ 1996587 w 6848863"/>
              <a:gd name="connsiteY22" fmla="*/ 6858000 h 6858000"/>
              <a:gd name="connsiteX23" fmla="*/ 0 w 6848863"/>
              <a:gd name="connsiteY23" fmla="*/ 4861413 h 6858000"/>
              <a:gd name="connsiteX24" fmla="*/ 584787 w 6848863"/>
              <a:gd name="connsiteY24" fmla="*/ 3449613 h 6858000"/>
              <a:gd name="connsiteX25" fmla="*/ 607467 w 6848863"/>
              <a:gd name="connsiteY25" fmla="*/ 3429000 h 6858000"/>
              <a:gd name="connsiteX26" fmla="*/ 584787 w 6848863"/>
              <a:gd name="connsiteY26" fmla="*/ 3408388 h 6858000"/>
              <a:gd name="connsiteX27" fmla="*/ 0 w 6848863"/>
              <a:gd name="connsiteY27" fmla="*/ 1996587 h 6858000"/>
              <a:gd name="connsiteX28" fmla="*/ 1996587 w 6848863"/>
              <a:gd name="connsiteY28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38556 w 6848863"/>
              <a:gd name="connsiteY16" fmla="*/ 3633140 h 6858000"/>
              <a:gd name="connsiteX17" fmla="*/ 4852277 w 6848863"/>
              <a:gd name="connsiteY17" fmla="*/ 5425587 h 6858000"/>
              <a:gd name="connsiteX18" fmla="*/ 4008569 w 6848863"/>
              <a:gd name="connsiteY18" fmla="*/ 5239088 h 6858000"/>
              <a:gd name="connsiteX19" fmla="*/ 3960217 w 6848863"/>
              <a:gd name="connsiteY19" fmla="*/ 5213955 h 6858000"/>
              <a:gd name="connsiteX20" fmla="*/ 3952611 w 6848863"/>
              <a:gd name="connsiteY20" fmla="*/ 5263795 h 6858000"/>
              <a:gd name="connsiteX21" fmla="*/ 1996587 w 6848863"/>
              <a:gd name="connsiteY21" fmla="*/ 6858000 h 6858000"/>
              <a:gd name="connsiteX22" fmla="*/ 0 w 6848863"/>
              <a:gd name="connsiteY22" fmla="*/ 4861413 h 6858000"/>
              <a:gd name="connsiteX23" fmla="*/ 584787 w 6848863"/>
              <a:gd name="connsiteY23" fmla="*/ 3449613 h 6858000"/>
              <a:gd name="connsiteX24" fmla="*/ 607467 w 6848863"/>
              <a:gd name="connsiteY24" fmla="*/ 3429000 h 6858000"/>
              <a:gd name="connsiteX25" fmla="*/ 584787 w 6848863"/>
              <a:gd name="connsiteY25" fmla="*/ 3408388 h 6858000"/>
              <a:gd name="connsiteX26" fmla="*/ 0 w 6848863"/>
              <a:gd name="connsiteY26" fmla="*/ 1996587 h 6858000"/>
              <a:gd name="connsiteX27" fmla="*/ 1996587 w 6848863"/>
              <a:gd name="connsiteY27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0 h 6858000"/>
              <a:gd name="connsiteX9" fmla="*/ 1996587 w 6848863"/>
              <a:gd name="connsiteY9" fmla="*/ 0 h 6858000"/>
              <a:gd name="connsiteX10" fmla="*/ 3952611 w 6848863"/>
              <a:gd name="connsiteY10" fmla="*/ 1594205 h 6858000"/>
              <a:gd name="connsiteX11" fmla="*/ 3960305 w 6848863"/>
              <a:gd name="connsiteY11" fmla="*/ 1644622 h 6858000"/>
              <a:gd name="connsiteX12" fmla="*/ 4075115 w 6848863"/>
              <a:gd name="connsiteY12" fmla="*/ 1589315 h 6858000"/>
              <a:gd name="connsiteX13" fmla="*/ 4852277 w 6848863"/>
              <a:gd name="connsiteY13" fmla="*/ 1432413 h 6858000"/>
              <a:gd name="connsiteX14" fmla="*/ 6838556 w 6848863"/>
              <a:gd name="connsiteY14" fmla="*/ 3224861 h 6858000"/>
              <a:gd name="connsiteX15" fmla="*/ 6838556 w 6848863"/>
              <a:gd name="connsiteY15" fmla="*/ 3633140 h 6858000"/>
              <a:gd name="connsiteX16" fmla="*/ 4852277 w 6848863"/>
              <a:gd name="connsiteY16" fmla="*/ 5425587 h 6858000"/>
              <a:gd name="connsiteX17" fmla="*/ 4008569 w 6848863"/>
              <a:gd name="connsiteY17" fmla="*/ 5239088 h 6858000"/>
              <a:gd name="connsiteX18" fmla="*/ 3960217 w 6848863"/>
              <a:gd name="connsiteY18" fmla="*/ 5213955 h 6858000"/>
              <a:gd name="connsiteX19" fmla="*/ 3952611 w 6848863"/>
              <a:gd name="connsiteY19" fmla="*/ 5263795 h 6858000"/>
              <a:gd name="connsiteX20" fmla="*/ 1996587 w 6848863"/>
              <a:gd name="connsiteY20" fmla="*/ 6858000 h 6858000"/>
              <a:gd name="connsiteX21" fmla="*/ 0 w 6848863"/>
              <a:gd name="connsiteY21" fmla="*/ 4861413 h 6858000"/>
              <a:gd name="connsiteX22" fmla="*/ 584787 w 6848863"/>
              <a:gd name="connsiteY22" fmla="*/ 3449613 h 6858000"/>
              <a:gd name="connsiteX23" fmla="*/ 607467 w 6848863"/>
              <a:gd name="connsiteY23" fmla="*/ 3429000 h 6858000"/>
              <a:gd name="connsiteX24" fmla="*/ 584787 w 6848863"/>
              <a:gd name="connsiteY24" fmla="*/ 3408388 h 6858000"/>
              <a:gd name="connsiteX25" fmla="*/ 0 w 6848863"/>
              <a:gd name="connsiteY25" fmla="*/ 1996587 h 6858000"/>
              <a:gd name="connsiteX26" fmla="*/ 1996587 w 6848863"/>
              <a:gd name="connsiteY26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3 w 6848863"/>
              <a:gd name="connsiteY5" fmla="*/ 342898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1996587 w 6848863"/>
              <a:gd name="connsiteY8" fmla="*/ 0 h 6858000"/>
              <a:gd name="connsiteX9" fmla="*/ 3952611 w 6848863"/>
              <a:gd name="connsiteY9" fmla="*/ 1594205 h 6858000"/>
              <a:gd name="connsiteX10" fmla="*/ 3960305 w 6848863"/>
              <a:gd name="connsiteY10" fmla="*/ 1644622 h 6858000"/>
              <a:gd name="connsiteX11" fmla="*/ 4075115 w 6848863"/>
              <a:gd name="connsiteY11" fmla="*/ 1589315 h 6858000"/>
              <a:gd name="connsiteX12" fmla="*/ 4852277 w 6848863"/>
              <a:gd name="connsiteY12" fmla="*/ 1432413 h 6858000"/>
              <a:gd name="connsiteX13" fmla="*/ 6838556 w 6848863"/>
              <a:gd name="connsiteY13" fmla="*/ 3224861 h 6858000"/>
              <a:gd name="connsiteX14" fmla="*/ 6838556 w 6848863"/>
              <a:gd name="connsiteY14" fmla="*/ 3633140 h 6858000"/>
              <a:gd name="connsiteX15" fmla="*/ 4852277 w 6848863"/>
              <a:gd name="connsiteY15" fmla="*/ 5425587 h 6858000"/>
              <a:gd name="connsiteX16" fmla="*/ 4008569 w 6848863"/>
              <a:gd name="connsiteY16" fmla="*/ 5239088 h 6858000"/>
              <a:gd name="connsiteX17" fmla="*/ 3960217 w 6848863"/>
              <a:gd name="connsiteY17" fmla="*/ 5213955 h 6858000"/>
              <a:gd name="connsiteX18" fmla="*/ 3952611 w 6848863"/>
              <a:gd name="connsiteY18" fmla="*/ 5263795 h 6858000"/>
              <a:gd name="connsiteX19" fmla="*/ 1996587 w 6848863"/>
              <a:gd name="connsiteY19" fmla="*/ 6858000 h 6858000"/>
              <a:gd name="connsiteX20" fmla="*/ 0 w 6848863"/>
              <a:gd name="connsiteY20" fmla="*/ 4861413 h 6858000"/>
              <a:gd name="connsiteX21" fmla="*/ 584787 w 6848863"/>
              <a:gd name="connsiteY21" fmla="*/ 3449613 h 6858000"/>
              <a:gd name="connsiteX22" fmla="*/ 607467 w 6848863"/>
              <a:gd name="connsiteY22" fmla="*/ 3429000 h 6858000"/>
              <a:gd name="connsiteX23" fmla="*/ 584787 w 6848863"/>
              <a:gd name="connsiteY23" fmla="*/ 3408388 h 6858000"/>
              <a:gd name="connsiteX24" fmla="*/ 0 w 6848863"/>
              <a:gd name="connsiteY24" fmla="*/ 1996587 h 6858000"/>
              <a:gd name="connsiteX25" fmla="*/ 1996587 w 6848863"/>
              <a:gd name="connsiteY25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1996587 w 6848863"/>
              <a:gd name="connsiteY5" fmla="*/ 0 h 6858000"/>
              <a:gd name="connsiteX6" fmla="*/ 3952611 w 6848863"/>
              <a:gd name="connsiteY6" fmla="*/ 1594205 h 6858000"/>
              <a:gd name="connsiteX7" fmla="*/ 3960305 w 6848863"/>
              <a:gd name="connsiteY7" fmla="*/ 1644622 h 6858000"/>
              <a:gd name="connsiteX8" fmla="*/ 4075115 w 6848863"/>
              <a:gd name="connsiteY8" fmla="*/ 1589315 h 6858000"/>
              <a:gd name="connsiteX9" fmla="*/ 4852277 w 6848863"/>
              <a:gd name="connsiteY9" fmla="*/ 1432413 h 6858000"/>
              <a:gd name="connsiteX10" fmla="*/ 6838556 w 6848863"/>
              <a:gd name="connsiteY10" fmla="*/ 3224861 h 6858000"/>
              <a:gd name="connsiteX11" fmla="*/ 6838556 w 6848863"/>
              <a:gd name="connsiteY11" fmla="*/ 3633140 h 6858000"/>
              <a:gd name="connsiteX12" fmla="*/ 4852277 w 6848863"/>
              <a:gd name="connsiteY12" fmla="*/ 5425587 h 6858000"/>
              <a:gd name="connsiteX13" fmla="*/ 4008569 w 6848863"/>
              <a:gd name="connsiteY13" fmla="*/ 5239088 h 6858000"/>
              <a:gd name="connsiteX14" fmla="*/ 3960217 w 6848863"/>
              <a:gd name="connsiteY14" fmla="*/ 5213955 h 6858000"/>
              <a:gd name="connsiteX15" fmla="*/ 3952611 w 6848863"/>
              <a:gd name="connsiteY15" fmla="*/ 5263795 h 6858000"/>
              <a:gd name="connsiteX16" fmla="*/ 1996587 w 6848863"/>
              <a:gd name="connsiteY16" fmla="*/ 6858000 h 6858000"/>
              <a:gd name="connsiteX17" fmla="*/ 0 w 6848863"/>
              <a:gd name="connsiteY17" fmla="*/ 4861413 h 6858000"/>
              <a:gd name="connsiteX18" fmla="*/ 584787 w 6848863"/>
              <a:gd name="connsiteY18" fmla="*/ 3449613 h 6858000"/>
              <a:gd name="connsiteX19" fmla="*/ 607467 w 6848863"/>
              <a:gd name="connsiteY19" fmla="*/ 3429000 h 6858000"/>
              <a:gd name="connsiteX20" fmla="*/ 584787 w 6848863"/>
              <a:gd name="connsiteY20" fmla="*/ 3408388 h 6858000"/>
              <a:gd name="connsiteX21" fmla="*/ 0 w 6848863"/>
              <a:gd name="connsiteY21" fmla="*/ 1996587 h 6858000"/>
              <a:gd name="connsiteX22" fmla="*/ 1996587 w 6848863"/>
              <a:gd name="connsiteY22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3429040 h 6858000"/>
              <a:gd name="connsiteX3" fmla="*/ 6848863 w 6848863"/>
              <a:gd name="connsiteY3" fmla="*/ 3429020 h 6858000"/>
              <a:gd name="connsiteX4" fmla="*/ 1996587 w 6848863"/>
              <a:gd name="connsiteY4" fmla="*/ 0 h 6858000"/>
              <a:gd name="connsiteX5" fmla="*/ 3952611 w 6848863"/>
              <a:gd name="connsiteY5" fmla="*/ 1594205 h 6858000"/>
              <a:gd name="connsiteX6" fmla="*/ 3960305 w 6848863"/>
              <a:gd name="connsiteY6" fmla="*/ 1644622 h 6858000"/>
              <a:gd name="connsiteX7" fmla="*/ 4075115 w 6848863"/>
              <a:gd name="connsiteY7" fmla="*/ 1589315 h 6858000"/>
              <a:gd name="connsiteX8" fmla="*/ 4852277 w 6848863"/>
              <a:gd name="connsiteY8" fmla="*/ 1432413 h 6858000"/>
              <a:gd name="connsiteX9" fmla="*/ 6838556 w 6848863"/>
              <a:gd name="connsiteY9" fmla="*/ 3224861 h 6858000"/>
              <a:gd name="connsiteX10" fmla="*/ 6838556 w 6848863"/>
              <a:gd name="connsiteY10" fmla="*/ 3633140 h 6858000"/>
              <a:gd name="connsiteX11" fmla="*/ 4852277 w 6848863"/>
              <a:gd name="connsiteY11" fmla="*/ 5425587 h 6858000"/>
              <a:gd name="connsiteX12" fmla="*/ 4008569 w 6848863"/>
              <a:gd name="connsiteY12" fmla="*/ 5239088 h 6858000"/>
              <a:gd name="connsiteX13" fmla="*/ 3960217 w 6848863"/>
              <a:gd name="connsiteY13" fmla="*/ 5213955 h 6858000"/>
              <a:gd name="connsiteX14" fmla="*/ 3952611 w 6848863"/>
              <a:gd name="connsiteY14" fmla="*/ 5263795 h 6858000"/>
              <a:gd name="connsiteX15" fmla="*/ 1996587 w 6848863"/>
              <a:gd name="connsiteY15" fmla="*/ 6858000 h 6858000"/>
              <a:gd name="connsiteX16" fmla="*/ 0 w 6848863"/>
              <a:gd name="connsiteY16" fmla="*/ 4861413 h 6858000"/>
              <a:gd name="connsiteX17" fmla="*/ 584787 w 6848863"/>
              <a:gd name="connsiteY17" fmla="*/ 3449613 h 6858000"/>
              <a:gd name="connsiteX18" fmla="*/ 607467 w 6848863"/>
              <a:gd name="connsiteY18" fmla="*/ 3429000 h 6858000"/>
              <a:gd name="connsiteX19" fmla="*/ 584787 w 6848863"/>
              <a:gd name="connsiteY19" fmla="*/ 3408388 h 6858000"/>
              <a:gd name="connsiteX20" fmla="*/ 0 w 6848863"/>
              <a:gd name="connsiteY20" fmla="*/ 1996587 h 6858000"/>
              <a:gd name="connsiteX21" fmla="*/ 1996587 w 6848863"/>
              <a:gd name="connsiteY21" fmla="*/ 0 h 6858000"/>
              <a:gd name="connsiteX0" fmla="*/ 6848863 w 6848863"/>
              <a:gd name="connsiteY0" fmla="*/ 3429020 h 6858000"/>
              <a:gd name="connsiteX1" fmla="*/ 6848862 w 6848863"/>
              <a:gd name="connsiteY1" fmla="*/ 3429040 h 6858000"/>
              <a:gd name="connsiteX2" fmla="*/ 6848863 w 6848863"/>
              <a:gd name="connsiteY2" fmla="*/ 3429020 h 6858000"/>
              <a:gd name="connsiteX3" fmla="*/ 1996587 w 6848863"/>
              <a:gd name="connsiteY3" fmla="*/ 0 h 6858000"/>
              <a:gd name="connsiteX4" fmla="*/ 3952611 w 6848863"/>
              <a:gd name="connsiteY4" fmla="*/ 1594205 h 6858000"/>
              <a:gd name="connsiteX5" fmla="*/ 3960305 w 6848863"/>
              <a:gd name="connsiteY5" fmla="*/ 1644622 h 6858000"/>
              <a:gd name="connsiteX6" fmla="*/ 4075115 w 6848863"/>
              <a:gd name="connsiteY6" fmla="*/ 1589315 h 6858000"/>
              <a:gd name="connsiteX7" fmla="*/ 4852277 w 6848863"/>
              <a:gd name="connsiteY7" fmla="*/ 1432413 h 6858000"/>
              <a:gd name="connsiteX8" fmla="*/ 6838556 w 6848863"/>
              <a:gd name="connsiteY8" fmla="*/ 3224861 h 6858000"/>
              <a:gd name="connsiteX9" fmla="*/ 6838556 w 6848863"/>
              <a:gd name="connsiteY9" fmla="*/ 3633140 h 6858000"/>
              <a:gd name="connsiteX10" fmla="*/ 4852277 w 6848863"/>
              <a:gd name="connsiteY10" fmla="*/ 5425587 h 6858000"/>
              <a:gd name="connsiteX11" fmla="*/ 4008569 w 6848863"/>
              <a:gd name="connsiteY11" fmla="*/ 5239088 h 6858000"/>
              <a:gd name="connsiteX12" fmla="*/ 3960217 w 6848863"/>
              <a:gd name="connsiteY12" fmla="*/ 5213955 h 6858000"/>
              <a:gd name="connsiteX13" fmla="*/ 3952611 w 6848863"/>
              <a:gd name="connsiteY13" fmla="*/ 5263795 h 6858000"/>
              <a:gd name="connsiteX14" fmla="*/ 1996587 w 6848863"/>
              <a:gd name="connsiteY14" fmla="*/ 6858000 h 6858000"/>
              <a:gd name="connsiteX15" fmla="*/ 0 w 6848863"/>
              <a:gd name="connsiteY15" fmla="*/ 4861413 h 6858000"/>
              <a:gd name="connsiteX16" fmla="*/ 584787 w 6848863"/>
              <a:gd name="connsiteY16" fmla="*/ 3449613 h 6858000"/>
              <a:gd name="connsiteX17" fmla="*/ 607467 w 6848863"/>
              <a:gd name="connsiteY17" fmla="*/ 3429000 h 6858000"/>
              <a:gd name="connsiteX18" fmla="*/ 584787 w 6848863"/>
              <a:gd name="connsiteY18" fmla="*/ 3408388 h 6858000"/>
              <a:gd name="connsiteX19" fmla="*/ 0 w 6848863"/>
              <a:gd name="connsiteY19" fmla="*/ 1996587 h 6858000"/>
              <a:gd name="connsiteX20" fmla="*/ 1996587 w 6848863"/>
              <a:gd name="connsiteY20" fmla="*/ 0 h 6858000"/>
              <a:gd name="connsiteX0" fmla="*/ 1996587 w 6838556"/>
              <a:gd name="connsiteY0" fmla="*/ 0 h 6858000"/>
              <a:gd name="connsiteX1" fmla="*/ 3952611 w 6838556"/>
              <a:gd name="connsiteY1" fmla="*/ 1594205 h 6858000"/>
              <a:gd name="connsiteX2" fmla="*/ 3960305 w 6838556"/>
              <a:gd name="connsiteY2" fmla="*/ 1644622 h 6858000"/>
              <a:gd name="connsiteX3" fmla="*/ 4075115 w 6838556"/>
              <a:gd name="connsiteY3" fmla="*/ 1589315 h 6858000"/>
              <a:gd name="connsiteX4" fmla="*/ 4852277 w 6838556"/>
              <a:gd name="connsiteY4" fmla="*/ 1432413 h 6858000"/>
              <a:gd name="connsiteX5" fmla="*/ 6838556 w 6838556"/>
              <a:gd name="connsiteY5" fmla="*/ 3224861 h 6858000"/>
              <a:gd name="connsiteX6" fmla="*/ 6838556 w 6838556"/>
              <a:gd name="connsiteY6" fmla="*/ 3633140 h 6858000"/>
              <a:gd name="connsiteX7" fmla="*/ 4852277 w 6838556"/>
              <a:gd name="connsiteY7" fmla="*/ 5425587 h 6858000"/>
              <a:gd name="connsiteX8" fmla="*/ 4008569 w 6838556"/>
              <a:gd name="connsiteY8" fmla="*/ 5239088 h 6858000"/>
              <a:gd name="connsiteX9" fmla="*/ 3960217 w 6838556"/>
              <a:gd name="connsiteY9" fmla="*/ 5213955 h 6858000"/>
              <a:gd name="connsiteX10" fmla="*/ 3952611 w 6838556"/>
              <a:gd name="connsiteY10" fmla="*/ 5263795 h 6858000"/>
              <a:gd name="connsiteX11" fmla="*/ 1996587 w 6838556"/>
              <a:gd name="connsiteY11" fmla="*/ 6858000 h 6858000"/>
              <a:gd name="connsiteX12" fmla="*/ 0 w 6838556"/>
              <a:gd name="connsiteY12" fmla="*/ 4861413 h 6858000"/>
              <a:gd name="connsiteX13" fmla="*/ 584787 w 6838556"/>
              <a:gd name="connsiteY13" fmla="*/ 3449613 h 6858000"/>
              <a:gd name="connsiteX14" fmla="*/ 607467 w 6838556"/>
              <a:gd name="connsiteY14" fmla="*/ 3429000 h 6858000"/>
              <a:gd name="connsiteX15" fmla="*/ 584787 w 6838556"/>
              <a:gd name="connsiteY15" fmla="*/ 3408388 h 6858000"/>
              <a:gd name="connsiteX16" fmla="*/ 0 w 6838556"/>
              <a:gd name="connsiteY16" fmla="*/ 1996587 h 6858000"/>
              <a:gd name="connsiteX17" fmla="*/ 1996587 w 6838556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38556" h="6858000">
                <a:moveTo>
                  <a:pt x="1996587" y="0"/>
                </a:moveTo>
                <a:cubicBezTo>
                  <a:pt x="2961437" y="0"/>
                  <a:pt x="3766436" y="684394"/>
                  <a:pt x="3952611" y="1594205"/>
                </a:cubicBezTo>
                <a:lnTo>
                  <a:pt x="3960305" y="1644622"/>
                </a:lnTo>
                <a:lnTo>
                  <a:pt x="4075115" y="1589315"/>
                </a:lnTo>
                <a:cubicBezTo>
                  <a:pt x="4313983" y="1488282"/>
                  <a:pt x="4576606" y="1432413"/>
                  <a:pt x="4852277" y="1432413"/>
                </a:cubicBezTo>
                <a:cubicBezTo>
                  <a:pt x="5886044" y="1432413"/>
                  <a:pt x="6736311" y="2218069"/>
                  <a:pt x="6838556" y="3224861"/>
                </a:cubicBezTo>
                <a:lnTo>
                  <a:pt x="6838556" y="3633140"/>
                </a:lnTo>
                <a:cubicBezTo>
                  <a:pt x="6736311" y="4639931"/>
                  <a:pt x="5886044" y="5425587"/>
                  <a:pt x="4852277" y="5425587"/>
                </a:cubicBezTo>
                <a:cubicBezTo>
                  <a:pt x="4550762" y="5425587"/>
                  <a:pt x="4264857" y="5358752"/>
                  <a:pt x="4008569" y="5239088"/>
                </a:cubicBezTo>
                <a:lnTo>
                  <a:pt x="3960217" y="5213955"/>
                </a:lnTo>
                <a:lnTo>
                  <a:pt x="3952611" y="5263795"/>
                </a:lnTo>
                <a:cubicBezTo>
                  <a:pt x="3766436" y="6173607"/>
                  <a:pt x="2961437" y="6858000"/>
                  <a:pt x="1996587" y="6858000"/>
                </a:cubicBezTo>
                <a:cubicBezTo>
                  <a:pt x="893902" y="6858000"/>
                  <a:pt x="0" y="5964098"/>
                  <a:pt x="0" y="4861413"/>
                </a:cubicBezTo>
                <a:cubicBezTo>
                  <a:pt x="0" y="4310071"/>
                  <a:pt x="223476" y="3810924"/>
                  <a:pt x="584787" y="3449613"/>
                </a:cubicBezTo>
                <a:lnTo>
                  <a:pt x="607467" y="3429000"/>
                </a:lnTo>
                <a:lnTo>
                  <a:pt x="584787" y="3408388"/>
                </a:lnTo>
                <a:cubicBezTo>
                  <a:pt x="223476" y="3047076"/>
                  <a:pt x="0" y="2547930"/>
                  <a:pt x="0" y="1996587"/>
                </a:cubicBezTo>
                <a:cubicBezTo>
                  <a:pt x="0" y="893902"/>
                  <a:pt x="893902" y="0"/>
                  <a:pt x="19965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FI" noProof="0" dirty="0"/>
          </a:p>
        </p:txBody>
      </p:sp>
    </p:spTree>
    <p:extLst>
      <p:ext uri="{BB962C8B-B14F-4D97-AF65-F5344CB8AC3E}">
        <p14:creationId xmlns:p14="http://schemas.microsoft.com/office/powerpoint/2010/main" val="353006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5"/>
            <a:ext cx="8313127" cy="8668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1717482"/>
            <a:ext cx="8313127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DD4EF-0A3B-47E8-A8C7-5D060099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C0E8-5D39-479D-A6BC-57F37751B110}" type="datetime1">
              <a:rPr lang="fi-FI"/>
              <a:pPr>
                <a:defRPr/>
              </a:pPr>
              <a:t>3.10.2024</a:t>
            </a:fld>
            <a:endParaRPr lang="en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19F144-D2E0-44B0-BD69-1DCE65FE0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6B5D-05A7-4890-B703-51CFEA938082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2940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5"/>
            <a:ext cx="8313127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1717482"/>
            <a:ext cx="8313127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08BFCE-F35D-462D-8501-1ECFEAD6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34381-3241-4222-8154-9DD294AD6166}" type="datetime1">
              <a:rPr lang="fi-FI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EC1036-530D-419C-832B-827CC3A46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1565-C39C-49BD-B97B-04AAB21E4AB3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E8204B39-6CE6-4C5A-BCAF-80498835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8">
            <a:extLst>
              <a:ext uri="{FF2B5EF4-FFF2-40B4-BE49-F238E27FC236}">
                <a16:creationId xmlns:a16="http://schemas.microsoft.com/office/drawing/2014/main" id="{939935E8-2949-4BA8-9379-1374EFE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7"/>
          <a:stretch>
            <a:fillRect/>
          </a:stretch>
        </p:blipFill>
        <p:spPr bwMode="auto">
          <a:xfrm>
            <a:off x="5392738" y="-4763"/>
            <a:ext cx="3751262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48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7" y="633045"/>
            <a:ext cx="5518003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7" y="1717482"/>
            <a:ext cx="4156564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4892730" y="633045"/>
            <a:ext cx="4248187" cy="4510455"/>
          </a:xfrm>
          <a:custGeom>
            <a:avLst/>
            <a:gdLst>
              <a:gd name="connsiteX0" fmla="*/ 2385795 w 4248187"/>
              <a:gd name="connsiteY0" fmla="*/ 147 h 4510455"/>
              <a:gd name="connsiteX1" fmla="*/ 2554495 w 4248187"/>
              <a:gd name="connsiteY1" fmla="*/ 13985 h 4510455"/>
              <a:gd name="connsiteX2" fmla="*/ 2673671 w 4248187"/>
              <a:gd name="connsiteY2" fmla="*/ 41357 h 4510455"/>
              <a:gd name="connsiteX3" fmla="*/ 4211723 w 4248187"/>
              <a:gd name="connsiteY3" fmla="*/ 1079440 h 4510455"/>
              <a:gd name="connsiteX4" fmla="*/ 4248187 w 4248187"/>
              <a:gd name="connsiteY4" fmla="*/ 1122376 h 4510455"/>
              <a:gd name="connsiteX5" fmla="*/ 4248187 w 4248187"/>
              <a:gd name="connsiteY5" fmla="*/ 4123199 h 4510455"/>
              <a:gd name="connsiteX6" fmla="*/ 4127609 w 4248187"/>
              <a:gd name="connsiteY6" fmla="*/ 4099539 h 4510455"/>
              <a:gd name="connsiteX7" fmla="*/ 2463697 w 4248187"/>
              <a:gd name="connsiteY7" fmla="*/ 4180850 h 4510455"/>
              <a:gd name="connsiteX8" fmla="*/ 2487319 w 4248187"/>
              <a:gd name="connsiteY8" fmla="*/ 4459362 h 4510455"/>
              <a:gd name="connsiteX9" fmla="*/ 2497337 w 4248187"/>
              <a:gd name="connsiteY9" fmla="*/ 4510455 h 4510455"/>
              <a:gd name="connsiteX10" fmla="*/ 1360581 w 4248187"/>
              <a:gd name="connsiteY10" fmla="*/ 4510455 h 4510455"/>
              <a:gd name="connsiteX11" fmla="*/ 1351992 w 4248187"/>
              <a:gd name="connsiteY11" fmla="*/ 4502590 h 4510455"/>
              <a:gd name="connsiteX12" fmla="*/ 64525 w 4248187"/>
              <a:gd name="connsiteY12" fmla="*/ 2067226 h 4510455"/>
              <a:gd name="connsiteX13" fmla="*/ 2487653 w 4248187"/>
              <a:gd name="connsiteY13" fmla="*/ 2218952 h 4510455"/>
              <a:gd name="connsiteX14" fmla="*/ 2136382 w 4248187"/>
              <a:gd name="connsiteY14" fmla="*/ 31313 h 4510455"/>
              <a:gd name="connsiteX15" fmla="*/ 2230946 w 4248187"/>
              <a:gd name="connsiteY15" fmla="*/ 13985 h 4510455"/>
              <a:gd name="connsiteX16" fmla="*/ 2385795 w 4248187"/>
              <a:gd name="connsiteY16" fmla="*/ 147 h 451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8187" h="4510455">
                <a:moveTo>
                  <a:pt x="2385795" y="147"/>
                </a:moveTo>
                <a:cubicBezTo>
                  <a:pt x="2429893" y="927"/>
                  <a:pt x="2484530" y="4901"/>
                  <a:pt x="2554495" y="13985"/>
                </a:cubicBezTo>
                <a:lnTo>
                  <a:pt x="2673671" y="41357"/>
                </a:lnTo>
                <a:cubicBezTo>
                  <a:pt x="3034998" y="152879"/>
                  <a:pt x="3669384" y="484170"/>
                  <a:pt x="4211723" y="1079440"/>
                </a:cubicBezTo>
                <a:lnTo>
                  <a:pt x="4248187" y="1122376"/>
                </a:lnTo>
                <a:lnTo>
                  <a:pt x="4248187" y="4123199"/>
                </a:lnTo>
                <a:lnTo>
                  <a:pt x="4127609" y="4099539"/>
                </a:lnTo>
                <a:cubicBezTo>
                  <a:pt x="3388205" y="3932923"/>
                  <a:pt x="2508167" y="3379929"/>
                  <a:pt x="2463697" y="4180850"/>
                </a:cubicBezTo>
                <a:cubicBezTo>
                  <a:pt x="2458986" y="4265697"/>
                  <a:pt x="2470214" y="4361590"/>
                  <a:pt x="2487319" y="4459362"/>
                </a:cubicBezTo>
                <a:lnTo>
                  <a:pt x="2497337" y="4510455"/>
                </a:lnTo>
                <a:lnTo>
                  <a:pt x="1360581" y="4510455"/>
                </a:lnTo>
                <a:lnTo>
                  <a:pt x="1351992" y="4502590"/>
                </a:lnTo>
                <a:cubicBezTo>
                  <a:pt x="865984" y="4025426"/>
                  <a:pt x="-283354" y="2926389"/>
                  <a:pt x="64525" y="2067226"/>
                </a:cubicBezTo>
                <a:cubicBezTo>
                  <a:pt x="412405" y="1208063"/>
                  <a:pt x="3505756" y="3335628"/>
                  <a:pt x="2487653" y="2218952"/>
                </a:cubicBezTo>
                <a:cubicBezTo>
                  <a:pt x="1222435" y="796810"/>
                  <a:pt x="1598352" y="171462"/>
                  <a:pt x="2136382" y="31313"/>
                </a:cubicBezTo>
                <a:lnTo>
                  <a:pt x="2230946" y="13985"/>
                </a:lnTo>
                <a:cubicBezTo>
                  <a:pt x="2268074" y="6416"/>
                  <a:pt x="2312298" y="-1154"/>
                  <a:pt x="2385795" y="14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CCDF2B-EDF3-4BC3-8CB2-80EFC4300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710E-6538-427C-A732-441F9B73C442}" type="datetime1">
              <a:rPr lang="fi-FI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EB8D6D-5CA6-4FB7-952B-D8E0041C9A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C0E9-BBCA-4ECA-9CA2-8F21151B26B0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F790661-90EC-4E54-91F5-E04AFC4929CE}"/>
              </a:ext>
            </a:extLst>
          </p:cNvPr>
          <p:cNvCxnSpPr>
            <a:cxnSpLocks/>
          </p:cNvCxnSpPr>
          <p:nvPr/>
        </p:nvCxnSpPr>
        <p:spPr>
          <a:xfrm flipV="1">
            <a:off x="8161338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BB31A3A8-0482-4701-BA7A-FF758533B570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33F5AC24-81BB-4C41-A191-DD964F8D5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3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080" y="628840"/>
            <a:ext cx="4156563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14"/>
          </p:nvPr>
        </p:nvSpPr>
        <p:spPr>
          <a:xfrm>
            <a:off x="0" y="637224"/>
            <a:ext cx="4278650" cy="4506276"/>
          </a:xfrm>
          <a:custGeom>
            <a:avLst/>
            <a:gdLst>
              <a:gd name="connsiteX0" fmla="*/ 446397 w 4278650"/>
              <a:gd name="connsiteY0" fmla="*/ 0 h 4506276"/>
              <a:gd name="connsiteX1" fmla="*/ 4274831 w 4278650"/>
              <a:gd name="connsiteY1" fmla="*/ 0 h 4506276"/>
              <a:gd name="connsiteX2" fmla="*/ 3592111 w 4278650"/>
              <a:gd name="connsiteY2" fmla="*/ 1498458 h 4506276"/>
              <a:gd name="connsiteX3" fmla="*/ 4273635 w 4278650"/>
              <a:gd name="connsiteY3" fmla="*/ 1496502 h 4506276"/>
              <a:gd name="connsiteX4" fmla="*/ 3589326 w 4278650"/>
              <a:gd name="connsiteY4" fmla="*/ 3003759 h 4506276"/>
              <a:gd name="connsiteX5" fmla="*/ 4278650 w 4278650"/>
              <a:gd name="connsiteY5" fmla="*/ 2999435 h 4506276"/>
              <a:gd name="connsiteX6" fmla="*/ 4278650 w 4278650"/>
              <a:gd name="connsiteY6" fmla="*/ 2999741 h 4506276"/>
              <a:gd name="connsiteX7" fmla="*/ 3596485 w 4278650"/>
              <a:gd name="connsiteY7" fmla="*/ 4506276 h 4506276"/>
              <a:gd name="connsiteX8" fmla="*/ 1770369 w 4278650"/>
              <a:gd name="connsiteY8" fmla="*/ 4506276 h 4506276"/>
              <a:gd name="connsiteX9" fmla="*/ 0 w 4278650"/>
              <a:gd name="connsiteY9" fmla="*/ 4505874 h 4506276"/>
              <a:gd name="connsiteX10" fmla="*/ 0 w 4278650"/>
              <a:gd name="connsiteY10" fmla="*/ 3980155 h 4506276"/>
              <a:gd name="connsiteX11" fmla="*/ 447729 w 4278650"/>
              <a:gd name="connsiteY11" fmla="*/ 3002345 h 4506276"/>
              <a:gd name="connsiteX12" fmla="*/ 0 w 4278650"/>
              <a:gd name="connsiteY12" fmla="*/ 3002560 h 4506276"/>
              <a:gd name="connsiteX13" fmla="*/ 0 w 4278650"/>
              <a:gd name="connsiteY13" fmla="*/ 2471541 h 4506276"/>
              <a:gd name="connsiteX14" fmla="*/ 444403 w 4278650"/>
              <a:gd name="connsiteY14" fmla="*/ 1499121 h 4506276"/>
              <a:gd name="connsiteX15" fmla="*/ 0 w 4278650"/>
              <a:gd name="connsiteY15" fmla="*/ 1498892 h 4506276"/>
              <a:gd name="connsiteX16" fmla="*/ 0 w 4278650"/>
              <a:gd name="connsiteY16" fmla="*/ 975257 h 4506276"/>
              <a:gd name="connsiteX17" fmla="*/ 41448 w 4278650"/>
              <a:gd name="connsiteY17" fmla="*/ 883454 h 4506276"/>
              <a:gd name="connsiteX18" fmla="*/ 404848 w 4278650"/>
              <a:gd name="connsiteY18" fmla="*/ 88205 h 450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78650" h="4506276">
                <a:moveTo>
                  <a:pt x="446397" y="0"/>
                </a:moveTo>
                <a:lnTo>
                  <a:pt x="4274831" y="0"/>
                </a:lnTo>
                <a:lnTo>
                  <a:pt x="3592111" y="1498458"/>
                </a:lnTo>
                <a:lnTo>
                  <a:pt x="4273635" y="1496502"/>
                </a:lnTo>
                <a:lnTo>
                  <a:pt x="3589326" y="3003759"/>
                </a:lnTo>
                <a:lnTo>
                  <a:pt x="4278650" y="2999435"/>
                </a:lnTo>
                <a:lnTo>
                  <a:pt x="4278650" y="2999741"/>
                </a:lnTo>
                <a:lnTo>
                  <a:pt x="3596485" y="4506276"/>
                </a:lnTo>
                <a:lnTo>
                  <a:pt x="1770369" y="4506276"/>
                </a:lnTo>
                <a:lnTo>
                  <a:pt x="0" y="4505874"/>
                </a:lnTo>
                <a:lnTo>
                  <a:pt x="0" y="3980155"/>
                </a:lnTo>
                <a:lnTo>
                  <a:pt x="447729" y="3002345"/>
                </a:lnTo>
                <a:lnTo>
                  <a:pt x="0" y="3002560"/>
                </a:lnTo>
                <a:lnTo>
                  <a:pt x="0" y="2471541"/>
                </a:lnTo>
                <a:lnTo>
                  <a:pt x="444403" y="1499121"/>
                </a:lnTo>
                <a:lnTo>
                  <a:pt x="0" y="1498892"/>
                </a:lnTo>
                <a:lnTo>
                  <a:pt x="0" y="975257"/>
                </a:lnTo>
                <a:lnTo>
                  <a:pt x="41448" y="883454"/>
                </a:lnTo>
                <a:cubicBezTo>
                  <a:pt x="159989" y="620975"/>
                  <a:pt x="294852" y="323210"/>
                  <a:pt x="404848" y="88205"/>
                </a:cubicBezTo>
                <a:close/>
              </a:path>
            </a:pathLst>
          </a:custGeom>
          <a:solidFill>
            <a:srgbClr val="2CD5C4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080" y="1713277"/>
            <a:ext cx="4156563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B7B9AB-E864-4912-9D58-CB46BEA3F5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A5E25-00A7-4D13-A3FA-49976EE7168C}" type="datetime1">
              <a:rPr lang="fi-FI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0D9343-0154-413E-9157-6F08485DC9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EC46-C7C3-47FD-92F7-DFBE39335ED9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846900A3-D3DC-406D-AD34-A142E6B2D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161338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353C3685-5939-4705-B532-6EE2E620D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FC61C85C-5DEF-4203-9FFC-687D69D9F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4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7" y="633045"/>
            <a:ext cx="4620616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7" y="1717482"/>
            <a:ext cx="4156564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5211763" y="633413"/>
            <a:ext cx="3929062" cy="4510087"/>
          </a:xfrm>
          <a:custGeom>
            <a:avLst/>
            <a:gdLst>
              <a:gd name="connsiteX0" fmla="*/ 1488492 w 3929062"/>
              <a:gd name="connsiteY0" fmla="*/ 0 h 4510087"/>
              <a:gd name="connsiteX1" fmla="*/ 1504107 w 3929062"/>
              <a:gd name="connsiteY1" fmla="*/ 0 h 4510087"/>
              <a:gd name="connsiteX2" fmla="*/ 1629973 w 3929062"/>
              <a:gd name="connsiteY2" fmla="*/ 5563 h 4510087"/>
              <a:gd name="connsiteX3" fmla="*/ 2962798 w 3929062"/>
              <a:gd name="connsiteY3" fmla="*/ 1195286 h 4510087"/>
              <a:gd name="connsiteX4" fmla="*/ 2968569 w 3929062"/>
              <a:gd name="connsiteY4" fmla="*/ 1233099 h 4510087"/>
              <a:gd name="connsiteX5" fmla="*/ 3054676 w 3929062"/>
              <a:gd name="connsiteY5" fmla="*/ 1191618 h 4510087"/>
              <a:gd name="connsiteX6" fmla="*/ 3637547 w 3929062"/>
              <a:gd name="connsiteY6" fmla="*/ 1073942 h 4510087"/>
              <a:gd name="connsiteX7" fmla="*/ 3921016 w 3929062"/>
              <a:gd name="connsiteY7" fmla="*/ 1100736 h 4510087"/>
              <a:gd name="connsiteX8" fmla="*/ 3929062 w 3929062"/>
              <a:gd name="connsiteY8" fmla="*/ 1102672 h 4510087"/>
              <a:gd name="connsiteX9" fmla="*/ 3929062 w 3929062"/>
              <a:gd name="connsiteY9" fmla="*/ 4040093 h 4510087"/>
              <a:gd name="connsiteX10" fmla="*/ 3921016 w 3929062"/>
              <a:gd name="connsiteY10" fmla="*/ 4042028 h 4510087"/>
              <a:gd name="connsiteX11" fmla="*/ 3637547 w 3929062"/>
              <a:gd name="connsiteY11" fmla="*/ 4068822 h 4510087"/>
              <a:gd name="connsiteX12" fmla="*/ 3004767 w 3929062"/>
              <a:gd name="connsiteY12" fmla="*/ 3928948 h 4510087"/>
              <a:gd name="connsiteX13" fmla="*/ 2968503 w 3929062"/>
              <a:gd name="connsiteY13" fmla="*/ 3910098 h 4510087"/>
              <a:gd name="connsiteX14" fmla="*/ 2962798 w 3929062"/>
              <a:gd name="connsiteY14" fmla="*/ 3947478 h 4510087"/>
              <a:gd name="connsiteX15" fmla="*/ 2776431 w 3929062"/>
              <a:gd name="connsiteY15" fmla="*/ 4422169 h 4510087"/>
              <a:gd name="connsiteX16" fmla="*/ 2717808 w 3929062"/>
              <a:gd name="connsiteY16" fmla="*/ 4510087 h 4510087"/>
              <a:gd name="connsiteX17" fmla="*/ 274391 w 3929062"/>
              <a:gd name="connsiteY17" fmla="*/ 4510087 h 4510087"/>
              <a:gd name="connsiteX18" fmla="*/ 254079 w 3929062"/>
              <a:gd name="connsiteY18" fmla="*/ 4482925 h 4510087"/>
              <a:gd name="connsiteX19" fmla="*/ 2707 w 3929062"/>
              <a:gd name="connsiteY19" fmla="*/ 3760906 h 4510087"/>
              <a:gd name="connsiteX20" fmla="*/ 0 w 3929062"/>
              <a:gd name="connsiteY20" fmla="*/ 3689495 h 4510087"/>
              <a:gd name="connsiteX21" fmla="*/ 0 w 3929062"/>
              <a:gd name="connsiteY21" fmla="*/ 3612817 h 4510087"/>
              <a:gd name="connsiteX22" fmla="*/ 6071 w 3929062"/>
              <a:gd name="connsiteY22" fmla="*/ 3492587 h 4510087"/>
              <a:gd name="connsiteX23" fmla="*/ 436930 w 3929062"/>
              <a:gd name="connsiteY23" fmla="*/ 2586842 h 4510087"/>
              <a:gd name="connsiteX24" fmla="*/ 453940 w 3929062"/>
              <a:gd name="connsiteY24" fmla="*/ 2571382 h 4510087"/>
              <a:gd name="connsiteX25" fmla="*/ 436930 w 3929062"/>
              <a:gd name="connsiteY25" fmla="*/ 2555923 h 4510087"/>
              <a:gd name="connsiteX26" fmla="*/ 6071 w 3929062"/>
              <a:gd name="connsiteY26" fmla="*/ 1650178 h 4510087"/>
              <a:gd name="connsiteX27" fmla="*/ 0 w 3929062"/>
              <a:gd name="connsiteY27" fmla="*/ 1529948 h 4510087"/>
              <a:gd name="connsiteX28" fmla="*/ 0 w 3929062"/>
              <a:gd name="connsiteY28" fmla="*/ 1464198 h 4510087"/>
              <a:gd name="connsiteX29" fmla="*/ 6071 w 3929062"/>
              <a:gd name="connsiteY29" fmla="*/ 1343968 h 4510087"/>
              <a:gd name="connsiteX30" fmla="*/ 1342676 w 3929062"/>
              <a:gd name="connsiteY30" fmla="*/ 7363 h 451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29062" h="4510087">
                <a:moveTo>
                  <a:pt x="1488492" y="0"/>
                </a:moveTo>
                <a:lnTo>
                  <a:pt x="1504107" y="0"/>
                </a:lnTo>
                <a:lnTo>
                  <a:pt x="1629973" y="5563"/>
                </a:lnTo>
                <a:cubicBezTo>
                  <a:pt x="2293074" y="64454"/>
                  <a:pt x="2831894" y="555576"/>
                  <a:pt x="2962798" y="1195286"/>
                </a:cubicBezTo>
                <a:lnTo>
                  <a:pt x="2968569" y="1233099"/>
                </a:lnTo>
                <a:lnTo>
                  <a:pt x="3054676" y="1191618"/>
                </a:lnTo>
                <a:cubicBezTo>
                  <a:pt x="3233827" y="1115844"/>
                  <a:pt x="3430794" y="1073942"/>
                  <a:pt x="3637547" y="1073942"/>
                </a:cubicBezTo>
                <a:cubicBezTo>
                  <a:pt x="3734463" y="1073942"/>
                  <a:pt x="3829228" y="1083149"/>
                  <a:pt x="3921016" y="1100736"/>
                </a:cubicBezTo>
                <a:lnTo>
                  <a:pt x="3929062" y="1102672"/>
                </a:lnTo>
                <a:lnTo>
                  <a:pt x="3929062" y="4040093"/>
                </a:lnTo>
                <a:lnTo>
                  <a:pt x="3921016" y="4042028"/>
                </a:lnTo>
                <a:cubicBezTo>
                  <a:pt x="3829228" y="4059615"/>
                  <a:pt x="3734463" y="4068822"/>
                  <a:pt x="3637547" y="4068822"/>
                </a:cubicBezTo>
                <a:cubicBezTo>
                  <a:pt x="3411411" y="4068822"/>
                  <a:pt x="3196983" y="4018696"/>
                  <a:pt x="3004767" y="3928948"/>
                </a:cubicBezTo>
                <a:lnTo>
                  <a:pt x="2968503" y="3910098"/>
                </a:lnTo>
                <a:lnTo>
                  <a:pt x="2962798" y="3947478"/>
                </a:lnTo>
                <a:cubicBezTo>
                  <a:pt x="2927890" y="4118068"/>
                  <a:pt x="2863975" y="4278091"/>
                  <a:pt x="2776431" y="4422169"/>
                </a:cubicBezTo>
                <a:lnTo>
                  <a:pt x="2717808" y="4510087"/>
                </a:lnTo>
                <a:lnTo>
                  <a:pt x="274391" y="4510087"/>
                </a:lnTo>
                <a:lnTo>
                  <a:pt x="254079" y="4482925"/>
                </a:lnTo>
                <a:cubicBezTo>
                  <a:pt x="112802" y="4273806"/>
                  <a:pt x="22960" y="4027082"/>
                  <a:pt x="2707" y="3760906"/>
                </a:cubicBezTo>
                <a:lnTo>
                  <a:pt x="0" y="3689495"/>
                </a:lnTo>
                <a:lnTo>
                  <a:pt x="0" y="3612817"/>
                </a:lnTo>
                <a:lnTo>
                  <a:pt x="6071" y="3492587"/>
                </a:lnTo>
                <a:cubicBezTo>
                  <a:pt x="41857" y="3140210"/>
                  <a:pt x="199820" y="2823952"/>
                  <a:pt x="436930" y="2586842"/>
                </a:cubicBezTo>
                <a:lnTo>
                  <a:pt x="453940" y="2571382"/>
                </a:lnTo>
                <a:lnTo>
                  <a:pt x="436930" y="2555923"/>
                </a:lnTo>
                <a:cubicBezTo>
                  <a:pt x="199820" y="2318812"/>
                  <a:pt x="41857" y="2002555"/>
                  <a:pt x="6071" y="1650178"/>
                </a:cubicBezTo>
                <a:lnTo>
                  <a:pt x="0" y="1529948"/>
                </a:lnTo>
                <a:lnTo>
                  <a:pt x="0" y="1464198"/>
                </a:lnTo>
                <a:lnTo>
                  <a:pt x="6071" y="1343968"/>
                </a:lnTo>
                <a:cubicBezTo>
                  <a:pt x="77643" y="639214"/>
                  <a:pt x="637922" y="78935"/>
                  <a:pt x="1342676" y="7363"/>
                </a:cubicBezTo>
                <a:close/>
              </a:path>
            </a:pathLst>
          </a:custGeom>
          <a:solidFill>
            <a:srgbClr val="CEFF8C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2FFFA5-180E-4204-B4AC-780CC81C5A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D30F7-600A-4AF6-A8FB-F19151A90ED3}" type="datetime1">
              <a:rPr lang="fi-FI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31D949-E36F-4AC0-96BD-2A97138ACB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A93E7-8440-41A7-A0AF-FA2D1CCF3799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5B76B97E-CC21-4897-BD52-C3B10686E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161338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ED68EA9E-9719-404C-A67E-FF84E3708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B8CA7490-7AAB-4A47-9D17-D754E97BD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80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uopion kaupungin logo, jossa sana Kuopio kirjoitettu valkoisilla) kirjaimilla.">
            <a:extLst>
              <a:ext uri="{FF2B5EF4-FFF2-40B4-BE49-F238E27FC236}">
                <a16:creationId xmlns:a16="http://schemas.microsoft.com/office/drawing/2014/main" id="{D62DB703-7A79-4D2D-88C0-7FB42C33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6675"/>
            <a:ext cx="474663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399D760-3290-4944-94A0-F9C9312CB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633413"/>
            <a:ext cx="83121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  <a:endParaRPr lang="en-US" altLang="fi-F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FA3E3A0-E61F-4346-922D-28783355E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562100"/>
            <a:ext cx="83121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4A9DC-4E5D-4BC7-9CE8-7F7DE8528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0185109-0532-44C4-9426-135C48501BA2}" type="datetime1">
              <a:rPr lang="fi-FI"/>
              <a:pPr>
                <a:defRPr/>
              </a:pPr>
              <a:t>3.10.2024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2FC47-2C13-4E90-9B6E-F268FDC7D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3163" y="0"/>
            <a:ext cx="347662" cy="2492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1BF26F4-008B-4A49-A526-A1DA7D7871FD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546E2B-C79B-4C62-B758-6876F161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E046B2-3B7D-4751-AFFC-55C34FAD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28" r:id="rId3"/>
    <p:sldLayoutId id="2147483729" r:id="rId4"/>
    <p:sldLayoutId id="214748372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21" r:id="rId12"/>
    <p:sldLayoutId id="2147483738" r:id="rId13"/>
    <p:sldLayoutId id="2147483723" r:id="rId14"/>
    <p:sldLayoutId id="2147483724" r:id="rId15"/>
    <p:sldLayoutId id="2147483725" r:id="rId16"/>
    <p:sldLayoutId id="2147483726" r:id="rId17"/>
    <p:sldLayoutId id="2147483737" r:id="rId18"/>
  </p:sldLayoutIdLst>
  <p:hf hdr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spcBef>
          <a:spcPts val="600"/>
        </a:spcBef>
        <a:spcAft>
          <a:spcPct val="0"/>
        </a:spcAft>
        <a:buFont typeface="System Font Regular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spcBef>
          <a:spcPts val="600"/>
        </a:spcBef>
        <a:spcAft>
          <a:spcPct val="0"/>
        </a:spcAft>
        <a:buFont typeface="System Font Regular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2FBF674-E43D-B12C-B551-779027732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F97F2B-B12D-A113-352F-5DFB4870B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B7B1FC-E1D2-981C-0011-6F3EAE696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F0980-4C7F-4483-AAF4-BAED9C43C47F}" type="datetimeFigureOut">
              <a:rPr lang="fi-FI" smtClean="0"/>
              <a:t>3.10.2024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E44457-5102-A56F-5F56-67E9EC069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4F4755-1A0B-357B-D3B6-427F09CA2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8FA1E-DF1B-4693-9D7C-17E71ED82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19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kkohoo202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kipilari.fi/" TargetMode="External"/><Relationship Id="rId2" Type="http://schemas.openxmlformats.org/officeDocument/2006/relationships/hyperlink" Target="http://www.kuopio.fi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570CC06-DB21-401C-BCF8-AAC5FF550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08A8B2-D3CC-49D8-3F60-283F561F2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" y="228601"/>
            <a:ext cx="4864708" cy="2057201"/>
          </a:xfrm>
        </p:spPr>
        <p:txBody>
          <a:bodyPr anchor="b">
            <a:normAutofit/>
          </a:bodyPr>
          <a:lstStyle/>
          <a:p>
            <a:pPr algn="l"/>
            <a:r>
              <a:rPr lang="fi-FI" sz="3000" b="1" dirty="0">
                <a:latin typeface="+mn-lt"/>
              </a:rPr>
              <a:t>Tervetuloa </a:t>
            </a:r>
            <a:br>
              <a:rPr lang="fi-FI" sz="3000" b="1" dirty="0">
                <a:latin typeface="+mn-lt"/>
              </a:rPr>
            </a:br>
            <a:r>
              <a:rPr lang="fi-FI" sz="3000" b="1" dirty="0">
                <a:latin typeface="+mn-lt"/>
              </a:rPr>
              <a:t>Hyvän Olon Olohuoneeseen!</a:t>
            </a:r>
            <a:br>
              <a:rPr lang="fi-FI" sz="2850" dirty="0"/>
            </a:br>
            <a:endParaRPr lang="fi-FI" sz="285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FFD13E3-689E-6672-6B12-5059858D4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" y="3477006"/>
            <a:ext cx="6974288" cy="1179576"/>
          </a:xfrm>
        </p:spPr>
        <p:txBody>
          <a:bodyPr anchor="t">
            <a:normAutofit/>
          </a:bodyPr>
          <a:lstStyle/>
          <a:p>
            <a:pPr algn="l"/>
            <a:r>
              <a:rPr lang="fi-FI" sz="3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3.10.2024 </a:t>
            </a:r>
          </a:p>
          <a:p>
            <a:pPr algn="l"/>
            <a:r>
              <a:rPr lang="fi-FI" sz="3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Vapaaehtoistoiminta</a:t>
            </a:r>
            <a:r>
              <a:rPr lang="fi-FI" sz="3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Anna hyvän kiertää</a:t>
            </a:r>
            <a:endParaRPr lang="fi-FI" sz="3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fi-FI" dirty="0"/>
          </a:p>
        </p:txBody>
      </p:sp>
      <p:pic>
        <p:nvPicPr>
          <p:cNvPr id="7" name="Kuva 6" descr="Kuva, joka sisältää kohteen logo&#10;&#10;Kuvaus luotu automaattisesti">
            <a:extLst>
              <a:ext uri="{FF2B5EF4-FFF2-40B4-BE49-F238E27FC236}">
                <a16:creationId xmlns:a16="http://schemas.microsoft.com/office/drawing/2014/main" id="{7F3ACB62-8BE2-EE88-3741-4EBFB1C37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10" y="4066794"/>
            <a:ext cx="1145485" cy="851373"/>
          </a:xfrm>
          <a:prstGeom prst="rect">
            <a:avLst/>
          </a:prstGeom>
        </p:spPr>
      </p:pic>
      <p:pic>
        <p:nvPicPr>
          <p:cNvPr id="4" name="Kuva 3" descr="Vanhat naiset eläkkeelle jäämiskodissa">
            <a:extLst>
              <a:ext uri="{FF2B5EF4-FFF2-40B4-BE49-F238E27FC236}">
                <a16:creationId xmlns:a16="http://schemas.microsoft.com/office/drawing/2014/main" id="{CCE0D951-87A7-EA85-109A-C82231D6B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4"/>
          <a:stretch/>
        </p:blipFill>
        <p:spPr>
          <a:xfrm>
            <a:off x="5491221" y="1"/>
            <a:ext cx="3650494" cy="2888051"/>
          </a:xfrm>
          <a:prstGeom prst="rect">
            <a:avLst/>
          </a:prstGeom>
        </p:spPr>
      </p:pic>
      <p:sp>
        <p:nvSpPr>
          <p:cNvPr id="29" name="sketch line">
            <a:extLst>
              <a:ext uri="{FF2B5EF4-FFF2-40B4-BE49-F238E27FC236}">
                <a16:creationId xmlns:a16="http://schemas.microsoft.com/office/drawing/2014/main" id="{15B998FC-4B98-4A07-B159-9E629180A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3306950"/>
            <a:ext cx="2674620" cy="13716"/>
          </a:xfrm>
          <a:custGeom>
            <a:avLst/>
            <a:gdLst>
              <a:gd name="connsiteX0" fmla="*/ 0 w 2674620"/>
              <a:gd name="connsiteY0" fmla="*/ 0 h 13716"/>
              <a:gd name="connsiteX1" fmla="*/ 641909 w 2674620"/>
              <a:gd name="connsiteY1" fmla="*/ 0 h 13716"/>
              <a:gd name="connsiteX2" fmla="*/ 1337310 w 2674620"/>
              <a:gd name="connsiteY2" fmla="*/ 0 h 13716"/>
              <a:gd name="connsiteX3" fmla="*/ 1979219 w 2674620"/>
              <a:gd name="connsiteY3" fmla="*/ 0 h 13716"/>
              <a:gd name="connsiteX4" fmla="*/ 2674620 w 2674620"/>
              <a:gd name="connsiteY4" fmla="*/ 0 h 13716"/>
              <a:gd name="connsiteX5" fmla="*/ 2674620 w 2674620"/>
              <a:gd name="connsiteY5" fmla="*/ 13716 h 13716"/>
              <a:gd name="connsiteX6" fmla="*/ 1952473 w 2674620"/>
              <a:gd name="connsiteY6" fmla="*/ 13716 h 13716"/>
              <a:gd name="connsiteX7" fmla="*/ 1257071 w 2674620"/>
              <a:gd name="connsiteY7" fmla="*/ 13716 h 13716"/>
              <a:gd name="connsiteX8" fmla="*/ 615163 w 2674620"/>
              <a:gd name="connsiteY8" fmla="*/ 13716 h 13716"/>
              <a:gd name="connsiteX9" fmla="*/ 0 w 2674620"/>
              <a:gd name="connsiteY9" fmla="*/ 13716 h 13716"/>
              <a:gd name="connsiteX10" fmla="*/ 0 w 267462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4620" h="13716" fill="none" extrusionOk="0">
                <a:moveTo>
                  <a:pt x="0" y="0"/>
                </a:moveTo>
                <a:cubicBezTo>
                  <a:pt x="223686" y="-27283"/>
                  <a:pt x="416037" y="8041"/>
                  <a:pt x="641909" y="0"/>
                </a:cubicBezTo>
                <a:cubicBezTo>
                  <a:pt x="867781" y="-8041"/>
                  <a:pt x="1125885" y="15252"/>
                  <a:pt x="1337310" y="0"/>
                </a:cubicBezTo>
                <a:cubicBezTo>
                  <a:pt x="1548735" y="-15252"/>
                  <a:pt x="1809020" y="-2338"/>
                  <a:pt x="1979219" y="0"/>
                </a:cubicBezTo>
                <a:cubicBezTo>
                  <a:pt x="2149418" y="2338"/>
                  <a:pt x="2403746" y="-23101"/>
                  <a:pt x="2674620" y="0"/>
                </a:cubicBezTo>
                <a:cubicBezTo>
                  <a:pt x="2675102" y="5583"/>
                  <a:pt x="2674550" y="8268"/>
                  <a:pt x="2674620" y="13716"/>
                </a:cubicBezTo>
                <a:cubicBezTo>
                  <a:pt x="2384204" y="34835"/>
                  <a:pt x="2124794" y="4805"/>
                  <a:pt x="1952473" y="13716"/>
                </a:cubicBezTo>
                <a:cubicBezTo>
                  <a:pt x="1780152" y="22627"/>
                  <a:pt x="1469502" y="4591"/>
                  <a:pt x="1257071" y="13716"/>
                </a:cubicBezTo>
                <a:cubicBezTo>
                  <a:pt x="1044640" y="22841"/>
                  <a:pt x="886842" y="45425"/>
                  <a:pt x="615163" y="13716"/>
                </a:cubicBezTo>
                <a:cubicBezTo>
                  <a:pt x="343484" y="-17993"/>
                  <a:pt x="280198" y="5574"/>
                  <a:pt x="0" y="13716"/>
                </a:cubicBezTo>
                <a:cubicBezTo>
                  <a:pt x="-117" y="8555"/>
                  <a:pt x="-542" y="6030"/>
                  <a:pt x="0" y="0"/>
                </a:cubicBezTo>
                <a:close/>
              </a:path>
              <a:path w="2674620" h="13716" stroke="0" extrusionOk="0">
                <a:moveTo>
                  <a:pt x="0" y="0"/>
                </a:moveTo>
                <a:cubicBezTo>
                  <a:pt x="231855" y="-1293"/>
                  <a:pt x="402066" y="-28662"/>
                  <a:pt x="668655" y="0"/>
                </a:cubicBezTo>
                <a:cubicBezTo>
                  <a:pt x="935244" y="28662"/>
                  <a:pt x="1178759" y="24409"/>
                  <a:pt x="1364056" y="0"/>
                </a:cubicBezTo>
                <a:cubicBezTo>
                  <a:pt x="1549353" y="-24409"/>
                  <a:pt x="1706883" y="-9273"/>
                  <a:pt x="2005965" y="0"/>
                </a:cubicBezTo>
                <a:cubicBezTo>
                  <a:pt x="2305047" y="9273"/>
                  <a:pt x="2446507" y="-22114"/>
                  <a:pt x="2674620" y="0"/>
                </a:cubicBezTo>
                <a:cubicBezTo>
                  <a:pt x="2674976" y="3179"/>
                  <a:pt x="2674592" y="8354"/>
                  <a:pt x="2674620" y="13716"/>
                </a:cubicBezTo>
                <a:cubicBezTo>
                  <a:pt x="2376619" y="3697"/>
                  <a:pt x="2249009" y="42883"/>
                  <a:pt x="1979219" y="13716"/>
                </a:cubicBezTo>
                <a:cubicBezTo>
                  <a:pt x="1709429" y="-15451"/>
                  <a:pt x="1513733" y="31468"/>
                  <a:pt x="1364056" y="13716"/>
                </a:cubicBezTo>
                <a:cubicBezTo>
                  <a:pt x="1214379" y="-4036"/>
                  <a:pt x="982991" y="14417"/>
                  <a:pt x="748894" y="13716"/>
                </a:cubicBezTo>
                <a:cubicBezTo>
                  <a:pt x="514797" y="13015"/>
                  <a:pt x="177151" y="-10383"/>
                  <a:pt x="0" y="13716"/>
                </a:cubicBezTo>
                <a:cubicBezTo>
                  <a:pt x="-522" y="9329"/>
                  <a:pt x="225" y="358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F1B5B75-0F36-E582-0578-3C4DEE9659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59" y="2332471"/>
            <a:ext cx="1573514" cy="850058"/>
          </a:xfrm>
          <a:prstGeom prst="rect">
            <a:avLst/>
          </a:prstGeom>
          <a:noFill/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4F27541-505A-0596-C498-B7CEFD0D7E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49" y="2410223"/>
            <a:ext cx="2578607" cy="6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6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1A76AE-E698-8CC7-5DFA-0F07CFE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78A9-2B7F-4E7F-9EA9-9F5BE9EFD846}" type="datetime1">
              <a:rPr lang="fi-FI" smtClean="0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55A6E09-E0B9-B3F9-9A58-A32B75622A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C00C50-4252-4E8F-B293-4939E8FEA39C}" type="slidenum">
              <a:rPr lang="en-FI" smtClean="0"/>
              <a:pPr>
                <a:defRPr/>
              </a:pPr>
              <a:t>10</a:t>
            </a:fld>
            <a:endParaRPr lang="en-FI"/>
          </a:p>
        </p:txBody>
      </p:sp>
      <p:pic>
        <p:nvPicPr>
          <p:cNvPr id="2050" name="Picture 2" descr="Kuvassa valkoisella pohjalla mustaa tekstiä, jossa lukee: lloa vapaaehtoisuudesta (Iloa sanan ympäröity vaaleanpunaisella sydämellä). Mikä on sinulle sopiva vapaaehtoisrooli? SYNTYMÄPÄIVÄSI 1 -Tomera 16 Vaikuttava 2 Jämpti 17 -Vaikuttaja 3 Vikkelä 18 -Pikkutarkka 4 Punainen 19 -Nopea 5 Utelias 20 Luotettava 6 -Iloinen 21 Ystävällinen 7 -Vauhdikas 22 -Luova 8 -Hauska 23 Kekseliäs 9 -Nopsa 24 Hyväsydäminen 10- Naurava 25 -Rohkea Innokas 26 Empaatinen 12 Nokkela 27 -Energinen 13- Näpsäkkä 28 Puhelias 14 Rauhallinen 29 -Kärsivällinen 15- Innostaja 30 -Ainutlaatuinen 31 -Seikkailunhaluinen SYNTYMÄKUUKAUSI Tammi -Hauskuuttaja Helmi -Tutkija Maalis Ryhmän ohjaaja Huhti -Vertainen Touko -Puheenjohtaja Kesä -Sihteeri Heinä -Somettaja Elo -Jumpan ohjaaja Syys -Moderaattori Loka -Moniosaaja Marras -Mahdollistaja Joulu -Uudistaja TP TUKIPILARI .">
            <a:extLst>
              <a:ext uri="{FF2B5EF4-FFF2-40B4-BE49-F238E27FC236}">
                <a16:creationId xmlns:a16="http://schemas.microsoft.com/office/drawing/2014/main" id="{10FC1E96-B331-E723-34E5-8CC10ADD4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98" y="356176"/>
            <a:ext cx="5710804" cy="478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ukipilari">
            <a:extLst>
              <a:ext uri="{FF2B5EF4-FFF2-40B4-BE49-F238E27FC236}">
                <a16:creationId xmlns:a16="http://schemas.microsoft.com/office/drawing/2014/main" id="{60E0FAA3-75A0-EFED-5918-1E7BFE78A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21" y="4211317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5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FBF159-3737-33E7-D294-4F33E2EA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61" y="575608"/>
            <a:ext cx="7691439" cy="1579261"/>
          </a:xfrm>
        </p:spPr>
        <p:txBody>
          <a:bodyPr/>
          <a:lstStyle/>
          <a:p>
            <a:r>
              <a:rPr lang="fi-FI" dirty="0"/>
              <a:t>Vapaaehtoistoiminnan muotoja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C8DDE5-B3C0-ADF6-61A6-66A14560C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732" y="2045837"/>
            <a:ext cx="5517696" cy="12065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</a:rPr>
              <a:t>Vapaaehtoistoiminta voi olla: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</a:rPr>
              <a:t>vertaistukea, ystävätoimintaa, hallitustyöskentelyä, vaikuttamistoimintaa, naapuriapua, talkoisiin osallistumista, tapahtumien järjestelyä, kerhon ohjaamista, neuvontaa ja ohjausta, esiintymistä, keittiötehtäviä, tietoteknistä auttamista, vaikuttamista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</a:rPr>
              <a:t>Vapaaehtoistyötä voi toteuttaa kotoa käsin, kasvokkain tai tapahtumissa 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</a:rPr>
              <a:t>Pop-</a:t>
            </a:r>
            <a:r>
              <a:rPr lang="fi-FI" b="0" i="0" dirty="0" err="1">
                <a:solidFill>
                  <a:srgbClr val="000000"/>
                </a:solidFill>
                <a:effectLst/>
              </a:rPr>
              <a:t>up</a:t>
            </a:r>
            <a:r>
              <a:rPr lang="fi-FI" b="0" i="0" dirty="0">
                <a:solidFill>
                  <a:srgbClr val="000000"/>
                </a:solidFill>
                <a:effectLst/>
              </a:rPr>
              <a:t> vapaaehtoisuus, sitoutuminen määräajaksi tai toistaiseksi 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065D3D-124E-1756-781E-D4D67D33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8863CA-FF99-4226-A902-8E878CF81E64}" type="datetime1">
              <a:rPr lang="fi-FI" smtClean="0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3E67D31-110F-3F7B-B3B5-01CF58E76A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28E44A-4CE9-4F12-90F6-EC8900B6EC78}" type="slidenum">
              <a:rPr lang="en-FI" smtClean="0"/>
              <a:pPr>
                <a:defRPr/>
              </a:pPr>
              <a:t>11</a:t>
            </a:fld>
            <a:endParaRPr lang="en-FI"/>
          </a:p>
        </p:txBody>
      </p:sp>
      <p:pic>
        <p:nvPicPr>
          <p:cNvPr id="6" name="Picture 2" descr="Tukipilari">
            <a:extLst>
              <a:ext uri="{FF2B5EF4-FFF2-40B4-BE49-F238E27FC236}">
                <a16:creationId xmlns:a16="http://schemas.microsoft.com/office/drawing/2014/main" id="{C5C6FB64-A77E-2F0D-187F-DC86A7959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21" y="4211317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3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A38E4B-DDF0-4531-0480-FA2A2CB4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Vapaaehtoistoiminta Kuopiossa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3C00876-B7A1-2838-F7D1-B45CCBB64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Kuopiossa on yli 350 toimijaa järjestökentällä.</a:t>
            </a:r>
          </a:p>
          <a:p>
            <a:r>
              <a:rPr lang="fi-FI" dirty="0"/>
              <a:t>Kuopion kaupunki jakaa järjestöille avustuksia vuosittain n. 1M €.</a:t>
            </a:r>
          </a:p>
          <a:p>
            <a:r>
              <a:rPr lang="fi-FI" dirty="0"/>
              <a:t>Yksistään järjestökentällä useita </a:t>
            </a:r>
            <a:r>
              <a:rPr lang="fi-FI"/>
              <a:t>satoja vapaaehtoisia</a:t>
            </a:r>
          </a:p>
          <a:p>
            <a:r>
              <a:rPr lang="fi-FI" dirty="0"/>
              <a:t>Merkityksellistä alueella (vapaaehtoistyo.fi vapaaehtoisten kysely 2023).</a:t>
            </a:r>
          </a:p>
          <a:p>
            <a:pPr lvl="1"/>
            <a:r>
              <a:rPr lang="fi-FI" dirty="0"/>
              <a:t>Missä tehdään? 51 % järjestö / yhdistys, 45 % kaupunki ja 32 % seurakunta</a:t>
            </a:r>
          </a:p>
          <a:p>
            <a:pPr lvl="1"/>
            <a:r>
              <a:rPr lang="fi-FI" dirty="0"/>
              <a:t>61 % vastaajista tekee vapaaehtoistyötä viikoittain tai useammin</a:t>
            </a:r>
          </a:p>
          <a:p>
            <a:pPr lvl="1"/>
            <a:r>
              <a:rPr lang="fi-FI" dirty="0"/>
              <a:t>93 % vastaajista kertoo vapaaehtoisuuden lisänneen sosiaalisia kontakteja</a:t>
            </a:r>
          </a:p>
          <a:p>
            <a:pPr lvl="1"/>
            <a:r>
              <a:rPr lang="fi-FI" dirty="0"/>
              <a:t>95 % vastaajista kokee vapaaehtoistyön avulla vaikuttavan itselle tärkeisiin asioihin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01E73A-D5CB-7F86-BD0C-9ABDF67D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227BDA-B051-2530-8CDE-1E03A2E88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12</a:t>
            </a:fld>
            <a:endParaRPr lang="en-FI"/>
          </a:p>
        </p:txBody>
      </p:sp>
      <p:pic>
        <p:nvPicPr>
          <p:cNvPr id="3" name="Picture 2" descr="Tukipilari">
            <a:extLst>
              <a:ext uri="{FF2B5EF4-FFF2-40B4-BE49-F238E27FC236}">
                <a16:creationId xmlns:a16="http://schemas.microsoft.com/office/drawing/2014/main" id="{66073FA3-95C3-AF61-9111-6CD55332A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21" y="4211317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0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C4EEF52-31E6-D514-A598-3E559587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6" y="422588"/>
            <a:ext cx="8313127" cy="477298"/>
          </a:xfrm>
        </p:spPr>
        <p:txBody>
          <a:bodyPr/>
          <a:lstStyle/>
          <a:p>
            <a:r>
              <a:rPr lang="fi-FI" sz="3000" dirty="0"/>
              <a:t>Vapaaehtoistoiminta Kansalaistoiminnan palveluissa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D76D9BA-9387-39E2-C2B3-8352FB3C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331644"/>
            <a:ext cx="8313127" cy="3810021"/>
          </a:xfrm>
        </p:spPr>
        <p:txBody>
          <a:bodyPr/>
          <a:lstStyle/>
          <a:p>
            <a:r>
              <a:rPr lang="fi-FI" b="1" dirty="0"/>
              <a:t>Asukastoiminta</a:t>
            </a:r>
          </a:p>
          <a:p>
            <a:pPr lvl="1"/>
            <a:r>
              <a:rPr lang="fi-FI" dirty="0"/>
              <a:t>Asukastilassa vapaaehtoiset osallistuvat päivittäisiin toimintoihin sekä halutessaan tapahtumiin, kohtaavat asukkaita sekä kannustavat osallistumaan.</a:t>
            </a:r>
          </a:p>
          <a:p>
            <a:r>
              <a:rPr lang="fi-FI" b="1" dirty="0"/>
              <a:t>Kulttuuriluotsi ikääntyneille</a:t>
            </a:r>
          </a:p>
          <a:p>
            <a:pPr lvl="1"/>
            <a:r>
              <a:rPr lang="fi-FI" dirty="0"/>
              <a:t>Kulttuuriluotsit ovat kaupungin kouluttamia kulttuurista kiinnostuneita vapaaehtoistoimijoita. Luotsia voidaan pyytää ikääntyneen seuraksi kulttuurikohteeseen.  Luotsit voivat pyydettäessä vierailla erilaisissa ikääntyneiden ryhmissä valmiin kulttuurimateriaalin kanssa. </a:t>
            </a:r>
          </a:p>
          <a:p>
            <a:r>
              <a:rPr lang="fi-FI" b="1" dirty="0"/>
              <a:t>Liikuntaryhmien vertaisohjaaja</a:t>
            </a:r>
          </a:p>
          <a:p>
            <a:pPr lvl="1"/>
            <a:r>
              <a:rPr lang="fi-FI" dirty="0"/>
              <a:t>Kaupunki hakee vertaisohjaajatoiminnasta kiinnostuneita ikäihmisiä mukaan vertaisohjaajatoimintaan. Vertaisohjatut liikuntaryhmät ovat kaikille avoimia, eivätkä edellytä minkään järjestön jäsenyyttä tai kurssimaksua. Vertaisohjaajia koulutetaan erityisesti tasapaino- ja </a:t>
            </a:r>
            <a:r>
              <a:rPr lang="fi-FI" dirty="0" err="1"/>
              <a:t>tuolijumppa</a:t>
            </a:r>
            <a:r>
              <a:rPr lang="fi-FI" dirty="0"/>
              <a:t>, kuntosali ja allasjumpparyhmissä toimimiseen. 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E4C6273-F7B4-00E9-82FA-3E8E4748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8F5B3-268F-4F41-9E57-7813E9AC1915}" type="datetime1">
              <a:rPr lang="fi-FI" smtClean="0"/>
              <a:pPr>
                <a:defRPr/>
              </a:pPr>
              <a:t>3.10.2024</a:t>
            </a:fld>
            <a:endParaRPr lang="en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01B9ABB-12B1-FF63-73E1-522A1E7272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DC092-64FD-425A-BFAF-344846BB863F}" type="slidenum">
              <a:rPr lang="en-FI" smtClean="0"/>
              <a:pPr>
                <a:defRPr/>
              </a:pPr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0271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C02D2D9-8907-AB14-D949-69CA94DE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Vapaaehtoistoiminnan periaatteet ja käytänteet Kuopion kaupungilla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843B471-FBCA-84DE-139A-4F8E4E05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886878"/>
            <a:ext cx="8313127" cy="3107914"/>
          </a:xfrm>
        </p:spPr>
        <p:txBody>
          <a:bodyPr/>
          <a:lstStyle/>
          <a:p>
            <a:r>
              <a:rPr lang="fi-FI" dirty="0"/>
              <a:t>Vapaaehtoiset ja vertaisohjaajat saavat ohjausta toimintaan (mm. koulutukset, palaverit, yhteydenpito, vertaistuki) ja yhteisiä virkistysretkiä.</a:t>
            </a:r>
          </a:p>
          <a:p>
            <a:r>
              <a:rPr lang="fi-FI" dirty="0"/>
              <a:t>Vapaaehtoistoimintaa tuetaan mahdollistamalla mm. tilat ja puitteet, ohjaus, neuvonta, tiedotus, toiminnan arvostus ja näkyvyys.</a:t>
            </a:r>
          </a:p>
          <a:p>
            <a:r>
              <a:rPr lang="fi-FI" dirty="0"/>
              <a:t>Vapaaehtoistoiminnan periaatteet Kuopion kaupungilla ovat: vapaaehtoisuus, tasa-arvoisuus, yhdenvertaisuus, saavutettavuus, yhteistyö, luottamuksellisuus, suvaitsevaisuus, toiminnan ilo, palkattomuus, luotettavuus, turvallisuus, monimuotoisuus, yhteisöllisyys ja puolueettomuus.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0E48B5B-3931-9FFC-EB1F-628D4BC39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A81845-6D92-16C3-57D0-1ACF59847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14</a:t>
            </a:fld>
            <a:endParaRPr lang="en-FI"/>
          </a:p>
        </p:txBody>
      </p:sp>
      <p:pic>
        <p:nvPicPr>
          <p:cNvPr id="2" name="Picture 2" descr="Tukipilari">
            <a:extLst>
              <a:ext uri="{FF2B5EF4-FFF2-40B4-BE49-F238E27FC236}">
                <a16:creationId xmlns:a16="http://schemas.microsoft.com/office/drawing/2014/main" id="{A74C99F5-B541-AA7A-09A1-67932A2D7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21" y="4211317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5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DEF8E77-D5C8-4F7A-B883-3DDDFDB7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8F5B3-268F-4F41-9E57-7813E9AC1915}" type="datetime1">
              <a:rPr lang="fi-FI" smtClean="0"/>
              <a:pPr>
                <a:defRPr/>
              </a:pPr>
              <a:t>3.10.2024</a:t>
            </a:fld>
            <a:endParaRPr lang="en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FBB59DF-9786-A9C0-106D-16D097E3D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DC092-64FD-425A-BFAF-344846BB863F}" type="slidenum">
              <a:rPr lang="en-FI" smtClean="0"/>
              <a:pPr>
                <a:defRPr/>
              </a:pPr>
              <a:t>15</a:t>
            </a:fld>
            <a:endParaRPr lang="en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FD0E393-437E-8ECD-E1A0-F74D9ED16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" y="0"/>
            <a:ext cx="91328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54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0643ED-DADA-239C-0984-203DF919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2C0E8-5D39-479D-A6BC-57F37751B110}" type="datetime1">
              <a:rPr lang="fi-FI" smtClean="0"/>
              <a:pPr>
                <a:defRPr/>
              </a:pPr>
              <a:t>3.10.2024</a:t>
            </a:fld>
            <a:endParaRPr lang="en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FC6E94-E30D-924D-A7D1-C4029F6B2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C86B5D-05A7-4890-B703-51CFEA938082}" type="slidenum">
              <a:rPr lang="en-FI" smtClean="0"/>
              <a:pPr>
                <a:defRPr/>
              </a:pPr>
              <a:t>16</a:t>
            </a:fld>
            <a:endParaRPr lang="en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0639AA9-43FA-B6CC-DA8F-F5E16BD21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" y="0"/>
            <a:ext cx="91419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57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71F70960-6588-3C50-5BFB-0F61C9B1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etsiä vapaaehtoistehtäviä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93A6354-4072-E2D6-60F6-CA064262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913425"/>
            <a:ext cx="4156564" cy="3107914"/>
          </a:xfrm>
        </p:spPr>
        <p:txBody>
          <a:bodyPr/>
          <a:lstStyle/>
          <a:p>
            <a:r>
              <a:rPr lang="fi-FI" dirty="0"/>
              <a:t>Lahella.fi </a:t>
            </a:r>
          </a:p>
          <a:p>
            <a:r>
              <a:rPr lang="fi-FI" dirty="0"/>
              <a:t>Tarmoa</a:t>
            </a:r>
          </a:p>
          <a:p>
            <a:r>
              <a:rPr lang="fi-FI" dirty="0"/>
              <a:t>Vapaaehtoistyo.fi</a:t>
            </a:r>
          </a:p>
          <a:p>
            <a:r>
              <a:rPr lang="fi-FI" dirty="0" err="1"/>
              <a:t>CommuApp</a:t>
            </a:r>
            <a:endParaRPr lang="fi-FI" dirty="0"/>
          </a:p>
          <a:p>
            <a:r>
              <a:rPr lang="fi-FI" dirty="0"/>
              <a:t>Kuopio.fi</a:t>
            </a:r>
          </a:p>
          <a:p>
            <a:r>
              <a:rPr lang="fi-FI" dirty="0"/>
              <a:t>Yhdistykset ja järjestöt</a:t>
            </a:r>
          </a:p>
          <a:p>
            <a:r>
              <a:rPr lang="fi-FI" dirty="0"/>
              <a:t>Seurakunnat</a:t>
            </a:r>
          </a:p>
          <a:p>
            <a:r>
              <a:rPr lang="fi-FI" dirty="0"/>
              <a:t>Naapurusto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3D114C95-54F6-D014-6775-5535F986BE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41D40-7BAE-E3B4-A34F-E89D59904A8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AE6F401-8C23-4AD3-94D9-ECD1B46D1969}" type="datetime1">
              <a:rPr lang="fi-FI" smtClean="0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765DF96-32B3-927D-1E5F-B6F27511A2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1CEFACB-7DA3-4681-A2B7-96892D925249}" type="slidenum">
              <a:rPr lang="en-FI" smtClean="0"/>
              <a:pPr>
                <a:defRPr/>
              </a:pPr>
              <a:t>17</a:t>
            </a:fld>
            <a:endParaRPr lang="en-FI"/>
          </a:p>
        </p:txBody>
      </p:sp>
      <p:pic>
        <p:nvPicPr>
          <p:cNvPr id="3" name="Picture 2" descr="Tukipilari">
            <a:extLst>
              <a:ext uri="{FF2B5EF4-FFF2-40B4-BE49-F238E27FC236}">
                <a16:creationId xmlns:a16="http://schemas.microsoft.com/office/drawing/2014/main" id="{BAED6D44-F692-98AC-949E-7C1DDF189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21" y="4211317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846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828B71-5372-8AA7-E6E5-C86E308C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Tehtävä, 10 min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6D9355-A20B-9E3E-8D4C-CE0FFFD57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2383972"/>
            <a:ext cx="6057446" cy="1941285"/>
          </a:xfrm>
        </p:spPr>
        <p:txBody>
          <a:bodyPr/>
          <a:lstStyle/>
          <a:p>
            <a:r>
              <a:rPr lang="fi-FI" dirty="0"/>
              <a:t> 1. Pohdi itsellesi mieluisimpia tapoja auttaa ja vaihda ajatuksia vierustoverisi kanssa. Löytyykö uusia ideoita tai mahdollisuuksia?</a:t>
            </a:r>
          </a:p>
          <a:p>
            <a:r>
              <a:rPr lang="fi-FI" dirty="0"/>
              <a:t>2. Millaisia taitoja sinulla on, missä olet hyvä? Kerro vierustovereillesi.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41D40-7BAE-E3B4-A34F-E89D599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6F401-8C23-4AD3-94D9-ECD1B46D1969}" type="datetime1">
              <a:rPr lang="fi-FI" smtClean="0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765DF96-32B3-927D-1E5F-B6F27511A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CEFACB-7DA3-4681-A2B7-96892D925249}" type="slidenum">
              <a:rPr lang="en-FI" smtClean="0"/>
              <a:pPr>
                <a:defRPr/>
              </a:pPr>
              <a:t>18</a:t>
            </a:fld>
            <a:endParaRPr lang="en-FI"/>
          </a:p>
        </p:txBody>
      </p:sp>
      <p:pic>
        <p:nvPicPr>
          <p:cNvPr id="6" name="Picture 2" descr="Tukipilari">
            <a:extLst>
              <a:ext uri="{FF2B5EF4-FFF2-40B4-BE49-F238E27FC236}">
                <a16:creationId xmlns:a16="http://schemas.microsoft.com/office/drawing/2014/main" id="{3603A3E9-D39C-B194-41DB-6D8FF50C1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21" y="4211317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90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8293D2E-804E-44BB-03C6-08AA849A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Vapaaehtoisen polku ja oikeudet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1D380D-26EE-A3D1-6E21-E73581D3F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8863CA-FF99-4226-A902-8E878CF81E64}" type="datetime1">
              <a:rPr lang="fi-FI" smtClean="0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C0C9171-4866-43F7-F3D5-88106A21B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28E44A-4CE9-4F12-90F6-EC8900B6EC78}" type="slidenum">
              <a:rPr lang="en-FI" smtClean="0"/>
              <a:pPr>
                <a:defRPr/>
              </a:pPr>
              <a:t>19</a:t>
            </a:fld>
            <a:endParaRPr lang="en-FI"/>
          </a:p>
        </p:txBody>
      </p:sp>
      <p:pic>
        <p:nvPicPr>
          <p:cNvPr id="2" name="Picture 2" descr="Tukipilari">
            <a:extLst>
              <a:ext uri="{FF2B5EF4-FFF2-40B4-BE49-F238E27FC236}">
                <a16:creationId xmlns:a16="http://schemas.microsoft.com/office/drawing/2014/main" id="{6C8AF4A5-3359-FC6E-6000-DB6523D7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21" y="4211317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ECD613E-F1B4-87C8-5913-3839BADDD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3949"/>
            <a:ext cx="9144000" cy="29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5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8276A2-6575-74E8-BF4B-E15BC5BD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583305"/>
            <a:ext cx="2564243" cy="1059089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Pedanet oppimisalusta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2FE282A-C5D4-DB22-C980-7318C4CAC1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027"/>
          <a:stretch/>
        </p:blipFill>
        <p:spPr>
          <a:xfrm>
            <a:off x="15" y="8"/>
            <a:ext cx="9143985" cy="341881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45979" y="4101155"/>
            <a:ext cx="1028700" cy="13716"/>
          </a:xfrm>
          <a:custGeom>
            <a:avLst/>
            <a:gdLst>
              <a:gd name="connsiteX0" fmla="*/ 0 w 1028700"/>
              <a:gd name="connsiteY0" fmla="*/ 0 h 13716"/>
              <a:gd name="connsiteX1" fmla="*/ 514350 w 1028700"/>
              <a:gd name="connsiteY1" fmla="*/ 0 h 13716"/>
              <a:gd name="connsiteX2" fmla="*/ 1028700 w 1028700"/>
              <a:gd name="connsiteY2" fmla="*/ 0 h 13716"/>
              <a:gd name="connsiteX3" fmla="*/ 1028700 w 1028700"/>
              <a:gd name="connsiteY3" fmla="*/ 13716 h 13716"/>
              <a:gd name="connsiteX4" fmla="*/ 534924 w 1028700"/>
              <a:gd name="connsiteY4" fmla="*/ 13716 h 13716"/>
              <a:gd name="connsiteX5" fmla="*/ 0 w 1028700"/>
              <a:gd name="connsiteY5" fmla="*/ 13716 h 13716"/>
              <a:gd name="connsiteX6" fmla="*/ 0 w 10287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" h="13716" fill="none" extrusionOk="0">
                <a:moveTo>
                  <a:pt x="0" y="0"/>
                </a:moveTo>
                <a:cubicBezTo>
                  <a:pt x="159103" y="5908"/>
                  <a:pt x="283127" y="-17057"/>
                  <a:pt x="514350" y="0"/>
                </a:cubicBezTo>
                <a:cubicBezTo>
                  <a:pt x="745573" y="17057"/>
                  <a:pt x="878414" y="-1877"/>
                  <a:pt x="1028700" y="0"/>
                </a:cubicBezTo>
                <a:cubicBezTo>
                  <a:pt x="1028227" y="2892"/>
                  <a:pt x="1028329" y="8681"/>
                  <a:pt x="1028700" y="13716"/>
                </a:cubicBezTo>
                <a:cubicBezTo>
                  <a:pt x="804463" y="30121"/>
                  <a:pt x="680607" y="36599"/>
                  <a:pt x="534924" y="13716"/>
                </a:cubicBezTo>
                <a:cubicBezTo>
                  <a:pt x="389241" y="-9167"/>
                  <a:pt x="254033" y="29733"/>
                  <a:pt x="0" y="13716"/>
                </a:cubicBezTo>
                <a:cubicBezTo>
                  <a:pt x="227" y="7219"/>
                  <a:pt x="197" y="5990"/>
                  <a:pt x="0" y="0"/>
                </a:cubicBezTo>
                <a:close/>
              </a:path>
              <a:path w="1028700" h="13716" stroke="0" extrusionOk="0">
                <a:moveTo>
                  <a:pt x="0" y="0"/>
                </a:moveTo>
                <a:cubicBezTo>
                  <a:pt x="132498" y="-16041"/>
                  <a:pt x="372442" y="-9836"/>
                  <a:pt x="483489" y="0"/>
                </a:cubicBezTo>
                <a:cubicBezTo>
                  <a:pt x="594536" y="9836"/>
                  <a:pt x="776411" y="-18582"/>
                  <a:pt x="1028700" y="0"/>
                </a:cubicBezTo>
                <a:cubicBezTo>
                  <a:pt x="1029328" y="6235"/>
                  <a:pt x="1028359" y="10206"/>
                  <a:pt x="1028700" y="13716"/>
                </a:cubicBezTo>
                <a:cubicBezTo>
                  <a:pt x="920512" y="35167"/>
                  <a:pt x="645731" y="-2813"/>
                  <a:pt x="534924" y="13716"/>
                </a:cubicBezTo>
                <a:cubicBezTo>
                  <a:pt x="424117" y="30245"/>
                  <a:pt x="143083" y="-7763"/>
                  <a:pt x="0" y="13716"/>
                </a:cubicBezTo>
                <a:cubicBezTo>
                  <a:pt x="596" y="8712"/>
                  <a:pt x="320" y="342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D90DB2E-D231-9446-98F2-87A50BB4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0" y="3583305"/>
            <a:ext cx="5173220" cy="1049417"/>
          </a:xfrm>
        </p:spPr>
        <p:txBody>
          <a:bodyPr anchor="ctr">
            <a:normAutofit/>
          </a:bodyPr>
          <a:lstStyle/>
          <a:p>
            <a:r>
              <a:rPr lang="fi-FI" sz="3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https://bit.ly/kkohoo2024</a:t>
            </a:r>
            <a:endParaRPr lang="fi-FI" sz="3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14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8293D2E-804E-44BB-03C6-08AA849A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kannattaa osallistua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1DA760E-5532-93E5-FAC7-B93E2187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Itsensä kehittäminen: Voit oppia uusia taitoja ja kehittää olemassa olevia.</a:t>
            </a:r>
          </a:p>
          <a:p>
            <a:r>
              <a:rPr lang="fi-FI" dirty="0"/>
              <a:t>Tunne siitä, että voi vaikuttaa: Moni kokee olevansa hyödyllinen ja osa jotain suurempaa, mikä tuo tarkoituksen tunnetta elämään.</a:t>
            </a:r>
          </a:p>
          <a:p>
            <a:r>
              <a:rPr lang="fi-FI" dirty="0"/>
              <a:t>Terveyshyödyt: Vapaaehtoistoimintaan osallistuminen voi tutkitusti vähentää stressiä, alentaa verenpainetta ja jopa pidentää elinikää.</a:t>
            </a:r>
          </a:p>
          <a:p>
            <a:r>
              <a:rPr lang="fi-FI" dirty="0"/>
              <a:t>Yhteisöllisyys ja ystävyyssuhteet: Voit saada vapaaehtoistoiminnasta uusia ystäviä ja verkostoja, mikä rikastuttaa sosiaalista elämää.</a:t>
            </a:r>
          </a:p>
          <a:p>
            <a:r>
              <a:rPr lang="fi-FI" dirty="0"/>
              <a:t>Antamisen ilo: Se, että pystyy auttamaan muita ja tuomaan iloa heidän elämäänsä, tekee myös auttajalle hyvän mielen.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1D380D-26EE-A3D1-6E21-E73581D3F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8863CA-FF99-4226-A902-8E878CF81E64}" type="datetime1">
              <a:rPr lang="fi-FI" smtClean="0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C0C9171-4866-43F7-F3D5-88106A21B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28E44A-4CE9-4F12-90F6-EC8900B6EC78}" type="slidenum">
              <a:rPr lang="en-FI" smtClean="0"/>
              <a:pPr>
                <a:defRPr/>
              </a:pPr>
              <a:t>20</a:t>
            </a:fld>
            <a:endParaRPr lang="en-FI"/>
          </a:p>
        </p:txBody>
      </p:sp>
      <p:pic>
        <p:nvPicPr>
          <p:cNvPr id="2" name="Picture 2" descr="Tukipilari">
            <a:extLst>
              <a:ext uri="{FF2B5EF4-FFF2-40B4-BE49-F238E27FC236}">
                <a16:creationId xmlns:a16="http://schemas.microsoft.com/office/drawing/2014/main" id="{6C8AF4A5-3359-FC6E-6000-DB6523D7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21" y="4211317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00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2015BACA-F208-7A3D-41E0-6AF6EBEC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81" y="436755"/>
            <a:ext cx="5517696" cy="1579261"/>
          </a:xfrm>
        </p:spPr>
        <p:txBody>
          <a:bodyPr/>
          <a:lstStyle/>
          <a:p>
            <a:r>
              <a:rPr lang="fi-FI" dirty="0"/>
              <a:t>Oikeudet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F55B624-7723-6C0C-6705-315BB2A09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081" y="1697670"/>
            <a:ext cx="5517696" cy="12065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Sitoutua itsellesi sopivaksi ajaksi, sinulle sopivaan tehtävään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Saada koulutusta, tukea ja ohjausta vapaaehtoistehtävään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Saada iloa ja jaksamista toiminnasta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Toimia tavallisen ihmisen taidoilla oman jaksamisen ja osaamisen mukaisesti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646F3D-B4EC-E6C3-8C43-38DEC60A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2C0E8-5D39-479D-A6BC-57F37751B110}" type="datetime1">
              <a:rPr lang="fi-FI" smtClean="0"/>
              <a:pPr>
                <a:defRPr/>
              </a:pPr>
              <a:t>3.10.2024</a:t>
            </a:fld>
            <a:endParaRPr lang="en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4302D1B-E2A9-9FD3-B322-069BB68B61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C86B5D-05A7-4890-B703-51CFEA938082}" type="slidenum">
              <a:rPr lang="en-FI" smtClean="0"/>
              <a:pPr>
                <a:defRPr/>
              </a:pPr>
              <a:t>21</a:t>
            </a:fld>
            <a:endParaRPr lang="en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538BE05-1B30-0B8F-0D7B-A898BAF5DD9B}"/>
              </a:ext>
            </a:extLst>
          </p:cNvPr>
          <p:cNvSpPr txBox="1"/>
          <p:nvPr/>
        </p:nvSpPr>
        <p:spPr>
          <a:xfrm>
            <a:off x="2287759" y="2386205"/>
            <a:ext cx="457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i-FI" dirty="0"/>
          </a:p>
        </p:txBody>
      </p:sp>
      <p:pic>
        <p:nvPicPr>
          <p:cNvPr id="10" name="Picture 2" descr="Tukipilari">
            <a:extLst>
              <a:ext uri="{FF2B5EF4-FFF2-40B4-BE49-F238E27FC236}">
                <a16:creationId xmlns:a16="http://schemas.microsoft.com/office/drawing/2014/main" id="{33B60BCC-5342-B8BE-C85C-64FBD663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21" y="4211317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01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870C293-C790-F779-234B-36B18201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40753EF-847A-1852-774A-F1F09CB9E4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www.kuopio.fi</a:t>
            </a:r>
            <a:r>
              <a:rPr lang="fi-FI" dirty="0"/>
              <a:t> </a:t>
            </a:r>
          </a:p>
          <a:p>
            <a:r>
              <a:rPr lang="fi-FI" dirty="0">
                <a:hlinkClick r:id="rId3"/>
              </a:rPr>
              <a:t>www.tukipilari.fi</a:t>
            </a:r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A8EEF5-24EF-7693-D312-3A817861A72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512175" y="0"/>
            <a:ext cx="631825" cy="246063"/>
          </a:xfrm>
        </p:spPr>
        <p:txBody>
          <a:bodyPr/>
          <a:lstStyle/>
          <a:p>
            <a:pPr>
              <a:defRPr/>
            </a:pPr>
            <a:fld id="{938863CA-FF99-4226-A902-8E878CF81E64}" type="datetime1">
              <a:rPr lang="fi-FI" smtClean="0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62009BD-684F-6AAC-0137-2CDB6502B2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96338" y="0"/>
            <a:ext cx="347662" cy="249238"/>
          </a:xfrm>
        </p:spPr>
        <p:txBody>
          <a:bodyPr/>
          <a:lstStyle/>
          <a:p>
            <a:pPr>
              <a:defRPr/>
            </a:pPr>
            <a:fld id="{9528E44A-4CE9-4F12-90F6-EC8900B6EC78}" type="slidenum">
              <a:rPr lang="en-FI" smtClean="0"/>
              <a:pPr>
                <a:defRPr/>
              </a:pPr>
              <a:t>22</a:t>
            </a:fld>
            <a:endParaRPr lang="en-FI"/>
          </a:p>
        </p:txBody>
      </p:sp>
      <p:pic>
        <p:nvPicPr>
          <p:cNvPr id="2" name="Picture 2" descr="Tukipilari">
            <a:extLst>
              <a:ext uri="{FF2B5EF4-FFF2-40B4-BE49-F238E27FC236}">
                <a16:creationId xmlns:a16="http://schemas.microsoft.com/office/drawing/2014/main" id="{DEB0E697-6C24-E1A1-8D8D-2CA2CDC76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" y="967374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6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2BDD54-5083-261E-9F50-603A8253E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1718552"/>
            <a:ext cx="3474682" cy="1790700"/>
          </a:xfrm>
        </p:spPr>
        <p:txBody>
          <a:bodyPr/>
          <a:lstStyle/>
          <a:p>
            <a:r>
              <a:rPr lang="fi-FI" sz="4000" dirty="0"/>
              <a:t>Hyvän olon olohuone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161E466-9943-C582-38F7-FB59CE94C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273" y="3840433"/>
            <a:ext cx="3474682" cy="1029109"/>
          </a:xfrm>
        </p:spPr>
        <p:txBody>
          <a:bodyPr/>
          <a:lstStyle/>
          <a:p>
            <a:r>
              <a:rPr lang="fi-FI" dirty="0"/>
              <a:t>Vapaaehtoistoiminta – anna</a:t>
            </a:r>
            <a:br>
              <a:rPr lang="fi-FI" dirty="0"/>
            </a:br>
            <a:r>
              <a:rPr lang="fi-FI" dirty="0"/>
              <a:t>hyvän kiertää</a:t>
            </a:r>
          </a:p>
          <a:p>
            <a:r>
              <a:rPr lang="fi-FI" dirty="0"/>
              <a:t>Heidi Kotikumpu ja Essi Saarela</a:t>
            </a:r>
          </a:p>
        </p:txBody>
      </p:sp>
      <p:pic>
        <p:nvPicPr>
          <p:cNvPr id="7" name="Kuvan paikkamerkki 6" descr="Kuva, joka sisältää kohteen puu, henkilö, vaate, piha-&#10;&#10;Kuvaus luotu automaattisesti">
            <a:extLst>
              <a:ext uri="{FF2B5EF4-FFF2-40B4-BE49-F238E27FC236}">
                <a16:creationId xmlns:a16="http://schemas.microsoft.com/office/drawing/2014/main" id="{E847A0A1-5D93-0707-E54A-487A946502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8191" r="24957"/>
          <a:stretch/>
        </p:blipFill>
        <p:spPr/>
      </p:pic>
      <p:pic>
        <p:nvPicPr>
          <p:cNvPr id="1026" name="Picture 2" descr="Tukipilari">
            <a:extLst>
              <a:ext uri="{FF2B5EF4-FFF2-40B4-BE49-F238E27FC236}">
                <a16:creationId xmlns:a16="http://schemas.microsoft.com/office/drawing/2014/main" id="{8466DC88-371B-E9E9-57E9-A729FE2C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4" y="969803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3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BD53E7-B133-579E-837A-10479CB8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juttelemme tänään?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1C174D-21BD-B2FA-C08A-A7B8F1F02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Vapaaehtoistoiminta ja sen merkitys</a:t>
            </a:r>
          </a:p>
          <a:p>
            <a:r>
              <a:rPr lang="fi-FI" b="1" dirty="0"/>
              <a:t>Tehtävä</a:t>
            </a:r>
            <a:r>
              <a:rPr lang="fi-FI" dirty="0"/>
              <a:t>, iloa vapaaehtoisuudesta</a:t>
            </a:r>
          </a:p>
          <a:p>
            <a:r>
              <a:rPr lang="fi-FI" dirty="0"/>
              <a:t>Tukipilarin esittely ja mahdollisuudet </a:t>
            </a:r>
          </a:p>
          <a:p>
            <a:r>
              <a:rPr lang="fi-FI" dirty="0"/>
              <a:t>Vapaaehtoistoiminta Kuopiossa</a:t>
            </a:r>
          </a:p>
          <a:p>
            <a:r>
              <a:rPr lang="fi-FI" dirty="0"/>
              <a:t>Mistä etsiä vapaaehtoistehtäviä</a:t>
            </a:r>
          </a:p>
          <a:p>
            <a:r>
              <a:rPr lang="fi-FI" b="1" dirty="0"/>
              <a:t>Tehtävä</a:t>
            </a:r>
            <a:r>
              <a:rPr lang="fi-FI" dirty="0"/>
              <a:t>, 10 min</a:t>
            </a:r>
          </a:p>
          <a:p>
            <a:r>
              <a:rPr lang="fi-FI" dirty="0"/>
              <a:t>Miksi kannattaa osallistua</a:t>
            </a:r>
          </a:p>
          <a:p>
            <a:r>
              <a:rPr lang="fi-FI" dirty="0"/>
              <a:t>Kysymyksiä?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4E6159-ECF2-D498-7C3F-90FF97ED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6F401-8C23-4AD3-94D9-ECD1B46D1969}" type="datetime1">
              <a:rPr lang="fi-FI" smtClean="0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04F941-4833-11A0-C444-FB58E937F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CEFACB-7DA3-4681-A2B7-96892D925249}" type="slidenum">
              <a:rPr lang="en-FI" smtClean="0"/>
              <a:pPr>
                <a:defRPr/>
              </a:pPr>
              <a:t>4</a:t>
            </a:fld>
            <a:endParaRPr lang="en-FI"/>
          </a:p>
        </p:txBody>
      </p:sp>
      <p:pic>
        <p:nvPicPr>
          <p:cNvPr id="6" name="Picture 2" descr="Tukipilari">
            <a:extLst>
              <a:ext uri="{FF2B5EF4-FFF2-40B4-BE49-F238E27FC236}">
                <a16:creationId xmlns:a16="http://schemas.microsoft.com/office/drawing/2014/main" id="{3CE82FBB-56F5-747C-0681-A495EFB56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21" y="4359304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0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0A16738-9251-139D-668A-2F9175D6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55" y="980807"/>
            <a:ext cx="7054947" cy="3960842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71F70960-6588-3C50-5BFB-0F61C9B1F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4" y="392913"/>
            <a:ext cx="8313127" cy="866851"/>
          </a:xfrm>
        </p:spPr>
        <p:txBody>
          <a:bodyPr/>
          <a:lstStyle/>
          <a:p>
            <a:r>
              <a:rPr lang="fi-FI" dirty="0"/>
              <a:t>Sosiaali- ja terveysjärjestöjen vapaaehtoistoiminta lukuina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41D40-7BAE-E3B4-A34F-E89D599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6F401-8C23-4AD3-94D9-ECD1B46D1969}" type="datetime1">
              <a:rPr lang="fi-FI" smtClean="0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765DF96-32B3-927D-1E5F-B6F27511A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CEFACB-7DA3-4681-A2B7-96892D925249}" type="slidenum">
              <a:rPr lang="en-FI" smtClean="0"/>
              <a:pPr>
                <a:defRPr/>
              </a:pPr>
              <a:t>5</a:t>
            </a:fld>
            <a:endParaRPr lang="en-FI"/>
          </a:p>
        </p:txBody>
      </p:sp>
      <p:pic>
        <p:nvPicPr>
          <p:cNvPr id="2" name="Picture 2" descr="Tukipilari">
            <a:extLst>
              <a:ext uri="{FF2B5EF4-FFF2-40B4-BE49-F238E27FC236}">
                <a16:creationId xmlns:a16="http://schemas.microsoft.com/office/drawing/2014/main" id="{8D7BEB8C-EA8D-4B31-1A62-FBF805B54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21" y="4211317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8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71F70960-6588-3C50-5BFB-0F61C9B1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Vapaaehtoistoiminta ja sen merkitys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93A6354-4072-E2D6-60F6-CA064262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5" y="1482921"/>
            <a:ext cx="8313127" cy="3437422"/>
          </a:xfrm>
        </p:spPr>
        <p:txBody>
          <a:bodyPr/>
          <a:lstStyle/>
          <a:p>
            <a:r>
              <a:rPr lang="fi-FI" dirty="0"/>
              <a:t>Vapaaehtoistoiminta tarkoittaa toimintaa, jossa ihmiset tarjoavat aikaa ja osaamista muiden hyväksi ilman rahallista korvausta, vapaaehtoisesti.</a:t>
            </a:r>
          </a:p>
          <a:p>
            <a:r>
              <a:rPr lang="fi-FI" dirty="0"/>
              <a:t>Voi olla monenlaista: mm. naapuriapua, keräysten järjestämistä, luonnonhoitoa, auttamista järjestöissä, yhdistyksissä tai vaikka seurakunnassa.</a:t>
            </a:r>
          </a:p>
          <a:p>
            <a:r>
              <a:rPr lang="fi-FI" dirty="0"/>
              <a:t>Vapaaehtoistoiminta antaa meille mahdollisuuden kokea merkityksellisyyttä ja auttaa muita:</a:t>
            </a:r>
          </a:p>
          <a:p>
            <a:pPr lvl="1"/>
            <a:r>
              <a:rPr lang="fi-FI" dirty="0"/>
              <a:t>Edistää hyvinvointia sillä toisten auttaminen tekee hyvää myös itselle.</a:t>
            </a:r>
          </a:p>
          <a:p>
            <a:pPr lvl="1"/>
            <a:r>
              <a:rPr lang="fi-FI" dirty="0"/>
              <a:t>Tutustuu uusiin ihmisiin ja saa mahdollisuuden luoda ystävyyssuhteita.</a:t>
            </a:r>
          </a:p>
          <a:p>
            <a:pPr lvl="1"/>
            <a:r>
              <a:rPr lang="fi-FI" dirty="0"/>
              <a:t>Elämänkokemuksen ja taitojen jakaminen antaa tunteen, että oma panos on tärkeä.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41D40-7BAE-E3B4-A34F-E89D599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6F401-8C23-4AD3-94D9-ECD1B46D1969}" type="datetime1">
              <a:rPr lang="fi-FI" smtClean="0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765DF96-32B3-927D-1E5F-B6F27511A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CEFACB-7DA3-4681-A2B7-96892D925249}" type="slidenum">
              <a:rPr lang="en-FI" smtClean="0"/>
              <a:pPr>
                <a:defRPr/>
              </a:pPr>
              <a:t>6</a:t>
            </a:fld>
            <a:endParaRPr lang="en-FI"/>
          </a:p>
        </p:txBody>
      </p:sp>
      <p:pic>
        <p:nvPicPr>
          <p:cNvPr id="2" name="Picture 2" descr="Tukipilari">
            <a:extLst>
              <a:ext uri="{FF2B5EF4-FFF2-40B4-BE49-F238E27FC236}">
                <a16:creationId xmlns:a16="http://schemas.microsoft.com/office/drawing/2014/main" id="{8D7BEB8C-EA8D-4B31-1A62-FBF805B54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21" y="4211317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25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705C29-E9C6-E5BA-0658-7AB4D6B9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Vapaaehtoistoiminta ja sen merkitys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85367F-9D09-E106-0821-CBE6EC984D8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A32C0E8-5D39-479D-A6BC-57F37751B110}" type="datetime1">
              <a:rPr lang="fi-FI" smtClean="0"/>
              <a:pPr>
                <a:defRPr/>
              </a:pPr>
              <a:t>3.10.2024</a:t>
            </a:fld>
            <a:endParaRPr lang="en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77C5E6-70A9-8D1E-DA77-9DCF19CCE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7" y="1906167"/>
            <a:ext cx="4156564" cy="3107914"/>
          </a:xfrm>
        </p:spPr>
        <p:txBody>
          <a:bodyPr/>
          <a:lstStyle/>
          <a:p>
            <a:r>
              <a:rPr lang="fi-FI" dirty="0"/>
              <a:t>Merkitys yhteisölle</a:t>
            </a:r>
          </a:p>
          <a:p>
            <a:pPr lvl="1"/>
            <a:r>
              <a:rPr lang="fi-FI" sz="1800" dirty="0"/>
              <a:t>Vahvistaa yhteisöllisyyttä, kun ihmiset auttavat toisiaan, yhteisö tiivistyy ja siitä tulee vahvempi.</a:t>
            </a:r>
          </a:p>
          <a:p>
            <a:pPr lvl="1"/>
            <a:r>
              <a:rPr lang="fi-FI" sz="1800" dirty="0"/>
              <a:t>Parantaa palveluiden saatavuutta.</a:t>
            </a:r>
          </a:p>
          <a:p>
            <a:pPr lvl="1"/>
            <a:r>
              <a:rPr lang="fi-FI" sz="1800" dirty="0"/>
              <a:t>Edistää solidaarisuutta: kun yhteisöä autetaan, kaikkien elämä paranee.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138B78A5-EFFE-B941-3968-0B450A6FBE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F8CD219-67B2-5B8E-A8C1-2C4A920384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AC86B5D-05A7-4890-B703-51CFEA938082}" type="slidenum">
              <a:rPr lang="en-FI" smtClean="0"/>
              <a:pPr>
                <a:defRPr/>
              </a:pPr>
              <a:t>7</a:t>
            </a:fld>
            <a:endParaRPr lang="en-FI" dirty="0"/>
          </a:p>
        </p:txBody>
      </p:sp>
      <p:pic>
        <p:nvPicPr>
          <p:cNvPr id="7" name="Picture 2" descr="Tukipilari">
            <a:extLst>
              <a:ext uri="{FF2B5EF4-FFF2-40B4-BE49-F238E27FC236}">
                <a16:creationId xmlns:a16="http://schemas.microsoft.com/office/drawing/2014/main" id="{78F61189-3E22-6BAA-03EB-7B55D324A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21" y="4211317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8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 descr="Kuva, joka sisältää kohteen vaate, henkilö, Ihmisen kasvot, jalkineet&#10;&#10;Kuvaus luotu automaattisesti">
            <a:extLst>
              <a:ext uri="{FF2B5EF4-FFF2-40B4-BE49-F238E27FC236}">
                <a16:creationId xmlns:a16="http://schemas.microsoft.com/office/drawing/2014/main" id="{249118FB-32C9-25C9-5621-4626084060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402" r="14402"/>
          <a:stretch>
            <a:fillRect/>
          </a:stretch>
        </p:blipFill>
        <p:spPr/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6A74B9-D21E-0434-1185-8D8A75CB90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E0D30F7-600A-4AF6-A8FB-F19151A90ED3}" type="datetime1">
              <a:rPr lang="fi-FI" smtClean="0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739E7D-AE86-72B6-0072-DCE09A2178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3A93E7-8440-41A7-A0AF-FA2D1CCF3799}" type="slidenum">
              <a:rPr lang="en-FI" smtClean="0"/>
              <a:pPr>
                <a:defRPr/>
              </a:pPr>
              <a:t>8</a:t>
            </a:fld>
            <a:endParaRPr lang="en-FI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181D3A5-E0A9-5520-E5CC-6C0370D8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730" y="295493"/>
            <a:ext cx="4156563" cy="3107914"/>
          </a:xfrm>
        </p:spPr>
        <p:txBody>
          <a:bodyPr/>
          <a:lstStyle/>
          <a:p>
            <a:r>
              <a:rPr lang="fi-FI" dirty="0"/>
              <a:t>Auttamisenhalu</a:t>
            </a:r>
          </a:p>
          <a:p>
            <a:r>
              <a:rPr lang="fi-FI" dirty="0"/>
              <a:t>Kokemus merkityksellisyydestä</a:t>
            </a:r>
          </a:p>
          <a:p>
            <a:r>
              <a:rPr lang="fi-FI" dirty="0"/>
              <a:t>Kaverin pyyntö, kannustus</a:t>
            </a:r>
          </a:p>
          <a:p>
            <a:r>
              <a:rPr lang="fi-FI" dirty="0"/>
              <a:t>Sopiva elämäntilanne, ylimääräinen vapaa-aika</a:t>
            </a:r>
          </a:p>
          <a:p>
            <a:r>
              <a:rPr lang="fi-FI" dirty="0"/>
              <a:t>Harrastus muiden joukossa</a:t>
            </a:r>
          </a:p>
          <a:p>
            <a:r>
              <a:rPr lang="fi-FI" dirty="0"/>
              <a:t>Taito jaettavana</a:t>
            </a:r>
          </a:p>
          <a:p>
            <a:r>
              <a:rPr lang="fi-FI" dirty="0"/>
              <a:t>Halu vaikuttaa</a:t>
            </a:r>
          </a:p>
          <a:p>
            <a:r>
              <a:rPr lang="fi-FI" dirty="0"/>
              <a:t>Yhteenkuuluvuuden tunne, saman henkisten ihmisten tapaaminen</a:t>
            </a:r>
          </a:p>
          <a:p>
            <a:r>
              <a:rPr lang="fi-FI" dirty="0"/>
              <a:t>Oppii itsekin</a:t>
            </a:r>
          </a:p>
          <a:p>
            <a:r>
              <a:rPr lang="fi-FI" dirty="0"/>
              <a:t>Työkokemus</a:t>
            </a:r>
          </a:p>
          <a:p>
            <a:r>
              <a:rPr lang="fi-FI" dirty="0"/>
              <a:t>Elämäntapa</a:t>
            </a:r>
          </a:p>
          <a:p>
            <a:r>
              <a:rPr lang="fi-FI" dirty="0"/>
              <a:t>Oman ajan vaihtaminen hyvään mieleen</a:t>
            </a:r>
          </a:p>
        </p:txBody>
      </p:sp>
    </p:spTree>
    <p:extLst>
      <p:ext uri="{BB962C8B-B14F-4D97-AF65-F5344CB8AC3E}">
        <p14:creationId xmlns:p14="http://schemas.microsoft.com/office/powerpoint/2010/main" val="314810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647F2B-788B-A142-A91D-B53C1713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Tehtävä, 5 min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BA844DB-2B28-D597-70ED-CB5BF35FD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Löydä oma roolisi ja juttele vierustoverin kanssa!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41D40-7BAE-E3B4-A34F-E89D599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6F401-8C23-4AD3-94D9-ECD1B46D1969}" type="datetime1">
              <a:rPr lang="fi-FI" smtClean="0"/>
              <a:pPr>
                <a:defRPr/>
              </a:pPr>
              <a:t>3.10.2024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765DF96-32B3-927D-1E5F-B6F27511A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CEFACB-7DA3-4681-A2B7-96892D925249}" type="slidenum">
              <a:rPr lang="en-FI" smtClean="0"/>
              <a:pPr>
                <a:defRPr/>
              </a:pPr>
              <a:t>9</a:t>
            </a:fld>
            <a:endParaRPr lang="en-FI"/>
          </a:p>
        </p:txBody>
      </p:sp>
      <p:pic>
        <p:nvPicPr>
          <p:cNvPr id="6" name="Picture 2" descr="Tukipilari">
            <a:extLst>
              <a:ext uri="{FF2B5EF4-FFF2-40B4-BE49-F238E27FC236}">
                <a16:creationId xmlns:a16="http://schemas.microsoft.com/office/drawing/2014/main" id="{0BA64C5E-F8CE-3BF3-E09A-89911866D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21" y="4211317"/>
            <a:ext cx="1790473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063149"/>
      </p:ext>
    </p:extLst>
  </p:cSld>
  <p:clrMapOvr>
    <a:masterClrMapping/>
  </p:clrMapOvr>
</p:sld>
</file>

<file path=ppt/theme/theme1.xml><?xml version="1.0" encoding="utf-8"?>
<a:theme xmlns:a="http://schemas.openxmlformats.org/drawingml/2006/main" name="Kuopio Office-teema">
  <a:themeElements>
    <a:clrScheme name="Kuopio teema 2022">
      <a:dk1>
        <a:srgbClr val="000000"/>
      </a:dk1>
      <a:lt1>
        <a:srgbClr val="FFFFFF"/>
      </a:lt1>
      <a:dk2>
        <a:srgbClr val="275D38"/>
      </a:dk2>
      <a:lt2>
        <a:srgbClr val="F6EB61"/>
      </a:lt2>
      <a:accent1>
        <a:srgbClr val="F277C6"/>
      </a:accent1>
      <a:accent2>
        <a:srgbClr val="240E61"/>
      </a:accent2>
      <a:accent3>
        <a:srgbClr val="FDAA63"/>
      </a:accent3>
      <a:accent4>
        <a:srgbClr val="5971DF"/>
      </a:accent4>
      <a:accent5>
        <a:srgbClr val="CEFF8C"/>
      </a:accent5>
      <a:accent6>
        <a:srgbClr val="E56954"/>
      </a:accent6>
      <a:hlink>
        <a:srgbClr val="5971DF"/>
      </a:hlink>
      <a:folHlink>
        <a:srgbClr val="8030A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4" id="{3884BF49-304F-423A-BA23-1FFF86D49982}" vid="{2FBB9D21-5308-470C-B369-A185CC48AB1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5553D131F5D7B49A42F4C67D12431EA" ma:contentTypeVersion="0" ma:contentTypeDescription="Luo uusi asiakirja." ma:contentTypeScope="" ma:versionID="f6bb12dfe1644d12eceaca3976e8a0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51571826bcc59afd6d17a804ec2702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AB091-C97A-4757-BE98-C74C9B56222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078F61-218B-495E-AFED-6D633908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C5BD3D-8140-441C-8C15-F8AF7D596B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Kuopio_mallipohja</Template>
  <TotalTime>548</TotalTime>
  <Words>786</Words>
  <Application>Microsoft Office PowerPoint</Application>
  <PresentationFormat>Näytössä katseltava esitys (16:9)</PresentationFormat>
  <Paragraphs>139</Paragraphs>
  <Slides>22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System Font Regular</vt:lpstr>
      <vt:lpstr>Kuopio Office-teema</vt:lpstr>
      <vt:lpstr>Office-teema</vt:lpstr>
      <vt:lpstr>Tervetuloa  Hyvän Olon Olohuoneeseen! </vt:lpstr>
      <vt:lpstr>Pedanet oppimisalusta</vt:lpstr>
      <vt:lpstr>Hyvän olon olohuone</vt:lpstr>
      <vt:lpstr>Mistä juttelemme tänään?</vt:lpstr>
      <vt:lpstr>Sosiaali- ja terveysjärjestöjen vapaaehtoistoiminta lukuina</vt:lpstr>
      <vt:lpstr>Vapaaehtoistoiminta ja sen merkitys</vt:lpstr>
      <vt:lpstr>Vapaaehtoistoiminta ja sen merkitys</vt:lpstr>
      <vt:lpstr>PowerPoint-esitys</vt:lpstr>
      <vt:lpstr>Tehtävä, 5 min</vt:lpstr>
      <vt:lpstr>PowerPoint-esitys</vt:lpstr>
      <vt:lpstr>Vapaaehtoistoiminnan muotoja</vt:lpstr>
      <vt:lpstr>Vapaaehtoistoiminta Kuopiossa</vt:lpstr>
      <vt:lpstr>Vapaaehtoistoiminta Kansalaistoiminnan palveluissa</vt:lpstr>
      <vt:lpstr>Vapaaehtoistoiminnan periaatteet ja käytänteet Kuopion kaupungilla</vt:lpstr>
      <vt:lpstr>PowerPoint-esitys</vt:lpstr>
      <vt:lpstr>PowerPoint-esitys</vt:lpstr>
      <vt:lpstr>Mistä etsiä vapaaehtoistehtäviä</vt:lpstr>
      <vt:lpstr>Tehtävä, 10 min</vt:lpstr>
      <vt:lpstr>Vapaaehtoisen polku ja oikeudet</vt:lpstr>
      <vt:lpstr>Miksi kannattaa osallistua</vt:lpstr>
      <vt:lpstr>Oikeudet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Nevalainen Soile Marika</dc:creator>
  <cp:lastModifiedBy>Metsänheimo Hanna-Reetta</cp:lastModifiedBy>
  <cp:revision>8</cp:revision>
  <dcterms:created xsi:type="dcterms:W3CDTF">2023-02-21T11:11:15Z</dcterms:created>
  <dcterms:modified xsi:type="dcterms:W3CDTF">2024-10-03T11:26:36Z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0x01010065553D131F5D7B49A42F4C67D12431EA</vt:lpwstr>
  </property>
</Properties>
</file>