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9"/>
  </p:notesMasterIdLst>
  <p:sldIdLst>
    <p:sldId id="258" r:id="rId5"/>
    <p:sldId id="257" r:id="rId6"/>
    <p:sldId id="260" r:id="rId7"/>
    <p:sldId id="25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DM Sans" panose="020B0604020202020204" charset="0"/>
      <p:regular r:id="rId18"/>
      <p:bold r:id="rId19"/>
      <p:italic r:id="rId20"/>
      <p:boldItalic r:id="rId21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 showGuide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CB3AE-BE24-CA47-A086-4C454F597ABA}" type="datetimeFigureOut">
              <a:rPr lang="en-FI" smtClean="0"/>
              <a:t>10/22/2021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79401-8E80-DF4D-BCC8-0295CB8C96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4587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twitter.com/kslopintokesku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kslopintokeskus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ksl.fi/" TargetMode="External"/><Relationship Id="rId9" Type="http://schemas.openxmlformats.org/officeDocument/2006/relationships/hyperlink" Target="https://www.instagram.com/kslopintokeskus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12012AB8-77D6-6E45-BF96-C7016A8F43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7371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5AD9BEF-655C-F74F-A4A1-7A30D782DC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8700" y="4330126"/>
            <a:ext cx="4895930" cy="1251615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000" b="0" i="0">
                <a:latin typeface="DM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br>
              <a:rPr lang="en-GB" dirty="0"/>
            </a:br>
            <a:r>
              <a:rPr lang="en-GB" dirty="0"/>
              <a:t>XX.XX.202X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89BCAA-E2B0-614E-88A7-BE2F97A27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699" y="603250"/>
            <a:ext cx="8842001" cy="2546350"/>
          </a:xfrm>
        </p:spPr>
        <p:txBody>
          <a:bodyPr anchor="b"/>
          <a:lstStyle>
            <a:lvl1pPr>
              <a:defRPr sz="5800" b="1" i="0">
                <a:latin typeface="DM Sans" pitchFamily="2" charset="77"/>
              </a:defRPr>
            </a:lvl1pPr>
          </a:lstStyle>
          <a:p>
            <a:r>
              <a:rPr lang="en-GB" dirty="0" err="1"/>
              <a:t>Presentaation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yhdelle</a:t>
            </a:r>
            <a:r>
              <a:rPr lang="en-GB" dirty="0"/>
              <a:t>, </a:t>
            </a:r>
            <a:r>
              <a:rPr lang="en-GB" dirty="0" err="1"/>
              <a:t>kahdelle</a:t>
            </a:r>
            <a:r>
              <a:rPr lang="en-GB" dirty="0"/>
              <a:t> tai </a:t>
            </a:r>
            <a:r>
              <a:rPr lang="en-GB" dirty="0" err="1"/>
              <a:t>kolmelle</a:t>
            </a:r>
            <a:r>
              <a:rPr lang="en-GB" dirty="0"/>
              <a:t> </a:t>
            </a:r>
            <a:r>
              <a:rPr lang="en-GB" dirty="0" err="1"/>
              <a:t>riville</a:t>
            </a:r>
            <a:endParaRPr lang="en-FI" dirty="0"/>
          </a:p>
        </p:txBody>
      </p:sp>
      <p:pic>
        <p:nvPicPr>
          <p:cNvPr id="21" name="Picture 20" descr="A picture containing cat, light, drawing&#10;&#10;Description automatically generated">
            <a:extLst>
              <a:ext uri="{FF2B5EF4-FFF2-40B4-BE49-F238E27FC236}">
                <a16:creationId xmlns:a16="http://schemas.microsoft.com/office/drawing/2014/main" id="{05975D69-52B8-654A-9882-A704212DF7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700" y="6071421"/>
            <a:ext cx="2043872" cy="4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12012AB8-77D6-6E45-BF96-C7016A8F43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D89BCAA-E2B0-614E-88A7-BE2F97A27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699" y="893379"/>
            <a:ext cx="8128987" cy="3069769"/>
          </a:xfrm>
        </p:spPr>
        <p:txBody>
          <a:bodyPr anchor="b"/>
          <a:lstStyle>
            <a:lvl1pPr>
              <a:defRPr sz="9800" b="1" i="0">
                <a:latin typeface="DM Sans" pitchFamily="2" charset="77"/>
              </a:defRPr>
            </a:lvl1pPr>
          </a:lstStyle>
          <a:p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kiitokset</a:t>
            </a:r>
            <a:r>
              <a:rPr lang="en-GB" dirty="0"/>
              <a:t>!</a:t>
            </a:r>
            <a:endParaRPr lang="en-FI" dirty="0"/>
          </a:p>
        </p:txBody>
      </p:sp>
      <p:pic>
        <p:nvPicPr>
          <p:cNvPr id="21" name="Picture 20" descr="A picture containing cat, light, drawing&#10;&#10;Description automatically generated">
            <a:extLst>
              <a:ext uri="{FF2B5EF4-FFF2-40B4-BE49-F238E27FC236}">
                <a16:creationId xmlns:a16="http://schemas.microsoft.com/office/drawing/2014/main" id="{05975D69-52B8-654A-9882-A704212DF7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700" y="6071421"/>
            <a:ext cx="2043872" cy="480911"/>
          </a:xfrm>
          <a:prstGeom prst="rect">
            <a:avLst/>
          </a:prstGeom>
        </p:spPr>
      </p:pic>
      <p:sp>
        <p:nvSpPr>
          <p:cNvPr id="2" name="TextBox 1">
            <a:hlinkClick r:id="rId4"/>
            <a:extLst>
              <a:ext uri="{FF2B5EF4-FFF2-40B4-BE49-F238E27FC236}">
                <a16:creationId xmlns:a16="http://schemas.microsoft.com/office/drawing/2014/main" id="{93BDC15D-7370-1A45-9B1D-E469E57A824A}"/>
              </a:ext>
            </a:extLst>
          </p:cNvPr>
          <p:cNvSpPr txBox="1"/>
          <p:nvPr userDrawn="1"/>
        </p:nvSpPr>
        <p:spPr>
          <a:xfrm>
            <a:off x="568699" y="4330126"/>
            <a:ext cx="1354694" cy="373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www.ksl.fi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BB802E32-272A-DA4E-BB8B-355553EFD5C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70264" y="4351146"/>
            <a:ext cx="308864" cy="298568"/>
          </a:xfrm>
          <a:prstGeom prst="rect">
            <a:avLst/>
          </a:prstGeom>
        </p:spPr>
      </p:pic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ADFB3C07-4FDC-804A-9C26-D4196A154D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633592" y="4351146"/>
            <a:ext cx="298568" cy="298568"/>
          </a:xfrm>
          <a:prstGeom prst="rect">
            <a:avLst/>
          </a:prstGeom>
        </p:spPr>
      </p:pic>
      <p:pic>
        <p:nvPicPr>
          <p:cNvPr id="10" name="Picture 9">
            <a:hlinkClick r:id="rId9"/>
            <a:extLst>
              <a:ext uri="{FF2B5EF4-FFF2-40B4-BE49-F238E27FC236}">
                <a16:creationId xmlns:a16="http://schemas.microsoft.com/office/drawing/2014/main" id="{576C063F-0FAD-5D4E-A436-9778DA1F8BC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3086624" y="4351146"/>
            <a:ext cx="298568" cy="2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0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1 tekstipalsta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01FCA-5F03-F94E-869F-E6848BF76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9" y="1825625"/>
            <a:ext cx="10785100" cy="375536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M Sans" pitchFamily="2" charset="77"/>
              </a:defRPr>
            </a:lvl1pPr>
            <a:lvl2pPr>
              <a:lnSpc>
                <a:spcPct val="100000"/>
              </a:lnSpc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pic>
        <p:nvPicPr>
          <p:cNvPr id="8" name="Picture 7" descr="A picture containing cat, light, drawing&#10;&#10;Description automatically generated">
            <a:extLst>
              <a:ext uri="{FF2B5EF4-FFF2-40B4-BE49-F238E27FC236}">
                <a16:creationId xmlns:a16="http://schemas.microsoft.com/office/drawing/2014/main" id="{65568923-E25D-614C-B8EC-3D8C6AD6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700" y="6071421"/>
            <a:ext cx="2043872" cy="4809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7447DF-3382-9E4E-9988-E7661D9544D1}"/>
              </a:ext>
            </a:extLst>
          </p:cNvPr>
          <p:cNvCxnSpPr>
            <a:cxnSpLocks/>
          </p:cNvCxnSpPr>
          <p:nvPr userDrawn="1"/>
        </p:nvCxnSpPr>
        <p:spPr>
          <a:xfrm>
            <a:off x="568699" y="5864772"/>
            <a:ext cx="107851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BB20E7-E8F6-F842-9945-81CC4D0B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sz="1400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5DCC8BB-3A41-BC45-AEE7-37E377C3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99" y="557052"/>
            <a:ext cx="10785101" cy="641128"/>
          </a:xfrm>
        </p:spPr>
        <p:txBody>
          <a:bodyPr anchor="t"/>
          <a:lstStyle>
            <a:lvl1pPr>
              <a:lnSpc>
                <a:spcPct val="100000"/>
              </a:lnSpc>
              <a:defRPr sz="4600" b="1" i="0">
                <a:latin typeface="DM Sa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569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palstaa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01FCA-5F03-F94E-869F-E6848BF76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00" y="1825625"/>
            <a:ext cx="5201480" cy="375536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M Sans" pitchFamily="2" charset="77"/>
              </a:defRPr>
            </a:lvl1pPr>
            <a:lvl2pPr>
              <a:lnSpc>
                <a:spcPct val="100000"/>
              </a:lnSpc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pic>
        <p:nvPicPr>
          <p:cNvPr id="8" name="Picture 7" descr="A picture containing cat, light, drawing&#10;&#10;Description automatically generated">
            <a:extLst>
              <a:ext uri="{FF2B5EF4-FFF2-40B4-BE49-F238E27FC236}">
                <a16:creationId xmlns:a16="http://schemas.microsoft.com/office/drawing/2014/main" id="{65568923-E25D-614C-B8EC-3D8C6AD6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700" y="6071421"/>
            <a:ext cx="2043872" cy="4809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7447DF-3382-9E4E-9988-E7661D9544D1}"/>
              </a:ext>
            </a:extLst>
          </p:cNvPr>
          <p:cNvCxnSpPr>
            <a:cxnSpLocks/>
          </p:cNvCxnSpPr>
          <p:nvPr userDrawn="1"/>
        </p:nvCxnSpPr>
        <p:spPr>
          <a:xfrm>
            <a:off x="568699" y="5864772"/>
            <a:ext cx="107851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BB20E7-E8F6-F842-9945-81CC4D0B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sz="1400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5DCC8BB-3A41-BC45-AEE7-37E377C3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99" y="557052"/>
            <a:ext cx="10785101" cy="641128"/>
          </a:xfrm>
        </p:spPr>
        <p:txBody>
          <a:bodyPr anchor="t"/>
          <a:lstStyle>
            <a:lvl1pPr>
              <a:lnSpc>
                <a:spcPct val="100000"/>
              </a:lnSpc>
              <a:defRPr sz="4600" b="1" i="0">
                <a:latin typeface="DM Sa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1A6462-0AAF-8743-9398-799174FDFD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2320" y="1825625"/>
            <a:ext cx="5201480" cy="375536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M Sans" pitchFamily="2" charset="77"/>
              </a:defRPr>
            </a:lvl1pPr>
            <a:lvl2pPr>
              <a:lnSpc>
                <a:spcPct val="100000"/>
              </a:lnSpc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365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+ 1 tekst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01FCA-5F03-F94E-869F-E6848BF76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9" y="1825625"/>
            <a:ext cx="10785100" cy="3755368"/>
          </a:xfrm>
        </p:spPr>
        <p:txBody>
          <a:bodyPr/>
          <a:lstStyle>
            <a:lvl1pPr>
              <a:lnSpc>
                <a:spcPct val="100000"/>
              </a:lnSpc>
              <a:buNone/>
              <a:defRPr sz="2800">
                <a:latin typeface="DM Sans" pitchFamily="2" charset="77"/>
              </a:defRPr>
            </a:lvl1pPr>
            <a:lvl2pPr>
              <a:lnSpc>
                <a:spcPct val="100000"/>
              </a:lnSpc>
              <a:buNone/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buNone/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buNone/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buNone/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Picture 7" descr="A picture containing cat, light, drawing&#10;&#10;Description automatically generated">
            <a:extLst>
              <a:ext uri="{FF2B5EF4-FFF2-40B4-BE49-F238E27FC236}">
                <a16:creationId xmlns:a16="http://schemas.microsoft.com/office/drawing/2014/main" id="{65568923-E25D-614C-B8EC-3D8C6AD6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700" y="6071421"/>
            <a:ext cx="2043872" cy="4809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7447DF-3382-9E4E-9988-E7661D9544D1}"/>
              </a:ext>
            </a:extLst>
          </p:cNvPr>
          <p:cNvCxnSpPr>
            <a:cxnSpLocks/>
          </p:cNvCxnSpPr>
          <p:nvPr userDrawn="1"/>
        </p:nvCxnSpPr>
        <p:spPr>
          <a:xfrm>
            <a:off x="568699" y="5864772"/>
            <a:ext cx="107851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BB20E7-E8F6-F842-9945-81CC4D0B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5DCC8BB-3A41-BC45-AEE7-37E377C3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99" y="557052"/>
            <a:ext cx="10785101" cy="641128"/>
          </a:xfrm>
        </p:spPr>
        <p:txBody>
          <a:bodyPr anchor="t"/>
          <a:lstStyle>
            <a:lvl1pPr>
              <a:lnSpc>
                <a:spcPct val="100000"/>
              </a:lnSpc>
              <a:defRPr sz="4600" b="1" i="0">
                <a:latin typeface="DM Sa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0303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t, light, drawing&#10;&#10;Description automatically generated">
            <a:extLst>
              <a:ext uri="{FF2B5EF4-FFF2-40B4-BE49-F238E27FC236}">
                <a16:creationId xmlns:a16="http://schemas.microsoft.com/office/drawing/2014/main" id="{65568923-E25D-614C-B8EC-3D8C6AD6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700" y="6071421"/>
            <a:ext cx="2043872" cy="4809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7447DF-3382-9E4E-9988-E7661D9544D1}"/>
              </a:ext>
            </a:extLst>
          </p:cNvPr>
          <p:cNvCxnSpPr>
            <a:cxnSpLocks/>
          </p:cNvCxnSpPr>
          <p:nvPr userDrawn="1"/>
        </p:nvCxnSpPr>
        <p:spPr>
          <a:xfrm>
            <a:off x="568699" y="5864772"/>
            <a:ext cx="107851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BB20E7-E8F6-F842-9945-81CC4D0B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5DCC8BB-3A41-BC45-AEE7-37E377C3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99" y="557052"/>
            <a:ext cx="10785101" cy="641128"/>
          </a:xfrm>
        </p:spPr>
        <p:txBody>
          <a:bodyPr anchor="t"/>
          <a:lstStyle>
            <a:lvl1pPr>
              <a:lnSpc>
                <a:spcPct val="100000"/>
              </a:lnSpc>
              <a:defRPr sz="4600" b="1" i="0">
                <a:latin typeface="DM Sa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3721A4-487A-D342-8A2B-7DB02D75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00" y="1825625"/>
            <a:ext cx="5201480" cy="3755368"/>
          </a:xfrm>
        </p:spPr>
        <p:txBody>
          <a:bodyPr/>
          <a:lstStyle>
            <a:lvl1pPr>
              <a:lnSpc>
                <a:spcPct val="100000"/>
              </a:lnSpc>
              <a:buNone/>
              <a:defRPr>
                <a:latin typeface="DM Sans" pitchFamily="2" charset="77"/>
              </a:defRPr>
            </a:lvl1pPr>
            <a:lvl2pPr>
              <a:lnSpc>
                <a:spcPct val="100000"/>
              </a:lnSpc>
              <a:buNone/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buNone/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buNone/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buNone/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BC46AE-82B4-F744-9EA9-B04103C437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2320" y="1825625"/>
            <a:ext cx="5201480" cy="3755368"/>
          </a:xfrm>
        </p:spPr>
        <p:txBody>
          <a:bodyPr/>
          <a:lstStyle>
            <a:lvl1pPr>
              <a:lnSpc>
                <a:spcPct val="100000"/>
              </a:lnSpc>
              <a:buNone/>
              <a:defRPr>
                <a:latin typeface="DM Sans" pitchFamily="2" charset="77"/>
              </a:defRPr>
            </a:lvl1pPr>
            <a:lvl2pPr>
              <a:lnSpc>
                <a:spcPct val="100000"/>
              </a:lnSpc>
              <a:buNone/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buNone/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buNone/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buNone/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2205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t, light, drawing&#10;&#10;Description automatically generated">
            <a:extLst>
              <a:ext uri="{FF2B5EF4-FFF2-40B4-BE49-F238E27FC236}">
                <a16:creationId xmlns:a16="http://schemas.microsoft.com/office/drawing/2014/main" id="{65568923-E25D-614C-B8EC-3D8C6AD6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700" y="6071421"/>
            <a:ext cx="2043872" cy="4809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7447DF-3382-9E4E-9988-E7661D9544D1}"/>
              </a:ext>
            </a:extLst>
          </p:cNvPr>
          <p:cNvCxnSpPr>
            <a:cxnSpLocks/>
          </p:cNvCxnSpPr>
          <p:nvPr userDrawn="1"/>
        </p:nvCxnSpPr>
        <p:spPr>
          <a:xfrm>
            <a:off x="568699" y="5864772"/>
            <a:ext cx="107851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BB20E7-E8F6-F842-9945-81CC4D0B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0023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-ei-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BB20E7-E8F6-F842-9945-81CC4D0B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3357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nosto_puna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607396-D17C-6D45-977E-21E5083F6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8700" y="6071421"/>
            <a:ext cx="2043871" cy="4809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65B99F-A107-204C-A95F-BAC11C63B8D1}"/>
              </a:ext>
            </a:extLst>
          </p:cNvPr>
          <p:cNvCxnSpPr>
            <a:cxnSpLocks/>
          </p:cNvCxnSpPr>
          <p:nvPr userDrawn="1"/>
        </p:nvCxnSpPr>
        <p:spPr>
          <a:xfrm>
            <a:off x="568699" y="5864772"/>
            <a:ext cx="107851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47C00236-8B0F-484B-915A-9550428C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90A20D-5120-BA48-8ED6-211AC910D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9" y="4246185"/>
            <a:ext cx="10785100" cy="893347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DM Sans" pitchFamily="2" charset="77"/>
              </a:defRPr>
            </a:lvl1pPr>
            <a:lvl2pPr>
              <a:lnSpc>
                <a:spcPct val="100000"/>
              </a:lnSpc>
              <a:buNone/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buNone/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buNone/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buNone/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itle 16">
            <a:extLst>
              <a:ext uri="{FF2B5EF4-FFF2-40B4-BE49-F238E27FC236}">
                <a16:creationId xmlns:a16="http://schemas.microsoft.com/office/drawing/2014/main" id="{FED125CF-B115-5042-B84F-2B40D6692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699" y="1208692"/>
            <a:ext cx="10785101" cy="2900848"/>
          </a:xfrm>
        </p:spPr>
        <p:txBody>
          <a:bodyPr anchor="b"/>
          <a:lstStyle>
            <a:lvl1pPr algn="ctr">
              <a:lnSpc>
                <a:spcPct val="100000"/>
              </a:lnSpc>
              <a:defRPr sz="14000" b="1" i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r>
              <a:rPr lang="en-GB" dirty="0"/>
              <a:t>XXX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0879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nosto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607396-D17C-6D45-977E-21E5083F6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8700" y="6071421"/>
            <a:ext cx="2043871" cy="4809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65B99F-A107-204C-A95F-BAC11C63B8D1}"/>
              </a:ext>
            </a:extLst>
          </p:cNvPr>
          <p:cNvCxnSpPr>
            <a:cxnSpLocks/>
          </p:cNvCxnSpPr>
          <p:nvPr userDrawn="1"/>
        </p:nvCxnSpPr>
        <p:spPr>
          <a:xfrm>
            <a:off x="568699" y="5864772"/>
            <a:ext cx="107851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47C00236-8B0F-484B-915A-9550428C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90A20D-5120-BA48-8ED6-211AC910D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9" y="4246185"/>
            <a:ext cx="10785100" cy="893347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DM Sans" pitchFamily="2" charset="77"/>
              </a:defRPr>
            </a:lvl1pPr>
            <a:lvl2pPr>
              <a:lnSpc>
                <a:spcPct val="100000"/>
              </a:lnSpc>
              <a:buNone/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buNone/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buNone/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buNone/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itle 16">
            <a:extLst>
              <a:ext uri="{FF2B5EF4-FFF2-40B4-BE49-F238E27FC236}">
                <a16:creationId xmlns:a16="http://schemas.microsoft.com/office/drawing/2014/main" id="{FED125CF-B115-5042-B84F-2B40D6692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699" y="1208692"/>
            <a:ext cx="10785101" cy="2900848"/>
          </a:xfrm>
        </p:spPr>
        <p:txBody>
          <a:bodyPr anchor="b"/>
          <a:lstStyle>
            <a:lvl1pPr algn="ctr">
              <a:lnSpc>
                <a:spcPct val="100000"/>
              </a:lnSpc>
              <a:defRPr sz="14000" b="1" i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r>
              <a:rPr lang="en-GB" dirty="0"/>
              <a:t>XXX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00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5E321-CA18-CA4C-AA5C-453AFA94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7D0E9-9795-C148-BE1D-E10D10177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F1BD7-54A9-5743-96EA-AB0C4FD06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M Sans" pitchFamily="2" charset="77"/>
              </a:defRPr>
            </a:lvl1pPr>
          </a:lstStyle>
          <a:p>
            <a:endParaRPr lang="en-FI" dirty="0">
              <a:latin typeface="DM Sa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983EC-6215-5948-926B-65AC828C0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M Sans" pitchFamily="2" charset="77"/>
              </a:defRPr>
            </a:lvl1pPr>
          </a:lstStyle>
          <a:p>
            <a:fld id="{53443292-5139-FB45-A50D-F179EFD19F34}" type="slidenum">
              <a:rPr lang="en-FI" smtClean="0"/>
              <a:pPr/>
              <a:t>‹#›</a:t>
            </a:fld>
            <a:endParaRPr lang="en-FI" dirty="0">
              <a:latin typeface="DM Sans" pitchFamily="2" charset="77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2DB732-6AB4-1A49-85E6-0CFBED8E2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55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5" r:id="rId6"/>
    <p:sldLayoutId id="2147483666" r:id="rId7"/>
    <p:sldLayoutId id="2147483655" r:id="rId8"/>
    <p:sldLayoutId id="2147483664" r:id="rId9"/>
    <p:sldLayoutId id="214748366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M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D50481-8806-4336-9E15-E961AEA1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99" y="1046922"/>
            <a:ext cx="8128987" cy="1246452"/>
          </a:xfrm>
        </p:spPr>
        <p:txBody>
          <a:bodyPr>
            <a:noAutofit/>
          </a:bodyPr>
          <a:lstStyle/>
          <a:p>
            <a:pPr algn="ctr"/>
            <a:r>
              <a:rPr lang="fi-FI" sz="4800" dirty="0"/>
              <a:t>Taloudenhoitajan tehtävät ja kirjanpidon periaatteita</a:t>
            </a:r>
          </a:p>
        </p:txBody>
      </p:sp>
    </p:spTree>
    <p:extLst>
      <p:ext uri="{BB962C8B-B14F-4D97-AF65-F5344CB8AC3E}">
        <p14:creationId xmlns:p14="http://schemas.microsoft.com/office/powerpoint/2010/main" val="237307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23C0837-5CAD-4A24-B49D-9047B8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9" y="1825624"/>
            <a:ext cx="10785100" cy="4137853"/>
          </a:xfrm>
        </p:spPr>
        <p:txBody>
          <a:bodyPr/>
          <a:lstStyle/>
          <a:p>
            <a:r>
              <a:rPr lang="fi-FI" dirty="0"/>
              <a:t>Maksuliikenteen hoitaminen ajallaan</a:t>
            </a:r>
          </a:p>
          <a:p>
            <a:r>
              <a:rPr lang="fi-FI" dirty="0"/>
              <a:t>Kuittien säilytys ja arkistointi (tai toimitus eteenpäin)</a:t>
            </a:r>
          </a:p>
          <a:p>
            <a:pPr lvl="1"/>
            <a:r>
              <a:rPr lang="fi-FI" dirty="0"/>
              <a:t>Jos et ole varma mikä on kuitti, pidä kaikki tärkeältä vaikuttavat paperit järjestyksessä</a:t>
            </a:r>
          </a:p>
          <a:p>
            <a:pPr lvl="1"/>
            <a:r>
              <a:rPr lang="fi-FI" dirty="0"/>
              <a:t>Jos sähköisessä muodossa, huolehdi tallennuksesta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Kirjanpidon ajantasaisuus </a:t>
            </a:r>
          </a:p>
          <a:p>
            <a:pPr lvl="1">
              <a:spcBef>
                <a:spcPts val="1000"/>
              </a:spcBef>
              <a:defRPr/>
            </a:pPr>
            <a:r>
              <a:rPr lang="fi-FI" dirty="0">
                <a:solidFill>
                  <a:srgbClr val="000000"/>
                </a:solidFill>
              </a:rPr>
              <a:t>Talousasioiden esittely hallitukselle, ”onko meillä varaa tähän”</a:t>
            </a: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Talouden suunnittelu yhteistyössä hallituksen kanssa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9CB1EF5-B5C0-41E5-BD7C-B5DFAF39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B6D2-2244-8F47-A03F-BC193A235043}" type="slidenum">
              <a:rPr lang="en-FI" smtClean="0"/>
              <a:pPr/>
              <a:t>2</a:t>
            </a:fld>
            <a:endParaRPr lang="en-FI" sz="1400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2F15C4B-771E-4932-86A8-E5B512EE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Taloudenhoitajan tehtävät</a:t>
            </a:r>
          </a:p>
        </p:txBody>
      </p:sp>
    </p:spTree>
    <p:extLst>
      <p:ext uri="{BB962C8B-B14F-4D97-AF65-F5344CB8AC3E}">
        <p14:creationId xmlns:p14="http://schemas.microsoft.com/office/powerpoint/2010/main" val="346224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1B60813-192D-45B9-A913-2B7272129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err="1"/>
              <a:t>Erilläänpitotehtävä</a:t>
            </a:r>
            <a:endParaRPr lang="fi-FI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dirty="0"/>
              <a:t>”Omistajan ja firman rahat”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(Tuloksen)Laskentatehtävä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dirty="0"/>
              <a:t>Selvitetään yrityksen/yhdistyksen tulos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Hyväksikäyttötehtävä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dirty="0"/>
              <a:t>Informaatio, jota kirjanpidosta on mahdollista saada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3A77566-757B-4653-88FB-2EBFFCE6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B6D2-2244-8F47-A03F-BC193A235043}" type="slidenum">
              <a:rPr lang="en-FI" smtClean="0"/>
              <a:pPr/>
              <a:t>3</a:t>
            </a:fld>
            <a:endParaRPr lang="en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19E53DB-C11C-4692-BE4D-E2B6D467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Kirjanpidon tehtävät</a:t>
            </a:r>
          </a:p>
        </p:txBody>
      </p:sp>
    </p:spTree>
    <p:extLst>
      <p:ext uri="{BB962C8B-B14F-4D97-AF65-F5344CB8AC3E}">
        <p14:creationId xmlns:p14="http://schemas.microsoft.com/office/powerpoint/2010/main" val="334555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DE5A201-95AF-4BEA-B33B-106605BCD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00" y="1825625"/>
            <a:ext cx="10785100" cy="3755368"/>
          </a:xfrm>
        </p:spPr>
        <p:txBody>
          <a:bodyPr/>
          <a:lstStyle/>
          <a:p>
            <a:r>
              <a:rPr lang="fi-FI" dirty="0"/>
              <a:t>Olennaisuuden periaate</a:t>
            </a:r>
          </a:p>
          <a:p>
            <a:r>
              <a:rPr lang="fi-FI" dirty="0"/>
              <a:t>Johdonmukaisuusperiaate</a:t>
            </a:r>
          </a:p>
          <a:p>
            <a:r>
              <a:rPr lang="fi-FI" dirty="0"/>
              <a:t>Suoriteperuste</a:t>
            </a:r>
          </a:p>
          <a:p>
            <a:r>
              <a:rPr lang="fi-FI" dirty="0"/>
              <a:t>Varovaisuuden periaate</a:t>
            </a:r>
          </a:p>
          <a:p>
            <a:r>
              <a:rPr lang="fi-FI" dirty="0"/>
              <a:t>Netottamiskielto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B9B2D06-9288-4665-A698-236BB8AB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B6D2-2244-8F47-A03F-BC193A235043}" type="slidenum">
              <a:rPr lang="en-FI" smtClean="0"/>
              <a:pPr/>
              <a:t>4</a:t>
            </a:fld>
            <a:endParaRPr lang="en-FI" sz="1400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90ED50C9-4A03-43C9-9E38-D8E4F8E2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Tilinpäätöksen periaatteet (kirjanpitolaki)</a:t>
            </a:r>
          </a:p>
        </p:txBody>
      </p:sp>
    </p:spTree>
    <p:extLst>
      <p:ext uri="{BB962C8B-B14F-4D97-AF65-F5344CB8AC3E}">
        <p14:creationId xmlns:p14="http://schemas.microsoft.com/office/powerpoint/2010/main" val="223167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SL 1">
      <a:dk1>
        <a:srgbClr val="000000"/>
      </a:dk1>
      <a:lt1>
        <a:srgbClr val="FFFFFF"/>
      </a:lt1>
      <a:dk2>
        <a:srgbClr val="FF323C"/>
      </a:dk2>
      <a:lt2>
        <a:srgbClr val="F5DCCD"/>
      </a:lt2>
      <a:accent1>
        <a:srgbClr val="322C5F"/>
      </a:accent1>
      <a:accent2>
        <a:srgbClr val="325037"/>
      </a:accent2>
      <a:accent3>
        <a:srgbClr val="FF989D"/>
      </a:accent3>
      <a:accent4>
        <a:srgbClr val="FAEDE6"/>
      </a:accent4>
      <a:accent5>
        <a:srgbClr val="9896AF"/>
      </a:accent5>
      <a:accent6>
        <a:srgbClr val="98A79B"/>
      </a:accent6>
      <a:hlink>
        <a:srgbClr val="FF656D"/>
      </a:hlink>
      <a:folHlink>
        <a:srgbClr val="F7E5D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SLpptxPohja1.pptx" id="{5B1427AF-9EE7-40A1-8D91-F265E542B252}" vid="{358F6B4B-A113-4AC9-908A-DF040A85C5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4A67EFAEB11C44B9B232809C89731C7" ma:contentTypeVersion="6" ma:contentTypeDescription="Luo uusi asiakirja." ma:contentTypeScope="" ma:versionID="12b38075479acfc22cd736befabf37b2">
  <xsd:schema xmlns:xsd="http://www.w3.org/2001/XMLSchema" xmlns:xs="http://www.w3.org/2001/XMLSchema" xmlns:p="http://schemas.microsoft.com/office/2006/metadata/properties" xmlns:ns2="fc817304-ef41-4f9b-9ae9-b4dc7f36b3d0" xmlns:ns3="44ad26d1-809f-4936-a3ce-d9d431b57384" targetNamespace="http://schemas.microsoft.com/office/2006/metadata/properties" ma:root="true" ma:fieldsID="2cebb991ff0115841943629ed9ccacfe" ns2:_="" ns3:_="">
    <xsd:import namespace="fc817304-ef41-4f9b-9ae9-b4dc7f36b3d0"/>
    <xsd:import namespace="44ad26d1-809f-4936-a3ce-d9d431b573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17304-ef41-4f9b-9ae9-b4dc7f36b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d26d1-809f-4936-a3ce-d9d431b573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7EAD56-3A44-4001-8469-8D30BED968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4DC7BD-C996-4364-B0DD-DAD6A536B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817304-ef41-4f9b-9ae9-b4dc7f36b3d0"/>
    <ds:schemaRef ds:uri="44ad26d1-809f-4936-a3ce-d9d431b573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FD78F2-3757-4F6B-A345-631E398736B3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44ad26d1-809f-4936-a3ce-d9d431b57384"/>
    <ds:schemaRef ds:uri="fc817304-ef41-4f9b-9ae9-b4dc7f36b3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KSL PowerPoint 2021pohja</Template>
  <TotalTime>33</TotalTime>
  <Words>97</Words>
  <Application>Microsoft Office PowerPoint</Application>
  <PresentationFormat>Laajakuva</PresentationFormat>
  <Paragraphs>27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Cambria</vt:lpstr>
      <vt:lpstr>Calibri</vt:lpstr>
      <vt:lpstr>DM Sans</vt:lpstr>
      <vt:lpstr>Office-teema</vt:lpstr>
      <vt:lpstr>Taloudenhoitajan tehtävät ja kirjanpidon periaatteita</vt:lpstr>
      <vt:lpstr>Taloudenhoitajan tehtävät</vt:lpstr>
      <vt:lpstr>Kirjanpidon tehtävät</vt:lpstr>
      <vt:lpstr>Tilinpäätöksen periaatteet (kirjanpitolaki)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Tarja Muukkonen</dc:creator>
  <cp:lastModifiedBy>Sini</cp:lastModifiedBy>
  <cp:revision>2</cp:revision>
  <dcterms:created xsi:type="dcterms:W3CDTF">2021-03-30T12:57:06Z</dcterms:created>
  <dcterms:modified xsi:type="dcterms:W3CDTF">2021-10-22T18:04:34Z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0x010100E4A67EFAEB11C44B9B232809C89731C7</vt:lpwstr>
  </property>
</Properties>
</file>