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0" r:id="rId7"/>
    <p:sldId id="259" r:id="rId8"/>
    <p:sldId id="26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CB3AE-BE24-CA47-A086-4C454F597ABA}" type="datetimeFigureOut">
              <a:rPr lang="en-FI" smtClean="0"/>
              <a:t>10/22/2021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79401-8E80-DF4D-BCC8-0295CB8C96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4587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twitter.com/kslopintokesku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kslopintokesku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ksl.fi/" TargetMode="External"/><Relationship Id="rId9" Type="http://schemas.openxmlformats.org/officeDocument/2006/relationships/hyperlink" Target="https://www.instagram.com/kslopintokeskus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12012AB8-77D6-6E45-BF96-C7016A8F4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71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AD9BEF-655C-F74F-A4A1-7A30D782DC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700" y="4330126"/>
            <a:ext cx="4895930" cy="125161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 b="0" i="0">
                <a:latin typeface="DM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br>
              <a:rPr lang="en-GB" dirty="0"/>
            </a:br>
            <a:r>
              <a:rPr lang="en-GB" dirty="0"/>
              <a:t>XX.XX.202X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9BCAA-E2B0-614E-88A7-BE2F97A27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603250"/>
            <a:ext cx="8842001" cy="2546350"/>
          </a:xfrm>
        </p:spPr>
        <p:txBody>
          <a:bodyPr anchor="b"/>
          <a:lstStyle>
            <a:lvl1pPr>
              <a:defRPr sz="5800" b="1" i="0">
                <a:latin typeface="DM Sans" pitchFamily="2" charset="77"/>
              </a:defRPr>
            </a:lvl1pPr>
          </a:lstStyle>
          <a:p>
            <a:r>
              <a:rPr lang="en-GB" dirty="0" err="1"/>
              <a:t>Presentaation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yhdelle</a:t>
            </a:r>
            <a:r>
              <a:rPr lang="en-GB" dirty="0"/>
              <a:t>, </a:t>
            </a:r>
            <a:r>
              <a:rPr lang="en-GB" dirty="0" err="1"/>
              <a:t>kahdelle</a:t>
            </a:r>
            <a:r>
              <a:rPr lang="en-GB" dirty="0"/>
              <a:t> tai </a:t>
            </a:r>
            <a:r>
              <a:rPr lang="en-GB" dirty="0" err="1"/>
              <a:t>kolmelle</a:t>
            </a:r>
            <a:r>
              <a:rPr lang="en-GB" dirty="0"/>
              <a:t> </a:t>
            </a:r>
            <a:r>
              <a:rPr lang="en-GB" dirty="0" err="1"/>
              <a:t>riville</a:t>
            </a:r>
            <a:endParaRPr lang="en-FI" dirty="0"/>
          </a:p>
        </p:txBody>
      </p:sp>
      <p:pic>
        <p:nvPicPr>
          <p:cNvPr id="21" name="Picture 20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05975D69-52B8-654A-9882-A704212DF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12012AB8-77D6-6E45-BF96-C7016A8F4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D89BCAA-E2B0-614E-88A7-BE2F97A27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893379"/>
            <a:ext cx="8128987" cy="3069769"/>
          </a:xfrm>
        </p:spPr>
        <p:txBody>
          <a:bodyPr anchor="b"/>
          <a:lstStyle>
            <a:lvl1pPr>
              <a:defRPr sz="9800" b="1" i="0">
                <a:latin typeface="DM Sans" pitchFamily="2" charset="77"/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kiitokset</a:t>
            </a:r>
            <a:r>
              <a:rPr lang="en-GB" dirty="0"/>
              <a:t>!</a:t>
            </a:r>
            <a:endParaRPr lang="en-FI" dirty="0"/>
          </a:p>
        </p:txBody>
      </p:sp>
      <p:pic>
        <p:nvPicPr>
          <p:cNvPr id="21" name="Picture 20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05975D69-52B8-654A-9882-A704212DF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93BDC15D-7370-1A45-9B1D-E469E57A824A}"/>
              </a:ext>
            </a:extLst>
          </p:cNvPr>
          <p:cNvSpPr txBox="1"/>
          <p:nvPr userDrawn="1"/>
        </p:nvSpPr>
        <p:spPr>
          <a:xfrm>
            <a:off x="568699" y="4330126"/>
            <a:ext cx="1354694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www.ksl.fi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B802E32-272A-DA4E-BB8B-355553EFD5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0264" y="4351146"/>
            <a:ext cx="308864" cy="298568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ADFB3C07-4FDC-804A-9C26-D4196A154D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633592" y="4351146"/>
            <a:ext cx="298568" cy="298568"/>
          </a:xfrm>
          <a:prstGeom prst="rect">
            <a:avLst/>
          </a:prstGeom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576C063F-0FAD-5D4E-A436-9778DA1F8B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086624" y="4351146"/>
            <a:ext cx="298568" cy="2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1 tekstipals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FCA-5F03-F94E-869F-E6848B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1825625"/>
            <a:ext cx="10785100" cy="37553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sz="14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69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palsta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FCA-5F03-F94E-869F-E6848B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sz="14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1A6462-0AAF-8743-9398-799174FDFD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232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365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1FCA-5F03-F94E-869F-E6848B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1825625"/>
            <a:ext cx="10785100" cy="3755368"/>
          </a:xfrm>
        </p:spPr>
        <p:txBody>
          <a:bodyPr/>
          <a:lstStyle>
            <a:lvl1pPr>
              <a:lnSpc>
                <a:spcPct val="100000"/>
              </a:lnSpc>
              <a:buNone/>
              <a:defRPr sz="2800"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0303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5DCC8BB-3A41-BC45-AEE7-37E377C3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557052"/>
            <a:ext cx="10785101" cy="641128"/>
          </a:xfrm>
        </p:spPr>
        <p:txBody>
          <a:bodyPr anchor="t"/>
          <a:lstStyle>
            <a:lvl1pPr>
              <a:lnSpc>
                <a:spcPct val="100000"/>
              </a:lnSpc>
              <a:defRPr sz="4600" b="1" i="0">
                <a:latin typeface="DM Sa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721A4-487A-D342-8A2B-7DB02D75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buNone/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BC46AE-82B4-F744-9EA9-B04103C437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2320" y="1825625"/>
            <a:ext cx="5201480" cy="3755368"/>
          </a:xfrm>
        </p:spPr>
        <p:txBody>
          <a:bodyPr/>
          <a:lstStyle>
            <a:lvl1pPr>
              <a:lnSpc>
                <a:spcPct val="100000"/>
              </a:lnSpc>
              <a:buNone/>
              <a:defRPr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220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t, light, drawing&#10;&#10;Description automatically generated">
            <a:extLst>
              <a:ext uri="{FF2B5EF4-FFF2-40B4-BE49-F238E27FC236}">
                <a16:creationId xmlns:a16="http://schemas.microsoft.com/office/drawing/2014/main" id="{65568923-E25D-614C-B8EC-3D8C6AD6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00" y="6071421"/>
            <a:ext cx="2043872" cy="4809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7447DF-3382-9E4E-9988-E7661D9544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0023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ei-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BB20E7-E8F6-F842-9945-81CC4D0B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335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_puna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07396-D17C-6D45-977E-21E5083F6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8700" y="6071421"/>
            <a:ext cx="2043871" cy="4809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5B99F-A107-204C-A95F-BAC11C63B8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7C00236-8B0F-484B-915A-9550428C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90A20D-5120-BA48-8ED6-211AC910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4246185"/>
            <a:ext cx="10785100" cy="893347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6">
            <a:extLst>
              <a:ext uri="{FF2B5EF4-FFF2-40B4-BE49-F238E27FC236}">
                <a16:creationId xmlns:a16="http://schemas.microsoft.com/office/drawing/2014/main" id="{FED125CF-B115-5042-B84F-2B40D6692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1208692"/>
            <a:ext cx="10785101" cy="2900848"/>
          </a:xfrm>
        </p:spPr>
        <p:txBody>
          <a:bodyPr anchor="b"/>
          <a:lstStyle>
            <a:lvl1pPr algn="ctr">
              <a:lnSpc>
                <a:spcPct val="100000"/>
              </a:lnSpc>
              <a:defRPr sz="14000" b="1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r>
              <a:rPr lang="en-GB" dirty="0"/>
              <a:t>XXX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879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07396-D17C-6D45-977E-21E5083F6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8700" y="6071421"/>
            <a:ext cx="2043871" cy="4809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5B99F-A107-204C-A95F-BAC11C63B8D1}"/>
              </a:ext>
            </a:extLst>
          </p:cNvPr>
          <p:cNvCxnSpPr>
            <a:cxnSpLocks/>
          </p:cNvCxnSpPr>
          <p:nvPr userDrawn="1"/>
        </p:nvCxnSpPr>
        <p:spPr>
          <a:xfrm>
            <a:off x="568699" y="5864772"/>
            <a:ext cx="107851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7C00236-8B0F-484B-915A-9550428C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98700"/>
            <a:ext cx="2743200" cy="365125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fld id="{AAB1B6D2-2244-8F47-A03F-BC193A235043}" type="slidenum">
              <a:rPr lang="en-FI" smtClean="0"/>
              <a:pPr/>
              <a:t>‹#›</a:t>
            </a:fld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90A20D-5120-BA48-8ED6-211AC910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4246185"/>
            <a:ext cx="10785100" cy="893347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DM Sans" pitchFamily="2" charset="77"/>
              </a:defRPr>
            </a:lvl1pPr>
            <a:lvl2pPr>
              <a:lnSpc>
                <a:spcPct val="100000"/>
              </a:lnSpc>
              <a:buNone/>
              <a:defRPr>
                <a:latin typeface="DM Sans" pitchFamily="2" charset="77"/>
              </a:defRPr>
            </a:lvl2pPr>
            <a:lvl3pPr>
              <a:lnSpc>
                <a:spcPct val="100000"/>
              </a:lnSpc>
              <a:buNone/>
              <a:defRPr>
                <a:latin typeface="DM Sans" pitchFamily="2" charset="77"/>
              </a:defRPr>
            </a:lvl3pPr>
            <a:lvl4pPr>
              <a:lnSpc>
                <a:spcPct val="100000"/>
              </a:lnSpc>
              <a:buNone/>
              <a:defRPr>
                <a:latin typeface="DM Sans" pitchFamily="2" charset="77"/>
              </a:defRPr>
            </a:lvl4pPr>
            <a:lvl5pPr>
              <a:lnSpc>
                <a:spcPct val="100000"/>
              </a:lnSpc>
              <a:buNone/>
              <a:defRPr>
                <a:latin typeface="DM Sans" pitchFamily="2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itle 16">
            <a:extLst>
              <a:ext uri="{FF2B5EF4-FFF2-40B4-BE49-F238E27FC236}">
                <a16:creationId xmlns:a16="http://schemas.microsoft.com/office/drawing/2014/main" id="{FED125CF-B115-5042-B84F-2B40D6692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699" y="1208692"/>
            <a:ext cx="10785101" cy="2900848"/>
          </a:xfrm>
        </p:spPr>
        <p:txBody>
          <a:bodyPr anchor="b"/>
          <a:lstStyle>
            <a:lvl1pPr algn="ctr">
              <a:lnSpc>
                <a:spcPct val="100000"/>
              </a:lnSpc>
              <a:defRPr sz="14000" b="1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r>
              <a:rPr lang="en-GB" dirty="0"/>
              <a:t>XXX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0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5E321-CA18-CA4C-AA5C-453AFA94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D0E9-9795-C148-BE1D-E10D1017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F1BD7-54A9-5743-96EA-AB0C4FD06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M Sans" pitchFamily="2" charset="77"/>
              </a:defRPr>
            </a:lvl1pPr>
          </a:lstStyle>
          <a:p>
            <a:endParaRPr lang="en-FI" dirty="0">
              <a:latin typeface="DM Sa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83EC-6215-5948-926B-65AC828C0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M Sans" pitchFamily="2" charset="77"/>
              </a:defRPr>
            </a:lvl1pPr>
          </a:lstStyle>
          <a:p>
            <a:fld id="{53443292-5139-FB45-A50D-F179EFD19F34}" type="slidenum">
              <a:rPr lang="en-FI" smtClean="0"/>
              <a:pPr/>
              <a:t>‹#›</a:t>
            </a:fld>
            <a:endParaRPr lang="en-FI" dirty="0">
              <a:latin typeface="DM Sans" pitchFamily="2" charset="77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2DB732-6AB4-1A49-85E6-0CFBED8E2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55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5" r:id="rId6"/>
    <p:sldLayoutId id="2147483666" r:id="rId7"/>
    <p:sldLayoutId id="2147483655" r:id="rId8"/>
    <p:sldLayoutId id="2147483664" r:id="rId9"/>
    <p:sldLayoutId id="214748366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M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A59DD8E-3DDC-4BF9-8220-BE7EC945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715617"/>
            <a:ext cx="8842001" cy="1718365"/>
          </a:xfrm>
        </p:spPr>
        <p:txBody>
          <a:bodyPr/>
          <a:lstStyle/>
          <a:p>
            <a:r>
              <a:rPr lang="fi-FI" dirty="0"/>
              <a:t>Kirjanpidon peruskäsitteet</a:t>
            </a:r>
          </a:p>
        </p:txBody>
      </p:sp>
    </p:spTree>
    <p:extLst>
      <p:ext uri="{BB962C8B-B14F-4D97-AF65-F5344CB8AC3E}">
        <p14:creationId xmlns:p14="http://schemas.microsoft.com/office/powerpoint/2010/main" val="14049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23C0837-5CAD-4A24-B49D-9047B8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9" y="1198180"/>
            <a:ext cx="10785100" cy="469903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Ns. </a:t>
            </a:r>
            <a:r>
              <a:rPr lang="fi-FI" i="1" dirty="0"/>
              <a:t>otsikko </a:t>
            </a:r>
            <a:r>
              <a:rPr lang="fi-FI" dirty="0"/>
              <a:t>jonka alle kaikki yhdistyksen tulot ja menot jaotellaan</a:t>
            </a:r>
          </a:p>
          <a:p>
            <a:r>
              <a:rPr lang="fi-FI" dirty="0"/>
              <a:t>Pankkitili on yksi tileistä, kaikki tilit eivät ole pankkitilejä</a:t>
            </a:r>
          </a:p>
          <a:p>
            <a:r>
              <a:rPr lang="fi-FI" dirty="0"/>
              <a:t>Tarpeen ja toiminnan laajuuden mukaan</a:t>
            </a:r>
          </a:p>
          <a:p>
            <a:pPr lvl="1"/>
            <a:r>
              <a:rPr lang="fi-FI" dirty="0"/>
              <a:t>Pelkkä ”menot” saattaa olla liian yleisluonteinen</a:t>
            </a:r>
          </a:p>
          <a:p>
            <a:pPr lvl="1"/>
            <a:r>
              <a:rPr lang="fi-FI" dirty="0"/>
              <a:t>”Pikkujoulujen puuronhankintameno” taas liian tarkkarajainen</a:t>
            </a:r>
          </a:p>
          <a:p>
            <a:r>
              <a:rPr lang="fi-FI" dirty="0"/>
              <a:t>Tilillä yleisesti oma numero   </a:t>
            </a:r>
          </a:p>
          <a:p>
            <a:pPr lvl="1"/>
            <a:r>
              <a:rPr lang="fi-FI" dirty="0"/>
              <a:t>3050 Kokouskulut</a:t>
            </a:r>
          </a:p>
          <a:p>
            <a:pPr lvl="1"/>
            <a:r>
              <a:rPr lang="fi-FI" dirty="0"/>
              <a:t>3060 Toimistokulut</a:t>
            </a:r>
          </a:p>
          <a:p>
            <a:pPr lvl="1"/>
            <a:r>
              <a:rPr lang="fi-FI" dirty="0"/>
              <a:t>4010 Kokouspalkkiot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CB1EF5-B5C0-41E5-BD7C-B5DFAF39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2</a:t>
            </a:fld>
            <a:endParaRPr lang="en-FI" sz="1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2F15C4B-771E-4932-86A8-E5B512EE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Tili</a:t>
            </a:r>
          </a:p>
        </p:txBody>
      </p:sp>
    </p:spTree>
    <p:extLst>
      <p:ext uri="{BB962C8B-B14F-4D97-AF65-F5344CB8AC3E}">
        <p14:creationId xmlns:p14="http://schemas.microsoft.com/office/powerpoint/2010/main" val="346224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3A77566-757B-4653-88FB-2EBFFCE6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3</a:t>
            </a:fld>
            <a:endParaRPr lang="en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19E53DB-C11C-4692-BE4D-E2B6D467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Tilikartta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EF43BD6-AE75-41C1-B9CC-B114B893C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248" y="1983940"/>
            <a:ext cx="4429125" cy="3429000"/>
          </a:xfr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60CD1A1-12F4-4641-A5BD-DA4B1E6C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249" y="1974415"/>
            <a:ext cx="4181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DE5A201-95AF-4BEA-B33B-106605BC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10785100" cy="40450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Tarvitaan kirjanpidon todentamiseen</a:t>
            </a:r>
          </a:p>
          <a:p>
            <a:r>
              <a:rPr lang="fi-FI" dirty="0"/>
              <a:t>Kuitit, laskut ym.</a:t>
            </a:r>
          </a:p>
          <a:p>
            <a:r>
              <a:rPr lang="fi-FI" dirty="0"/>
              <a:t>Juokseva numerointi tilitapahtumien mukaan</a:t>
            </a:r>
          </a:p>
          <a:p>
            <a:pPr lvl="1"/>
            <a:r>
              <a:rPr lang="fi-FI" dirty="0"/>
              <a:t>Tammikuun ensimmäinen tapahtuma on tosite numero 1, toinen tapahtuma numero 2 jne.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Päivämäärä, kenelle maksettu, mistä asiasta maksettu ja kuinka paljon on maksettu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Kirjanpito-ohjelmassa liiketapahtuman kirjaus usein myös nimellä tosite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B9B2D06-9288-4665-A698-236BB8AB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4</a:t>
            </a:fld>
            <a:endParaRPr lang="en-FI" sz="1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0ED50C9-4A03-43C9-9E38-D8E4F8E2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Tosite</a:t>
            </a:r>
          </a:p>
        </p:txBody>
      </p:sp>
    </p:spTree>
    <p:extLst>
      <p:ext uri="{BB962C8B-B14F-4D97-AF65-F5344CB8AC3E}">
        <p14:creationId xmlns:p14="http://schemas.microsoft.com/office/powerpoint/2010/main" val="223167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AE6259A-5E0F-4982-BED4-4693AB83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B6D2-2244-8F47-A03F-BC193A235043}" type="slidenum">
              <a:rPr lang="en-FI" smtClean="0"/>
              <a:pPr/>
              <a:t>5</a:t>
            </a:fld>
            <a:endParaRPr lang="en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DA75BD1-F6FB-421E-9FB6-6CBB4052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Debet/Kredit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43BC2-DB5B-4990-9E08-318615CC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0" y="1825625"/>
            <a:ext cx="10785100" cy="37553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Kirjanpidon kaksi saraketta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Aina tasapainossa, kaksinkertainen kirjanpito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Raha vaihtaa aina yhdeltä tililtä toiselle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100€ lähtee pankkitililtä (1200 Osuuspankin käyttötili) ja tulee kokouskuluihin (3050 Kokouskulut)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Näin kirjanpidossa näkyy, että kokouskuluihin on mennyt 100€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3050/1200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54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SL 1">
      <a:dk1>
        <a:srgbClr val="000000"/>
      </a:dk1>
      <a:lt1>
        <a:srgbClr val="FFFFFF"/>
      </a:lt1>
      <a:dk2>
        <a:srgbClr val="FF323C"/>
      </a:dk2>
      <a:lt2>
        <a:srgbClr val="F5DCCD"/>
      </a:lt2>
      <a:accent1>
        <a:srgbClr val="322C5F"/>
      </a:accent1>
      <a:accent2>
        <a:srgbClr val="325037"/>
      </a:accent2>
      <a:accent3>
        <a:srgbClr val="FF989D"/>
      </a:accent3>
      <a:accent4>
        <a:srgbClr val="FAEDE6"/>
      </a:accent4>
      <a:accent5>
        <a:srgbClr val="9896AF"/>
      </a:accent5>
      <a:accent6>
        <a:srgbClr val="98A79B"/>
      </a:accent6>
      <a:hlink>
        <a:srgbClr val="FF656D"/>
      </a:hlink>
      <a:folHlink>
        <a:srgbClr val="F7E5D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LpptxPohja1.pptx" id="{5B1427AF-9EE7-40A1-8D91-F265E542B252}" vid="{358F6B4B-A113-4AC9-908A-DF040A85C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A67EFAEB11C44B9B232809C89731C7" ma:contentTypeVersion="6" ma:contentTypeDescription="Luo uusi asiakirja." ma:contentTypeScope="" ma:versionID="12b38075479acfc22cd736befabf37b2">
  <xsd:schema xmlns:xsd="http://www.w3.org/2001/XMLSchema" xmlns:xs="http://www.w3.org/2001/XMLSchema" xmlns:p="http://schemas.microsoft.com/office/2006/metadata/properties" xmlns:ns2="fc817304-ef41-4f9b-9ae9-b4dc7f36b3d0" xmlns:ns3="44ad26d1-809f-4936-a3ce-d9d431b57384" targetNamespace="http://schemas.microsoft.com/office/2006/metadata/properties" ma:root="true" ma:fieldsID="2cebb991ff0115841943629ed9ccacfe" ns2:_="" ns3:_="">
    <xsd:import namespace="fc817304-ef41-4f9b-9ae9-b4dc7f36b3d0"/>
    <xsd:import namespace="44ad26d1-809f-4936-a3ce-d9d431b57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17304-ef41-4f9b-9ae9-b4dc7f36b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d26d1-809f-4936-a3ce-d9d431b573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7EAD56-3A44-4001-8469-8D30BED968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DC7BD-C996-4364-B0DD-DAD6A536B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17304-ef41-4f9b-9ae9-b4dc7f36b3d0"/>
    <ds:schemaRef ds:uri="44ad26d1-809f-4936-a3ce-d9d431b57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FD78F2-3757-4F6B-A345-631E398736B3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44ad26d1-809f-4936-a3ce-d9d431b57384"/>
    <ds:schemaRef ds:uri="fc817304-ef41-4f9b-9ae9-b4dc7f36b3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KSL PowerPoint 2021pohja</Template>
  <TotalTime>26</TotalTime>
  <Words>150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Cambria</vt:lpstr>
      <vt:lpstr>DM Sans</vt:lpstr>
      <vt:lpstr>Calibri</vt:lpstr>
      <vt:lpstr>Office-teema</vt:lpstr>
      <vt:lpstr>Kirjanpidon peruskäsitteet</vt:lpstr>
      <vt:lpstr>Tili</vt:lpstr>
      <vt:lpstr>Tilikartta</vt:lpstr>
      <vt:lpstr>Tosite</vt:lpstr>
      <vt:lpstr>Debet/Kredit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Tarja Muukkonen</dc:creator>
  <cp:lastModifiedBy>Sini</cp:lastModifiedBy>
  <cp:revision>2</cp:revision>
  <dcterms:created xsi:type="dcterms:W3CDTF">2021-03-30T12:57:06Z</dcterms:created>
  <dcterms:modified xsi:type="dcterms:W3CDTF">2021-10-22T18:31:41Z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0x010100E4A67EFAEB11C44B9B232809C89731C7</vt:lpwstr>
  </property>
</Properties>
</file>