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9144000"/>
  <p:notesSz cx="7099300" cy="10234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76574" cy="512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4022725" y="0"/>
            <a:ext cx="3076574" cy="512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990600" y="768350"/>
            <a:ext cx="5118100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721850"/>
            <a:ext cx="3076574" cy="512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4022725" y="9721850"/>
            <a:ext cx="3076574" cy="512762"/>
          </a:xfrm>
          <a:prstGeom prst="rect">
            <a:avLst/>
          </a:prstGeom>
          <a:noFill/>
          <a:ln>
            <a:noFill/>
          </a:ln>
        </p:spPr>
        <p:txBody>
          <a:bodyPr anchorCtr="0" anchor="b" bIns="47375" lIns="94750" rIns="94750" tIns="473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/>
          <p:nvPr>
            <p:ph idx="2" type="sldImg"/>
          </p:nvPr>
        </p:nvSpPr>
        <p:spPr>
          <a:xfrm>
            <a:off x="990600" y="768350"/>
            <a:ext cx="5118100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>
            <p:ph idx="2" type="sldImg"/>
          </p:nvPr>
        </p:nvSpPr>
        <p:spPr>
          <a:xfrm>
            <a:off x="990600" y="768350"/>
            <a:ext cx="5118100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>
            <p:ph idx="2" type="sldImg"/>
          </p:nvPr>
        </p:nvSpPr>
        <p:spPr>
          <a:xfrm>
            <a:off x="990600" y="768350"/>
            <a:ext cx="5118100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Kaksi sisältökohdetta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1371600" y="914400"/>
            <a:ext cx="7086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1447800" y="1752600"/>
            <a:ext cx="3429000" cy="403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56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x="5029200" y="1752600"/>
            <a:ext cx="3429000" cy="403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56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Otsikko ja sisältö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1371600" y="914400"/>
            <a:ext cx="7086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1447800" y="1752600"/>
            <a:ext cx="7010400" cy="403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48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6200" lvl="3" marL="1600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76200" lvl="4" marL="2057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6200" lvl="5" marL="2514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6200" lvl="6" marL="2971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6200" lvl="7" marL="3429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6200" lvl="8" marL="3886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Otsikkodia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Pystysuora otsikko ja teksti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 rot="5400000">
            <a:off x="5133975" y="2466974"/>
            <a:ext cx="4876799" cy="177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 rot="5400000">
            <a:off x="1514475" y="771524"/>
            <a:ext cx="4876799" cy="51625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48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6200" lvl="3" marL="1600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76200" lvl="4" marL="2057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6200" lvl="5" marL="2514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6200" lvl="6" marL="2971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6200" lvl="7" marL="3429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6200" lvl="8" marL="3886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Otsikko ja pystysuora teksti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1371600" y="914400"/>
            <a:ext cx="7086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 rot="5400000">
            <a:off x="2933699" y="266699"/>
            <a:ext cx="4038599" cy="7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48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6200" lvl="3" marL="1600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76200" lvl="4" marL="2057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6200" lvl="5" marL="2514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6200" lvl="6" marL="2971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6200" lvl="7" marL="3429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6200" lvl="8" marL="3886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Otsikollinen kuva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Otsikollinen sisältö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64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Tyhjä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Vain otsikko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1371600" y="914400"/>
            <a:ext cx="7086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Vertailu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48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48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Osan ylätunnist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1371600" y="914400"/>
            <a:ext cx="7086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1447800" y="1752600"/>
            <a:ext cx="7010400" cy="403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48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6200" lvl="3" marL="1600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76200" lvl="4" marL="2057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6200" lvl="5" marL="2514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6200" lvl="6" marL="2971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6200" lvl="7" marL="3429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6200" lvl="8" marL="3886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Relationship Id="rId4" Type="http://schemas.openxmlformats.org/officeDocument/2006/relationships/image" Target="../media/image00.jpg"/><Relationship Id="rId5" Type="http://schemas.openxmlformats.org/officeDocument/2006/relationships/image" Target="../media/image0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Relationship Id="rId4" Type="http://schemas.openxmlformats.org/officeDocument/2006/relationships/image" Target="../media/image0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Relationship Id="rId4" Type="http://schemas.openxmlformats.org/officeDocument/2006/relationships/image" Target="../media/image00.jpg"/><Relationship Id="rId5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/>
        </p:nvSpPr>
        <p:spPr>
          <a:xfrm>
            <a:off x="1404937" y="3006725"/>
            <a:ext cx="6629400" cy="2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Ylaosa" id="53" name="Shape 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761" y="0"/>
            <a:ext cx="9144000" cy="19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500" y="6356350"/>
            <a:ext cx="8508999" cy="1841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title"/>
          </p:nvPr>
        </p:nvSpPr>
        <p:spPr>
          <a:xfrm>
            <a:off x="1371600" y="1473200"/>
            <a:ext cx="7086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 Liikunnan merkitys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733425" y="2165350"/>
            <a:ext cx="3429000" cy="403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Ihminen on todella hyvä sopeutumaan, mutta harva työ on sellaista, mihin meidät on oikeasti suunniteltu. Liikkumalla säännöllisesti sekä työn lomassa että vapaalla vahvistat omaa kehoasi ja jaksamista.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Vähäinenkin säännöllinen liikunta on terveyden kannalta edullista.</a:t>
            </a:r>
          </a:p>
        </p:txBody>
      </p:sp>
      <p:pic>
        <p:nvPicPr>
          <p:cNvPr id="57" name="Shape 57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00562" y="2774950"/>
            <a:ext cx="3871912" cy="258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1404937" y="3006725"/>
            <a:ext cx="6629400" cy="2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Ylaosa" id="63" name="Shape 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761" y="0"/>
            <a:ext cx="9144000" cy="19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500" y="6356350"/>
            <a:ext cx="8508999" cy="1841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>
            <p:ph type="title"/>
          </p:nvPr>
        </p:nvSpPr>
        <p:spPr>
          <a:xfrm>
            <a:off x="1447800" y="1312862"/>
            <a:ext cx="7086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 Liikunnan merkitys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1155700" y="2033586"/>
            <a:ext cx="6878637" cy="403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Terveysliikunnan suosituksia eivät täytä muutaman minuutin kestoiset ponnistelut.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Säännöllinen terveysliikunta parantaa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hengitys- ja verenkiertoelimistön  kuntoa  sekä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luuston, lihaksiston ja nivelten toimintakykyä.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Liikunta auttaa pitämään myös painoa kurissa. Terveyshyödyt lisääntyvät liikunnan määrän ja tehon kasvaessa.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1404937" y="3006725"/>
            <a:ext cx="6629400" cy="2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Ylaosa" id="72" name="Shape 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761" y="0"/>
            <a:ext cx="9144000" cy="19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500" y="6356350"/>
            <a:ext cx="8508999" cy="1841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>
            <p:ph type="title"/>
          </p:nvPr>
        </p:nvSpPr>
        <p:spPr>
          <a:xfrm>
            <a:off x="1447800" y="1312862"/>
            <a:ext cx="7086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 Liikunnan merkitys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833937" y="1917700"/>
            <a:ext cx="3429000" cy="403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Liikunnan suositukset koskevat monipuolista liikkumista. Se sisältää sekä kestävyysliikunnan että lihaskuntoa ylläpitävän liikunnan.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Säännöllisyys tulee muistaa liikkumisessakin, liikuntaa kannattaa harrastaa tasaisesti viikon aikana. Terveysvaikutukset kun eivät varastoidu. Liikunnan pitää olla monipuolista, jolloin saat siitä koko hyödyn irti.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Shape 76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9637" y="2559050"/>
            <a:ext cx="3695699" cy="246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letusrakenne">
  <a:themeElements>
    <a:clrScheme name="Oletusrakenn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