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1" r:id="rId3"/>
    <p:sldId id="260" r:id="rId4"/>
    <p:sldId id="257" r:id="rId5"/>
    <p:sldId id="262" r:id="rId6"/>
    <p:sldId id="278" r:id="rId7"/>
    <p:sldId id="263" r:id="rId8"/>
    <p:sldId id="265" r:id="rId9"/>
    <p:sldId id="266" r:id="rId10"/>
    <p:sldId id="268" r:id="rId11"/>
    <p:sldId id="275" r:id="rId12"/>
    <p:sldId id="273" r:id="rId13"/>
    <p:sldId id="281" r:id="rId14"/>
    <p:sldId id="267" r:id="rId15"/>
    <p:sldId id="270" r:id="rId16"/>
    <p:sldId id="276" r:id="rId17"/>
    <p:sldId id="280" r:id="rId18"/>
    <p:sldId id="279" r:id="rId19"/>
    <p:sldId id="277" r:id="rId20"/>
    <p:sldId id="264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C4D6-E711-47A2-9E33-C01532D8ADED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98A0-796C-4601-8464-63D82DD414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35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155" indent="-283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085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718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1352" indent="-226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73CA1-0169-460F-86A3-73A2446C424F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36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8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26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92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36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43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02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15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11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359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33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8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E6F9-542E-410C-8AB4-D9B1E17EA368}" type="datetimeFigureOut">
              <a:rPr lang="fi-FI" smtClean="0"/>
              <a:t>5.1.2018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659D-D6BF-41FE-8C37-95679E1A21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63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apunet.net/sites/papunet.net/files/kuvapankki/matikka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SAOHO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6" y="2333627"/>
            <a:ext cx="10515600" cy="33744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i-FI" sz="4000" dirty="0" smtClean="0"/>
              <a:t>Henkilökohtaistaminen ja osaamisen </a:t>
            </a:r>
            <a:r>
              <a:rPr lang="fi-FI" sz="4000" dirty="0" smtClean="0"/>
              <a:t>osoittaminen </a:t>
            </a:r>
            <a:r>
              <a:rPr lang="fi-FI" sz="4000" dirty="0" smtClean="0"/>
              <a:t>ja arviointi ammatillisessa koulutuksessa</a:t>
            </a:r>
          </a:p>
          <a:p>
            <a:pPr marL="0" indent="0">
              <a:buNone/>
            </a:pPr>
            <a:endParaRPr lang="fi-FI" sz="3200" dirty="0"/>
          </a:p>
          <a:p>
            <a:pPr marL="0" indent="0" algn="ctr">
              <a:buNone/>
            </a:pPr>
            <a:r>
              <a:rPr lang="fi-FI" sz="2000" dirty="0" smtClean="0"/>
              <a:t>Maiju Kangasaho ja Markku Rantakylä </a:t>
            </a:r>
          </a:p>
          <a:p>
            <a:pPr marL="0" indent="0" algn="ctr">
              <a:buNone/>
            </a:pPr>
            <a:r>
              <a:rPr lang="fi-FI" sz="2000" dirty="0" smtClean="0"/>
              <a:t>Haaga-Helia AOKK</a:t>
            </a:r>
          </a:p>
          <a:p>
            <a:pPr marL="0" indent="0" algn="ctr">
              <a:buNone/>
            </a:pPr>
            <a:r>
              <a:rPr lang="fi-FI" sz="2000" dirty="0" smtClean="0"/>
              <a:t>8.1.2018</a:t>
            </a:r>
            <a:endParaRPr lang="fi-FI" sz="2000" dirty="0"/>
          </a:p>
        </p:txBody>
      </p:sp>
      <p:pic>
        <p:nvPicPr>
          <p:cNvPr id="1026" name="Picture 2" descr="http://www.ksao.fi/images/webattach.php?a=18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19" y="672812"/>
            <a:ext cx="2439077" cy="7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52" y="5681307"/>
            <a:ext cx="960783" cy="928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57" y="6054988"/>
            <a:ext cx="2549236" cy="555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41" y="672812"/>
            <a:ext cx="2257626" cy="8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Tekstiruutu 4"/>
          <p:cNvSpPr txBox="1">
            <a:spLocks noChangeArrowheads="1"/>
          </p:cNvSpPr>
          <p:nvPr/>
        </p:nvSpPr>
        <p:spPr bwMode="auto">
          <a:xfrm>
            <a:off x="1649903" y="2493471"/>
            <a:ext cx="5698537" cy="42780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242" name="Suora yhdysviiva 4"/>
          <p:cNvCxnSpPr>
            <a:cxnSpLocks noChangeShapeType="1"/>
          </p:cNvCxnSpPr>
          <p:nvPr/>
        </p:nvCxnSpPr>
        <p:spPr bwMode="auto">
          <a:xfrm>
            <a:off x="1649902" y="3703382"/>
            <a:ext cx="5652014" cy="0"/>
          </a:xfrm>
          <a:prstGeom prst="line">
            <a:avLst/>
          </a:prstGeom>
          <a:noFill/>
          <a:ln w="66675" algn="ctr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Viisikulmio 1"/>
          <p:cNvSpPr/>
          <p:nvPr/>
        </p:nvSpPr>
        <p:spPr bwMode="auto">
          <a:xfrm>
            <a:off x="7686714" y="1385455"/>
            <a:ext cx="4089650" cy="1366547"/>
          </a:xfrm>
          <a:prstGeom prst="homePlat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Työpaikalla tapahtuva osaamisen hankkiminen </a:t>
            </a:r>
          </a:p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(</a:t>
            </a:r>
            <a:r>
              <a:rPr lang="fi-FI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koulutussopimus</a:t>
            </a: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, </a:t>
            </a:r>
            <a:r>
              <a:rPr lang="fi-FI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oppisopimus tai muu tapa)</a:t>
            </a:r>
            <a:endParaRPr lang="fi-FI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 </a:t>
            </a:r>
            <a:r>
              <a:rPr lang="fi-FI" sz="10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/>
            </a:r>
            <a:br>
              <a:rPr lang="fi-FI" sz="10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</a:br>
            <a:endParaRPr lang="fi-FI" sz="1000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</p:txBody>
      </p:sp>
      <p:sp>
        <p:nvSpPr>
          <p:cNvPr id="8" name="Viisikulmio 7"/>
          <p:cNvSpPr/>
          <p:nvPr/>
        </p:nvSpPr>
        <p:spPr bwMode="auto">
          <a:xfrm>
            <a:off x="7702962" y="3855556"/>
            <a:ext cx="4080780" cy="1050801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b="1" dirty="0">
                <a:solidFill>
                  <a:srgbClr val="FF0000"/>
                </a:solidFill>
                <a:latin typeface="Tahoma"/>
                <a:ea typeface="ＭＳ Ｐゴシック"/>
                <a:cs typeface="Arial" charset="0"/>
              </a:rPr>
              <a:t>Osaamisen osoittaminen näytössä</a:t>
            </a:r>
          </a:p>
          <a:p>
            <a:pPr algn="ctr">
              <a:defRPr/>
            </a:pPr>
            <a:r>
              <a:rPr lang="fi-FI" sz="1600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 Arvioijat TE </a:t>
            </a: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ja KJE/OPE</a:t>
            </a:r>
          </a:p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/>
            </a:r>
            <a:b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</a:b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/>
            </a:r>
            <a:b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</a:b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/>
            </a:r>
            <a:b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</a:br>
            <a:endParaRPr lang="fi-FI" sz="1600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710659" y="2558935"/>
            <a:ext cx="3703406" cy="4278094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 Ei riittävää tutkinnon perusteiden mukaista osaamista</a:t>
            </a:r>
          </a:p>
          <a:p>
            <a:pPr>
              <a:defRPr/>
            </a:pP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Ohjataan tarvittavan </a:t>
            </a:r>
            <a:endParaRPr lang="fi-FI" sz="1600" b="1" dirty="0" smtClean="0">
              <a:solidFill>
                <a:srgbClr val="333399"/>
              </a:solidFill>
              <a:latin typeface="Tahoma"/>
              <a:ea typeface="ＭＳ Ｐゴシック"/>
              <a:cs typeface="Arial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i-FI" sz="1600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osaamisen </a:t>
            </a: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hankkimiseen</a:t>
            </a:r>
          </a:p>
          <a:p>
            <a:pPr>
              <a:defRPr/>
            </a:pPr>
            <a:endParaRPr lang="fi-FI" sz="1600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fi-FI" sz="1600" b="1" dirty="0">
                <a:solidFill>
                  <a:srgbClr val="00B0F0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Hankittu </a:t>
            </a:r>
            <a:r>
              <a:rPr lang="fi-FI" sz="1600" b="1" dirty="0">
                <a:solidFill>
                  <a:srgbClr val="00B0F0"/>
                </a:solidFill>
                <a:latin typeface="Tahoma"/>
                <a:ea typeface="ＭＳ Ｐゴシック"/>
                <a:cs typeface="Arial" charset="0"/>
              </a:rPr>
              <a:t>osaaminen</a:t>
            </a:r>
          </a:p>
          <a:p>
            <a:pPr>
              <a:defRPr/>
            </a:pPr>
            <a:r>
              <a:rPr lang="fi-FI" sz="1600" b="1" dirty="0">
                <a:solidFill>
                  <a:srgbClr val="00B0F0"/>
                </a:solidFill>
                <a:latin typeface="Tahoma"/>
                <a:ea typeface="ＭＳ Ｐゴシック"/>
                <a:cs typeface="Arial" charset="0"/>
              </a:rPr>
              <a:t>(ei arvioitu)</a:t>
            </a:r>
          </a:p>
          <a:p>
            <a:pPr>
              <a:defRPr/>
            </a:pPr>
            <a:endParaRPr lang="fi-FI" sz="1600" b="1" dirty="0">
              <a:solidFill>
                <a:srgbClr val="FF0000"/>
              </a:solidFill>
              <a:latin typeface="Tahoma"/>
              <a:ea typeface="ＭＳ Ｐゴシック"/>
              <a:cs typeface="Arial" charset="0"/>
            </a:endParaRPr>
          </a:p>
          <a:p>
            <a:pPr>
              <a:defRPr/>
            </a:pPr>
            <a:r>
              <a:rPr lang="fi-FI" sz="1600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 </a:t>
            </a:r>
            <a:r>
              <a:rPr lang="fi-FI" sz="1600" b="1" dirty="0" smtClean="0">
                <a:solidFill>
                  <a:srgbClr val="FF0000"/>
                </a:solidFill>
                <a:latin typeface="Tahoma"/>
                <a:ea typeface="ＭＳ Ｐゴシック"/>
                <a:cs typeface="Arial" charset="0"/>
              </a:rPr>
              <a:t>Osoitettu </a:t>
            </a:r>
            <a:r>
              <a:rPr lang="fi-FI" sz="1600" b="1" dirty="0">
                <a:solidFill>
                  <a:srgbClr val="FF0000"/>
                </a:solidFill>
                <a:latin typeface="Tahoma"/>
                <a:ea typeface="ＭＳ Ｐゴシック"/>
                <a:cs typeface="Arial" charset="0"/>
              </a:rPr>
              <a:t>osaaminen/</a:t>
            </a:r>
          </a:p>
          <a:p>
            <a:pPr>
              <a:defRPr/>
            </a:pPr>
            <a:r>
              <a:rPr lang="fi-FI" sz="1600" b="1" dirty="0">
                <a:solidFill>
                  <a:srgbClr val="FF0000"/>
                </a:solidFill>
                <a:latin typeface="Tahoma"/>
                <a:ea typeface="ＭＳ Ｐゴシック"/>
                <a:cs typeface="Arial" charset="0"/>
              </a:rPr>
              <a:t>aiemmin hankittu osaaminen </a:t>
            </a:r>
          </a:p>
          <a:p>
            <a:pPr>
              <a:defRPr/>
            </a:pP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voimassa olevan tutkinnon perusteiden mukaan</a:t>
            </a:r>
          </a:p>
          <a:p>
            <a:pPr>
              <a:defRPr/>
            </a:pP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(arvioitu, sisällyttäminen)</a:t>
            </a:r>
          </a:p>
          <a:p>
            <a:pPr>
              <a:defRPr/>
            </a:pP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/>
            </a:r>
            <a:b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</a:b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  <a:sym typeface="Wingdings" panose="05000000000000000000" pitchFamily="2" charset="2"/>
              </a:rPr>
              <a:t>Muut suoritetut tutkinnot ja vanhojen tutkinnon perusteiden mukaiset osat (arvioitu)</a:t>
            </a:r>
            <a:endParaRPr lang="fi-FI" sz="1400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</p:txBody>
      </p:sp>
      <p:sp>
        <p:nvSpPr>
          <p:cNvPr id="16396" name="Tekstiruutu 4"/>
          <p:cNvSpPr txBox="1">
            <a:spLocks noChangeArrowheads="1"/>
          </p:cNvSpPr>
          <p:nvPr/>
        </p:nvSpPr>
        <p:spPr bwMode="auto">
          <a:xfrm>
            <a:off x="2828341" y="3730117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i-FI" sz="1600" b="1" dirty="0">
              <a:solidFill>
                <a:srgbClr val="333399"/>
              </a:solidFill>
              <a:latin typeface="Tahoma"/>
              <a:cs typeface="Arial" charset="0"/>
            </a:endParaRPr>
          </a:p>
        </p:txBody>
      </p:sp>
      <p:sp>
        <p:nvSpPr>
          <p:cNvPr id="10253" name="Tekstiruutu 4"/>
          <p:cNvSpPr txBox="1">
            <a:spLocks noChangeArrowheads="1"/>
          </p:cNvSpPr>
          <p:nvPr/>
        </p:nvSpPr>
        <p:spPr bwMode="auto">
          <a:xfrm>
            <a:off x="1585716" y="1121822"/>
            <a:ext cx="5688013" cy="1138773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None/>
              <a:defRPr/>
            </a:pPr>
            <a:r>
              <a:rPr lang="fi-FI" altLang="fi-FI" b="1" i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i-FI" altLang="fi-FI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i-FI" altLang="fi-FI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</a:t>
            </a:r>
          </a:p>
        </p:txBody>
      </p:sp>
      <p:cxnSp>
        <p:nvCxnSpPr>
          <p:cNvPr id="10257" name="Straight Arrow Connector 8"/>
          <p:cNvCxnSpPr>
            <a:cxnSpLocks noChangeShapeType="1"/>
          </p:cNvCxnSpPr>
          <p:nvPr/>
        </p:nvCxnSpPr>
        <p:spPr bwMode="auto">
          <a:xfrm flipV="1">
            <a:off x="6972074" y="2378906"/>
            <a:ext cx="769756" cy="934259"/>
          </a:xfrm>
          <a:prstGeom prst="straightConnector1">
            <a:avLst/>
          </a:prstGeom>
          <a:noFill/>
          <a:ln w="8572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Straight Arrow Connector 20"/>
          <p:cNvCxnSpPr>
            <a:cxnSpLocks noChangeShapeType="1"/>
          </p:cNvCxnSpPr>
          <p:nvPr/>
        </p:nvCxnSpPr>
        <p:spPr bwMode="auto">
          <a:xfrm flipV="1">
            <a:off x="5729627" y="4122968"/>
            <a:ext cx="1973336" cy="18050"/>
          </a:xfrm>
          <a:prstGeom prst="straightConnector1">
            <a:avLst/>
          </a:prstGeom>
          <a:noFill/>
          <a:ln w="8572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Straight Arrow Connector 21"/>
          <p:cNvCxnSpPr>
            <a:cxnSpLocks noChangeShapeType="1"/>
          </p:cNvCxnSpPr>
          <p:nvPr/>
        </p:nvCxnSpPr>
        <p:spPr bwMode="auto">
          <a:xfrm>
            <a:off x="6886745" y="5353101"/>
            <a:ext cx="773967" cy="0"/>
          </a:xfrm>
          <a:prstGeom prst="straightConnector1">
            <a:avLst/>
          </a:prstGeom>
          <a:noFill/>
          <a:ln w="8572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0" name="TextBox 11"/>
          <p:cNvSpPr txBox="1">
            <a:spLocks noChangeArrowheads="1"/>
          </p:cNvSpPr>
          <p:nvPr/>
        </p:nvSpPr>
        <p:spPr bwMode="auto">
          <a:xfrm>
            <a:off x="1649902" y="104220"/>
            <a:ext cx="8983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i-FI" altLang="fi-FI" sz="32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Henkilökohtaistaminen </a:t>
            </a:r>
            <a:endParaRPr lang="fi-FI" altLang="fi-FI" sz="32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i-FI" altLang="fi-FI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Osaamisen tunnistaminen ja tunnistaminen </a:t>
            </a:r>
            <a:r>
              <a:rPr lang="fi-FI" altLang="fi-FI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ammatilliset tutkinnon osat</a:t>
            </a:r>
            <a:endParaRPr lang="fi-FI" altLang="fi-FI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kstiruutu 4"/>
          <p:cNvSpPr txBox="1">
            <a:spLocks noChangeArrowheads="1"/>
          </p:cNvSpPr>
          <p:nvPr/>
        </p:nvSpPr>
        <p:spPr bwMode="auto">
          <a:xfrm>
            <a:off x="1668331" y="1204853"/>
            <a:ext cx="2791537" cy="1261884"/>
          </a:xfrm>
          <a:prstGeom prst="rect">
            <a:avLst/>
          </a:prstGeom>
          <a:noFill/>
          <a:ln w="38100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Aiemmin hankitun osaamisen 	    </a:t>
            </a:r>
            <a:b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tunn</a:t>
            </a:r>
            <a:r>
              <a:rPr lang="fi-FI" altLang="fi-FI" sz="2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taminen</a:t>
            </a: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sz="1600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iruutu 4"/>
          <p:cNvSpPr txBox="1">
            <a:spLocks noChangeArrowheads="1"/>
          </p:cNvSpPr>
          <p:nvPr/>
        </p:nvSpPr>
        <p:spPr bwMode="auto">
          <a:xfrm>
            <a:off x="1832766" y="4462946"/>
            <a:ext cx="2058994" cy="3416320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i-FI" altLang="fi-FI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Osaamisen</a:t>
            </a:r>
            <a:r>
              <a:rPr lang="fi-FI" altLang="fi-FI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i-FI" altLang="fi-FI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i-FI" altLang="fi-FI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tunn</a:t>
            </a:r>
            <a:r>
              <a:rPr lang="fi-FI" altLang="fi-FI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fi-FI" altLang="fi-FI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ta-</a:t>
            </a:r>
            <a:r>
              <a:rPr lang="fi-FI" altLang="fi-FI" b="1" dirty="0" err="1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minen</a:t>
            </a:r>
            <a:endParaRPr lang="fi-FI" altLang="fi-FI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i-FI" altLang="fi-FI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b="1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iisikulmio 18"/>
          <p:cNvSpPr/>
          <p:nvPr/>
        </p:nvSpPr>
        <p:spPr bwMode="auto">
          <a:xfrm>
            <a:off x="7702962" y="5136320"/>
            <a:ext cx="3907146" cy="599461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Tieto koulutuksen </a:t>
            </a:r>
            <a:r>
              <a:rPr lang="fi-FI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järjestäjälle</a:t>
            </a:r>
          </a:p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s</a:t>
            </a:r>
            <a:r>
              <a:rPr lang="fi-FI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uoritusmerkintää varten</a:t>
            </a: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/>
            </a:r>
            <a:b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</a:b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/>
            </a:r>
            <a:b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</a:b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/>
            </a:r>
            <a:b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</a:br>
            <a:endParaRPr lang="fi-FI" sz="1600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</p:txBody>
      </p:sp>
      <p:cxnSp>
        <p:nvCxnSpPr>
          <p:cNvPr id="21" name="Straight Arrow Connector 21"/>
          <p:cNvCxnSpPr>
            <a:cxnSpLocks noChangeShapeType="1"/>
          </p:cNvCxnSpPr>
          <p:nvPr/>
        </p:nvCxnSpPr>
        <p:spPr bwMode="auto">
          <a:xfrm flipV="1">
            <a:off x="6850120" y="6197600"/>
            <a:ext cx="769880" cy="7490"/>
          </a:xfrm>
          <a:prstGeom prst="straightConnector1">
            <a:avLst/>
          </a:prstGeom>
          <a:noFill/>
          <a:ln w="8572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Viisikulmio 1"/>
          <p:cNvSpPr/>
          <p:nvPr/>
        </p:nvSpPr>
        <p:spPr bwMode="auto">
          <a:xfrm>
            <a:off x="7693282" y="2864374"/>
            <a:ext cx="4076513" cy="673153"/>
          </a:xfrm>
          <a:prstGeom prst="homePlat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Tutkintokoulutukseen osallistuminen </a:t>
            </a:r>
            <a:r>
              <a:rPr lang="fi-FI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 </a:t>
            </a:r>
            <a:endParaRPr lang="fi-FI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 </a:t>
            </a:r>
            <a:r>
              <a:rPr lang="fi-FI" sz="10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/>
            </a:r>
            <a:br>
              <a:rPr lang="fi-FI" sz="10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</a:br>
            <a:endParaRPr lang="fi-FI" sz="1000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</p:txBody>
      </p:sp>
      <p:cxnSp>
        <p:nvCxnSpPr>
          <p:cNvPr id="22" name="Straight Arrow Connector 20"/>
          <p:cNvCxnSpPr>
            <a:cxnSpLocks noChangeShapeType="1"/>
          </p:cNvCxnSpPr>
          <p:nvPr/>
        </p:nvCxnSpPr>
        <p:spPr bwMode="auto">
          <a:xfrm>
            <a:off x="6963562" y="3289737"/>
            <a:ext cx="769756" cy="25253"/>
          </a:xfrm>
          <a:prstGeom prst="straightConnector1">
            <a:avLst/>
          </a:prstGeom>
          <a:noFill/>
          <a:ln w="8572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1"/>
          <p:cNvCxnSpPr>
            <a:cxnSpLocks noChangeShapeType="1"/>
          </p:cNvCxnSpPr>
          <p:nvPr/>
        </p:nvCxnSpPr>
        <p:spPr bwMode="auto">
          <a:xfrm flipH="1">
            <a:off x="3450017" y="2169192"/>
            <a:ext cx="7214" cy="917018"/>
          </a:xfrm>
          <a:prstGeom prst="straightConnector1">
            <a:avLst/>
          </a:prstGeom>
          <a:noFill/>
          <a:ln w="8572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21"/>
          <p:cNvCxnSpPr>
            <a:cxnSpLocks noChangeShapeType="1"/>
          </p:cNvCxnSpPr>
          <p:nvPr/>
        </p:nvCxnSpPr>
        <p:spPr bwMode="auto">
          <a:xfrm>
            <a:off x="2061721" y="2193383"/>
            <a:ext cx="13628" cy="2376906"/>
          </a:xfrm>
          <a:prstGeom prst="straightConnector1">
            <a:avLst/>
          </a:prstGeom>
          <a:noFill/>
          <a:ln w="8572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Viisikulmio 18"/>
          <p:cNvSpPr/>
          <p:nvPr/>
        </p:nvSpPr>
        <p:spPr bwMode="auto">
          <a:xfrm>
            <a:off x="7702962" y="5921985"/>
            <a:ext cx="3981037" cy="91504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Arvioijien päätös soveltuvuudesta</a:t>
            </a:r>
          </a:p>
          <a:p>
            <a:pPr algn="ctr">
              <a:defRPr/>
            </a:pPr>
            <a:r>
              <a:rPr lang="fi-FI" sz="1600" b="1" dirty="0" smtClean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Arvioijat 2</a:t>
            </a:r>
            <a:r>
              <a:rPr lang="fi-FI" sz="1600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* KJE/OPE</a:t>
            </a:r>
          </a:p>
          <a:p>
            <a:pPr algn="ctr">
              <a:defRPr/>
            </a:pPr>
            <a:endParaRPr lang="fi-FI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  <a:p>
            <a:pPr algn="ctr">
              <a:defRPr/>
            </a:pPr>
            <a:endParaRPr lang="fi-FI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  <a:p>
            <a:pPr algn="ctr">
              <a:defRPr/>
            </a:pPr>
            <a:r>
              <a:rPr lang="fi-FI" b="1" dirty="0">
                <a:solidFill>
                  <a:srgbClr val="333399"/>
                </a:solidFill>
                <a:latin typeface="Tahoma"/>
                <a:ea typeface="ＭＳ Ｐゴシック"/>
                <a:cs typeface="Arial" charset="0"/>
              </a:rPr>
              <a:t>  </a:t>
            </a:r>
            <a:endParaRPr lang="fi-FI" sz="1600" b="1" dirty="0">
              <a:solidFill>
                <a:srgbClr val="333399"/>
              </a:solidFill>
              <a:latin typeface="Tahoma"/>
              <a:ea typeface="ＭＳ Ｐゴシック"/>
              <a:cs typeface="Arial" charset="0"/>
            </a:endParaRPr>
          </a:p>
        </p:txBody>
      </p:sp>
      <p:cxnSp>
        <p:nvCxnSpPr>
          <p:cNvPr id="49" name="Straight Arrow Connector 21"/>
          <p:cNvCxnSpPr>
            <a:cxnSpLocks noChangeShapeType="1"/>
          </p:cNvCxnSpPr>
          <p:nvPr/>
        </p:nvCxnSpPr>
        <p:spPr bwMode="auto">
          <a:xfrm flipH="1">
            <a:off x="3457231" y="3347840"/>
            <a:ext cx="5832" cy="793179"/>
          </a:xfrm>
          <a:prstGeom prst="straightConnector1">
            <a:avLst/>
          </a:prstGeom>
          <a:noFill/>
          <a:ln w="8572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7C7DD81-7D7D-4D1A-B685-DD205B380D75}"/>
              </a:ext>
            </a:extLst>
          </p:cNvPr>
          <p:cNvSpPr/>
          <p:nvPr/>
        </p:nvSpPr>
        <p:spPr>
          <a:xfrm>
            <a:off x="4095270" y="1318643"/>
            <a:ext cx="3178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Kartoitus, haastattelu,</a:t>
            </a:r>
          </a:p>
          <a:p>
            <a:pPr>
              <a:defRPr/>
            </a:pPr>
            <a: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todistukset</a:t>
            </a:r>
            <a:r>
              <a:rPr lang="fi-FI" altLang="fi-FI" sz="2000" b="1" dirty="0">
                <a:solidFill>
                  <a:srgbClr val="3333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ym. asiakirjat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463258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78617" y="1797900"/>
            <a:ext cx="10059014" cy="802044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fi-FI" sz="3200" dirty="0" smtClean="0">
                <a:solidFill>
                  <a:schemeClr val="tx1"/>
                </a:solidFill>
              </a:rPr>
              <a:t> </a:t>
            </a:r>
            <a:endParaRPr lang="fi-FI" sz="32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fi-FI" sz="3200" dirty="0">
                <a:solidFill>
                  <a:schemeClr val="tx1"/>
                </a:solidFill>
              </a:rPr>
              <a:t> </a:t>
            </a: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pPr marL="0" indent="0">
              <a:buNone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457200" lvl="1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93672" y="827817"/>
            <a:ext cx="1118725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i-FI" altLang="fi-FI" sz="32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Henkilökohtaistaminen </a:t>
            </a:r>
            <a:endParaRPr lang="fi-FI" altLang="fi-FI" sz="32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i-FI" altLang="fi-FI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Osaamisen tunnistaminen ja </a:t>
            </a:r>
            <a:r>
              <a:rPr lang="fi-FI" altLang="fi-FI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tunnistaminen</a:t>
            </a:r>
            <a:r>
              <a:rPr lang="fi-FI" altLang="fi-FI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yhteiset tutkinnon osat </a:t>
            </a:r>
            <a:r>
              <a:rPr lang="fi-FI" altLang="fi-FI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fi-FI" altLang="fi-FI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fi-FI" altLang="fi-FI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Yhteisten tutkinnon osien </a:t>
            </a:r>
            <a:r>
              <a:rPr lang="fi-FI" altLang="fi-FI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ja niiden </a:t>
            </a:r>
            <a:r>
              <a:rPr lang="fi-FI" altLang="fi-FI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osa-alueiden</a:t>
            </a:r>
            <a:r>
              <a:rPr lang="fi-FI" altLang="fi-FI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ja </a:t>
            </a:r>
            <a:r>
              <a:rPr lang="fi-FI" altLang="fi-FI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valmentavan koulutuksen osien</a:t>
            </a:r>
            <a:r>
              <a:rPr lang="fi-FI" altLang="fi-FI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osaamisen arvioinnin toteuttaa ja arvioinnista päättää </a:t>
            </a: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endParaRPr lang="fi-FI" altLang="fi-FI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ClrTx/>
              <a:defRPr/>
            </a:pPr>
            <a:r>
              <a:rPr lang="fi-FI" altLang="fi-FI" sz="24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opettaja  </a:t>
            </a:r>
          </a:p>
          <a:p>
            <a:pPr marL="1085850" lvl="1" indent="-342900" eaLnBrk="1" hangingPunct="1">
              <a:spcBef>
                <a:spcPct val="0"/>
              </a:spcBef>
              <a:buClrTx/>
              <a:defRPr/>
            </a:pPr>
            <a:r>
              <a:rPr lang="fi-FI" altLang="fi-FI" sz="24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tai erityisestä syystä muu koulutuksen järjestäjän edustaja</a:t>
            </a:r>
          </a:p>
          <a:p>
            <a:pPr marL="1085850" lvl="1" indent="-342900" eaLnBrk="1" hangingPunct="1">
              <a:spcBef>
                <a:spcPct val="0"/>
              </a:spcBef>
              <a:buClrTx/>
              <a:defRPr/>
            </a:pPr>
            <a:endParaRPr lang="fi-FI" altLang="fi-FI" sz="24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fi-FI" altLang="fi-FI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Silloin kun yhteinen tutkinnon osa  tai sen osa-alue toteutetaan ja arvioidaan ammatillisen tutkinnon osan yhteydessä, osaamisen arvioinnissa </a:t>
            </a:r>
            <a:r>
              <a:rPr lang="fi-FI" altLang="fi-FI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voidaan kuulla työelämän edustajaa</a:t>
            </a:r>
          </a:p>
          <a:p>
            <a:pPr lvl="1" indent="0" eaLnBrk="1" hangingPunct="1">
              <a:spcBef>
                <a:spcPct val="0"/>
              </a:spcBef>
              <a:buClrTx/>
              <a:buNone/>
              <a:defRPr/>
            </a:pPr>
            <a:endParaRPr lang="fi-FI" altLang="fi-FI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923" y="5203444"/>
            <a:ext cx="57607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500" i="1" dirty="0">
                <a:solidFill>
                  <a:srgbClr val="0070C0"/>
                </a:solidFill>
              </a:rPr>
              <a:t>Yhteisten tutkinnon </a:t>
            </a:r>
            <a:r>
              <a:rPr lang="fi-FI" sz="1500" i="1" dirty="0" smtClean="0">
                <a:solidFill>
                  <a:srgbClr val="0070C0"/>
                </a:solidFill>
              </a:rPr>
              <a:t>osat </a:t>
            </a:r>
            <a:r>
              <a:rPr lang="fi-FI" sz="1500" i="1" dirty="0">
                <a:solidFill>
                  <a:srgbClr val="0070C0"/>
                </a:solidFill>
              </a:rPr>
              <a:t>(35 </a:t>
            </a:r>
            <a:r>
              <a:rPr lang="fi-FI" sz="1500" i="1" dirty="0" err="1">
                <a:solidFill>
                  <a:srgbClr val="0070C0"/>
                </a:solidFill>
              </a:rPr>
              <a:t>osp</a:t>
            </a:r>
            <a:r>
              <a:rPr lang="fi-FI" sz="1500" i="1" dirty="0">
                <a:solidFill>
                  <a:srgbClr val="0070C0"/>
                </a:solidFill>
              </a:rPr>
              <a:t>/180 </a:t>
            </a:r>
            <a:r>
              <a:rPr lang="fi-FI" sz="1500" i="1" dirty="0" err="1">
                <a:solidFill>
                  <a:srgbClr val="0070C0"/>
                </a:solidFill>
              </a:rPr>
              <a:t>osp</a:t>
            </a:r>
            <a:r>
              <a:rPr lang="fi-FI" sz="1500" i="1" dirty="0">
                <a:solidFill>
                  <a:srgbClr val="0070C0"/>
                </a:solidFill>
              </a:rPr>
              <a:t>) </a:t>
            </a:r>
            <a:r>
              <a:rPr lang="fi-FI" sz="1500" i="1" dirty="0" smtClean="0">
                <a:solidFill>
                  <a:srgbClr val="0070C0"/>
                </a:solidFill>
              </a:rPr>
              <a:t> </a:t>
            </a:r>
            <a:endParaRPr lang="fi-FI" sz="1500" i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500" i="1" dirty="0">
                <a:solidFill>
                  <a:srgbClr val="0070C0"/>
                </a:solidFill>
              </a:rPr>
              <a:t>Viestintä ja vuorovaikutusosaaminen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500" i="1" dirty="0" err="1">
                <a:solidFill>
                  <a:srgbClr val="0070C0"/>
                </a:solidFill>
              </a:rPr>
              <a:t>Matemaattis</a:t>
            </a:r>
            <a:r>
              <a:rPr lang="fi-FI" sz="1500" i="1" dirty="0">
                <a:solidFill>
                  <a:srgbClr val="0070C0"/>
                </a:solidFill>
              </a:rPr>
              <a:t>- luonnontieteellinen osaaminen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500" i="1" dirty="0">
                <a:solidFill>
                  <a:srgbClr val="0070C0"/>
                </a:solidFill>
              </a:rPr>
              <a:t>Yhteiskunta- ja työelämäosaamisen</a:t>
            </a:r>
          </a:p>
          <a:p>
            <a:pPr lvl="1"/>
            <a:endParaRPr lang="fi-FI" sz="1500" i="1" dirty="0">
              <a:solidFill>
                <a:srgbClr val="0070C0"/>
              </a:solidFill>
            </a:endParaRPr>
          </a:p>
          <a:p>
            <a:r>
              <a:rPr lang="fi-FI" sz="1500" i="1" dirty="0">
                <a:solidFill>
                  <a:srgbClr val="0070C0"/>
                </a:solidFill>
              </a:rPr>
              <a:t>Valmentavan koulutuksen osien osaaminen osoitetaan muulla tavalla kuin näytöissä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33" y="294054"/>
            <a:ext cx="1160695" cy="11606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296" y="6273225"/>
            <a:ext cx="4314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 smtClean="0">
                <a:solidFill>
                  <a:srgbClr val="0070C0"/>
                </a:solidFill>
              </a:rPr>
              <a:t>Kuvat:</a:t>
            </a:r>
          </a:p>
          <a:p>
            <a:r>
              <a:rPr lang="fi-FI" sz="800" dirty="0" smtClean="0">
                <a:solidFill>
                  <a:srgbClr val="0070C0"/>
                </a:solidFill>
              </a:rPr>
              <a:t>https</a:t>
            </a:r>
            <a:r>
              <a:rPr lang="fi-FI" sz="800" dirty="0">
                <a:solidFill>
                  <a:srgbClr val="0070C0"/>
                </a:solidFill>
              </a:rPr>
              <a:t>://pixabay.com/fi/chat-ikoni-viestintä-2218345/</a:t>
            </a:r>
          </a:p>
          <a:p>
            <a:r>
              <a:rPr lang="fi-FI" sz="800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fi-FI" sz="8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fi-FI" sz="800" dirty="0" smtClean="0">
                <a:solidFill>
                  <a:srgbClr val="0070C0"/>
                </a:solidFill>
                <a:hlinkClick r:id="rId3"/>
              </a:rPr>
              <a:t>papunet.net/sites/papunet.net/files/kuvapankki/matikka.png</a:t>
            </a:r>
            <a:endParaRPr lang="fi-FI" sz="800" dirty="0" smtClean="0">
              <a:solidFill>
                <a:srgbClr val="0070C0"/>
              </a:solidFill>
            </a:endParaRPr>
          </a:p>
          <a:p>
            <a:r>
              <a:rPr lang="fi-FI" sz="800" dirty="0">
                <a:solidFill>
                  <a:srgbClr val="0070C0"/>
                </a:solidFill>
              </a:rPr>
              <a:t>https://pixabay.com/fi/liikemiehet-tiimi-talouden-yhteisön-604311/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54" y="141515"/>
            <a:ext cx="1152277" cy="1152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85" y="718326"/>
            <a:ext cx="1641646" cy="11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5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66868" y="1432079"/>
            <a:ext cx="8789313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rgbClr val="FF0000"/>
                </a:solidFill>
              </a:rPr>
              <a:t>HOKS </a:t>
            </a:r>
            <a:r>
              <a:rPr lang="fi-FI" sz="2400" dirty="0">
                <a:solidFill>
                  <a:srgbClr val="0070C0"/>
                </a:solidFill>
              </a:rPr>
              <a:t>korvaa aiemmat asiakirjat</a:t>
            </a:r>
          </a:p>
          <a:p>
            <a:pPr marL="0" indent="0">
              <a:buNone/>
            </a:pPr>
            <a:endParaRPr lang="fi-FI" sz="1000" dirty="0">
              <a:solidFill>
                <a:srgbClr val="0070C0"/>
              </a:solidFill>
            </a:endParaRPr>
          </a:p>
          <a:p>
            <a:r>
              <a:rPr lang="fi-FI" sz="2400" dirty="0">
                <a:solidFill>
                  <a:srgbClr val="0070C0"/>
                </a:solidFill>
              </a:rPr>
              <a:t>opiskelijan henkilökohtainen opiskelusuunnitelma (</a:t>
            </a:r>
            <a:r>
              <a:rPr lang="fi-FI" sz="2400" b="1" i="1" dirty="0">
                <a:solidFill>
                  <a:srgbClr val="0070C0"/>
                </a:solidFill>
              </a:rPr>
              <a:t>ammatillinen peruskoulutus</a:t>
            </a:r>
            <a:r>
              <a:rPr lang="fi-FI" sz="2400" dirty="0">
                <a:solidFill>
                  <a:srgbClr val="0070C0"/>
                </a:solidFill>
              </a:rPr>
              <a:t>)</a:t>
            </a:r>
          </a:p>
          <a:p>
            <a:r>
              <a:rPr lang="fi-FI" sz="2400" dirty="0">
                <a:solidFill>
                  <a:srgbClr val="0070C0"/>
                </a:solidFill>
              </a:rPr>
              <a:t>henkilökohtainen opetuksen järjestämistä koskeva suunnitelma (</a:t>
            </a:r>
            <a:r>
              <a:rPr lang="fi-FI" sz="2400" b="1" i="1" dirty="0">
                <a:solidFill>
                  <a:srgbClr val="0070C0"/>
                </a:solidFill>
              </a:rPr>
              <a:t>ammatillinen peruskoulutus, HOJKS</a:t>
            </a:r>
            <a:r>
              <a:rPr lang="fi-FI" sz="2400" dirty="0">
                <a:solidFill>
                  <a:srgbClr val="0070C0"/>
                </a:solidFill>
              </a:rPr>
              <a:t>)</a:t>
            </a:r>
          </a:p>
          <a:p>
            <a:r>
              <a:rPr lang="fi-FI" sz="2400" dirty="0">
                <a:solidFill>
                  <a:srgbClr val="0070C0"/>
                </a:solidFill>
              </a:rPr>
              <a:t>opiskelijan henkilökohtainen opiskeluohjelma (</a:t>
            </a:r>
            <a:r>
              <a:rPr lang="fi-FI" sz="2400" b="1" i="1" dirty="0">
                <a:solidFill>
                  <a:srgbClr val="0070C0"/>
                </a:solidFill>
              </a:rPr>
              <a:t>oppisopimuskoulutus</a:t>
            </a:r>
            <a:r>
              <a:rPr lang="fi-FI" sz="2400" dirty="0">
                <a:solidFill>
                  <a:srgbClr val="0070C0"/>
                </a:solidFill>
              </a:rPr>
              <a:t>)</a:t>
            </a:r>
          </a:p>
          <a:p>
            <a:r>
              <a:rPr lang="fi-FI" sz="2400" dirty="0">
                <a:solidFill>
                  <a:srgbClr val="0070C0"/>
                </a:solidFill>
              </a:rPr>
              <a:t>henkilökohtaistamista koskeva asiakirja     (</a:t>
            </a:r>
            <a:r>
              <a:rPr lang="fi-FI" sz="2400" b="1" i="1" dirty="0">
                <a:solidFill>
                  <a:srgbClr val="0070C0"/>
                </a:solidFill>
              </a:rPr>
              <a:t>näyttötutkinnot</a:t>
            </a:r>
            <a:r>
              <a:rPr lang="fi-FI" sz="24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457200" lvl="1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cxnSp>
        <p:nvCxnSpPr>
          <p:cNvPr id="4" name="Suora yhdysviiva 3"/>
          <p:cNvCxnSpPr/>
          <p:nvPr/>
        </p:nvCxnSpPr>
        <p:spPr bwMode="auto">
          <a:xfrm flipV="1">
            <a:off x="4176313" y="2010571"/>
            <a:ext cx="3005158" cy="3220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uora yhdysviiva 5"/>
          <p:cNvCxnSpPr/>
          <p:nvPr/>
        </p:nvCxnSpPr>
        <p:spPr bwMode="auto">
          <a:xfrm>
            <a:off x="3907842" y="2010571"/>
            <a:ext cx="2967004" cy="333819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5EC7174D-6C4D-4F94-97F5-F6585138707B}"/>
              </a:ext>
            </a:extLst>
          </p:cNvPr>
          <p:cNvSpPr/>
          <p:nvPr/>
        </p:nvSpPr>
        <p:spPr>
          <a:xfrm>
            <a:off x="1423448" y="5858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95C1B8E-6E04-45D5-A25B-A6EAF80390C1}"/>
              </a:ext>
            </a:extLst>
          </p:cNvPr>
          <p:cNvSpPr txBox="1">
            <a:spLocks/>
          </p:cNvSpPr>
          <p:nvPr/>
        </p:nvSpPr>
        <p:spPr>
          <a:xfrm>
            <a:off x="2576320" y="5858488"/>
            <a:ext cx="8785599" cy="87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sz="2800" dirty="0" err="1">
                <a:solidFill>
                  <a:srgbClr val="0070C0"/>
                </a:solidFill>
              </a:rPr>
              <a:t>HOKSssa</a:t>
            </a:r>
            <a:r>
              <a:rPr lang="fi-FI" sz="2800" dirty="0">
                <a:solidFill>
                  <a:srgbClr val="0070C0"/>
                </a:solidFill>
              </a:rPr>
              <a:t> sovittavat asiat määritelty Valtioneuvoston asetuksessa ammatillisesta koulutuksesta 673/2017 luku 3.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2639" y="181422"/>
            <a:ext cx="8782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dirty="0"/>
              <a:t>Henkilökohtainen osaamisen kehittämissuunnitelma </a:t>
            </a:r>
            <a:r>
              <a:rPr lang="fi-FI" sz="3200" b="1" dirty="0">
                <a:solidFill>
                  <a:srgbClr val="FF0000"/>
                </a:solidFill>
              </a:rPr>
              <a:t>(HOKS)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18433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4609" y="1765927"/>
            <a:ext cx="8789313" cy="2383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Varmistetaan, että </a:t>
            </a:r>
            <a:r>
              <a:rPr lang="fi-FI" sz="2400" dirty="0" smtClean="0">
                <a:solidFill>
                  <a:srgbClr val="FF0000"/>
                </a:solidFill>
              </a:rPr>
              <a:t>eri opiskeluympäristöissä</a:t>
            </a:r>
            <a:r>
              <a:rPr lang="fi-FI" sz="2400" dirty="0" smtClean="0">
                <a:solidFill>
                  <a:srgbClr val="0070C0"/>
                </a:solidFill>
              </a:rPr>
              <a:t> tapahtuva oppiminen muodostaa opiskelijan</a:t>
            </a:r>
          </a:p>
          <a:p>
            <a:r>
              <a:rPr lang="fi-FI" sz="2400" dirty="0" smtClean="0">
                <a:solidFill>
                  <a:srgbClr val="FF0000"/>
                </a:solidFill>
              </a:rPr>
              <a:t>henkilökohtaisen tavoitteiden mukaisesti </a:t>
            </a:r>
            <a:r>
              <a:rPr lang="fi-FI" sz="2400" dirty="0" smtClean="0">
                <a:solidFill>
                  <a:srgbClr val="FF0000"/>
                </a:solidFill>
              </a:rPr>
              <a:t>johdonmukaisen kokonaisuuden  </a:t>
            </a:r>
          </a:p>
          <a:p>
            <a:r>
              <a:rPr lang="fi-FI" sz="2400" dirty="0" smtClean="0">
                <a:solidFill>
                  <a:srgbClr val="0070C0"/>
                </a:solidFill>
              </a:rPr>
              <a:t>eteneminen on mahdollista </a:t>
            </a:r>
            <a:r>
              <a:rPr lang="fi-FI" sz="2400" dirty="0" smtClean="0">
                <a:solidFill>
                  <a:srgbClr val="FF0000"/>
                </a:solidFill>
              </a:rPr>
              <a:t>yksilöllisesti ja joustavasti </a:t>
            </a:r>
          </a:p>
          <a:p>
            <a:r>
              <a:rPr lang="fi-FI" sz="2400" dirty="0" smtClean="0">
                <a:solidFill>
                  <a:srgbClr val="0070C0"/>
                </a:solidFill>
              </a:rPr>
              <a:t>henkilökohtaisessa </a:t>
            </a:r>
            <a:r>
              <a:rPr lang="fi-FI" sz="2400" dirty="0" smtClean="0">
                <a:solidFill>
                  <a:srgbClr val="FF0000"/>
                </a:solidFill>
              </a:rPr>
              <a:t>tavoiteaikataulussa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9" name="Rectangle 8"/>
          <p:cNvSpPr/>
          <p:nvPr/>
        </p:nvSpPr>
        <p:spPr>
          <a:xfrm>
            <a:off x="1141592" y="321339"/>
            <a:ext cx="8782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i="1" dirty="0"/>
              <a:t>Henkilökohtainen osaamisen kehittämissuunnitelma </a:t>
            </a:r>
            <a:r>
              <a:rPr lang="fi-FI" sz="3200" b="1" dirty="0">
                <a:solidFill>
                  <a:srgbClr val="FF0000"/>
                </a:solidFill>
              </a:rPr>
              <a:t>(HOKS) </a:t>
            </a:r>
            <a:endParaRPr lang="fi-FI" sz="3200" dirty="0"/>
          </a:p>
        </p:txBody>
      </p:sp>
      <p:sp>
        <p:nvSpPr>
          <p:cNvPr id="8" name="Arrow: Right 1">
            <a:extLst>
              <a:ext uri="{FF2B5EF4-FFF2-40B4-BE49-F238E27FC236}">
                <a16:creationId xmlns:a16="http://schemas.microsoft.com/office/drawing/2014/main" id="{5EC7174D-6C4D-4F94-97F5-F6585138707B}"/>
              </a:ext>
            </a:extLst>
          </p:cNvPr>
          <p:cNvSpPr/>
          <p:nvPr/>
        </p:nvSpPr>
        <p:spPr>
          <a:xfrm>
            <a:off x="163184" y="28888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67" y="226977"/>
            <a:ext cx="2336325" cy="15222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3545" y="6521317"/>
            <a:ext cx="3744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 smtClean="0">
                <a:solidFill>
                  <a:srgbClr val="0070C0"/>
                </a:solidFill>
              </a:rPr>
              <a:t>Kuva: https</a:t>
            </a:r>
            <a:r>
              <a:rPr lang="fi-FI" sz="1000" dirty="0">
                <a:solidFill>
                  <a:srgbClr val="0070C0"/>
                </a:solidFill>
              </a:rPr>
              <a:t>://pixabay.com/fi/kirja-kynä-koulu-lue-kirjoittaa-145170/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334" y="4351493"/>
            <a:ext cx="11763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>Tutkinnon suorittamisessa: </a:t>
            </a:r>
            <a:r>
              <a:rPr lang="fi-FI" sz="2800" dirty="0" err="1" smtClean="0">
                <a:solidFill>
                  <a:srgbClr val="FF0000"/>
                </a:solidFill>
              </a:rPr>
              <a:t>HOKSin</a:t>
            </a:r>
            <a:r>
              <a:rPr lang="fi-FI" sz="2800" dirty="0" smtClean="0">
                <a:solidFill>
                  <a:srgbClr val="FF0000"/>
                </a:solidFill>
              </a:rPr>
              <a:t> kivijalkana tutkinnon perusteet</a:t>
            </a:r>
          </a:p>
          <a:p>
            <a:endParaRPr lang="fi-FI" sz="1000" dirty="0" smtClean="0">
              <a:solidFill>
                <a:srgbClr val="FF0000"/>
              </a:solidFill>
            </a:endParaRPr>
          </a:p>
          <a:p>
            <a:endParaRPr lang="fi-FI" sz="1000" dirty="0" smtClean="0">
              <a:solidFill>
                <a:srgbClr val="0070C0"/>
              </a:solidFill>
            </a:endParaRPr>
          </a:p>
          <a:p>
            <a:r>
              <a:rPr lang="fi-FI" sz="2400" dirty="0" smtClean="0">
                <a:solidFill>
                  <a:srgbClr val="0070C0"/>
                </a:solidFill>
              </a:rPr>
              <a:t>Muu ammatillinen koulutus: </a:t>
            </a:r>
          </a:p>
          <a:p>
            <a:r>
              <a:rPr lang="fi-FI" sz="2400" dirty="0" smtClean="0">
                <a:solidFill>
                  <a:srgbClr val="0070C0"/>
                </a:solidFill>
              </a:rPr>
              <a:t>ammatillista osaamista syventävä ja täydentävä koulutus vastaa rajattuun osaamistarpeeseen, </a:t>
            </a:r>
          </a:p>
          <a:p>
            <a:r>
              <a:rPr lang="fi-FI" sz="2400" dirty="0" smtClean="0">
                <a:solidFill>
                  <a:srgbClr val="0070C0"/>
                </a:solidFill>
              </a:rPr>
              <a:t>jota määrittelee ulkoisten tahot esim. sertifikaatit; tavoitteena ei ole tutkinnon tai sen osan suorittaminen  </a:t>
            </a:r>
            <a:endParaRPr lang="fi-FI" sz="2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6425" y="6521317"/>
            <a:ext cx="18165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 smtClean="0">
                <a:solidFill>
                  <a:srgbClr val="0070C0"/>
                </a:solidFill>
              </a:rPr>
              <a:t>01/12/2017 OPH, Riikka </a:t>
            </a:r>
            <a:r>
              <a:rPr lang="fi-FI" sz="1000" dirty="0" err="1" smtClean="0">
                <a:solidFill>
                  <a:srgbClr val="0070C0"/>
                </a:solidFill>
              </a:rPr>
              <a:t>Vacker</a:t>
            </a:r>
            <a:endParaRPr lang="fi-FI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91" y="162562"/>
            <a:ext cx="11321328" cy="5984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92" y="6057780"/>
            <a:ext cx="10058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FF0000"/>
                </a:solidFill>
              </a:rPr>
              <a:t>X   merkityt tiedot tulee olla merkittynä </a:t>
            </a:r>
            <a:r>
              <a:rPr lang="fi-FI" sz="2000" dirty="0" err="1" smtClean="0">
                <a:solidFill>
                  <a:srgbClr val="FF0000"/>
                </a:solidFill>
              </a:rPr>
              <a:t>HOKSiin</a:t>
            </a:r>
            <a:r>
              <a:rPr lang="fi-FI" sz="2000" dirty="0" smtClean="0">
                <a:solidFill>
                  <a:srgbClr val="FF0000"/>
                </a:solidFill>
              </a:rPr>
              <a:t> sitä hyväksyttäessä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92" y="6457890"/>
            <a:ext cx="112498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FF0000"/>
                </a:solidFill>
              </a:rPr>
              <a:t>*) valinnaisten tutkinnon osien osalta voidaan merkitä </a:t>
            </a:r>
            <a:r>
              <a:rPr lang="fi-FI" sz="2000" dirty="0" err="1" smtClean="0">
                <a:solidFill>
                  <a:srgbClr val="FF0000"/>
                </a:solidFill>
              </a:rPr>
              <a:t>HOKSia</a:t>
            </a:r>
            <a:r>
              <a:rPr lang="fi-FI" sz="2000" dirty="0" smtClean="0">
                <a:solidFill>
                  <a:srgbClr val="FF0000"/>
                </a:solidFill>
              </a:rPr>
              <a:t> päivittäessä (ei oppisopimuskoulutuksessa)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3382" y="1180979"/>
            <a:ext cx="72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FF0000"/>
                </a:solidFill>
              </a:rPr>
              <a:t> *)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2670" y="6119335"/>
            <a:ext cx="21337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smtClean="0"/>
              <a:t>01/12/2017 OPH, Riikka </a:t>
            </a:r>
            <a:r>
              <a:rPr lang="fi-FI" sz="1200" dirty="0" err="1" smtClean="0"/>
              <a:t>Vacker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14159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7" y="831130"/>
            <a:ext cx="10788072" cy="1924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037" y="123244"/>
            <a:ext cx="100583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FF0000"/>
                </a:solidFill>
              </a:rPr>
              <a:t>Täytetään jos opiskelija osallistuu kohdassa 6) perusteella </a:t>
            </a:r>
            <a:r>
              <a:rPr lang="fi-FI" sz="2000" b="1" i="1" dirty="0" smtClean="0">
                <a:solidFill>
                  <a:srgbClr val="FF0000"/>
                </a:solidFill>
              </a:rPr>
              <a:t>tutkintokoulutukseen </a:t>
            </a:r>
            <a:r>
              <a:rPr lang="fi-FI" sz="2000" dirty="0" smtClean="0">
                <a:solidFill>
                  <a:srgbClr val="FF0000"/>
                </a:solidFill>
              </a:rPr>
              <a:t>tai </a:t>
            </a:r>
            <a:r>
              <a:rPr lang="fi-FI" sz="2000" b="1" i="1" dirty="0" smtClean="0">
                <a:solidFill>
                  <a:srgbClr val="FF0000"/>
                </a:solidFill>
              </a:rPr>
              <a:t>muuhun </a:t>
            </a:r>
            <a:r>
              <a:rPr lang="fi-FI" sz="2000" dirty="0" smtClean="0">
                <a:solidFill>
                  <a:srgbClr val="FF0000"/>
                </a:solidFill>
              </a:rPr>
              <a:t>tarvittavan osaamisen hankkimiseen</a:t>
            </a:r>
            <a:endParaRPr lang="fi-FI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5" y="3463688"/>
            <a:ext cx="10976629" cy="3394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037" y="2755802"/>
            <a:ext cx="93287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FF0000"/>
                </a:solidFill>
              </a:rPr>
              <a:t>Täytetään jos opiskelija osaamisen hankkiminen järjestetään </a:t>
            </a:r>
            <a:r>
              <a:rPr lang="fi-FI" sz="2000" b="1" i="1" dirty="0" smtClean="0">
                <a:solidFill>
                  <a:srgbClr val="FF0000"/>
                </a:solidFill>
              </a:rPr>
              <a:t>koulutussopimuksella</a:t>
            </a:r>
            <a:r>
              <a:rPr lang="fi-FI" sz="2000" dirty="0" smtClean="0">
                <a:solidFill>
                  <a:srgbClr val="FF0000"/>
                </a:solidFill>
              </a:rPr>
              <a:t> tai </a:t>
            </a:r>
            <a:r>
              <a:rPr lang="fi-FI" sz="2000" b="1" i="1" dirty="0" smtClean="0">
                <a:solidFill>
                  <a:srgbClr val="FF0000"/>
                </a:solidFill>
              </a:rPr>
              <a:t>oppisopimuksella</a:t>
            </a:r>
            <a:endParaRPr lang="fi-FI" sz="2000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35214" y="6518345"/>
            <a:ext cx="21337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smtClean="0"/>
              <a:t>01/12/2017 OPH, Riikka </a:t>
            </a:r>
            <a:r>
              <a:rPr lang="fi-FI" sz="1200" dirty="0" err="1" smtClean="0"/>
              <a:t>Vacker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3977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CEEA-685B-4DE0-941F-432CDFD9ACF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5993" y="302390"/>
            <a:ext cx="9675837" cy="914400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0070C0"/>
                </a:solidFill>
              </a:rPr>
              <a:t>HOKSn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smtClean="0">
                <a:solidFill>
                  <a:srgbClr val="0070C0"/>
                </a:solidFill>
              </a:rPr>
              <a:t>laadinta ja päivittäminen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993" y="1396940"/>
            <a:ext cx="10067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Suunnitelman </a:t>
            </a:r>
            <a:r>
              <a:rPr lang="fi-FI" sz="2000" b="1" i="1" dirty="0" smtClean="0">
                <a:solidFill>
                  <a:srgbClr val="0070C0"/>
                </a:solidFill>
              </a:rPr>
              <a:t>laadintaan ja päivittämiseen </a:t>
            </a:r>
            <a:r>
              <a:rPr lang="fi-FI" sz="2000" dirty="0" smtClean="0">
                <a:solidFill>
                  <a:srgbClr val="0070C0"/>
                </a:solidFill>
              </a:rPr>
              <a:t>osallistuu yhdessä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b="1" i="1" dirty="0">
                <a:solidFill>
                  <a:srgbClr val="0070C0"/>
                </a:solidFill>
              </a:rPr>
              <a:t>k</a:t>
            </a:r>
            <a:r>
              <a:rPr lang="fi-FI" sz="2000" b="1" i="1" dirty="0" smtClean="0">
                <a:solidFill>
                  <a:srgbClr val="0070C0"/>
                </a:solidFill>
              </a:rPr>
              <a:t>oulutuksen järjestäjän nimeämä </a:t>
            </a:r>
            <a:r>
              <a:rPr lang="fi-FI" sz="2000" dirty="0" smtClean="0">
                <a:solidFill>
                  <a:srgbClr val="0070C0"/>
                </a:solidFill>
              </a:rPr>
              <a:t>opettaja, opinto-ohjaaja tai </a:t>
            </a:r>
          </a:p>
          <a:p>
            <a:pPr lvl="1"/>
            <a:r>
              <a:rPr lang="fi-FI" sz="2000" dirty="0">
                <a:solidFill>
                  <a:srgbClr val="0070C0"/>
                </a:solidFill>
              </a:rPr>
              <a:t>	</a:t>
            </a:r>
            <a:r>
              <a:rPr lang="fi-FI" sz="2000" dirty="0" smtClean="0">
                <a:solidFill>
                  <a:srgbClr val="0070C0"/>
                </a:solidFill>
              </a:rPr>
              <a:t>tarvittaessa koulutuksen järjestäjän edustaja.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b="1" i="1" dirty="0" smtClean="0">
                <a:solidFill>
                  <a:srgbClr val="0070C0"/>
                </a:solidFill>
              </a:rPr>
              <a:t>opiskelija</a:t>
            </a:r>
          </a:p>
          <a:p>
            <a:pPr lvl="1"/>
            <a:endParaRPr lang="fi-FI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Lisäksi </a:t>
            </a:r>
            <a:r>
              <a:rPr lang="fi-FI" sz="2000" b="1" i="1" dirty="0" smtClean="0">
                <a:solidFill>
                  <a:srgbClr val="0070C0"/>
                </a:solidFill>
              </a:rPr>
              <a:t>työnantaja tai muu työpaikan edustaja</a:t>
            </a:r>
            <a:r>
              <a:rPr lang="fi-FI" sz="2000" dirty="0" smtClean="0">
                <a:solidFill>
                  <a:srgbClr val="0070C0"/>
                </a:solidFill>
              </a:rPr>
              <a:t>, jos koulutus järjestetään oppisopimuksena tai koulutussopimuksena tai osaaminen osoitetaan työpaikalla</a:t>
            </a:r>
          </a:p>
          <a:p>
            <a:endParaRPr lang="fi-FI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Työvoimakoulutuksessa, johon sisältyy työpaikalla tapahtuvaa osaamisen hankkimista, suunnitelman laadintaan voi osallistua myös </a:t>
            </a:r>
            <a:r>
              <a:rPr lang="fi-FI" sz="2000" b="1" i="1" dirty="0" smtClean="0">
                <a:solidFill>
                  <a:srgbClr val="0070C0"/>
                </a:solidFill>
              </a:rPr>
              <a:t>työ- ja elinkeinoviranomaisen edustaja</a:t>
            </a:r>
          </a:p>
          <a:p>
            <a:endParaRPr lang="fi-FI" sz="2000" b="1" i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Lisäksi koulutuksen järjestäjän kanssa </a:t>
            </a:r>
            <a:r>
              <a:rPr lang="fi-FI" sz="2000" b="1" i="1" dirty="0" smtClean="0">
                <a:solidFill>
                  <a:srgbClr val="0070C0"/>
                </a:solidFill>
              </a:rPr>
              <a:t>muut yhteistyössä toimivat tahot </a:t>
            </a:r>
            <a:r>
              <a:rPr lang="fi-FI" sz="2000" dirty="0" smtClean="0">
                <a:solidFill>
                  <a:srgbClr val="0070C0"/>
                </a:solidFill>
              </a:rPr>
              <a:t>(esim. toinen ammatillinen koulutuksen järjestäjä jolta on koulutusta hankittu, yhteistyötahot ohjaus- ja tukitoiminnoissa)</a:t>
            </a:r>
          </a:p>
          <a:p>
            <a:endParaRPr lang="fi-FI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b="1" i="1" dirty="0" smtClean="0">
                <a:solidFill>
                  <a:srgbClr val="0070C0"/>
                </a:solidFill>
              </a:rPr>
              <a:t>Alaikäisen opiskelijan huoltajalla tai laillisella edustajalla </a:t>
            </a:r>
            <a:r>
              <a:rPr lang="fi-FI" sz="2000" dirty="0" smtClean="0">
                <a:solidFill>
                  <a:srgbClr val="0070C0"/>
                </a:solidFill>
              </a:rPr>
              <a:t>tulee olla mahdollisuus osallistua </a:t>
            </a:r>
            <a:r>
              <a:rPr lang="fi-FI" sz="2000" dirty="0" err="1" smtClean="0">
                <a:solidFill>
                  <a:srgbClr val="0070C0"/>
                </a:solidFill>
              </a:rPr>
              <a:t>HOKSin</a:t>
            </a:r>
            <a:r>
              <a:rPr lang="fi-FI" sz="2000" dirty="0" smtClean="0">
                <a:solidFill>
                  <a:srgbClr val="0070C0"/>
                </a:solidFill>
              </a:rPr>
              <a:t> laadintaan ja päivittämiseen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9" y="114659"/>
            <a:ext cx="2379159" cy="23791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17178" y="6611779"/>
            <a:ext cx="5674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 smtClean="0">
                <a:solidFill>
                  <a:srgbClr val="0070C0"/>
                </a:solidFill>
              </a:rPr>
              <a:t>Kuva: http</a:t>
            </a:r>
            <a:r>
              <a:rPr lang="fi-FI" sz="1000" dirty="0">
                <a:solidFill>
                  <a:srgbClr val="0070C0"/>
                </a:solidFill>
              </a:rPr>
              <a:t>://papunet.net/en/materiaalia/kuvapankki/luokka/all?field_stockimage_type_tid=&amp;page=939</a:t>
            </a:r>
          </a:p>
        </p:txBody>
      </p:sp>
    </p:spTree>
    <p:extLst>
      <p:ext uri="{BB962C8B-B14F-4D97-AF65-F5344CB8AC3E}">
        <p14:creationId xmlns:p14="http://schemas.microsoft.com/office/powerpoint/2010/main" val="308781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CEEA-685B-4DE0-941F-432CDFD9ACF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526648" y="427081"/>
            <a:ext cx="9675837" cy="914400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0070C0"/>
                </a:solidFill>
              </a:rPr>
              <a:t>HOKSn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smtClean="0">
                <a:solidFill>
                  <a:srgbClr val="0070C0"/>
                </a:solidFill>
              </a:rPr>
              <a:t> hyväksyminen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647" y="1214377"/>
            <a:ext cx="93322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err="1" smtClean="0">
                <a:solidFill>
                  <a:srgbClr val="0070C0"/>
                </a:solidFill>
              </a:rPr>
              <a:t>HOKSin</a:t>
            </a:r>
            <a:r>
              <a:rPr lang="fi-FI" sz="2000" dirty="0" smtClean="0">
                <a:solidFill>
                  <a:srgbClr val="0070C0"/>
                </a:solidFill>
              </a:rPr>
              <a:t> ja sen muutokset </a:t>
            </a:r>
            <a:r>
              <a:rPr lang="fi-FI" sz="2000" b="1" i="1" dirty="0" smtClean="0">
                <a:solidFill>
                  <a:srgbClr val="0070C0"/>
                </a:solidFill>
              </a:rPr>
              <a:t>hyväksyvät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koulutuksen järjestäjä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o</a:t>
            </a:r>
            <a:r>
              <a:rPr lang="fi-FI" sz="2000" dirty="0" smtClean="0">
                <a:solidFill>
                  <a:srgbClr val="0070C0"/>
                </a:solidFill>
              </a:rPr>
              <a:t>piskelija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sekä edellä esitetyt muut tahot siltä osin, kun ne osallistuvat suunnitelman laadintaan ja päivittämiseen</a:t>
            </a:r>
          </a:p>
          <a:p>
            <a:pPr lvl="1"/>
            <a:endParaRPr lang="fi-FI" sz="2000" dirty="0" smtClean="0">
              <a:solidFill>
                <a:srgbClr val="0070C0"/>
              </a:solidFill>
            </a:endParaRPr>
          </a:p>
          <a:p>
            <a:pPr lvl="1"/>
            <a:r>
              <a:rPr lang="fi-FI" sz="2000" dirty="0" smtClean="0">
                <a:solidFill>
                  <a:srgbClr val="0070C0"/>
                </a:solidFill>
              </a:rPr>
              <a:t>Hyväksyminen allekirjoittamalla (paperi) tai sähköinen allekirjoitus (laki 617/2009)</a:t>
            </a:r>
            <a:endParaRPr lang="fi-FI" sz="20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i-FI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err="1" smtClean="0">
                <a:solidFill>
                  <a:srgbClr val="0070C0"/>
                </a:solidFill>
              </a:rPr>
              <a:t>HOKSin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b="1" i="1" dirty="0" smtClean="0">
                <a:solidFill>
                  <a:srgbClr val="0070C0"/>
                </a:solidFill>
              </a:rPr>
              <a:t>päivittämisen osalta </a:t>
            </a:r>
            <a:r>
              <a:rPr lang="fi-FI" sz="2000" dirty="0" smtClean="0">
                <a:solidFill>
                  <a:srgbClr val="0070C0"/>
                </a:solidFill>
              </a:rPr>
              <a:t>riittää, että muutokset tehdään ja dokumentoidaan tavalla, jolla on jälkikäteen todennettavissa kaikkien osapuolten hyväksyntä</a:t>
            </a:r>
          </a:p>
          <a:p>
            <a:endParaRPr lang="fi-FI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Päivittämisen hyväksymisen dokumentaatioksi käy esimerkiksi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70C0"/>
                </a:solidFill>
              </a:rPr>
              <a:t>s</a:t>
            </a:r>
            <a:r>
              <a:rPr lang="fi-FI" sz="2000" dirty="0" smtClean="0">
                <a:solidFill>
                  <a:srgbClr val="0070C0"/>
                </a:solidFill>
              </a:rPr>
              <a:t>ähköpostiviesti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muutoslomake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tietojärjestelmään henkilökohtaisesti tehty hyväksymismerkintä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70C0"/>
                </a:solidFill>
              </a:rPr>
              <a:t>s</a:t>
            </a:r>
            <a:r>
              <a:rPr lang="fi-FI" sz="2000" dirty="0" smtClean="0">
                <a:solidFill>
                  <a:srgbClr val="0070C0"/>
                </a:solidFill>
              </a:rPr>
              <a:t>kannattu dokumentti tms.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sz="2000" dirty="0" smtClean="0">
                <a:solidFill>
                  <a:srgbClr val="0070C0"/>
                </a:solidFill>
              </a:rPr>
              <a:t>pitää pystyä todentamaan kuka </a:t>
            </a:r>
            <a:r>
              <a:rPr lang="fi-FI" sz="2000" dirty="0">
                <a:solidFill>
                  <a:srgbClr val="0070C0"/>
                </a:solidFill>
              </a:rPr>
              <a:t>hyväksyi, mitä ja </a:t>
            </a:r>
            <a:r>
              <a:rPr lang="fi-FI" sz="2000" dirty="0" smtClean="0">
                <a:solidFill>
                  <a:srgbClr val="0070C0"/>
                </a:solidFill>
              </a:rPr>
              <a:t>milloin</a:t>
            </a:r>
            <a:endParaRPr lang="fi-FI" sz="2000" dirty="0" smtClean="0">
              <a:solidFill>
                <a:srgbClr val="0070C0"/>
              </a:solidFill>
            </a:endParaRPr>
          </a:p>
          <a:p>
            <a:pPr lvl="1"/>
            <a:endParaRPr lang="fi-FI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46" y="709714"/>
            <a:ext cx="1923990" cy="1892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61067" y="6538912"/>
            <a:ext cx="42090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 smtClean="0">
                <a:solidFill>
                  <a:srgbClr val="0070C0"/>
                </a:solidFill>
              </a:rPr>
              <a:t>Kuva: https://pixabay.com/fi/leima-hyväksytty-symboli-hyväksy-1966698/</a:t>
            </a:r>
            <a:endParaRPr lang="fi-FI" sz="1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119" y="6538912"/>
            <a:ext cx="42090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 smtClean="0">
                <a:solidFill>
                  <a:srgbClr val="0070C0"/>
                </a:solidFill>
              </a:rPr>
              <a:t>01/12/2017 OPH Riikka </a:t>
            </a:r>
            <a:r>
              <a:rPr lang="fi-FI" sz="1000" dirty="0" err="1" smtClean="0">
                <a:solidFill>
                  <a:srgbClr val="0070C0"/>
                </a:solidFill>
              </a:rPr>
              <a:t>Vacker</a:t>
            </a:r>
            <a:endParaRPr lang="fi-FI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1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CEEA-685B-4DE0-941F-432CDFD9ACF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647186" y="468645"/>
            <a:ext cx="9675837" cy="9144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0070C0"/>
                </a:solidFill>
              </a:rPr>
              <a:t>HOKS -prosessin vaikutus opettajan työhön</a:t>
            </a:r>
          </a:p>
        </p:txBody>
      </p:sp>
      <p:sp>
        <p:nvSpPr>
          <p:cNvPr id="8" name="Rectangle 7"/>
          <p:cNvSpPr/>
          <p:nvPr/>
        </p:nvSpPr>
        <p:spPr>
          <a:xfrm>
            <a:off x="903315" y="1633013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70C0"/>
                </a:solidFill>
              </a:rPr>
              <a:t>Opettajat </a:t>
            </a:r>
            <a:r>
              <a:rPr lang="fi-FI" sz="2000" b="1" dirty="0">
                <a:solidFill>
                  <a:srgbClr val="0070C0"/>
                </a:solidFill>
              </a:rPr>
              <a:t>pedagogisia asiantuntijoita</a:t>
            </a:r>
            <a:r>
              <a:rPr lang="fi-FI" sz="2000" dirty="0">
                <a:solidFill>
                  <a:srgbClr val="0070C0"/>
                </a:solidFill>
              </a:rPr>
              <a:t>, jotka rakentavat yhdessä ja myös yhteistyössä työ-ja elinkeinoelämän kanssa motivoivia opintopolkuja opiskelijoille.</a:t>
            </a:r>
          </a:p>
          <a:p>
            <a:endParaRPr lang="fi-FI" sz="10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70C0"/>
                </a:solidFill>
              </a:rPr>
              <a:t>Yksilöllinen opintopolku tekee opiskelijan </a:t>
            </a:r>
            <a:r>
              <a:rPr lang="fi-FI" sz="2000" b="1" dirty="0">
                <a:solidFill>
                  <a:srgbClr val="0070C0"/>
                </a:solidFill>
              </a:rPr>
              <a:t>ohjauksesta ja tuesta entistä tärkeämpää. </a:t>
            </a:r>
          </a:p>
          <a:p>
            <a:endParaRPr lang="fi-FI" sz="1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70C0"/>
                </a:solidFill>
              </a:rPr>
              <a:t>Opettajan työssä painottuu </a:t>
            </a:r>
            <a:r>
              <a:rPr lang="fi-FI" sz="2000" b="1" dirty="0">
                <a:solidFill>
                  <a:srgbClr val="0070C0"/>
                </a:solidFill>
              </a:rPr>
              <a:t>ohjaava ja valmentava ote.</a:t>
            </a:r>
          </a:p>
          <a:p>
            <a:endParaRPr lang="fi-FI" sz="1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70C0"/>
                </a:solidFill>
              </a:rPr>
              <a:t>Opiskelijan osaamistavoitteet ohjaavat tuloksellisiin oppimista tukeviin ratkaisuihin. </a:t>
            </a:r>
          </a:p>
          <a:p>
            <a:endParaRPr lang="fi-FI" sz="10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70C0"/>
                </a:solidFill>
              </a:rPr>
              <a:t>Opiskelijoita opetetaan ja ohjataan yhä enemmän myös muissa oppimisympäristöissä kuin oppilaitoksessa, </a:t>
            </a:r>
            <a:r>
              <a:rPr lang="fi-FI" sz="2000" b="1" dirty="0">
                <a:solidFill>
                  <a:srgbClr val="0070C0"/>
                </a:solidFill>
              </a:rPr>
              <a:t>erityisesti työpaikoilla</a:t>
            </a:r>
            <a:r>
              <a:rPr lang="fi-FI" sz="2000" dirty="0">
                <a:solidFill>
                  <a:srgbClr val="0070C0"/>
                </a:solidFill>
              </a:rPr>
              <a:t>. </a:t>
            </a:r>
          </a:p>
          <a:p>
            <a:endParaRPr lang="fi-FI" sz="10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b="1" i="1" dirty="0">
                <a:solidFill>
                  <a:srgbClr val="0070C0"/>
                </a:solidFill>
              </a:rPr>
              <a:t>Ohjaavampaan</a:t>
            </a:r>
            <a:r>
              <a:rPr lang="fi-FI" sz="2000" dirty="0">
                <a:solidFill>
                  <a:srgbClr val="0070C0"/>
                </a:solidFill>
              </a:rPr>
              <a:t> suuntaan muuttuvaa, motivoivaa, tehdään sitä, mitä kuuluukin tehdä, </a:t>
            </a:r>
            <a:r>
              <a:rPr lang="fi-FI" sz="2000" b="1" dirty="0">
                <a:solidFill>
                  <a:srgbClr val="0070C0"/>
                </a:solidFill>
              </a:rPr>
              <a:t>työelämäyhteistyön lisääntyminen</a:t>
            </a:r>
            <a:r>
              <a:rPr lang="fi-FI" sz="2000" dirty="0">
                <a:solidFill>
                  <a:srgbClr val="0070C0"/>
                </a:solidFill>
              </a:rPr>
              <a:t>, laadukkuus, tuloksellisuus. </a:t>
            </a:r>
            <a:r>
              <a:rPr lang="fi-FI" sz="2000" b="1" i="1" dirty="0">
                <a:solidFill>
                  <a:srgbClr val="0070C0"/>
                </a:solidFill>
              </a:rPr>
              <a:t>Työelämäosaamisen</a:t>
            </a:r>
            <a:r>
              <a:rPr lang="fi-FI" sz="2000" dirty="0">
                <a:solidFill>
                  <a:srgbClr val="0070C0"/>
                </a:solidFill>
              </a:rPr>
              <a:t> merkitys lisääntyy ammatillisen opettajan työssä</a:t>
            </a:r>
            <a:r>
              <a:rPr lang="fi-FI" sz="2000" dirty="0" smtClean="0">
                <a:solidFill>
                  <a:srgbClr val="0070C0"/>
                </a:solidFill>
              </a:rPr>
              <a:t>.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98" y="1853739"/>
            <a:ext cx="3278607" cy="2585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08098" y="6562513"/>
            <a:ext cx="3390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 smtClean="0">
                <a:solidFill>
                  <a:srgbClr val="0070C0"/>
                </a:solidFill>
              </a:rPr>
              <a:t>Kuva: https</a:t>
            </a:r>
            <a:r>
              <a:rPr lang="fi-FI" sz="1000" dirty="0">
                <a:solidFill>
                  <a:srgbClr val="0070C0"/>
                </a:solidFill>
              </a:rPr>
              <a:t>://pixabay.com/fi/arrow-kohta-3d-suunta-686315/</a:t>
            </a:r>
          </a:p>
        </p:txBody>
      </p:sp>
    </p:spTree>
    <p:extLst>
      <p:ext uri="{BB962C8B-B14F-4D97-AF65-F5344CB8AC3E}">
        <p14:creationId xmlns:p14="http://schemas.microsoft.com/office/powerpoint/2010/main" val="185940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C2F5-CD34-41E9-9C70-7316A86E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23" y="6228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0070C0"/>
                </a:solidFill>
              </a:rPr>
              <a:t>Laadukas HOKS työskentely, sen laatiminen ja päivitys,  mahdollistaa ja tukee myös </a:t>
            </a:r>
            <a:r>
              <a:rPr lang="fi-FI" dirty="0" smtClean="0">
                <a:solidFill>
                  <a:srgbClr val="0070C0"/>
                </a:solidFill>
              </a:rPr>
              <a:t>laadukasta…</a:t>
            </a:r>
            <a:r>
              <a:rPr lang="fi-FI" dirty="0">
                <a:solidFill>
                  <a:srgbClr val="0070C0"/>
                </a:solidFill>
              </a:rPr>
              <a:t/>
            </a:r>
            <a:br>
              <a:rPr lang="fi-FI" dirty="0">
                <a:solidFill>
                  <a:srgbClr val="0070C0"/>
                </a:solidFill>
              </a:rPr>
            </a:b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7471-CBB7-4BEC-A1A2-4D3CBA6AD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66" y="2182386"/>
            <a:ext cx="8789313" cy="4386015"/>
          </a:xfrm>
        </p:spPr>
        <p:txBody>
          <a:bodyPr>
            <a:normAutofit fontScale="85000" lnSpcReduction="20000"/>
          </a:bodyPr>
          <a:lstStyle/>
          <a:p>
            <a:r>
              <a:rPr lang="fi-FI" b="1" i="1" dirty="0">
                <a:solidFill>
                  <a:srgbClr val="0070C0"/>
                </a:solidFill>
              </a:rPr>
              <a:t>koulutuksen järjestäjän </a:t>
            </a:r>
            <a:r>
              <a:rPr lang="fi-FI" dirty="0">
                <a:solidFill>
                  <a:srgbClr val="0070C0"/>
                </a:solidFill>
              </a:rPr>
              <a:t>toiminnan suunnittelua, toteutusta ja sen arviointia ja kehittämistä</a:t>
            </a:r>
          </a:p>
          <a:p>
            <a:r>
              <a:rPr lang="fi-FI" b="1" i="1" dirty="0">
                <a:solidFill>
                  <a:srgbClr val="0070C0"/>
                </a:solidFill>
              </a:rPr>
              <a:t>joustavan</a:t>
            </a:r>
            <a:r>
              <a:rPr lang="fi-FI" dirty="0">
                <a:solidFill>
                  <a:srgbClr val="0070C0"/>
                </a:solidFill>
              </a:rPr>
              <a:t> ja  </a:t>
            </a:r>
            <a:r>
              <a:rPr lang="fi-FI" b="1" i="1" dirty="0">
                <a:solidFill>
                  <a:srgbClr val="0070C0"/>
                </a:solidFill>
              </a:rPr>
              <a:t>opiskelijalähtöisen </a:t>
            </a:r>
            <a:r>
              <a:rPr lang="fi-FI" b="1" i="1" dirty="0" err="1">
                <a:solidFill>
                  <a:srgbClr val="0070C0"/>
                </a:solidFill>
              </a:rPr>
              <a:t>henkilökohtaistetun</a:t>
            </a:r>
            <a:r>
              <a:rPr lang="fi-FI" b="1" i="1" dirty="0">
                <a:solidFill>
                  <a:srgbClr val="0070C0"/>
                </a:solidFill>
              </a:rPr>
              <a:t> </a:t>
            </a:r>
            <a:r>
              <a:rPr lang="fi-FI" dirty="0">
                <a:solidFill>
                  <a:srgbClr val="0070C0"/>
                </a:solidFill>
              </a:rPr>
              <a:t>tutkinnon suorittamisen, urasuunnitelmaa, työllistymistä ja jatkopintoja</a:t>
            </a:r>
          </a:p>
          <a:p>
            <a:r>
              <a:rPr lang="fi-FI" b="1" i="1" dirty="0">
                <a:solidFill>
                  <a:srgbClr val="0070C0"/>
                </a:solidFill>
              </a:rPr>
              <a:t>opettajan työn muutosta </a:t>
            </a:r>
            <a:r>
              <a:rPr lang="fi-FI" dirty="0">
                <a:solidFill>
                  <a:srgbClr val="0070C0"/>
                </a:solidFill>
              </a:rPr>
              <a:t>kohti osaamisperustaisesti, ohjauksellisesti  ja henkilökohtaisesti toteutettua ammatillista koulutusta  </a:t>
            </a:r>
          </a:p>
          <a:p>
            <a:r>
              <a:rPr lang="fi-FI" b="1" i="1" dirty="0">
                <a:solidFill>
                  <a:srgbClr val="0070C0"/>
                </a:solidFill>
              </a:rPr>
              <a:t>yhteistyötä työelämän</a:t>
            </a:r>
            <a:r>
              <a:rPr lang="fi-FI" dirty="0">
                <a:solidFill>
                  <a:srgbClr val="0070C0"/>
                </a:solidFill>
              </a:rPr>
              <a:t> ja muiden koulutuksessa mukana olevien tahojen kanssa </a:t>
            </a:r>
          </a:p>
          <a:p>
            <a:r>
              <a:rPr lang="fi-FI" b="1" i="1" dirty="0">
                <a:solidFill>
                  <a:srgbClr val="0070C0"/>
                </a:solidFill>
              </a:rPr>
              <a:t>työelämää palvelevaa </a:t>
            </a:r>
            <a:r>
              <a:rPr lang="fi-FI" dirty="0">
                <a:solidFill>
                  <a:srgbClr val="0070C0"/>
                </a:solidFill>
              </a:rPr>
              <a:t>ja sen osaamistarpeita huomioivan koulutuksen </a:t>
            </a:r>
            <a:r>
              <a:rPr lang="fi-FI" dirty="0" smtClean="0">
                <a:solidFill>
                  <a:srgbClr val="0070C0"/>
                </a:solidFill>
              </a:rPr>
              <a:t>toteutumista</a:t>
            </a:r>
            <a:endParaRPr lang="fi-FI" dirty="0">
              <a:solidFill>
                <a:srgbClr val="0070C0"/>
              </a:solidFill>
            </a:endParaRPr>
          </a:p>
          <a:p>
            <a:r>
              <a:rPr lang="fi-FI" dirty="0">
                <a:solidFill>
                  <a:srgbClr val="0070C0"/>
                </a:solidFill>
              </a:rPr>
              <a:t>koulutuksen järjestäjän </a:t>
            </a:r>
            <a:r>
              <a:rPr lang="fi-FI" b="1" i="1" dirty="0">
                <a:solidFill>
                  <a:srgbClr val="0070C0"/>
                </a:solidFill>
              </a:rPr>
              <a:t>rahoituksen suunnittelua ja taloudellista pohjaa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78" y="2352501"/>
            <a:ext cx="2594089" cy="3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89" y="1002435"/>
            <a:ext cx="5802745" cy="1325563"/>
          </a:xfrm>
        </p:spPr>
        <p:txBody>
          <a:bodyPr/>
          <a:lstStyle/>
          <a:p>
            <a:r>
              <a:rPr lang="fi-FI" dirty="0" smtClean="0"/>
              <a:t>Tavoitteita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2731712"/>
            <a:ext cx="10515600" cy="3152775"/>
          </a:xfrm>
        </p:spPr>
        <p:txBody>
          <a:bodyPr/>
          <a:lstStyle/>
          <a:p>
            <a:r>
              <a:rPr lang="fi-FI" dirty="0" smtClean="0"/>
              <a:t>jäsentää </a:t>
            </a:r>
            <a:r>
              <a:rPr lang="fi-FI" dirty="0"/>
              <a:t>opiskelijan henkilökohtaistamisen </a:t>
            </a:r>
            <a:r>
              <a:rPr lang="fi-FI" dirty="0" smtClean="0"/>
              <a:t>prosessia ja arviointia </a:t>
            </a:r>
            <a:r>
              <a:rPr lang="fi-FI" dirty="0"/>
              <a:t>ja peilata niitä jo olemassa oleviin hyviin </a:t>
            </a:r>
            <a:r>
              <a:rPr lang="fi-FI" dirty="0" err="1" smtClean="0"/>
              <a:t>käytänteihin</a:t>
            </a:r>
            <a:r>
              <a:rPr lang="fi-FI" dirty="0" smtClean="0"/>
              <a:t>.  </a:t>
            </a:r>
            <a:endParaRPr lang="fi-FI" dirty="0" smtClean="0"/>
          </a:p>
          <a:p>
            <a:r>
              <a:rPr lang="fi-FI" dirty="0" smtClean="0"/>
              <a:t>jäsentää </a:t>
            </a:r>
            <a:r>
              <a:rPr lang="fi-FI" dirty="0"/>
              <a:t>jatkotyöskentelyyn kehitettäviä kohteita ja tuoda esille niihin mahdollisia alustavia ratkaisuja. </a:t>
            </a:r>
            <a:endParaRPr lang="fi-FI" dirty="0" smtClean="0"/>
          </a:p>
          <a:p>
            <a:r>
              <a:rPr lang="fi-FI" dirty="0" smtClean="0"/>
              <a:t> jakaa </a:t>
            </a:r>
            <a:r>
              <a:rPr lang="fi-FI" dirty="0"/>
              <a:t>jo olemassa olevaa osaamista ja rakentaa yhteistä käsitystä siitä millaisena toimintana </a:t>
            </a:r>
            <a:r>
              <a:rPr lang="fi-FI" dirty="0" smtClean="0"/>
              <a:t>ammatillinen koulutus jatkossa </a:t>
            </a:r>
            <a:r>
              <a:rPr lang="fi-FI" dirty="0"/>
              <a:t>nähdään.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03" y="124691"/>
            <a:ext cx="2387139" cy="2387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69675" y="6545277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 smtClean="0">
                <a:solidFill>
                  <a:srgbClr val="0070C0"/>
                </a:solidFill>
              </a:rPr>
              <a:t>Kuva: https</a:t>
            </a:r>
            <a:r>
              <a:rPr lang="fi-FI" sz="1000" dirty="0">
                <a:solidFill>
                  <a:srgbClr val="0070C0"/>
                </a:solidFill>
              </a:rPr>
              <a:t>://pixabay.com/fi/kiikari-etsi-ks-löytää-watch-1015267/</a:t>
            </a:r>
          </a:p>
        </p:txBody>
      </p:sp>
    </p:spTree>
    <p:extLst>
      <p:ext uri="{BB962C8B-B14F-4D97-AF65-F5344CB8AC3E}">
        <p14:creationId xmlns:p14="http://schemas.microsoft.com/office/powerpoint/2010/main" val="25863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3"/>
            <a:ext cx="10515600" cy="941161"/>
          </a:xfrm>
        </p:spPr>
        <p:txBody>
          <a:bodyPr/>
          <a:lstStyle/>
          <a:p>
            <a:r>
              <a:rPr lang="fi-FI" b="1" dirty="0" smtClean="0"/>
              <a:t>Väriryhmien työskentely 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990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>
                <a:solidFill>
                  <a:srgbClr val="00B0F0"/>
                </a:solidFill>
              </a:rPr>
              <a:t>Siniset ryhmät: </a:t>
            </a:r>
            <a:r>
              <a:rPr lang="fi-FI" dirty="0" smtClean="0"/>
              <a:t>Hakeutuminen ja opiskelijaksi ottaminen –teema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00B050"/>
                </a:solidFill>
              </a:rPr>
              <a:t>Vihreät ryhmät: </a:t>
            </a:r>
            <a:r>
              <a:rPr lang="fi-FI" dirty="0" smtClean="0"/>
              <a:t>Osaamisen tunnistaminen ja tunnustaminen –teema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FFC000"/>
                </a:solidFill>
              </a:rPr>
              <a:t>Keltaiset ryhmät: </a:t>
            </a:r>
            <a:r>
              <a:rPr lang="fi-FI" dirty="0" smtClean="0"/>
              <a:t>Osaamisen hankkiminen, osoittaminen ja todentaminen –teema</a:t>
            </a:r>
          </a:p>
          <a:p>
            <a:pPr marL="0" indent="0">
              <a:buNone/>
            </a:pPr>
            <a:endParaRPr lang="fi-FI" sz="1100" dirty="0" smtClean="0"/>
          </a:p>
          <a:p>
            <a:pPr marL="0" indent="0">
              <a:buNone/>
            </a:pPr>
            <a:r>
              <a:rPr lang="fi-FI" b="1" dirty="0" smtClean="0"/>
              <a:t>Ryhmät pohtivat värin mukaista teemaa ja kirjaavat padlettiin:</a:t>
            </a:r>
          </a:p>
          <a:p>
            <a:r>
              <a:rPr lang="fi-FI" dirty="0" smtClean="0"/>
              <a:t>Mikä toimii jo?</a:t>
            </a:r>
          </a:p>
          <a:p>
            <a:r>
              <a:rPr lang="fi-FI" dirty="0" smtClean="0"/>
              <a:t>Mitä pitää kehittää? Alustavia ratkaisuja?</a:t>
            </a:r>
          </a:p>
          <a:p>
            <a:r>
              <a:rPr lang="fi-FI" dirty="0" smtClean="0"/>
              <a:t>Kysymyksiä, joita halutaan nostaa yhteiseen kokoavaan keskusteluun. </a:t>
            </a:r>
          </a:p>
          <a:p>
            <a:r>
              <a:rPr lang="fi-FI" dirty="0" smtClean="0"/>
              <a:t>Padletlinkki </a:t>
            </a:r>
            <a:r>
              <a:rPr lang="fi-FI" u="sng" dirty="0">
                <a:hlinkClick r:id="rId2"/>
              </a:rPr>
              <a:t>http://bit.ly/KSAOHOKS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94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2694709" cy="1325563"/>
          </a:xfrm>
        </p:spPr>
        <p:txBody>
          <a:bodyPr/>
          <a:lstStyle/>
          <a:p>
            <a:r>
              <a:rPr lang="fi-FI" b="1" dirty="0" smtClean="0"/>
              <a:t>Ohjelma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7" y="1995488"/>
            <a:ext cx="11104418" cy="4351338"/>
          </a:xfrm>
        </p:spPr>
        <p:txBody>
          <a:bodyPr>
            <a:normAutofit/>
          </a:bodyPr>
          <a:lstStyle/>
          <a:p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/>
              <a:t> KSAO edustajan terveiset päivän työskentelyyn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/>
              <a:t> Lähtökohtia henkilökohtaistamiseen ja osaamisen arviointiin.   </a:t>
            </a: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/>
              <a:t> Työpajatyöskentely teemoittain noin </a:t>
            </a:r>
            <a:r>
              <a:rPr lang="fi-FI" dirty="0"/>
              <a:t>90 min. </a:t>
            </a:r>
            <a:r>
              <a:rPr lang="fi-FI" dirty="0" smtClean="0"/>
              <a:t> </a:t>
            </a: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/>
              <a:t> Kokoava </a:t>
            </a:r>
            <a:r>
              <a:rPr lang="fi-FI" dirty="0"/>
              <a:t>keskustelu ja työpajatyöskentelyssä esille nousevien teemojen käsittelyä noin 45-50 min. </a:t>
            </a:r>
            <a:r>
              <a:rPr lang="fi-FI" dirty="0" smtClean="0"/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/>
              <a:t> </a:t>
            </a:r>
            <a:r>
              <a:rPr lang="fi-FI" dirty="0" err="1" smtClean="0"/>
              <a:t>KSAOn</a:t>
            </a:r>
            <a:r>
              <a:rPr lang="fi-FI" dirty="0" smtClean="0"/>
              <a:t> edustajan loppupuheenvuoro jatkotyöskentelystä  </a:t>
            </a:r>
            <a:endParaRPr lang="fi-FI" dirty="0"/>
          </a:p>
          <a:p>
            <a:endParaRPr lang="fi-FI" dirty="0"/>
          </a:p>
        </p:txBody>
      </p:sp>
      <p:grpSp>
        <p:nvGrpSpPr>
          <p:cNvPr id="7" name="Group 6"/>
          <p:cNvGrpSpPr/>
          <p:nvPr/>
        </p:nvGrpSpPr>
        <p:grpSpPr>
          <a:xfrm>
            <a:off x="7932306" y="331989"/>
            <a:ext cx="2343828" cy="2420476"/>
            <a:chOff x="7932306" y="331989"/>
            <a:chExt cx="2343828" cy="24204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06" y="331989"/>
              <a:ext cx="2343828" cy="2420476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8605059" y="879446"/>
              <a:ext cx="1137457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000" b="1" dirty="0" smtClean="0">
                  <a:latin typeface="Monotype Corsiva" panose="03010101010201010101" pitchFamily="66" charset="0"/>
                </a:rPr>
                <a:t>Ohjelma</a:t>
              </a:r>
              <a:endParaRPr lang="fi-FI" sz="2000" b="1" dirty="0">
                <a:latin typeface="Monotype Corsiva" panose="03010101010201010101" pitchFamily="66" charset="0"/>
              </a:endParaRP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i-FI" sz="2000" b="1" dirty="0" smtClean="0">
                  <a:latin typeface="Monotype Corsiva" panose="03010101010201010101" pitchFamily="66" charset="0"/>
                </a:rPr>
                <a:t>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i-FI" sz="2000" b="1" dirty="0" smtClean="0">
                  <a:latin typeface="Monotype Corsiva" panose="03010101010201010101" pitchFamily="66" charset="0"/>
                </a:rPr>
                <a:t> </a:t>
              </a:r>
            </a:p>
            <a:p>
              <a:pPr marL="800100" lvl="1" indent="-342900">
                <a:buFont typeface="Wingdings" panose="05000000000000000000" pitchFamily="2" charset="2"/>
                <a:buChar char="v"/>
              </a:pPr>
              <a:endParaRPr lang="fi-FI" sz="100" b="1" dirty="0"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23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3"/>
            <a:ext cx="10515600" cy="941161"/>
          </a:xfrm>
        </p:spPr>
        <p:txBody>
          <a:bodyPr/>
          <a:lstStyle/>
          <a:p>
            <a:r>
              <a:rPr lang="fi-FI" b="1" dirty="0" smtClean="0"/>
              <a:t>Väriryhmien työskentely työpajatyöskentelyssä 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696"/>
            <a:ext cx="10515600" cy="4990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>
                <a:solidFill>
                  <a:srgbClr val="00B0F0"/>
                </a:solidFill>
              </a:rPr>
              <a:t>Siniset ryhmät: </a:t>
            </a:r>
            <a:r>
              <a:rPr lang="fi-FI" dirty="0" smtClean="0"/>
              <a:t>Hakeutuminen ja opiskelijaksi ottaminen –teema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00B050"/>
                </a:solidFill>
              </a:rPr>
              <a:t>Vihreät ryhmät: </a:t>
            </a:r>
            <a:r>
              <a:rPr lang="fi-FI" dirty="0" smtClean="0"/>
              <a:t>Osaamisen tunnistaminen ja tunnustaminen –teema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FFC000"/>
                </a:solidFill>
              </a:rPr>
              <a:t>Keltaiset ryhmät: </a:t>
            </a:r>
            <a:r>
              <a:rPr lang="fi-FI" dirty="0" smtClean="0"/>
              <a:t>Osaamisen hankkiminen, osoittaminen ja todentaminen –teema</a:t>
            </a:r>
          </a:p>
          <a:p>
            <a:pPr marL="0" indent="0">
              <a:buNone/>
            </a:pPr>
            <a:endParaRPr lang="fi-FI" sz="1100" dirty="0" smtClean="0"/>
          </a:p>
          <a:p>
            <a:pPr marL="0" indent="0">
              <a:buNone/>
            </a:pPr>
            <a:r>
              <a:rPr lang="fi-FI" b="1" dirty="0" smtClean="0"/>
              <a:t>Ryhmät pohtivat värin mukaista teemaa seuraavien kysymysten kautta:</a:t>
            </a:r>
          </a:p>
          <a:p>
            <a:r>
              <a:rPr lang="fi-FI" dirty="0" smtClean="0"/>
              <a:t>Mikä toimii jo?</a:t>
            </a:r>
          </a:p>
          <a:p>
            <a:r>
              <a:rPr lang="fi-FI" dirty="0" smtClean="0"/>
              <a:t>Mitä pitää kehittää? Alustavia ratkaisuja?</a:t>
            </a:r>
          </a:p>
          <a:p>
            <a:r>
              <a:rPr lang="fi-FI" dirty="0" smtClean="0"/>
              <a:t>Kysymyksiä, joita halutaan nostaa yhteiseen kokoavaan keskusteluun.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70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90" y="548004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 smtClean="0"/>
              <a:t>Ammatillisen koulutuksen 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keskeisiä </a:t>
            </a:r>
            <a:r>
              <a:rPr lang="fi-FI" sz="3600" dirty="0" smtClean="0"/>
              <a:t>elementtejä 1.1.2018 alkaen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90" y="2420157"/>
            <a:ext cx="10742354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Laki ja asetus ammatillisesta koulutuksesta voimaan 1.1.2018</a:t>
            </a:r>
          </a:p>
          <a:p>
            <a:r>
              <a:rPr lang="fi-FI" dirty="0" smtClean="0"/>
              <a:t>Siirtymäsäännökset  </a:t>
            </a:r>
            <a:endParaRPr lang="fi-FI" dirty="0" smtClean="0"/>
          </a:p>
          <a:p>
            <a:r>
              <a:rPr lang="fi-FI" dirty="0" smtClean="0"/>
              <a:t>Tutkintorakenteen muutos </a:t>
            </a:r>
          </a:p>
          <a:p>
            <a:r>
              <a:rPr lang="fi-FI" dirty="0" smtClean="0"/>
              <a:t>Tutkinnon perusteet uudistuvat</a:t>
            </a:r>
          </a:p>
          <a:p>
            <a:r>
              <a:rPr lang="fi-FI" dirty="0" smtClean="0"/>
              <a:t>Henkilökohtainen osaamisen kehittämissuunnitelma HOKS</a:t>
            </a:r>
          </a:p>
          <a:p>
            <a:r>
              <a:rPr lang="fi-FI" dirty="0" smtClean="0"/>
              <a:t>Puuttuvan osaamisen hankkiminen (koulutussopimus, oppisopimus, tutkintokoulutus </a:t>
            </a:r>
            <a:r>
              <a:rPr lang="fi-FI" dirty="0" err="1" smtClean="0"/>
              <a:t>ym</a:t>
            </a:r>
            <a:r>
              <a:rPr lang="fi-FI" dirty="0" smtClean="0"/>
              <a:t>…)</a:t>
            </a:r>
          </a:p>
          <a:p>
            <a:r>
              <a:rPr lang="fi-FI" dirty="0" smtClean="0"/>
              <a:t>Aiemmin hankitun osaamisen tunnustaminen ja tunnistamisen prosessi</a:t>
            </a:r>
          </a:p>
          <a:p>
            <a:r>
              <a:rPr lang="fi-FI" dirty="0" smtClean="0"/>
              <a:t>Osaamisen arviointi</a:t>
            </a:r>
          </a:p>
          <a:p>
            <a:r>
              <a:rPr lang="fi-FI" dirty="0" smtClean="0"/>
              <a:t>Joustava hakeutuminen ja koulutukseen pääsy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39" y="93490"/>
            <a:ext cx="3912574" cy="2200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8734" y="6402163"/>
            <a:ext cx="293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http://minedu.fi/amisreformi</a:t>
            </a:r>
          </a:p>
        </p:txBody>
      </p:sp>
    </p:spTree>
    <p:extLst>
      <p:ext uri="{BB962C8B-B14F-4D97-AF65-F5344CB8AC3E}">
        <p14:creationId xmlns:p14="http://schemas.microsoft.com/office/powerpoint/2010/main" val="249103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66340" y="1384204"/>
            <a:ext cx="10059014" cy="1217680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fi-FI" sz="3600" dirty="0" smtClean="0"/>
              <a:t>Opiskelijan henkilökohtaistamisessa ja </a:t>
            </a:r>
            <a:r>
              <a:rPr lang="fi-FI" sz="3600" dirty="0" err="1" smtClean="0"/>
              <a:t>HOKSia</a:t>
            </a:r>
            <a:r>
              <a:rPr lang="fi-FI" sz="3600" dirty="0" smtClean="0"/>
              <a:t> </a:t>
            </a:r>
            <a:r>
              <a:rPr lang="fi-FI" sz="3600" dirty="0"/>
              <a:t>laadittaessa ja sitä päivittäessä…</a:t>
            </a:r>
          </a:p>
          <a:p>
            <a:pPr marL="57150" indent="0">
              <a:buNone/>
            </a:pPr>
            <a:r>
              <a:rPr lang="fi-FI" sz="3200" dirty="0">
                <a:solidFill>
                  <a:srgbClr val="0070C0"/>
                </a:solidFill>
              </a:rPr>
              <a:t> </a:t>
            </a:r>
            <a:endParaRPr lang="fi-FI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400" dirty="0">
              <a:solidFill>
                <a:srgbClr val="0070C0"/>
              </a:solidFill>
            </a:endParaRPr>
          </a:p>
          <a:p>
            <a:endParaRPr lang="fi-FI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457200" lvl="1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2" name="Rectangle 1"/>
          <p:cNvSpPr/>
          <p:nvPr/>
        </p:nvSpPr>
        <p:spPr>
          <a:xfrm>
            <a:off x="1338469" y="3499731"/>
            <a:ext cx="10417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dirty="0"/>
              <a:t>…</a:t>
            </a:r>
            <a:r>
              <a:rPr lang="fi-FI" sz="3200" b="1" i="1" dirty="0"/>
              <a:t>koulutuksen järjestäjällä </a:t>
            </a:r>
            <a:r>
              <a:rPr lang="fi-FI" sz="3200" dirty="0"/>
              <a:t>tarkoitetaan sitä järjestäjää, joka on </a:t>
            </a:r>
            <a:r>
              <a:rPr lang="fi-FI" sz="3200" b="1" i="1" dirty="0"/>
              <a:t>ottanut hakijan opiskelijaksi.</a:t>
            </a:r>
          </a:p>
        </p:txBody>
      </p:sp>
    </p:spTree>
    <p:extLst>
      <p:ext uri="{BB962C8B-B14F-4D97-AF65-F5344CB8AC3E}">
        <p14:creationId xmlns:p14="http://schemas.microsoft.com/office/powerpoint/2010/main" val="290067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120072"/>
            <a:ext cx="11831782" cy="6655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63" y="988290"/>
            <a:ext cx="8949069" cy="5149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75682" y="6581001"/>
            <a:ext cx="2010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http://minedu.fi/amisreformi</a:t>
            </a:r>
          </a:p>
        </p:txBody>
      </p:sp>
    </p:spTree>
    <p:extLst>
      <p:ext uri="{BB962C8B-B14F-4D97-AF65-F5344CB8AC3E}">
        <p14:creationId xmlns:p14="http://schemas.microsoft.com/office/powerpoint/2010/main" val="152774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79" y="397164"/>
            <a:ext cx="8620597" cy="6328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7122" y="258664"/>
            <a:ext cx="2010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http://minedu.fi/amisreformi</a:t>
            </a:r>
          </a:p>
        </p:txBody>
      </p:sp>
    </p:spTree>
    <p:extLst>
      <p:ext uri="{BB962C8B-B14F-4D97-AF65-F5344CB8AC3E}">
        <p14:creationId xmlns:p14="http://schemas.microsoft.com/office/powerpoint/2010/main" val="158558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19" y="221722"/>
            <a:ext cx="8882638" cy="6526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00373" y="83222"/>
            <a:ext cx="2010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http://minedu.fi/amisreformi</a:t>
            </a:r>
          </a:p>
        </p:txBody>
      </p:sp>
    </p:spTree>
    <p:extLst>
      <p:ext uri="{BB962C8B-B14F-4D97-AF65-F5344CB8AC3E}">
        <p14:creationId xmlns:p14="http://schemas.microsoft.com/office/powerpoint/2010/main" val="405615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975</Words>
  <Application>Microsoft Office PowerPoint</Application>
  <PresentationFormat>Widescreen</PresentationFormat>
  <Paragraphs>237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Monotype Corsiva</vt:lpstr>
      <vt:lpstr>Tahoma</vt:lpstr>
      <vt:lpstr>Wingdings</vt:lpstr>
      <vt:lpstr>Office Theme</vt:lpstr>
      <vt:lpstr>PowerPoint Presentation</vt:lpstr>
      <vt:lpstr>Tavoitteita</vt:lpstr>
      <vt:lpstr>Ohjelma</vt:lpstr>
      <vt:lpstr>Väriryhmien työskentely työpajatyöskentelyssä </vt:lpstr>
      <vt:lpstr>Ammatillisen koulutuksen  keskeisiä elementtejä 1.1.2018 alkaen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HOKSn laadinta ja päivittäminen</vt:lpstr>
      <vt:lpstr>HOKSn  hyväksyminen</vt:lpstr>
      <vt:lpstr>HOKS -prosessin vaikutus opettajan työhön</vt:lpstr>
      <vt:lpstr>Laadukas HOKS työskentely, sen laatiminen ja päivitys,  mahdollistaa ja tukee myös laadukasta… </vt:lpstr>
      <vt:lpstr>Väriryhmien työskentely </vt:lpstr>
    </vt:vector>
  </TitlesOfParts>
  <Company>Haaga-Helia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Kangasaho Maiju</dc:creator>
  <cp:lastModifiedBy>Rantakylä Markku</cp:lastModifiedBy>
  <cp:revision>81</cp:revision>
  <dcterms:created xsi:type="dcterms:W3CDTF">2018-01-04T10:46:47Z</dcterms:created>
  <dcterms:modified xsi:type="dcterms:W3CDTF">2018-01-05T13:27:49Z</dcterms:modified>
</cp:coreProperties>
</file>