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3" r:id="rId2"/>
    <p:sldId id="299" r:id="rId3"/>
    <p:sldId id="267" r:id="rId4"/>
    <p:sldId id="297" r:id="rId5"/>
    <p:sldId id="298" r:id="rId6"/>
    <p:sldId id="268" r:id="rId7"/>
    <p:sldId id="293" r:id="rId8"/>
    <p:sldId id="296" r:id="rId9"/>
    <p:sldId id="291" r:id="rId10"/>
    <p:sldId id="269" r:id="rId11"/>
    <p:sldId id="292" r:id="rId12"/>
  </p:sldIdLst>
  <p:sldSz cx="12192000" cy="6858000"/>
  <p:notesSz cx="6797675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4068DDB-86A0-43C6-9B5B-82AFA298DA32}">
          <p14:sldIdLst>
            <p14:sldId id="263"/>
          </p14:sldIdLst>
        </p14:section>
        <p14:section name="Untitled Section" id="{E2683F68-095D-4D92-9062-C06DD5811E76}">
          <p14:sldIdLst>
            <p14:sldId id="299"/>
            <p14:sldId id="267"/>
            <p14:sldId id="297"/>
            <p14:sldId id="298"/>
            <p14:sldId id="268"/>
            <p14:sldId id="293"/>
            <p14:sldId id="296"/>
            <p14:sldId id="291"/>
            <p14:sldId id="269"/>
            <p14:sldId id="2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9BF39A-E137-41E9-A50F-F95E0B584A3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56B6F0-16E2-4E83-AAE9-F9A47B134994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Joustava haku ja koulutukseen pääsy </a:t>
          </a:r>
          <a:endParaRPr lang="en-US" sz="1800" b="1" dirty="0">
            <a:solidFill>
              <a:schemeClr val="tx1"/>
            </a:solidFill>
          </a:endParaRPr>
        </a:p>
      </dgm:t>
    </dgm:pt>
    <dgm:pt modelId="{DF556D8F-E4BC-42A3-BE77-E4E5E1540E62}" type="parTrans" cxnId="{C11B0AAF-76B6-4D52-8A19-B434889A6E29}">
      <dgm:prSet/>
      <dgm:spPr/>
      <dgm:t>
        <a:bodyPr/>
        <a:lstStyle/>
        <a:p>
          <a:endParaRPr lang="en-US"/>
        </a:p>
      </dgm:t>
    </dgm:pt>
    <dgm:pt modelId="{0776A3FD-2A3D-4D94-B8E0-94027989A079}" type="sibTrans" cxnId="{C11B0AAF-76B6-4D52-8A19-B434889A6E29}">
      <dgm:prSet/>
      <dgm:spPr/>
      <dgm:t>
        <a:bodyPr/>
        <a:lstStyle/>
        <a:p>
          <a:endParaRPr lang="en-US"/>
        </a:p>
      </dgm:t>
    </dgm:pt>
    <dgm:pt modelId="{7D4FC53B-EDB4-4E55-AA16-09BBC6598912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endParaRPr lang="en-US" sz="1800" u="sng" dirty="0" smtClean="0"/>
        </a:p>
        <a:p>
          <a:r>
            <a:rPr lang="en-US" sz="1800" b="1" u="sng" dirty="0" smtClean="0">
              <a:solidFill>
                <a:schemeClr val="tx1"/>
              </a:solidFill>
            </a:rPr>
            <a:t>Yksi näyttöön perustuva tapa suorittaa tutkinto</a:t>
          </a:r>
        </a:p>
        <a:p>
          <a:endParaRPr lang="en-US" sz="1300" dirty="0"/>
        </a:p>
      </dgm:t>
    </dgm:pt>
    <dgm:pt modelId="{8E0F036F-67E7-4385-9ED7-C1987F28069B}" type="parTrans" cxnId="{F4EF3175-C7FC-4975-9612-65ACD0E19F2B}">
      <dgm:prSet/>
      <dgm:spPr/>
      <dgm:t>
        <a:bodyPr/>
        <a:lstStyle/>
        <a:p>
          <a:endParaRPr lang="en-US"/>
        </a:p>
      </dgm:t>
    </dgm:pt>
    <dgm:pt modelId="{64116226-AB5C-4563-93F6-0CD7B8BC08C3}" type="sibTrans" cxnId="{F4EF3175-C7FC-4975-9612-65ACD0E19F2B}">
      <dgm:prSet/>
      <dgm:spPr/>
      <dgm:t>
        <a:bodyPr/>
        <a:lstStyle/>
        <a:p>
          <a:endParaRPr lang="en-US"/>
        </a:p>
      </dgm:t>
    </dgm:pt>
    <dgm:pt modelId="{51F664BD-0D9F-4376-879B-15AD94EC1687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Yksi laki ammatillisesta koulutuksesta</a:t>
          </a:r>
          <a:endParaRPr lang="en-US" sz="1800" b="1" dirty="0">
            <a:solidFill>
              <a:schemeClr val="tx1"/>
            </a:solidFill>
          </a:endParaRPr>
        </a:p>
      </dgm:t>
    </dgm:pt>
    <dgm:pt modelId="{4EA45518-CE5E-4AFF-B82D-1268E28A5A5F}" type="parTrans" cxnId="{FDFF86E1-D52A-44F4-BCC4-E42824EF2CED}">
      <dgm:prSet/>
      <dgm:spPr/>
      <dgm:t>
        <a:bodyPr/>
        <a:lstStyle/>
        <a:p>
          <a:endParaRPr lang="en-US"/>
        </a:p>
      </dgm:t>
    </dgm:pt>
    <dgm:pt modelId="{8F27F7CC-EEBE-4E31-9220-EDDE51A891F1}" type="sibTrans" cxnId="{FDFF86E1-D52A-44F4-BCC4-E42824EF2CED}">
      <dgm:prSet/>
      <dgm:spPr/>
      <dgm:t>
        <a:bodyPr/>
        <a:lstStyle/>
        <a:p>
          <a:endParaRPr lang="en-US"/>
        </a:p>
      </dgm:t>
    </dgm:pt>
    <dgm:pt modelId="{B4487E21-B549-4394-80DE-905947256423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endParaRPr lang="en-US" sz="1800" dirty="0" smtClean="0"/>
        </a:p>
        <a:p>
          <a:endParaRPr lang="en-US" sz="1800" dirty="0" smtClean="0"/>
        </a:p>
        <a:p>
          <a:r>
            <a:rPr lang="en-US" sz="1800" b="1" dirty="0" smtClean="0">
              <a:solidFill>
                <a:schemeClr val="tx1"/>
              </a:solidFill>
            </a:rPr>
            <a:t>Työvoima-koulutus osaksi ammatillista koulutusta</a:t>
          </a:r>
          <a:endParaRPr lang="en-US" sz="1800" b="1" dirty="0">
            <a:solidFill>
              <a:schemeClr val="tx1"/>
            </a:solidFill>
          </a:endParaRPr>
        </a:p>
      </dgm:t>
    </dgm:pt>
    <dgm:pt modelId="{8AFC816E-7325-4BC6-A416-60C491F4AE74}" type="parTrans" cxnId="{E94393B8-9211-4917-A1FE-30247473A7D9}">
      <dgm:prSet/>
      <dgm:spPr/>
      <dgm:t>
        <a:bodyPr/>
        <a:lstStyle/>
        <a:p>
          <a:endParaRPr lang="en-US"/>
        </a:p>
      </dgm:t>
    </dgm:pt>
    <dgm:pt modelId="{1403FEE8-9F48-4AF8-B25C-8781173C9779}" type="sibTrans" cxnId="{E94393B8-9211-4917-A1FE-30247473A7D9}">
      <dgm:prSet/>
      <dgm:spPr/>
      <dgm:t>
        <a:bodyPr/>
        <a:lstStyle/>
        <a:p>
          <a:endParaRPr lang="en-US" dirty="0"/>
        </a:p>
      </dgm:t>
    </dgm:pt>
    <dgm:pt modelId="{EE76A5EC-C385-4ED0-8907-A34F23E535CC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F98BCC87-93B8-4C50-A330-A83C4FD18A18}" type="parTrans" cxnId="{2DE86406-8D1E-49A4-AA5A-CFFA75787504}">
      <dgm:prSet/>
      <dgm:spPr/>
      <dgm:t>
        <a:bodyPr/>
        <a:lstStyle/>
        <a:p>
          <a:endParaRPr lang="en-US"/>
        </a:p>
      </dgm:t>
    </dgm:pt>
    <dgm:pt modelId="{9ADD402F-7F65-4E62-81F5-3930324F4AE7}" type="sibTrans" cxnId="{2DE86406-8D1E-49A4-AA5A-CFFA75787504}">
      <dgm:prSet/>
      <dgm:spPr/>
      <dgm:t>
        <a:bodyPr/>
        <a:lstStyle/>
        <a:p>
          <a:endParaRPr lang="en-US"/>
        </a:p>
      </dgm:t>
    </dgm:pt>
    <dgm:pt modelId="{0897F33A-D71C-46AD-B1C8-4B1252D57AC5}" type="pres">
      <dgm:prSet presAssocID="{4E9BF39A-E137-41E9-A50F-F95E0B584A3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BD57C0-F076-47C6-8C48-57CF8B14CF4C}" type="pres">
      <dgm:prSet presAssocID="{9056B6F0-16E2-4E83-AAE9-F9A47B134994}" presName="node" presStyleLbl="node1" presStyleIdx="0" presStyleCnt="4" custAng="60000" custScaleX="142296" custScaleY="129360" custRadScaleRad="98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AF468-6E99-4536-8B89-C03E8B3F65E6}" type="pres">
      <dgm:prSet presAssocID="{0776A3FD-2A3D-4D94-B8E0-94027989A079}" presName="sibTrans" presStyleLbl="sibTrans2D1" presStyleIdx="0" presStyleCnt="4" custFlipVert="1" custFlipHor="1" custScaleX="44573" custScaleY="11198"/>
      <dgm:spPr/>
      <dgm:t>
        <a:bodyPr/>
        <a:lstStyle/>
        <a:p>
          <a:endParaRPr lang="en-US"/>
        </a:p>
      </dgm:t>
    </dgm:pt>
    <dgm:pt modelId="{967B227D-B9F8-4802-83E6-033F3A31AA0F}" type="pres">
      <dgm:prSet presAssocID="{0776A3FD-2A3D-4D94-B8E0-94027989A07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4AF4AAB3-4BBB-4E20-94B8-8FED555DEAC0}" type="pres">
      <dgm:prSet presAssocID="{7D4FC53B-EDB4-4E55-AA16-09BBC6598912}" presName="node" presStyleLbl="node1" presStyleIdx="1" presStyleCnt="4" custScaleX="142296" custScaleY="126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0F304B-B3B7-43F3-97B3-6FC950B84560}" type="pres">
      <dgm:prSet presAssocID="{64116226-AB5C-4563-93F6-0CD7B8BC08C3}" presName="sibTrans" presStyleLbl="sibTrans2D1" presStyleIdx="1" presStyleCnt="4" custFlipVert="0" custScaleX="50838" custScaleY="18783"/>
      <dgm:spPr/>
      <dgm:t>
        <a:bodyPr/>
        <a:lstStyle/>
        <a:p>
          <a:endParaRPr lang="en-US"/>
        </a:p>
      </dgm:t>
    </dgm:pt>
    <dgm:pt modelId="{11AF0FC8-B183-4E61-89A5-AFF7F2CD3DC0}" type="pres">
      <dgm:prSet presAssocID="{64116226-AB5C-4563-93F6-0CD7B8BC08C3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27943401-C88B-4AEC-A074-B172F08CC3EF}" type="pres">
      <dgm:prSet presAssocID="{51F664BD-0D9F-4376-879B-15AD94EC1687}" presName="node" presStyleLbl="node1" presStyleIdx="2" presStyleCnt="4" custScaleX="142296" custScaleY="126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899684-30AF-4607-84F8-03D5493665BE}" type="pres">
      <dgm:prSet presAssocID="{8F27F7CC-EEBE-4E31-9220-EDDE51A891F1}" presName="sibTrans" presStyleLbl="sibTrans2D1" presStyleIdx="2" presStyleCnt="4" custFlipVert="0" custFlipHor="1" custScaleX="32731" custScaleY="31785"/>
      <dgm:spPr/>
      <dgm:t>
        <a:bodyPr/>
        <a:lstStyle/>
        <a:p>
          <a:endParaRPr lang="en-US"/>
        </a:p>
      </dgm:t>
    </dgm:pt>
    <dgm:pt modelId="{A2A518E5-046C-4762-9FCC-AE2F295038F1}" type="pres">
      <dgm:prSet presAssocID="{8F27F7CC-EEBE-4E31-9220-EDDE51A891F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7CD6076-9440-4411-A052-189B402B9CAA}" type="pres">
      <dgm:prSet presAssocID="{B4487E21-B549-4394-80DE-905947256423}" presName="node" presStyleLbl="node1" presStyleIdx="3" presStyleCnt="4" custScaleX="142296" custScaleY="126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D0CDB5-D3DC-4378-BAA7-CA5B571023F5}" type="pres">
      <dgm:prSet presAssocID="{1403FEE8-9F48-4AF8-B25C-8781173C9779}" presName="sibTrans" presStyleLbl="sibTrans2D1" presStyleIdx="3" presStyleCnt="4" custFlipVert="0" custScaleX="38098" custScaleY="35290"/>
      <dgm:spPr/>
      <dgm:t>
        <a:bodyPr/>
        <a:lstStyle/>
        <a:p>
          <a:endParaRPr lang="en-US"/>
        </a:p>
      </dgm:t>
    </dgm:pt>
    <dgm:pt modelId="{1ABE19AB-0B02-4B93-BFDE-A8D9F7ED1D18}" type="pres">
      <dgm:prSet presAssocID="{1403FEE8-9F48-4AF8-B25C-8781173C9779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0C289947-3BF5-438B-85DA-2AAEEE0D884E}" type="presOf" srcId="{1403FEE8-9F48-4AF8-B25C-8781173C9779}" destId="{1ABE19AB-0B02-4B93-BFDE-A8D9F7ED1D18}" srcOrd="1" destOrd="0" presId="urn:microsoft.com/office/officeart/2005/8/layout/cycle2"/>
    <dgm:cxn modelId="{A7899A97-2E2A-40A3-8E7D-DA377722DE01}" type="presOf" srcId="{4E9BF39A-E137-41E9-A50F-F95E0B584A30}" destId="{0897F33A-D71C-46AD-B1C8-4B1252D57AC5}" srcOrd="0" destOrd="0" presId="urn:microsoft.com/office/officeart/2005/8/layout/cycle2"/>
    <dgm:cxn modelId="{BCC18187-69E7-4EEA-9904-D8FFC6DAA337}" type="presOf" srcId="{0776A3FD-2A3D-4D94-B8E0-94027989A079}" destId="{B50AF468-6E99-4536-8B89-C03E8B3F65E6}" srcOrd="0" destOrd="0" presId="urn:microsoft.com/office/officeart/2005/8/layout/cycle2"/>
    <dgm:cxn modelId="{0234A3E3-4528-4D40-9747-6831E82391BD}" type="presOf" srcId="{64116226-AB5C-4563-93F6-0CD7B8BC08C3}" destId="{11AF0FC8-B183-4E61-89A5-AFF7F2CD3DC0}" srcOrd="1" destOrd="0" presId="urn:microsoft.com/office/officeart/2005/8/layout/cycle2"/>
    <dgm:cxn modelId="{AF03A4B0-712E-4363-AFA8-0B2612F90C2E}" type="presOf" srcId="{0776A3FD-2A3D-4D94-B8E0-94027989A079}" destId="{967B227D-B9F8-4802-83E6-033F3A31AA0F}" srcOrd="1" destOrd="0" presId="urn:microsoft.com/office/officeart/2005/8/layout/cycle2"/>
    <dgm:cxn modelId="{C11B0AAF-76B6-4D52-8A19-B434889A6E29}" srcId="{4E9BF39A-E137-41E9-A50F-F95E0B584A30}" destId="{9056B6F0-16E2-4E83-AAE9-F9A47B134994}" srcOrd="0" destOrd="0" parTransId="{DF556D8F-E4BC-42A3-BE77-E4E5E1540E62}" sibTransId="{0776A3FD-2A3D-4D94-B8E0-94027989A079}"/>
    <dgm:cxn modelId="{CED613ED-F8D2-47FA-A23C-BEEF2CB53159}" type="presOf" srcId="{1403FEE8-9F48-4AF8-B25C-8781173C9779}" destId="{02D0CDB5-D3DC-4378-BAA7-CA5B571023F5}" srcOrd="0" destOrd="0" presId="urn:microsoft.com/office/officeart/2005/8/layout/cycle2"/>
    <dgm:cxn modelId="{F4EF3175-C7FC-4975-9612-65ACD0E19F2B}" srcId="{4E9BF39A-E137-41E9-A50F-F95E0B584A30}" destId="{7D4FC53B-EDB4-4E55-AA16-09BBC6598912}" srcOrd="1" destOrd="0" parTransId="{8E0F036F-67E7-4385-9ED7-C1987F28069B}" sibTransId="{64116226-AB5C-4563-93F6-0CD7B8BC08C3}"/>
    <dgm:cxn modelId="{E94393B8-9211-4917-A1FE-30247473A7D9}" srcId="{4E9BF39A-E137-41E9-A50F-F95E0B584A30}" destId="{B4487E21-B549-4394-80DE-905947256423}" srcOrd="3" destOrd="0" parTransId="{8AFC816E-7325-4BC6-A416-60C491F4AE74}" sibTransId="{1403FEE8-9F48-4AF8-B25C-8781173C9779}"/>
    <dgm:cxn modelId="{7224FD02-122E-4144-8D38-1089C2B80AEF}" type="presOf" srcId="{51F664BD-0D9F-4376-879B-15AD94EC1687}" destId="{27943401-C88B-4AEC-A074-B172F08CC3EF}" srcOrd="0" destOrd="0" presId="urn:microsoft.com/office/officeart/2005/8/layout/cycle2"/>
    <dgm:cxn modelId="{4FC5623B-59A4-4376-896E-5F97A26B458B}" type="presOf" srcId="{9056B6F0-16E2-4E83-AAE9-F9A47B134994}" destId="{3DBD57C0-F076-47C6-8C48-57CF8B14CF4C}" srcOrd="0" destOrd="0" presId="urn:microsoft.com/office/officeart/2005/8/layout/cycle2"/>
    <dgm:cxn modelId="{FF589E5E-6825-4986-A9BA-BDDFECF89461}" type="presOf" srcId="{B4487E21-B549-4394-80DE-905947256423}" destId="{87CD6076-9440-4411-A052-189B402B9CAA}" srcOrd="0" destOrd="0" presId="urn:microsoft.com/office/officeart/2005/8/layout/cycle2"/>
    <dgm:cxn modelId="{FDFF86E1-D52A-44F4-BCC4-E42824EF2CED}" srcId="{4E9BF39A-E137-41E9-A50F-F95E0B584A30}" destId="{51F664BD-0D9F-4376-879B-15AD94EC1687}" srcOrd="2" destOrd="0" parTransId="{4EA45518-CE5E-4AFF-B82D-1268E28A5A5F}" sibTransId="{8F27F7CC-EEBE-4E31-9220-EDDE51A891F1}"/>
    <dgm:cxn modelId="{2DE86406-8D1E-49A4-AA5A-CFFA75787504}" srcId="{B4487E21-B549-4394-80DE-905947256423}" destId="{EE76A5EC-C385-4ED0-8907-A34F23E535CC}" srcOrd="0" destOrd="0" parTransId="{F98BCC87-93B8-4C50-A330-A83C4FD18A18}" sibTransId="{9ADD402F-7F65-4E62-81F5-3930324F4AE7}"/>
    <dgm:cxn modelId="{F8941B3E-656E-480E-90E9-B1ECD96B161F}" type="presOf" srcId="{EE76A5EC-C385-4ED0-8907-A34F23E535CC}" destId="{87CD6076-9440-4411-A052-189B402B9CAA}" srcOrd="0" destOrd="1" presId="urn:microsoft.com/office/officeart/2005/8/layout/cycle2"/>
    <dgm:cxn modelId="{E8B5975D-73E2-4F45-B28A-4B1D33B68860}" type="presOf" srcId="{8F27F7CC-EEBE-4E31-9220-EDDE51A891F1}" destId="{E0899684-30AF-4607-84F8-03D5493665BE}" srcOrd="0" destOrd="0" presId="urn:microsoft.com/office/officeart/2005/8/layout/cycle2"/>
    <dgm:cxn modelId="{59E139B2-47C9-4AF2-BFE0-B9E62333D6B7}" type="presOf" srcId="{64116226-AB5C-4563-93F6-0CD7B8BC08C3}" destId="{4C0F304B-B3B7-43F3-97B3-6FC950B84560}" srcOrd="0" destOrd="0" presId="urn:microsoft.com/office/officeart/2005/8/layout/cycle2"/>
    <dgm:cxn modelId="{EF936F51-6C36-444F-A736-811757D5CA9C}" type="presOf" srcId="{7D4FC53B-EDB4-4E55-AA16-09BBC6598912}" destId="{4AF4AAB3-4BBB-4E20-94B8-8FED555DEAC0}" srcOrd="0" destOrd="0" presId="urn:microsoft.com/office/officeart/2005/8/layout/cycle2"/>
    <dgm:cxn modelId="{8311B838-2425-4ED7-8395-7685819976E7}" type="presOf" srcId="{8F27F7CC-EEBE-4E31-9220-EDDE51A891F1}" destId="{A2A518E5-046C-4762-9FCC-AE2F295038F1}" srcOrd="1" destOrd="0" presId="urn:microsoft.com/office/officeart/2005/8/layout/cycle2"/>
    <dgm:cxn modelId="{9607E0E1-983D-4D07-B957-942FCB3E591E}" type="presParOf" srcId="{0897F33A-D71C-46AD-B1C8-4B1252D57AC5}" destId="{3DBD57C0-F076-47C6-8C48-57CF8B14CF4C}" srcOrd="0" destOrd="0" presId="urn:microsoft.com/office/officeart/2005/8/layout/cycle2"/>
    <dgm:cxn modelId="{8D3D4F2E-F276-414C-A82A-8A4B851DF288}" type="presParOf" srcId="{0897F33A-D71C-46AD-B1C8-4B1252D57AC5}" destId="{B50AF468-6E99-4536-8B89-C03E8B3F65E6}" srcOrd="1" destOrd="0" presId="urn:microsoft.com/office/officeart/2005/8/layout/cycle2"/>
    <dgm:cxn modelId="{9CB9DB0D-9B89-4882-A4BA-530EA8A5B863}" type="presParOf" srcId="{B50AF468-6E99-4536-8B89-C03E8B3F65E6}" destId="{967B227D-B9F8-4802-83E6-033F3A31AA0F}" srcOrd="0" destOrd="0" presId="urn:microsoft.com/office/officeart/2005/8/layout/cycle2"/>
    <dgm:cxn modelId="{05448BE3-A202-45E4-9AF3-0A4E8CF0BE7D}" type="presParOf" srcId="{0897F33A-D71C-46AD-B1C8-4B1252D57AC5}" destId="{4AF4AAB3-4BBB-4E20-94B8-8FED555DEAC0}" srcOrd="2" destOrd="0" presId="urn:microsoft.com/office/officeart/2005/8/layout/cycle2"/>
    <dgm:cxn modelId="{2B3BCCFF-F27A-4AD6-A710-861886236AD2}" type="presParOf" srcId="{0897F33A-D71C-46AD-B1C8-4B1252D57AC5}" destId="{4C0F304B-B3B7-43F3-97B3-6FC950B84560}" srcOrd="3" destOrd="0" presId="urn:microsoft.com/office/officeart/2005/8/layout/cycle2"/>
    <dgm:cxn modelId="{26C12ED9-D052-4102-BBC2-4336004D6FC9}" type="presParOf" srcId="{4C0F304B-B3B7-43F3-97B3-6FC950B84560}" destId="{11AF0FC8-B183-4E61-89A5-AFF7F2CD3DC0}" srcOrd="0" destOrd="0" presId="urn:microsoft.com/office/officeart/2005/8/layout/cycle2"/>
    <dgm:cxn modelId="{00A45EA8-3293-4E27-893A-A6E12AA9DD8B}" type="presParOf" srcId="{0897F33A-D71C-46AD-B1C8-4B1252D57AC5}" destId="{27943401-C88B-4AEC-A074-B172F08CC3EF}" srcOrd="4" destOrd="0" presId="urn:microsoft.com/office/officeart/2005/8/layout/cycle2"/>
    <dgm:cxn modelId="{58A54D79-E3D7-41BE-9933-6AA9BC3F4ABB}" type="presParOf" srcId="{0897F33A-D71C-46AD-B1C8-4B1252D57AC5}" destId="{E0899684-30AF-4607-84F8-03D5493665BE}" srcOrd="5" destOrd="0" presId="urn:microsoft.com/office/officeart/2005/8/layout/cycle2"/>
    <dgm:cxn modelId="{317A44A5-0D30-4251-B5F7-80F44A3D9EEA}" type="presParOf" srcId="{E0899684-30AF-4607-84F8-03D5493665BE}" destId="{A2A518E5-046C-4762-9FCC-AE2F295038F1}" srcOrd="0" destOrd="0" presId="urn:microsoft.com/office/officeart/2005/8/layout/cycle2"/>
    <dgm:cxn modelId="{2189D686-EE5F-4689-AF9F-E5917A5A0C4A}" type="presParOf" srcId="{0897F33A-D71C-46AD-B1C8-4B1252D57AC5}" destId="{87CD6076-9440-4411-A052-189B402B9CAA}" srcOrd="6" destOrd="0" presId="urn:microsoft.com/office/officeart/2005/8/layout/cycle2"/>
    <dgm:cxn modelId="{55BA697A-D073-49A7-A716-2301EAE26A2E}" type="presParOf" srcId="{0897F33A-D71C-46AD-B1C8-4B1252D57AC5}" destId="{02D0CDB5-D3DC-4378-BAA7-CA5B571023F5}" srcOrd="7" destOrd="0" presId="urn:microsoft.com/office/officeart/2005/8/layout/cycle2"/>
    <dgm:cxn modelId="{33B67D14-855F-4EEF-976B-F481BD831D88}" type="presParOf" srcId="{02D0CDB5-D3DC-4378-BAA7-CA5B571023F5}" destId="{1ABE19AB-0B02-4B93-BFDE-A8D9F7ED1D1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D57C0-F076-47C6-8C48-57CF8B14CF4C}">
      <dsp:nvSpPr>
        <dsp:cNvPr id="0" name=""/>
        <dsp:cNvSpPr/>
      </dsp:nvSpPr>
      <dsp:spPr>
        <a:xfrm rot="60000">
          <a:off x="4114365" y="-192488"/>
          <a:ext cx="2286868" cy="2078971"/>
        </a:xfrm>
        <a:prstGeom prst="ellipse">
          <a:avLst/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Joustava haku ja koulutukseen pääsy 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449269" y="111970"/>
        <a:ext cx="1617060" cy="1470055"/>
      </dsp:txXfrm>
    </dsp:sp>
    <dsp:sp modelId="{B50AF468-6E99-4536-8B89-C03E8B3F65E6}">
      <dsp:nvSpPr>
        <dsp:cNvPr id="0" name=""/>
        <dsp:cNvSpPr/>
      </dsp:nvSpPr>
      <dsp:spPr>
        <a:xfrm rot="2666977" flipH="1" flipV="1">
          <a:off x="6086669" y="1655959"/>
          <a:ext cx="53490" cy="607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6100420" y="1673726"/>
        <a:ext cx="37443" cy="36442"/>
      </dsp:txXfrm>
    </dsp:sp>
    <dsp:sp modelId="{4AF4AAB3-4BBB-4E20-94B8-8FED555DEAC0}">
      <dsp:nvSpPr>
        <dsp:cNvPr id="0" name=""/>
        <dsp:cNvSpPr/>
      </dsp:nvSpPr>
      <dsp:spPr>
        <a:xfrm>
          <a:off x="5821964" y="1503402"/>
          <a:ext cx="2286868" cy="2037394"/>
        </a:xfrm>
        <a:prstGeom prst="ellipse">
          <a:avLst/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u="sng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>
              <a:solidFill>
                <a:schemeClr val="tx1"/>
              </a:solidFill>
            </a:rPr>
            <a:t>Yksi näyttöön perustuva tapa suorittaa tutkinto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6156868" y="1801771"/>
        <a:ext cx="1617060" cy="1440656"/>
      </dsp:txXfrm>
    </dsp:sp>
    <dsp:sp modelId="{4C0F304B-B3B7-43F3-97B3-6FC950B84560}">
      <dsp:nvSpPr>
        <dsp:cNvPr id="0" name=""/>
        <dsp:cNvSpPr/>
      </dsp:nvSpPr>
      <dsp:spPr>
        <a:xfrm rot="8100000">
          <a:off x="6078888" y="3322164"/>
          <a:ext cx="71011" cy="1018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6097071" y="3335008"/>
        <a:ext cx="49708" cy="61127"/>
      </dsp:txXfrm>
    </dsp:sp>
    <dsp:sp modelId="{27943401-C88B-4AEC-A074-B172F08CC3EF}">
      <dsp:nvSpPr>
        <dsp:cNvPr id="0" name=""/>
        <dsp:cNvSpPr/>
      </dsp:nvSpPr>
      <dsp:spPr>
        <a:xfrm>
          <a:off x="4114365" y="3211001"/>
          <a:ext cx="2286868" cy="2037394"/>
        </a:xfrm>
        <a:prstGeom prst="ellipse">
          <a:avLst/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Yksi laki ammatillisesta koulutuksesta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449269" y="3509370"/>
        <a:ext cx="1617060" cy="1440656"/>
      </dsp:txXfrm>
    </dsp:sp>
    <dsp:sp modelId="{E0899684-30AF-4607-84F8-03D5493665BE}">
      <dsp:nvSpPr>
        <dsp:cNvPr id="0" name=""/>
        <dsp:cNvSpPr/>
      </dsp:nvSpPr>
      <dsp:spPr>
        <a:xfrm rot="8100000" flipH="1">
          <a:off x="4383936" y="3292493"/>
          <a:ext cx="45719" cy="1724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4385945" y="3331822"/>
        <a:ext cx="32003" cy="103442"/>
      </dsp:txXfrm>
    </dsp:sp>
    <dsp:sp modelId="{87CD6076-9440-4411-A052-189B402B9CAA}">
      <dsp:nvSpPr>
        <dsp:cNvPr id="0" name=""/>
        <dsp:cNvSpPr/>
      </dsp:nvSpPr>
      <dsp:spPr>
        <a:xfrm>
          <a:off x="2406767" y="1503402"/>
          <a:ext cx="2286868" cy="2037394"/>
        </a:xfrm>
        <a:prstGeom prst="ellipse">
          <a:avLst/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Työvoima-koulutus osaksi ammatillista koulutusta</a:t>
          </a:r>
          <a:endParaRPr lang="en-US" sz="1800" b="1" kern="1200" dirty="0">
            <a:solidFill>
              <a:schemeClr val="tx1"/>
            </a:solidFill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600" kern="1200" dirty="0">
            <a:solidFill>
              <a:schemeClr val="tx1"/>
            </a:solidFill>
          </a:endParaRPr>
        </a:p>
      </dsp:txBody>
      <dsp:txXfrm>
        <a:off x="2741671" y="1801771"/>
        <a:ext cx="1617060" cy="1440656"/>
      </dsp:txXfrm>
    </dsp:sp>
    <dsp:sp modelId="{02D0CDB5-D3DC-4378-BAA7-CA5B571023F5}">
      <dsp:nvSpPr>
        <dsp:cNvPr id="0" name=""/>
        <dsp:cNvSpPr/>
      </dsp:nvSpPr>
      <dsp:spPr>
        <a:xfrm rot="18933023">
          <a:off x="4374476" y="1595378"/>
          <a:ext cx="45719" cy="191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4376438" y="1638464"/>
        <a:ext cx="32003" cy="114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E9C75-C5B7-4C31-807B-607244B260A0}" type="datetimeFigureOut">
              <a:rPr lang="fi-FI" smtClean="0"/>
              <a:t>7.1.2018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28199-E284-4EA2-B7C6-B749EE5365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400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7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655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832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534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320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173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865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334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368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659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821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8.1.2018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5DB34-48F5-45F9-AD14-64E90A2D0A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639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hjaan.fi/" TargetMode="External"/><Relationship Id="rId2" Type="http://schemas.openxmlformats.org/officeDocument/2006/relationships/hyperlink" Target="https://eperusteet.opintopolku.fi/eperusteet-service/api/dokumentit/430648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589582"/>
              </p:ext>
            </p:extLst>
          </p:nvPr>
        </p:nvGraphicFramePr>
        <p:xfrm>
          <a:off x="838200" y="820750"/>
          <a:ext cx="10515600" cy="5023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loud 8"/>
          <p:cNvSpPr/>
          <p:nvPr/>
        </p:nvSpPr>
        <p:spPr>
          <a:xfrm>
            <a:off x="8636686" y="514918"/>
            <a:ext cx="3432811" cy="1842868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Osaamisperusteisuus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11" name="Cloud 10"/>
          <p:cNvSpPr/>
          <p:nvPr/>
        </p:nvSpPr>
        <p:spPr>
          <a:xfrm>
            <a:off x="99642" y="514918"/>
            <a:ext cx="3334043" cy="1842868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Asiakaslähtöisyys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12" name="Cloud 11"/>
          <p:cNvSpPr/>
          <p:nvPr/>
        </p:nvSpPr>
        <p:spPr>
          <a:xfrm>
            <a:off x="8452924" y="4001294"/>
            <a:ext cx="3334043" cy="1842868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Henkilökohtaiset</a:t>
            </a:r>
          </a:p>
          <a:p>
            <a:pPr algn="ctr"/>
            <a:r>
              <a:rPr lang="fi-FI" b="1" dirty="0" smtClean="0">
                <a:solidFill>
                  <a:schemeClr val="tx1"/>
                </a:solidFill>
              </a:rPr>
              <a:t>opintopolut...</a:t>
            </a:r>
          </a:p>
          <a:p>
            <a:pPr algn="ctr"/>
            <a:r>
              <a:rPr lang="fi-FI" b="1" dirty="0" smtClean="0">
                <a:solidFill>
                  <a:schemeClr val="tx1"/>
                </a:solidFill>
              </a:rPr>
              <a:t>osaamispolut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13" name="Cloud 12"/>
          <p:cNvSpPr/>
          <p:nvPr/>
        </p:nvSpPr>
        <p:spPr>
          <a:xfrm>
            <a:off x="475957" y="4513482"/>
            <a:ext cx="3334043" cy="1842868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Tiivis yhteistyö</a:t>
            </a:r>
          </a:p>
          <a:p>
            <a:pPr algn="ctr"/>
            <a:r>
              <a:rPr lang="fi-FI" b="1" dirty="0" smtClean="0">
                <a:solidFill>
                  <a:schemeClr val="tx1"/>
                </a:solidFill>
              </a:rPr>
              <a:t>työelämän kanssa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0976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78188"/>
            <a:ext cx="10591800" cy="1325563"/>
          </a:xfrm>
          <a:solidFill>
            <a:srgbClr val="FFC000"/>
          </a:solidFill>
        </p:spPr>
        <p:txBody>
          <a:bodyPr/>
          <a:lstStyle/>
          <a:p>
            <a:r>
              <a:rPr lang="fi-FI" dirty="0" smtClean="0"/>
              <a:t>Osaamisen todentaminen...tutkintotodistus!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 smtClean="0"/>
              <a:t>Opiskelija</a:t>
            </a:r>
          </a:p>
          <a:p>
            <a:r>
              <a:rPr lang="fi-FI" dirty="0" smtClean="0"/>
              <a:t>On suorittanut ja hankkinut hoksissa (tutkinnon perusteet) asetetun osaamisen tavoitteen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Hakee tutkintotodistuksen?</a:t>
            </a:r>
          </a:p>
          <a:p>
            <a:r>
              <a:rPr lang="fi-FI" dirty="0" smtClean="0"/>
              <a:t>Tsekkaa annetun tutkintotodistuksen  asianmukaisuuden (ohjaus)</a:t>
            </a:r>
          </a:p>
          <a:p>
            <a:pPr lvl="1"/>
            <a:r>
              <a:rPr lang="fi-FI" dirty="0" smtClean="0"/>
              <a:t>Asiakkaan vastuu palvelusta ja tuotteesta </a:t>
            </a:r>
            <a:r>
              <a:rPr lang="fi-FI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fi-FI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28575"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 smtClean="0"/>
              <a:t>Koulutuksen järjestäjä</a:t>
            </a:r>
          </a:p>
          <a:p>
            <a:r>
              <a:rPr lang="fi-FI" dirty="0"/>
              <a:t>Tekee suoritusmerkinnät </a:t>
            </a:r>
          </a:p>
          <a:p>
            <a:r>
              <a:rPr lang="fi-FI" dirty="0"/>
              <a:t>Antaa opiskelijalle todistuksen todennetusta </a:t>
            </a:r>
            <a:r>
              <a:rPr lang="fi-FI" dirty="0" smtClean="0"/>
              <a:t>osaamisesta</a:t>
            </a:r>
          </a:p>
          <a:p>
            <a:pPr lvl="1"/>
            <a:r>
              <a:rPr lang="fi-FI" b="1" dirty="0" smtClean="0"/>
              <a:t>”Tutkintotodistus”</a:t>
            </a:r>
          </a:p>
          <a:p>
            <a:pPr lvl="1"/>
            <a:r>
              <a:rPr lang="fi-FI" b="1" dirty="0" smtClean="0"/>
              <a:t>Todistus suoritetuista tutkinnon osista </a:t>
            </a:r>
            <a:r>
              <a:rPr lang="fi-FI" b="1" smtClean="0"/>
              <a:t>ja liitteet</a:t>
            </a:r>
            <a:endParaRPr lang="fi-FI" b="1" dirty="0"/>
          </a:p>
          <a:p>
            <a:r>
              <a:rPr lang="fi-FI" dirty="0" smtClean="0">
                <a:solidFill>
                  <a:srgbClr val="FF0000"/>
                </a:solidFill>
              </a:rPr>
              <a:t>Todistusprosessin päivitys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Todistusmääräys 2018 alussa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10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8319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i-FI" dirty="0" smtClean="0"/>
              <a:t>Osaamisen todentaminen...palautekysely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 smtClean="0">
                <a:solidFill>
                  <a:srgbClr val="FF0000"/>
                </a:solidFill>
              </a:rPr>
              <a:t>ARVOpalaute </a:t>
            </a:r>
            <a:r>
              <a:rPr lang="fi-FI" dirty="0" smtClean="0">
                <a:solidFill>
                  <a:srgbClr val="FF0000"/>
                </a:solidFill>
              </a:rPr>
              <a:t>– </a:t>
            </a:r>
            <a:r>
              <a:rPr lang="fi-FI" dirty="0" smtClean="0">
                <a:solidFill>
                  <a:srgbClr val="FF0000"/>
                </a:solidFill>
              </a:rPr>
              <a:t>opiskelijapalautekysely</a:t>
            </a:r>
          </a:p>
          <a:p>
            <a:pPr marL="457200" lvl="1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lvl="1"/>
            <a:r>
              <a:rPr lang="fi-FI" b="1" dirty="0" smtClean="0"/>
              <a:t>Lausuntopyyntökierros </a:t>
            </a:r>
            <a:r>
              <a:rPr lang="fi-FI" b="1" dirty="0" smtClean="0"/>
              <a:t>menossa OPH/reformintuki</a:t>
            </a:r>
            <a:endParaRPr lang="fi-FI" b="1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11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pic>
        <p:nvPicPr>
          <p:cNvPr id="10" name="Content Placeholder 9" descr="Colorful &lt;strong&gt;Tulips&lt;/strong&gt; And Blue Sky Free Stock Photo - Public ...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874" y="1371600"/>
            <a:ext cx="4140926" cy="43562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723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i-FI" dirty="0" smtClean="0"/>
              <a:t>Henkilökohtaistaminen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039394" cy="4351338"/>
          </a:xfrm>
        </p:spPr>
        <p:txBody>
          <a:bodyPr/>
          <a:lstStyle/>
          <a:p>
            <a:endParaRPr lang="fi-FI" dirty="0" smtClean="0"/>
          </a:p>
          <a:p>
            <a:r>
              <a:rPr lang="fi-FI" dirty="0" smtClean="0"/>
              <a:t>Osaamisen hankkiminen –puuttuvan osaamisen hankkiminen</a:t>
            </a:r>
          </a:p>
          <a:p>
            <a:endParaRPr lang="fi-FI" dirty="0" smtClean="0"/>
          </a:p>
          <a:p>
            <a:r>
              <a:rPr lang="fi-FI" dirty="0" smtClean="0"/>
              <a:t>Osaamisen osoittaminen (näyttö) ja arviointi</a:t>
            </a:r>
          </a:p>
          <a:p>
            <a:endParaRPr lang="fi-FI" dirty="0" smtClean="0"/>
          </a:p>
          <a:p>
            <a:r>
              <a:rPr lang="fi-FI" dirty="0" smtClean="0"/>
              <a:t>Osaamisen todentaminen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2</a:t>
            </a:fld>
            <a:endParaRPr lang="fi-FI" dirty="0"/>
          </a:p>
        </p:txBody>
      </p:sp>
      <p:pic>
        <p:nvPicPr>
          <p:cNvPr id="9" name="Content Placeholder 8" descr="File:Yellow &lt;strong&gt;tulips&lt;/strong&gt; at Keukenhof.jpg - Wikimedia Commons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823" y="1825625"/>
            <a:ext cx="4053840" cy="41571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572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i-FI" dirty="0" smtClean="0"/>
              <a:t>Osaamisen hankkiminen – </a:t>
            </a:r>
            <a:r>
              <a:rPr lang="fi-FI" dirty="0" smtClean="0">
                <a:solidFill>
                  <a:srgbClr val="FF0000"/>
                </a:solidFill>
              </a:rPr>
              <a:t>puuttuvan</a:t>
            </a:r>
            <a:r>
              <a:rPr lang="fi-FI" dirty="0" smtClean="0"/>
              <a:t> osaamisen hankkiminen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 smtClean="0"/>
              <a:t>Opiskelija</a:t>
            </a:r>
          </a:p>
          <a:p>
            <a:r>
              <a:rPr lang="fi-FI" dirty="0" smtClean="0"/>
              <a:t>On aktiivinen oman osaamisensa suhteen</a:t>
            </a:r>
          </a:p>
          <a:p>
            <a:pPr lvl="1"/>
            <a:r>
              <a:rPr lang="fi-FI" b="1" dirty="0" smtClean="0"/>
              <a:t>Työnkierto, työssä</a:t>
            </a:r>
          </a:p>
          <a:p>
            <a:pPr lvl="1"/>
            <a:r>
              <a:rPr lang="fi-FI" dirty="0" smtClean="0"/>
              <a:t>Valmentava- tai </a:t>
            </a:r>
            <a:r>
              <a:rPr lang="fi-FI" b="1" dirty="0" smtClean="0"/>
              <a:t>tutkintokoulutus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 smtClean="0"/>
              <a:t>Arvioi omaa osaamistaan koko ajan</a:t>
            </a:r>
          </a:p>
          <a:p>
            <a:r>
              <a:rPr lang="fi-FI" dirty="0" smtClean="0"/>
              <a:t>Päivittää hoksiaan yhdessä kj:n kanssa </a:t>
            </a:r>
            <a:r>
              <a:rPr lang="fi-FI" b="1" dirty="0" smtClean="0"/>
              <a:t>(osaamisen hankkimisen suunnitelma)</a:t>
            </a:r>
          </a:p>
          <a:p>
            <a:pPr lvl="1"/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38100"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 smtClean="0"/>
              <a:t>Koulutuksen järjestäjä</a:t>
            </a:r>
          </a:p>
          <a:p>
            <a:r>
              <a:rPr lang="fi-FI" dirty="0" smtClean="0"/>
              <a:t>Mahdollistaa hoksin mukaisen osaamisen hankkimisen</a:t>
            </a:r>
          </a:p>
          <a:p>
            <a:r>
              <a:rPr lang="fi-FI" dirty="0" smtClean="0"/>
              <a:t>Seuraa opiskelijan osaamisen kehittymistä (palaute) ja tavoitteen saavuttamista</a:t>
            </a:r>
          </a:p>
          <a:p>
            <a:r>
              <a:rPr lang="fi-FI" dirty="0" smtClean="0"/>
              <a:t>Tukee ja ohjaa (erityinen tuki, oppimisvalmiudet)</a:t>
            </a:r>
          </a:p>
          <a:p>
            <a:r>
              <a:rPr lang="fi-FI" dirty="0" smtClean="0"/>
              <a:t>Päivittää </a:t>
            </a:r>
            <a:r>
              <a:rPr lang="fi-FI" b="1" dirty="0" smtClean="0"/>
              <a:t>opiskelijan kanssa </a:t>
            </a:r>
            <a:r>
              <a:rPr lang="fi-FI" dirty="0" smtClean="0"/>
              <a:t>hoksia</a:t>
            </a:r>
          </a:p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7308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/>
              <a:t/>
            </a:r>
            <a:br>
              <a:rPr lang="fi-FI" b="1" dirty="0"/>
            </a:br>
            <a:r>
              <a:rPr lang="fi-FI" b="1" dirty="0" smtClean="0"/>
              <a:t>Palaute </a:t>
            </a:r>
            <a:r>
              <a:rPr lang="fi-FI" b="1" dirty="0"/>
              <a:t>osaamisen kehittymisestä (L 51 </a:t>
            </a:r>
            <a:r>
              <a:rPr lang="fi-FI" b="1" dirty="0" smtClean="0"/>
              <a:t>§) OPH: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dirty="0" smtClean="0"/>
              <a:t>Opiskelijalle </a:t>
            </a:r>
            <a:r>
              <a:rPr lang="fi-FI" dirty="0"/>
              <a:t>annettavalla </a:t>
            </a:r>
            <a:r>
              <a:rPr lang="fi-FI" b="1" dirty="0"/>
              <a:t>palautteella ohjataan ja kannustetaan </a:t>
            </a:r>
            <a:r>
              <a:rPr lang="fi-FI" dirty="0"/>
              <a:t>henkilökohtaisen osaamisen kehittämissuunnitelman mukaisten tavoitteiden saavuttamiseen sekä </a:t>
            </a:r>
            <a:r>
              <a:rPr lang="fi-FI" b="1" dirty="0"/>
              <a:t>kehitetään edellytyksiä itsearviointiin</a:t>
            </a:r>
          </a:p>
          <a:p>
            <a:r>
              <a:rPr lang="fi-FI" dirty="0"/>
              <a:t>Opiskelijalla on oikeus saada </a:t>
            </a:r>
            <a:r>
              <a:rPr lang="fi-FI" b="1" dirty="0"/>
              <a:t>palautetta </a:t>
            </a:r>
            <a:r>
              <a:rPr lang="fi-FI" dirty="0"/>
              <a:t>(</a:t>
            </a:r>
            <a:r>
              <a:rPr lang="fi-FI" b="1" dirty="0"/>
              <a:t>kirjallista tai suullista</a:t>
            </a:r>
            <a:r>
              <a:rPr lang="fi-FI" dirty="0"/>
              <a:t>) </a:t>
            </a:r>
            <a:r>
              <a:rPr lang="fi-FI" dirty="0" smtClean="0"/>
              <a:t>osaamisensa kehittymisestä </a:t>
            </a:r>
            <a:r>
              <a:rPr lang="fi-FI" dirty="0"/>
              <a:t>tutkinnon </a:t>
            </a:r>
            <a:r>
              <a:rPr lang="fi-FI" dirty="0" smtClean="0"/>
              <a:t>suorittamisen (prosessin) </a:t>
            </a:r>
            <a:r>
              <a:rPr lang="fi-FI" dirty="0"/>
              <a:t>aikana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074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/>
              <a:t/>
            </a:r>
            <a:br>
              <a:rPr lang="fi-FI" b="1" dirty="0"/>
            </a:br>
            <a:r>
              <a:rPr lang="fi-FI" b="1" dirty="0" smtClean="0"/>
              <a:t>Palaute </a:t>
            </a:r>
            <a:r>
              <a:rPr lang="fi-FI" b="1" dirty="0"/>
              <a:t>osaamisen </a:t>
            </a:r>
            <a:r>
              <a:rPr lang="fi-FI" b="1" dirty="0" smtClean="0"/>
              <a:t>kehittymisestä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Tutkintokoulutuksen opiskelija saa osaamisen </a:t>
            </a:r>
            <a:r>
              <a:rPr lang="fi-FI" dirty="0"/>
              <a:t>kehittymistä </a:t>
            </a:r>
            <a:r>
              <a:rPr lang="fi-FI" b="1" dirty="0" smtClean="0"/>
              <a:t>säännöllisesti palautetta</a:t>
            </a:r>
            <a:r>
              <a:rPr lang="fi-FI" dirty="0" smtClean="0"/>
              <a:t>:</a:t>
            </a:r>
          </a:p>
          <a:p>
            <a:pPr lvl="1"/>
            <a:r>
              <a:rPr lang="fi-FI" dirty="0" smtClean="0"/>
              <a:t>opetuksesta </a:t>
            </a:r>
            <a:r>
              <a:rPr lang="fi-FI" dirty="0"/>
              <a:t>vastaavat </a:t>
            </a:r>
            <a:r>
              <a:rPr lang="fi-FI" dirty="0" smtClean="0"/>
              <a:t>opettajat ja ohjaajat</a:t>
            </a:r>
            <a:endParaRPr lang="fi-FI" dirty="0"/>
          </a:p>
          <a:p>
            <a:pPr lvl="1"/>
            <a:r>
              <a:rPr lang="fi-FI" b="1" dirty="0" smtClean="0"/>
              <a:t>työpaikalla </a:t>
            </a:r>
            <a:r>
              <a:rPr lang="fi-FI" b="1" dirty="0"/>
              <a:t>järjestettävän koulutuksen aikana myös vastuullinen työpaikkaohjaaja </a:t>
            </a:r>
            <a:endParaRPr lang="fi-FI" dirty="0"/>
          </a:p>
          <a:p>
            <a:r>
              <a:rPr lang="fi-FI" dirty="0" smtClean="0">
                <a:solidFill>
                  <a:srgbClr val="FF0000"/>
                </a:solidFill>
              </a:rPr>
              <a:t>pt=Työpaikkaohjaajaksi </a:t>
            </a:r>
            <a:r>
              <a:rPr lang="fi-FI" dirty="0">
                <a:solidFill>
                  <a:srgbClr val="FF0000"/>
                </a:solidFill>
              </a:rPr>
              <a:t>valmentautuminen, 5 </a:t>
            </a:r>
            <a:r>
              <a:rPr lang="fi-FI" dirty="0" smtClean="0">
                <a:solidFill>
                  <a:srgbClr val="FF0000"/>
                </a:solidFill>
              </a:rPr>
              <a:t>osp </a:t>
            </a:r>
            <a:r>
              <a:rPr lang="fi-FI" dirty="0" smtClean="0"/>
              <a:t>(Maiju s</a:t>
            </a:r>
            <a:r>
              <a:rPr lang="fi-FI" dirty="0"/>
              <a:t>. 57)</a:t>
            </a:r>
          </a:p>
          <a:p>
            <a:pPr lvl="1"/>
            <a:r>
              <a:rPr lang="fi-FI" dirty="0">
                <a:hlinkClick r:id="rId2"/>
              </a:rPr>
              <a:t>https://eperusteet.opintopolku.fi/eperusteet-service/api/dokumentit/4306486</a:t>
            </a:r>
            <a:r>
              <a:rPr lang="fi-FI" dirty="0"/>
              <a:t> </a:t>
            </a:r>
          </a:p>
          <a:p>
            <a:pPr lvl="1"/>
            <a:r>
              <a:rPr lang="fi-FI" dirty="0">
                <a:hlinkClick r:id="rId3"/>
              </a:rPr>
              <a:t>https://ohjaan.fi</a:t>
            </a:r>
            <a:r>
              <a:rPr lang="fi-FI" dirty="0"/>
              <a:t> </a:t>
            </a:r>
          </a:p>
          <a:p>
            <a:pPr marL="457200" lvl="1" indent="0">
              <a:buNone/>
            </a:pPr>
            <a:endParaRPr lang="fi-FI" dirty="0"/>
          </a:p>
          <a:p>
            <a:endParaRPr lang="fi-FI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9371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394" y="365125"/>
            <a:ext cx="10648406" cy="1325563"/>
          </a:xfrm>
          <a:solidFill>
            <a:srgbClr val="FFC000"/>
          </a:solidFill>
        </p:spPr>
        <p:txBody>
          <a:bodyPr/>
          <a:lstStyle/>
          <a:p>
            <a:r>
              <a:rPr lang="fi-FI" dirty="0" smtClean="0"/>
              <a:t>Osaamisen osoittaminen (näyttö) ja arviointi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b="1" dirty="0" smtClean="0"/>
              <a:t>Opiskelija</a:t>
            </a:r>
          </a:p>
          <a:p>
            <a:r>
              <a:rPr lang="fi-FI" dirty="0" smtClean="0"/>
              <a:t>Osallistuu näytön suunnitteluun</a:t>
            </a:r>
          </a:p>
          <a:p>
            <a:r>
              <a:rPr lang="fi-FI" dirty="0" smtClean="0"/>
              <a:t>Antaa näytön </a:t>
            </a:r>
            <a:r>
              <a:rPr lang="fi-FI" b="1" dirty="0" smtClean="0"/>
              <a:t>tutkinnon osittain</a:t>
            </a:r>
          </a:p>
          <a:p>
            <a:r>
              <a:rPr lang="fi-FI" dirty="0" smtClean="0"/>
              <a:t>Arvioi omaa osaamistaan (</a:t>
            </a:r>
            <a:r>
              <a:rPr lang="fi-FI" b="1" dirty="0" smtClean="0"/>
              <a:t>ei määräävä)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b="1" dirty="0" smtClean="0"/>
              <a:t>Osaamisen osoittamisen suunnitelma </a:t>
            </a:r>
            <a:r>
              <a:rPr lang="fi-FI" dirty="0" smtClean="0"/>
              <a:t>(hoks)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b="1" dirty="0" smtClean="0"/>
              <a:t>Koulutuksen järjestäjä</a:t>
            </a:r>
          </a:p>
          <a:p>
            <a:r>
              <a:rPr lang="fi-FI" dirty="0" smtClean="0"/>
              <a:t>Vastaa näytön suunnittelusta ja toteutuksesta.</a:t>
            </a:r>
            <a:endParaRPr lang="fi-FI" dirty="0"/>
          </a:p>
          <a:p>
            <a:r>
              <a:rPr lang="fi-FI" dirty="0" smtClean="0"/>
              <a:t>Varmistaa opiskelijan </a:t>
            </a:r>
            <a:r>
              <a:rPr lang="fi-FI" b="1" dirty="0" smtClean="0"/>
              <a:t>valmiudet</a:t>
            </a:r>
            <a:r>
              <a:rPr lang="fi-FI" dirty="0" smtClean="0"/>
              <a:t> näyttöön</a:t>
            </a:r>
          </a:p>
          <a:p>
            <a:r>
              <a:rPr lang="fi-FI" dirty="0" smtClean="0"/>
              <a:t>Hankkii, nimeää ja perehdyttää arvioijat </a:t>
            </a:r>
            <a:endParaRPr lang="fi-FI" dirty="0" smtClean="0"/>
          </a:p>
          <a:p>
            <a:r>
              <a:rPr lang="fi-FI" dirty="0" smtClean="0"/>
              <a:t>Arvioi</a:t>
            </a:r>
            <a:r>
              <a:rPr lang="fi-FI" dirty="0" smtClean="0"/>
              <a:t>, dokumentoi ja tiedottaa arviointipäätöksen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Arviointisuunnitelma? On jo olemassa...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9617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i-FI" dirty="0"/>
              <a:t>Osaamisen osoittaminen </a:t>
            </a:r>
            <a:r>
              <a:rPr lang="fi-FI" dirty="0" smtClean="0"/>
              <a:t>(näyttö) ja arviointi OPH: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601" cy="45359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b="1" dirty="0"/>
              <a:t>Osaamisen arvioijat (L 54 §)</a:t>
            </a:r>
            <a:endParaRPr lang="fi-FI" dirty="0"/>
          </a:p>
          <a:p>
            <a:r>
              <a:rPr lang="fi-FI" dirty="0" smtClean="0"/>
              <a:t>Ammatillisten </a:t>
            </a:r>
            <a:r>
              <a:rPr lang="fi-FI" dirty="0"/>
              <a:t>tutkinnon osien osaamisen arvioinnin toteuttavat ja arvioinnista päättävät yhdessä tutkinnon osittain koulutuksen järjestäjän nimeämät </a:t>
            </a:r>
            <a:r>
              <a:rPr lang="fi-FI" b="1" dirty="0"/>
              <a:t>kaksi</a:t>
            </a:r>
            <a:r>
              <a:rPr lang="fi-FI" dirty="0"/>
              <a:t> </a:t>
            </a:r>
            <a:r>
              <a:rPr lang="fi-FI" dirty="0" smtClean="0"/>
              <a:t>arvioijaa</a:t>
            </a:r>
            <a:r>
              <a:rPr lang="fi-FI" dirty="0" smtClean="0"/>
              <a:t>:</a:t>
            </a:r>
          </a:p>
          <a:p>
            <a:pPr marL="0" indent="0">
              <a:buNone/>
            </a:pPr>
            <a:endParaRPr lang="fi-FI" dirty="0" smtClean="0"/>
          </a:p>
          <a:p>
            <a:pPr marL="914400" lvl="1" indent="-457200">
              <a:buFont typeface="+mj-lt"/>
              <a:buAutoNum type="arabicPeriod"/>
            </a:pPr>
            <a:r>
              <a:rPr lang="fi-FI" dirty="0" smtClean="0"/>
              <a:t>t</a:t>
            </a:r>
            <a:r>
              <a:rPr lang="fi-FI" b="1" dirty="0" smtClean="0"/>
              <a:t>oinen </a:t>
            </a:r>
            <a:r>
              <a:rPr lang="fi-FI" b="1" dirty="0"/>
              <a:t>työelämän edustaja </a:t>
            </a:r>
            <a:r>
              <a:rPr lang="fi-FI" dirty="0"/>
              <a:t>(</a:t>
            </a:r>
            <a:r>
              <a:rPr lang="fi-FI" dirty="0" smtClean="0"/>
              <a:t>ta, </a:t>
            </a:r>
            <a:r>
              <a:rPr lang="fi-FI" dirty="0"/>
              <a:t>tt, itsenäinen ammatinharjoittaja</a:t>
            </a:r>
            <a:r>
              <a:rPr lang="fi-FI" dirty="0" smtClean="0"/>
              <a:t>) ja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dirty="0" smtClean="0"/>
              <a:t>t</a:t>
            </a:r>
            <a:r>
              <a:rPr lang="fi-FI" b="1" dirty="0" smtClean="0"/>
              <a:t>oinen </a:t>
            </a:r>
            <a:r>
              <a:rPr lang="fi-FI" b="1" dirty="0"/>
              <a:t>arvioijista on pedagogisesti pätevä ja kelpoinen opettaja tai erityisestä syystä muu koulutuksen järjestäjän edustaja </a:t>
            </a:r>
            <a:endParaRPr lang="fi-FI" b="1" dirty="0" smtClean="0"/>
          </a:p>
          <a:p>
            <a:pPr lvl="1"/>
            <a:endParaRPr lang="fi-FI" b="1" dirty="0" smtClean="0"/>
          </a:p>
          <a:p>
            <a:r>
              <a:rPr lang="fi-FI" dirty="0" smtClean="0"/>
              <a:t>Yto-osa-alueiden </a:t>
            </a:r>
            <a:r>
              <a:rPr lang="fi-FI" dirty="0"/>
              <a:t>arviointi ammatillisten tutkinnon osien yhteydessä, voidaan kuulla myös te-edustajaa, opettaja kuitenkin aina päättää yto-osa-alueiden  arvioinnista. </a:t>
            </a:r>
          </a:p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6074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i-FI" dirty="0"/>
              <a:t>Osaamisen osoittaminen </a:t>
            </a:r>
            <a:r>
              <a:rPr lang="fi-FI" dirty="0" smtClean="0"/>
              <a:t>(näyttö) ja arviointi </a:t>
            </a:r>
            <a:r>
              <a:rPr lang="fi-FI" dirty="0"/>
              <a:t>OPH: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 smtClean="0"/>
              <a:t>Arvioijien valinta ja perehdys </a:t>
            </a:r>
            <a:r>
              <a:rPr lang="fi-FI" b="1" dirty="0" smtClean="0">
                <a:solidFill>
                  <a:srgbClr val="FF0000"/>
                </a:solidFill>
              </a:rPr>
              <a:t>(Arviointisuunnitelma)</a:t>
            </a:r>
            <a:endParaRPr lang="fi-FI" b="1" dirty="0">
              <a:solidFill>
                <a:srgbClr val="FF0000"/>
              </a:solidFill>
            </a:endParaRPr>
          </a:p>
          <a:p>
            <a:r>
              <a:rPr lang="fi-FI" dirty="0"/>
              <a:t>Riittävä suoritettavaan tutkintoon/arvioitavaan tutkinnon osaan liittyvä ammattitaito ja osaaminen</a:t>
            </a:r>
          </a:p>
          <a:p>
            <a:r>
              <a:rPr lang="fi-FI" dirty="0" smtClean="0"/>
              <a:t>Riittävä </a:t>
            </a:r>
            <a:r>
              <a:rPr lang="fi-FI" dirty="0"/>
              <a:t>ammattitaito arvioitavalla ammattialalla</a:t>
            </a:r>
          </a:p>
          <a:p>
            <a:r>
              <a:rPr lang="fi-FI" dirty="0" smtClean="0"/>
              <a:t>Riittävä </a:t>
            </a:r>
            <a:r>
              <a:rPr lang="fi-FI" dirty="0"/>
              <a:t>perehtyneisyys arviointiin, sen lähtökohtiin  </a:t>
            </a:r>
          </a:p>
          <a:p>
            <a:r>
              <a:rPr lang="fi-FI" dirty="0" smtClean="0"/>
              <a:t>Riittävä </a:t>
            </a:r>
            <a:r>
              <a:rPr lang="fi-FI" dirty="0"/>
              <a:t>perehtyneisyys tutkinnon perusteisiin</a:t>
            </a:r>
          </a:p>
          <a:p>
            <a:r>
              <a:rPr lang="fi-FI" b="1" dirty="0" smtClean="0"/>
              <a:t>Kj:n tehtävänä </a:t>
            </a:r>
            <a:r>
              <a:rPr lang="fi-FI" b="1" dirty="0"/>
              <a:t>on perehdyttää työelämää edustavat arvioijat osaamisen arviointiin </a:t>
            </a:r>
          </a:p>
          <a:p>
            <a:r>
              <a:rPr lang="fi-FI" dirty="0" smtClean="0"/>
              <a:t>Arvioijien </a:t>
            </a:r>
            <a:r>
              <a:rPr lang="fi-FI" dirty="0"/>
              <a:t>esteellisyyteen sovelletaan hallintolakia 27-29 §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5285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i-FI" dirty="0"/>
              <a:t>Osaamisen osoittaminen (ja arviointi)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/>
              <a:t>Arviointiasteikko</a:t>
            </a:r>
          </a:p>
          <a:p>
            <a:r>
              <a:rPr lang="fi-FI" dirty="0" smtClean="0"/>
              <a:t>Ammatillinen perustutkinto 1-2 tyydyttävä, 3-4 hyvä, 5 kiitettävä</a:t>
            </a:r>
          </a:p>
          <a:p>
            <a:pPr lvl="1"/>
            <a:r>
              <a:rPr lang="fi-FI" dirty="0" smtClean="0"/>
              <a:t>Ammatillisten tutkinnon osien </a:t>
            </a:r>
          </a:p>
          <a:p>
            <a:pPr lvl="1"/>
            <a:r>
              <a:rPr lang="fi-FI" dirty="0" smtClean="0"/>
              <a:t>Yhteisten tutkinnon osien osa-alueiden </a:t>
            </a:r>
          </a:p>
          <a:p>
            <a:r>
              <a:rPr lang="fi-FI" dirty="0" smtClean="0"/>
              <a:t>Ammatti- ja erikoisammattitutkinto hyväksytty/hylätty</a:t>
            </a:r>
          </a:p>
          <a:p>
            <a:r>
              <a:rPr lang="fi-FI" dirty="0" smtClean="0"/>
              <a:t>Valma (valmentava koulutus) hyväksytty/hylätty</a:t>
            </a:r>
          </a:p>
          <a:p>
            <a:r>
              <a:rPr lang="fi-FI" dirty="0" smtClean="0"/>
              <a:t>Telma (työhön ja itsenäiseen elämään valmentava koulutus) sanallinen arviointi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DB34-48F5-45F9-AD14-64E90A2D0A2E}" type="slidenum">
              <a:rPr lang="fi-FI" smtClean="0"/>
              <a:t>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Maiju Kangasaho Haaga-Helia Ammatillinen opettajakorkeakoulu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8.1.2018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8246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3717</TotalTime>
  <Words>559</Words>
  <Application>Microsoft Office PowerPoint</Application>
  <PresentationFormat>Widescreen</PresentationFormat>
  <Paragraphs>135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PowerPoint Presentation</vt:lpstr>
      <vt:lpstr>Henkilökohtaistaminen</vt:lpstr>
      <vt:lpstr>Osaamisen hankkiminen – puuttuvan osaamisen hankkiminen</vt:lpstr>
      <vt:lpstr>  Palaute osaamisen kehittymisestä (L 51 §) OPH:  </vt:lpstr>
      <vt:lpstr>  Palaute osaamisen kehittymisestä  </vt:lpstr>
      <vt:lpstr>Osaamisen osoittaminen (näyttö) ja arviointi</vt:lpstr>
      <vt:lpstr>Osaamisen osoittaminen (näyttö) ja arviointi OPH:</vt:lpstr>
      <vt:lpstr>Osaamisen osoittaminen (näyttö) ja arviointi OPH:</vt:lpstr>
      <vt:lpstr>Osaamisen osoittaminen (ja arviointi)</vt:lpstr>
      <vt:lpstr>Osaamisen todentaminen...tutkintotodistus!</vt:lpstr>
      <vt:lpstr>Osaamisen todentaminen...palautekysely</vt:lpstr>
    </vt:vector>
  </TitlesOfParts>
  <Company>Haaga-Helia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Kangasaho Maiju</dc:creator>
  <cp:lastModifiedBy>Kangasaho Maiju</cp:lastModifiedBy>
  <cp:revision>103</cp:revision>
  <cp:lastPrinted>2018-01-04T10:58:14Z</cp:lastPrinted>
  <dcterms:created xsi:type="dcterms:W3CDTF">2017-12-01T18:42:21Z</dcterms:created>
  <dcterms:modified xsi:type="dcterms:W3CDTF">2018-01-07T17:59:10Z</dcterms:modified>
</cp:coreProperties>
</file>