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C48AE-3888-45EC-A309-4171D9B6E5D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E74358-ED15-4677-A768-8E81530C3AA0}">
      <dgm:prSet/>
      <dgm:spPr/>
      <dgm:t>
        <a:bodyPr/>
        <a:lstStyle/>
        <a:p>
          <a:r>
            <a:rPr lang="fi-FI" b="0" i="0"/>
            <a:t>Yhdenvertaisuuslain noudattamista valvovat yhdenvertaisuusval­tuutettu, yhdenvertaisuus- ja tasa-arvolautakunta se­kä työsuojeluviranomaiset. Poliisi tutkii syrjintä- tai syrjintään liittyviä rikoksia. Tasa-arvovaltuutetun tehtävä on valvoa tasa-arvolain noudattamista.</a:t>
          </a:r>
          <a:endParaRPr lang="en-US"/>
        </a:p>
      </dgm:t>
    </dgm:pt>
    <dgm:pt modelId="{3B5F8671-9394-4B36-9182-D6B15109747A}" type="parTrans" cxnId="{A2794103-DB1D-4422-9928-49DB14AA1BF5}">
      <dgm:prSet/>
      <dgm:spPr/>
      <dgm:t>
        <a:bodyPr/>
        <a:lstStyle/>
        <a:p>
          <a:endParaRPr lang="en-US"/>
        </a:p>
      </dgm:t>
    </dgm:pt>
    <dgm:pt modelId="{18F68B46-802F-4399-AA92-5AF39CBD065F}" type="sibTrans" cxnId="{A2794103-DB1D-4422-9928-49DB14AA1BF5}">
      <dgm:prSet/>
      <dgm:spPr/>
      <dgm:t>
        <a:bodyPr/>
        <a:lstStyle/>
        <a:p>
          <a:endParaRPr lang="en-US"/>
        </a:p>
      </dgm:t>
    </dgm:pt>
    <dgm:pt modelId="{580D8AAD-DA47-44CC-9B5A-D80277AAE4C7}">
      <dgm:prSet/>
      <dgm:spPr/>
      <dgm:t>
        <a:bodyPr/>
        <a:lstStyle/>
        <a:p>
          <a:r>
            <a:rPr lang="fi-FI" b="0" i="0"/>
            <a:t>Kansalaisjärjestöt ovat keskeisiä toimijoita eri ryhmien yhdenvertaisuuden edistämisessä.</a:t>
          </a:r>
          <a:endParaRPr lang="en-US"/>
        </a:p>
      </dgm:t>
    </dgm:pt>
    <dgm:pt modelId="{406C9B56-E912-44F0-B3F7-1671B1FD61B3}" type="parTrans" cxnId="{3FF91F55-48E5-4315-850E-7D4E6F93204F}">
      <dgm:prSet/>
      <dgm:spPr/>
      <dgm:t>
        <a:bodyPr/>
        <a:lstStyle/>
        <a:p>
          <a:endParaRPr lang="en-US"/>
        </a:p>
      </dgm:t>
    </dgm:pt>
    <dgm:pt modelId="{0F44815A-E68E-4DF5-A0CA-AA2E5EC28D08}" type="sibTrans" cxnId="{3FF91F55-48E5-4315-850E-7D4E6F93204F}">
      <dgm:prSet/>
      <dgm:spPr/>
      <dgm:t>
        <a:bodyPr/>
        <a:lstStyle/>
        <a:p>
          <a:endParaRPr lang="en-US"/>
        </a:p>
      </dgm:t>
    </dgm:pt>
    <dgm:pt modelId="{6BD45155-C0FF-49BA-8ADD-643D6AAF40B0}" type="pres">
      <dgm:prSet presAssocID="{C91C48AE-3888-45EC-A309-4171D9B6E5DC}" presName="linear" presStyleCnt="0">
        <dgm:presLayoutVars>
          <dgm:animLvl val="lvl"/>
          <dgm:resizeHandles val="exact"/>
        </dgm:presLayoutVars>
      </dgm:prSet>
      <dgm:spPr/>
    </dgm:pt>
    <dgm:pt modelId="{EDD877EC-D09F-4235-B4D6-51B38C9B67C1}" type="pres">
      <dgm:prSet presAssocID="{67E74358-ED15-4677-A768-8E81530C3A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3D1A697-73EA-45DE-BE7B-C2F4E9384EF6}" type="pres">
      <dgm:prSet presAssocID="{18F68B46-802F-4399-AA92-5AF39CBD065F}" presName="spacer" presStyleCnt="0"/>
      <dgm:spPr/>
    </dgm:pt>
    <dgm:pt modelId="{9D97471A-9ADC-41C7-BC7A-A83B647D660D}" type="pres">
      <dgm:prSet presAssocID="{580D8AAD-DA47-44CC-9B5A-D80277AAE4C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2794103-DB1D-4422-9928-49DB14AA1BF5}" srcId="{C91C48AE-3888-45EC-A309-4171D9B6E5DC}" destId="{67E74358-ED15-4677-A768-8E81530C3AA0}" srcOrd="0" destOrd="0" parTransId="{3B5F8671-9394-4B36-9182-D6B15109747A}" sibTransId="{18F68B46-802F-4399-AA92-5AF39CBD065F}"/>
    <dgm:cxn modelId="{C689B961-3020-4343-BCDB-B7090C1AEDB8}" type="presOf" srcId="{C91C48AE-3888-45EC-A309-4171D9B6E5DC}" destId="{6BD45155-C0FF-49BA-8ADD-643D6AAF40B0}" srcOrd="0" destOrd="0" presId="urn:microsoft.com/office/officeart/2005/8/layout/vList2"/>
    <dgm:cxn modelId="{1DAFCA45-16EE-4530-A038-9E567CBB66DE}" type="presOf" srcId="{67E74358-ED15-4677-A768-8E81530C3AA0}" destId="{EDD877EC-D09F-4235-B4D6-51B38C9B67C1}" srcOrd="0" destOrd="0" presId="urn:microsoft.com/office/officeart/2005/8/layout/vList2"/>
    <dgm:cxn modelId="{92822670-3348-438C-A1CF-E97CCE13FA81}" type="presOf" srcId="{580D8AAD-DA47-44CC-9B5A-D80277AAE4C7}" destId="{9D97471A-9ADC-41C7-BC7A-A83B647D660D}" srcOrd="0" destOrd="0" presId="urn:microsoft.com/office/officeart/2005/8/layout/vList2"/>
    <dgm:cxn modelId="{3FF91F55-48E5-4315-850E-7D4E6F93204F}" srcId="{C91C48AE-3888-45EC-A309-4171D9B6E5DC}" destId="{580D8AAD-DA47-44CC-9B5A-D80277AAE4C7}" srcOrd="1" destOrd="0" parTransId="{406C9B56-E912-44F0-B3F7-1671B1FD61B3}" sibTransId="{0F44815A-E68E-4DF5-A0CA-AA2E5EC28D08}"/>
    <dgm:cxn modelId="{FF67BBC9-E582-4883-9564-D83CCB686D07}" type="presParOf" srcId="{6BD45155-C0FF-49BA-8ADD-643D6AAF40B0}" destId="{EDD877EC-D09F-4235-B4D6-51B38C9B67C1}" srcOrd="0" destOrd="0" presId="urn:microsoft.com/office/officeart/2005/8/layout/vList2"/>
    <dgm:cxn modelId="{4FEEB3C6-8981-40A8-A91B-359218DFBF95}" type="presParOf" srcId="{6BD45155-C0FF-49BA-8ADD-643D6AAF40B0}" destId="{D3D1A697-73EA-45DE-BE7B-C2F4E9384EF6}" srcOrd="1" destOrd="0" presId="urn:microsoft.com/office/officeart/2005/8/layout/vList2"/>
    <dgm:cxn modelId="{0A02CCB4-69B8-4004-818C-BB1646CAF223}" type="presParOf" srcId="{6BD45155-C0FF-49BA-8ADD-643D6AAF40B0}" destId="{9D97471A-9ADC-41C7-BC7A-A83B647D660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ECE15-8253-4CB6-A82C-9063D86F5CD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0685368-C636-4CA2-91A5-A7DA953922FE}">
      <dgm:prSet/>
      <dgm:spPr/>
      <dgm:t>
        <a:bodyPr/>
        <a:lstStyle/>
        <a:p>
          <a:r>
            <a:rPr lang="fi-FI" b="1" i="0"/>
            <a:t>ROMANIT</a:t>
          </a:r>
          <a:endParaRPr lang="en-US"/>
        </a:p>
      </dgm:t>
    </dgm:pt>
    <dgm:pt modelId="{2C49506D-C511-403F-8BAF-A49F2238C3A4}" type="parTrans" cxnId="{6B7CC8E2-FD83-4C20-9A48-0BFC74DA1C89}">
      <dgm:prSet/>
      <dgm:spPr/>
      <dgm:t>
        <a:bodyPr/>
        <a:lstStyle/>
        <a:p>
          <a:endParaRPr lang="en-US"/>
        </a:p>
      </dgm:t>
    </dgm:pt>
    <dgm:pt modelId="{8A1EE689-071A-4199-B9A5-C95695E3DDF4}" type="sibTrans" cxnId="{6B7CC8E2-FD83-4C20-9A48-0BFC74DA1C89}">
      <dgm:prSet/>
      <dgm:spPr/>
      <dgm:t>
        <a:bodyPr/>
        <a:lstStyle/>
        <a:p>
          <a:endParaRPr lang="en-US"/>
        </a:p>
      </dgm:t>
    </dgm:pt>
    <dgm:pt modelId="{A9E28A49-3860-423A-AE70-9B8E3BD35754}">
      <dgm:prSet/>
      <dgm:spPr/>
      <dgm:t>
        <a:bodyPr/>
        <a:lstStyle/>
        <a:p>
          <a:r>
            <a:rPr lang="fi-FI" b="0" i="0"/>
            <a:t>Romaneihin kohdistuvat ennakkoluulot heikentävät romanien yhdenvertaisia mahdollisuuksia työllistyä</a:t>
          </a:r>
          <a:endParaRPr lang="en-US"/>
        </a:p>
      </dgm:t>
    </dgm:pt>
    <dgm:pt modelId="{C9107C41-0876-4CEC-AF8E-471C23EB13F4}" type="parTrans" cxnId="{242B3600-76A4-47B3-8F7A-4C6C9F6D9411}">
      <dgm:prSet/>
      <dgm:spPr/>
      <dgm:t>
        <a:bodyPr/>
        <a:lstStyle/>
        <a:p>
          <a:endParaRPr lang="en-US"/>
        </a:p>
      </dgm:t>
    </dgm:pt>
    <dgm:pt modelId="{910AEBEF-0B30-475F-ACC7-AB1C3BF38B46}" type="sibTrans" cxnId="{242B3600-76A4-47B3-8F7A-4C6C9F6D9411}">
      <dgm:prSet/>
      <dgm:spPr/>
      <dgm:t>
        <a:bodyPr/>
        <a:lstStyle/>
        <a:p>
          <a:endParaRPr lang="en-US"/>
        </a:p>
      </dgm:t>
    </dgm:pt>
    <dgm:pt modelId="{50AE11B7-3106-4DE0-B87E-452120BE9A59}">
      <dgm:prSet/>
      <dgm:spPr/>
      <dgm:t>
        <a:bodyPr/>
        <a:lstStyle/>
        <a:p>
          <a:r>
            <a:rPr lang="fi-FI" b="0" i="0"/>
            <a:t>Romanilapsia kiusataan kouluissa muita lapsia enemmän</a:t>
          </a:r>
          <a:endParaRPr lang="en-US"/>
        </a:p>
      </dgm:t>
    </dgm:pt>
    <dgm:pt modelId="{B13B8A43-ABA2-4764-B4CB-D9B7125A340E}" type="parTrans" cxnId="{793F30B6-AADC-45D2-BBD7-681F6B337AE8}">
      <dgm:prSet/>
      <dgm:spPr/>
      <dgm:t>
        <a:bodyPr/>
        <a:lstStyle/>
        <a:p>
          <a:endParaRPr lang="en-US"/>
        </a:p>
      </dgm:t>
    </dgm:pt>
    <dgm:pt modelId="{32EFCF96-F574-4AAE-AAAF-F91760CE4D14}" type="sibTrans" cxnId="{793F30B6-AADC-45D2-BBD7-681F6B337AE8}">
      <dgm:prSet/>
      <dgm:spPr/>
      <dgm:t>
        <a:bodyPr/>
        <a:lstStyle/>
        <a:p>
          <a:endParaRPr lang="en-US"/>
        </a:p>
      </dgm:t>
    </dgm:pt>
    <dgm:pt modelId="{6ED69A3E-72C1-468B-B27F-F7EBFED11EA9}">
      <dgm:prSet/>
      <dgm:spPr/>
      <dgm:t>
        <a:bodyPr/>
        <a:lstStyle/>
        <a:p>
          <a:r>
            <a:rPr lang="fi-FI" b="0" i="0"/>
            <a:t>Romaniperheelle asetetaan erityisehtoja kun he vuokraavat asunnon / vuokra-asuntoa ei myönnetä lainkaan</a:t>
          </a:r>
          <a:endParaRPr lang="en-US"/>
        </a:p>
      </dgm:t>
    </dgm:pt>
    <dgm:pt modelId="{A6155526-33FC-4A7E-825B-B7B140DE6BD5}" type="parTrans" cxnId="{8DC30273-4F7E-43E3-B45C-4999A9545FBD}">
      <dgm:prSet/>
      <dgm:spPr/>
      <dgm:t>
        <a:bodyPr/>
        <a:lstStyle/>
        <a:p>
          <a:endParaRPr lang="en-US"/>
        </a:p>
      </dgm:t>
    </dgm:pt>
    <dgm:pt modelId="{2B5E68B6-651D-45A4-AF63-A94B2CDA2E6C}" type="sibTrans" cxnId="{8DC30273-4F7E-43E3-B45C-4999A9545FBD}">
      <dgm:prSet/>
      <dgm:spPr/>
      <dgm:t>
        <a:bodyPr/>
        <a:lstStyle/>
        <a:p>
          <a:endParaRPr lang="en-US"/>
        </a:p>
      </dgm:t>
    </dgm:pt>
    <dgm:pt modelId="{3F6FF792-8DA1-42A0-8ED6-3B10AEBAD571}">
      <dgm:prSet/>
      <dgm:spPr/>
      <dgm:t>
        <a:bodyPr/>
        <a:lstStyle/>
        <a:p>
          <a:r>
            <a:rPr lang="fi-FI" b="0" i="0"/>
            <a:t>Työpaikalla tai kaupassa tapahtuvasta varkaudesta syytetään helposti ensimmäiseksi romanityöntekijää tai -asiakasta</a:t>
          </a:r>
          <a:endParaRPr lang="en-US"/>
        </a:p>
      </dgm:t>
    </dgm:pt>
    <dgm:pt modelId="{20EB0348-0D5E-4D92-A391-4166319AD093}" type="parTrans" cxnId="{0EEF264C-7012-4438-8053-829951091AE6}">
      <dgm:prSet/>
      <dgm:spPr/>
      <dgm:t>
        <a:bodyPr/>
        <a:lstStyle/>
        <a:p>
          <a:endParaRPr lang="en-US"/>
        </a:p>
      </dgm:t>
    </dgm:pt>
    <dgm:pt modelId="{0A4C6F5A-E47A-4651-AE09-B39CF5173226}" type="sibTrans" cxnId="{0EEF264C-7012-4438-8053-829951091AE6}">
      <dgm:prSet/>
      <dgm:spPr/>
      <dgm:t>
        <a:bodyPr/>
        <a:lstStyle/>
        <a:p>
          <a:endParaRPr lang="en-US"/>
        </a:p>
      </dgm:t>
    </dgm:pt>
    <dgm:pt modelId="{6A35B2C0-EBB0-4D3B-B815-558C4E3EBA61}" type="pres">
      <dgm:prSet presAssocID="{F0BECE15-8253-4CB6-A82C-9063D86F5CD7}" presName="linear" presStyleCnt="0">
        <dgm:presLayoutVars>
          <dgm:animLvl val="lvl"/>
          <dgm:resizeHandles val="exact"/>
        </dgm:presLayoutVars>
      </dgm:prSet>
      <dgm:spPr/>
    </dgm:pt>
    <dgm:pt modelId="{654581D7-EFE3-4253-95BA-0B82627915B8}" type="pres">
      <dgm:prSet presAssocID="{A0685368-C636-4CA2-91A5-A7DA953922F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4E3BC0C-6822-4A3E-A66D-955DD1A6A48C}" type="pres">
      <dgm:prSet presAssocID="{8A1EE689-071A-4199-B9A5-C95695E3DDF4}" presName="spacer" presStyleCnt="0"/>
      <dgm:spPr/>
    </dgm:pt>
    <dgm:pt modelId="{5FFDBF06-B881-4FAB-9B99-3496E38E3B39}" type="pres">
      <dgm:prSet presAssocID="{A9E28A49-3860-423A-AE70-9B8E3BD357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D91D741-2809-49CE-8F9F-FC9FEEDDC16F}" type="pres">
      <dgm:prSet presAssocID="{910AEBEF-0B30-475F-ACC7-AB1C3BF38B46}" presName="spacer" presStyleCnt="0"/>
      <dgm:spPr/>
    </dgm:pt>
    <dgm:pt modelId="{C1838A58-8CFF-40A8-96EE-FCFD1E1C9EB6}" type="pres">
      <dgm:prSet presAssocID="{50AE11B7-3106-4DE0-B87E-452120BE9A5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E420811-F87B-4F33-9916-FC7A8144614E}" type="pres">
      <dgm:prSet presAssocID="{32EFCF96-F574-4AAE-AAAF-F91760CE4D14}" presName="spacer" presStyleCnt="0"/>
      <dgm:spPr/>
    </dgm:pt>
    <dgm:pt modelId="{0ED43626-D328-4B08-A8BF-3A1CC56DE7F5}" type="pres">
      <dgm:prSet presAssocID="{6ED69A3E-72C1-468B-B27F-F7EBFED11EA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C426C66-3A43-4C5A-9677-96B21FC82B30}" type="pres">
      <dgm:prSet presAssocID="{2B5E68B6-651D-45A4-AF63-A94B2CDA2E6C}" presName="spacer" presStyleCnt="0"/>
      <dgm:spPr/>
    </dgm:pt>
    <dgm:pt modelId="{BB6A1BA6-3D55-411F-B3B4-79EFA9D8A469}" type="pres">
      <dgm:prSet presAssocID="{3F6FF792-8DA1-42A0-8ED6-3B10AEBAD57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42B3600-76A4-47B3-8F7A-4C6C9F6D9411}" srcId="{F0BECE15-8253-4CB6-A82C-9063D86F5CD7}" destId="{A9E28A49-3860-423A-AE70-9B8E3BD35754}" srcOrd="1" destOrd="0" parTransId="{C9107C41-0876-4CEC-AF8E-471C23EB13F4}" sibTransId="{910AEBEF-0B30-475F-ACC7-AB1C3BF38B46}"/>
    <dgm:cxn modelId="{660BB91B-8CCC-4624-AFBD-A82801E9A1E6}" type="presOf" srcId="{50AE11B7-3106-4DE0-B87E-452120BE9A59}" destId="{C1838A58-8CFF-40A8-96EE-FCFD1E1C9EB6}" srcOrd="0" destOrd="0" presId="urn:microsoft.com/office/officeart/2005/8/layout/vList2"/>
    <dgm:cxn modelId="{C4C4E922-3EBE-4354-A0AC-6E813B13047F}" type="presOf" srcId="{3F6FF792-8DA1-42A0-8ED6-3B10AEBAD571}" destId="{BB6A1BA6-3D55-411F-B3B4-79EFA9D8A469}" srcOrd="0" destOrd="0" presId="urn:microsoft.com/office/officeart/2005/8/layout/vList2"/>
    <dgm:cxn modelId="{0EEF264C-7012-4438-8053-829951091AE6}" srcId="{F0BECE15-8253-4CB6-A82C-9063D86F5CD7}" destId="{3F6FF792-8DA1-42A0-8ED6-3B10AEBAD571}" srcOrd="4" destOrd="0" parTransId="{20EB0348-0D5E-4D92-A391-4166319AD093}" sibTransId="{0A4C6F5A-E47A-4651-AE09-B39CF5173226}"/>
    <dgm:cxn modelId="{8DC30273-4F7E-43E3-B45C-4999A9545FBD}" srcId="{F0BECE15-8253-4CB6-A82C-9063D86F5CD7}" destId="{6ED69A3E-72C1-468B-B27F-F7EBFED11EA9}" srcOrd="3" destOrd="0" parTransId="{A6155526-33FC-4A7E-825B-B7B140DE6BD5}" sibTransId="{2B5E68B6-651D-45A4-AF63-A94B2CDA2E6C}"/>
    <dgm:cxn modelId="{C8BE9B55-274C-4A2F-BB12-2FC5A4B5C5F1}" type="presOf" srcId="{A0685368-C636-4CA2-91A5-A7DA953922FE}" destId="{654581D7-EFE3-4253-95BA-0B82627915B8}" srcOrd="0" destOrd="0" presId="urn:microsoft.com/office/officeart/2005/8/layout/vList2"/>
    <dgm:cxn modelId="{1243F657-F477-45EA-BC88-AA8B6EE2EE6F}" type="presOf" srcId="{F0BECE15-8253-4CB6-A82C-9063D86F5CD7}" destId="{6A35B2C0-EBB0-4D3B-B815-558C4E3EBA61}" srcOrd="0" destOrd="0" presId="urn:microsoft.com/office/officeart/2005/8/layout/vList2"/>
    <dgm:cxn modelId="{CED58D8F-35FE-4D8F-BFCD-A996337ADDFB}" type="presOf" srcId="{6ED69A3E-72C1-468B-B27F-F7EBFED11EA9}" destId="{0ED43626-D328-4B08-A8BF-3A1CC56DE7F5}" srcOrd="0" destOrd="0" presId="urn:microsoft.com/office/officeart/2005/8/layout/vList2"/>
    <dgm:cxn modelId="{793F30B6-AADC-45D2-BBD7-681F6B337AE8}" srcId="{F0BECE15-8253-4CB6-A82C-9063D86F5CD7}" destId="{50AE11B7-3106-4DE0-B87E-452120BE9A59}" srcOrd="2" destOrd="0" parTransId="{B13B8A43-ABA2-4764-B4CB-D9B7125A340E}" sibTransId="{32EFCF96-F574-4AAE-AAAF-F91760CE4D14}"/>
    <dgm:cxn modelId="{CE6A14C4-3D8E-4A0E-9A3E-E54B9FF81159}" type="presOf" srcId="{A9E28A49-3860-423A-AE70-9B8E3BD35754}" destId="{5FFDBF06-B881-4FAB-9B99-3496E38E3B39}" srcOrd="0" destOrd="0" presId="urn:microsoft.com/office/officeart/2005/8/layout/vList2"/>
    <dgm:cxn modelId="{6B7CC8E2-FD83-4C20-9A48-0BFC74DA1C89}" srcId="{F0BECE15-8253-4CB6-A82C-9063D86F5CD7}" destId="{A0685368-C636-4CA2-91A5-A7DA953922FE}" srcOrd="0" destOrd="0" parTransId="{2C49506D-C511-403F-8BAF-A49F2238C3A4}" sibTransId="{8A1EE689-071A-4199-B9A5-C95695E3DDF4}"/>
    <dgm:cxn modelId="{CEFA045C-C4EB-4E18-9466-BEC4C07BC132}" type="presParOf" srcId="{6A35B2C0-EBB0-4D3B-B815-558C4E3EBA61}" destId="{654581D7-EFE3-4253-95BA-0B82627915B8}" srcOrd="0" destOrd="0" presId="urn:microsoft.com/office/officeart/2005/8/layout/vList2"/>
    <dgm:cxn modelId="{4A71FA66-0F1B-4C63-8BF2-6A454EA3BD86}" type="presParOf" srcId="{6A35B2C0-EBB0-4D3B-B815-558C4E3EBA61}" destId="{B4E3BC0C-6822-4A3E-A66D-955DD1A6A48C}" srcOrd="1" destOrd="0" presId="urn:microsoft.com/office/officeart/2005/8/layout/vList2"/>
    <dgm:cxn modelId="{5BD18180-BD83-4692-82DD-0DCBA6888256}" type="presParOf" srcId="{6A35B2C0-EBB0-4D3B-B815-558C4E3EBA61}" destId="{5FFDBF06-B881-4FAB-9B99-3496E38E3B39}" srcOrd="2" destOrd="0" presId="urn:microsoft.com/office/officeart/2005/8/layout/vList2"/>
    <dgm:cxn modelId="{17FFDD8A-5C0E-4F9F-929B-682824EA225B}" type="presParOf" srcId="{6A35B2C0-EBB0-4D3B-B815-558C4E3EBA61}" destId="{4D91D741-2809-49CE-8F9F-FC9FEEDDC16F}" srcOrd="3" destOrd="0" presId="urn:microsoft.com/office/officeart/2005/8/layout/vList2"/>
    <dgm:cxn modelId="{BF3F1398-D3F1-43BC-A361-AAC61A1D3AD3}" type="presParOf" srcId="{6A35B2C0-EBB0-4D3B-B815-558C4E3EBA61}" destId="{C1838A58-8CFF-40A8-96EE-FCFD1E1C9EB6}" srcOrd="4" destOrd="0" presId="urn:microsoft.com/office/officeart/2005/8/layout/vList2"/>
    <dgm:cxn modelId="{62E52329-F064-4B63-9569-F84A99751409}" type="presParOf" srcId="{6A35B2C0-EBB0-4D3B-B815-558C4E3EBA61}" destId="{EE420811-F87B-4F33-9916-FC7A8144614E}" srcOrd="5" destOrd="0" presId="urn:microsoft.com/office/officeart/2005/8/layout/vList2"/>
    <dgm:cxn modelId="{73BE94B4-BEEE-4A41-BC01-E2C0D2492511}" type="presParOf" srcId="{6A35B2C0-EBB0-4D3B-B815-558C4E3EBA61}" destId="{0ED43626-D328-4B08-A8BF-3A1CC56DE7F5}" srcOrd="6" destOrd="0" presId="urn:microsoft.com/office/officeart/2005/8/layout/vList2"/>
    <dgm:cxn modelId="{EDE7830D-4ECB-4DFA-BDC3-8651CC14FAFE}" type="presParOf" srcId="{6A35B2C0-EBB0-4D3B-B815-558C4E3EBA61}" destId="{1C426C66-3A43-4C5A-9677-96B21FC82B30}" srcOrd="7" destOrd="0" presId="urn:microsoft.com/office/officeart/2005/8/layout/vList2"/>
    <dgm:cxn modelId="{C2C7F86C-8324-48CA-B6C4-55003B8762F4}" type="presParOf" srcId="{6A35B2C0-EBB0-4D3B-B815-558C4E3EBA61}" destId="{BB6A1BA6-3D55-411F-B3B4-79EFA9D8A46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12001B-9072-4DF5-AE18-1240F4A0719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2E692AC-F5EB-4106-842D-466DB1FC5894}">
      <dgm:prSet/>
      <dgm:spPr/>
      <dgm:t>
        <a:bodyPr/>
        <a:lstStyle/>
        <a:p>
          <a:r>
            <a:rPr lang="fi-FI" b="1" i="0"/>
            <a:t>LAPSET JA NUORET</a:t>
          </a:r>
          <a:endParaRPr lang="en-US"/>
        </a:p>
      </dgm:t>
    </dgm:pt>
    <dgm:pt modelId="{B1FA5CF8-DE94-4019-BC4F-3D39F8BA74A9}" type="parTrans" cxnId="{8648D21B-2DB4-4347-A945-703C59528AEC}">
      <dgm:prSet/>
      <dgm:spPr/>
      <dgm:t>
        <a:bodyPr/>
        <a:lstStyle/>
        <a:p>
          <a:endParaRPr lang="en-US"/>
        </a:p>
      </dgm:t>
    </dgm:pt>
    <dgm:pt modelId="{7437D7F0-01D2-4F45-82E2-E1E31FAD7FB4}" type="sibTrans" cxnId="{8648D21B-2DB4-4347-A945-703C59528AEC}">
      <dgm:prSet/>
      <dgm:spPr/>
      <dgm:t>
        <a:bodyPr/>
        <a:lstStyle/>
        <a:p>
          <a:endParaRPr lang="en-US"/>
        </a:p>
      </dgm:t>
    </dgm:pt>
    <dgm:pt modelId="{4735F646-BBB0-459C-8A06-2856FB835134}">
      <dgm:prSet/>
      <dgm:spPr/>
      <dgm:t>
        <a:bodyPr/>
        <a:lstStyle/>
        <a:p>
          <a:r>
            <a:rPr lang="fi-FI" b="0" i="0"/>
            <a:t>Lapsia ja nuoria ei kuulla heidän elämäänsä koskevia päätöksiä tehtäessä</a:t>
          </a:r>
          <a:endParaRPr lang="en-US"/>
        </a:p>
      </dgm:t>
    </dgm:pt>
    <dgm:pt modelId="{040D0B91-250C-43E6-9055-193B78FA3508}" type="parTrans" cxnId="{826E75A3-C92C-4C8C-85E4-F2A65371B775}">
      <dgm:prSet/>
      <dgm:spPr/>
      <dgm:t>
        <a:bodyPr/>
        <a:lstStyle/>
        <a:p>
          <a:endParaRPr lang="en-US"/>
        </a:p>
      </dgm:t>
    </dgm:pt>
    <dgm:pt modelId="{AC08B85E-E4AB-407D-8C1E-6EFA5A797348}" type="sibTrans" cxnId="{826E75A3-C92C-4C8C-85E4-F2A65371B775}">
      <dgm:prSet/>
      <dgm:spPr/>
      <dgm:t>
        <a:bodyPr/>
        <a:lstStyle/>
        <a:p>
          <a:endParaRPr lang="en-US"/>
        </a:p>
      </dgm:t>
    </dgm:pt>
    <dgm:pt modelId="{49AD94CD-33D9-46B3-82DA-C20054EFE67D}">
      <dgm:prSet/>
      <dgm:spPr/>
      <dgm:t>
        <a:bodyPr/>
        <a:lstStyle/>
        <a:p>
          <a:r>
            <a:rPr lang="fi-FI" b="0" i="0"/>
            <a:t>Nuorten heikompi asema työmarkkinoilla</a:t>
          </a:r>
          <a:endParaRPr lang="en-US"/>
        </a:p>
      </dgm:t>
    </dgm:pt>
    <dgm:pt modelId="{1BC87453-C408-46A3-AD15-AACA859A9E08}" type="parTrans" cxnId="{5F04C776-DC86-4563-933A-4EE4F50FCDD0}">
      <dgm:prSet/>
      <dgm:spPr/>
      <dgm:t>
        <a:bodyPr/>
        <a:lstStyle/>
        <a:p>
          <a:endParaRPr lang="en-US"/>
        </a:p>
      </dgm:t>
    </dgm:pt>
    <dgm:pt modelId="{7976B067-07C4-4B3E-8495-611361ED936C}" type="sibTrans" cxnId="{5F04C776-DC86-4563-933A-4EE4F50FCDD0}">
      <dgm:prSet/>
      <dgm:spPr/>
      <dgm:t>
        <a:bodyPr/>
        <a:lstStyle/>
        <a:p>
          <a:endParaRPr lang="en-US"/>
        </a:p>
      </dgm:t>
    </dgm:pt>
    <dgm:pt modelId="{8DDA24B8-ED6B-46FB-BCEC-63C94E3182AE}">
      <dgm:prSet/>
      <dgm:spPr/>
      <dgm:t>
        <a:bodyPr/>
        <a:lstStyle/>
        <a:p>
          <a:r>
            <a:rPr lang="fi-FI" b="0" i="0"/>
            <a:t>Kouluissa esiintyvä syrjintä, kiusaaminen ja seksuaalinen häirintä</a:t>
          </a:r>
          <a:endParaRPr lang="en-US"/>
        </a:p>
      </dgm:t>
    </dgm:pt>
    <dgm:pt modelId="{EFC2692E-F646-4C13-8DE5-C0E78001E526}" type="parTrans" cxnId="{7F6CD7B5-9785-49B9-851C-CE3B866EB452}">
      <dgm:prSet/>
      <dgm:spPr/>
      <dgm:t>
        <a:bodyPr/>
        <a:lstStyle/>
        <a:p>
          <a:endParaRPr lang="en-US"/>
        </a:p>
      </dgm:t>
    </dgm:pt>
    <dgm:pt modelId="{E0548C42-23E2-4157-90C7-FD83E953B999}" type="sibTrans" cxnId="{7F6CD7B5-9785-49B9-851C-CE3B866EB452}">
      <dgm:prSet/>
      <dgm:spPr/>
      <dgm:t>
        <a:bodyPr/>
        <a:lstStyle/>
        <a:p>
          <a:endParaRPr lang="en-US"/>
        </a:p>
      </dgm:t>
    </dgm:pt>
    <dgm:pt modelId="{2984AB90-16D9-42FC-853D-D31C17F7A65A}">
      <dgm:prSet/>
      <dgm:spPr/>
      <dgm:t>
        <a:bodyPr/>
        <a:lstStyle/>
        <a:p>
          <a:r>
            <a:rPr lang="fi-FI" b="1" i="0"/>
            <a:t>VANHUKSET JA IKÄÄNTYNEET</a:t>
          </a:r>
          <a:endParaRPr lang="en-US"/>
        </a:p>
      </dgm:t>
    </dgm:pt>
    <dgm:pt modelId="{4246E769-B38A-4E2B-B353-1D70BE8A8814}" type="parTrans" cxnId="{09AEB10E-7E39-4B61-9B1D-57469B62DA28}">
      <dgm:prSet/>
      <dgm:spPr/>
      <dgm:t>
        <a:bodyPr/>
        <a:lstStyle/>
        <a:p>
          <a:endParaRPr lang="en-US"/>
        </a:p>
      </dgm:t>
    </dgm:pt>
    <dgm:pt modelId="{D52D559B-7AA2-4E71-86AF-07C9831E5A41}" type="sibTrans" cxnId="{09AEB10E-7E39-4B61-9B1D-57469B62DA28}">
      <dgm:prSet/>
      <dgm:spPr/>
      <dgm:t>
        <a:bodyPr/>
        <a:lstStyle/>
        <a:p>
          <a:endParaRPr lang="en-US"/>
        </a:p>
      </dgm:t>
    </dgm:pt>
    <dgm:pt modelId="{660D6E03-92B7-4F94-9AF9-CC3A651C3380}">
      <dgm:prSet/>
      <dgm:spPr/>
      <dgm:t>
        <a:bodyPr/>
        <a:lstStyle/>
        <a:p>
          <a:r>
            <a:rPr lang="fi-FI" b="0" i="0"/>
            <a:t>Vanhukset kokevat että heidät nähdään sairaina tai kyvyttöminä vaikuttamaan heidän omaa elämäänsä koskeviin ratkaisuihin</a:t>
          </a:r>
          <a:endParaRPr lang="en-US"/>
        </a:p>
      </dgm:t>
    </dgm:pt>
    <dgm:pt modelId="{80D5A6DD-3248-485F-8A1E-4EAF60A4A719}" type="parTrans" cxnId="{0605B335-5E93-4699-96DC-BB449FC855D0}">
      <dgm:prSet/>
      <dgm:spPr/>
      <dgm:t>
        <a:bodyPr/>
        <a:lstStyle/>
        <a:p>
          <a:endParaRPr lang="en-US"/>
        </a:p>
      </dgm:t>
    </dgm:pt>
    <dgm:pt modelId="{86A0C9C7-3767-4F54-B575-DD5829FFDB65}" type="sibTrans" cxnId="{0605B335-5E93-4699-96DC-BB449FC855D0}">
      <dgm:prSet/>
      <dgm:spPr/>
      <dgm:t>
        <a:bodyPr/>
        <a:lstStyle/>
        <a:p>
          <a:endParaRPr lang="en-US"/>
        </a:p>
      </dgm:t>
    </dgm:pt>
    <dgm:pt modelId="{4C73DD03-5BCD-476E-B161-982C0ECAD9DE}">
      <dgm:prSet/>
      <dgm:spPr/>
      <dgm:t>
        <a:bodyPr/>
        <a:lstStyle/>
        <a:p>
          <a:r>
            <a:rPr lang="fi-FI" b="0" i="0"/>
            <a:t>Ikääntyneiden kohtaa syrjintä työmarkkinoilla</a:t>
          </a:r>
          <a:endParaRPr lang="en-US"/>
        </a:p>
      </dgm:t>
    </dgm:pt>
    <dgm:pt modelId="{D8BBD1AE-C476-4561-8C95-37060125A93A}" type="parTrans" cxnId="{C39CADC3-019B-4EE6-A65A-301A89BB865E}">
      <dgm:prSet/>
      <dgm:spPr/>
      <dgm:t>
        <a:bodyPr/>
        <a:lstStyle/>
        <a:p>
          <a:endParaRPr lang="en-US"/>
        </a:p>
      </dgm:t>
    </dgm:pt>
    <dgm:pt modelId="{54E9E60F-00A6-4FE9-BA22-22821160E6B6}" type="sibTrans" cxnId="{C39CADC3-019B-4EE6-A65A-301A89BB865E}">
      <dgm:prSet/>
      <dgm:spPr/>
      <dgm:t>
        <a:bodyPr/>
        <a:lstStyle/>
        <a:p>
          <a:endParaRPr lang="en-US"/>
        </a:p>
      </dgm:t>
    </dgm:pt>
    <dgm:pt modelId="{BB5D1B7A-0300-448E-827A-B42BF2D13C7F}">
      <dgm:prSet/>
      <dgm:spPr/>
      <dgm:t>
        <a:bodyPr/>
        <a:lstStyle/>
        <a:p>
          <a:r>
            <a:rPr lang="fi-FI" b="0" i="0"/>
            <a:t>Vanhusten tarpeiden ohittaminen sähköisiä palveluita suunniteltaessa</a:t>
          </a:r>
          <a:endParaRPr lang="en-US"/>
        </a:p>
      </dgm:t>
    </dgm:pt>
    <dgm:pt modelId="{8FA838CD-B1CD-4E56-BB1D-4245F439B02E}" type="parTrans" cxnId="{8497371F-1343-40C8-A2EC-62C202621E31}">
      <dgm:prSet/>
      <dgm:spPr/>
      <dgm:t>
        <a:bodyPr/>
        <a:lstStyle/>
        <a:p>
          <a:endParaRPr lang="en-US"/>
        </a:p>
      </dgm:t>
    </dgm:pt>
    <dgm:pt modelId="{E5A627E6-C7D4-422A-8922-D4FAAC2B264C}" type="sibTrans" cxnId="{8497371F-1343-40C8-A2EC-62C202621E31}">
      <dgm:prSet/>
      <dgm:spPr/>
      <dgm:t>
        <a:bodyPr/>
        <a:lstStyle/>
        <a:p>
          <a:endParaRPr lang="en-US"/>
        </a:p>
      </dgm:t>
    </dgm:pt>
    <dgm:pt modelId="{A75433A9-56D4-4C57-819E-C0C3093A37BE}" type="pres">
      <dgm:prSet presAssocID="{5512001B-9072-4DF5-AE18-1240F4A0719E}" presName="linear" presStyleCnt="0">
        <dgm:presLayoutVars>
          <dgm:animLvl val="lvl"/>
          <dgm:resizeHandles val="exact"/>
        </dgm:presLayoutVars>
      </dgm:prSet>
      <dgm:spPr/>
    </dgm:pt>
    <dgm:pt modelId="{8BFF7493-1772-45EF-A297-113E7CA88872}" type="pres">
      <dgm:prSet presAssocID="{E2E692AC-F5EB-4106-842D-466DB1FC5894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33C5747-82C1-4784-94CD-426ABED58E5C}" type="pres">
      <dgm:prSet presAssocID="{7437D7F0-01D2-4F45-82E2-E1E31FAD7FB4}" presName="spacer" presStyleCnt="0"/>
      <dgm:spPr/>
    </dgm:pt>
    <dgm:pt modelId="{A95F731B-3BE5-4D3D-AB1A-8CA7BA7B4F9B}" type="pres">
      <dgm:prSet presAssocID="{4735F646-BBB0-459C-8A06-2856FB835134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20A43A4A-0681-4F79-AD81-942AF46975F7}" type="pres">
      <dgm:prSet presAssocID="{AC08B85E-E4AB-407D-8C1E-6EFA5A797348}" presName="spacer" presStyleCnt="0"/>
      <dgm:spPr/>
    </dgm:pt>
    <dgm:pt modelId="{3240E702-9200-472F-B2B1-4D1654EC7FC4}" type="pres">
      <dgm:prSet presAssocID="{49AD94CD-33D9-46B3-82DA-C20054EFE67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3E81A3E5-454C-4847-8F07-A18458957224}" type="pres">
      <dgm:prSet presAssocID="{7976B067-07C4-4B3E-8495-611361ED936C}" presName="spacer" presStyleCnt="0"/>
      <dgm:spPr/>
    </dgm:pt>
    <dgm:pt modelId="{43154766-1ECC-45DE-BD41-9DD27F80A493}" type="pres">
      <dgm:prSet presAssocID="{8DDA24B8-ED6B-46FB-BCEC-63C94E3182AE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A79146D5-0133-4749-97D0-6D16054E37E0}" type="pres">
      <dgm:prSet presAssocID="{E0548C42-23E2-4157-90C7-FD83E953B999}" presName="spacer" presStyleCnt="0"/>
      <dgm:spPr/>
    </dgm:pt>
    <dgm:pt modelId="{2A621E83-9173-4C56-91DD-D3F7E0D90F64}" type="pres">
      <dgm:prSet presAssocID="{2984AB90-16D9-42FC-853D-D31C17F7A65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5354CF8-ED87-4E81-849F-7DE4676B61BB}" type="pres">
      <dgm:prSet presAssocID="{D52D559B-7AA2-4E71-86AF-07C9831E5A41}" presName="spacer" presStyleCnt="0"/>
      <dgm:spPr/>
    </dgm:pt>
    <dgm:pt modelId="{110D3772-256A-4C71-8654-820464AF57CC}" type="pres">
      <dgm:prSet presAssocID="{660D6E03-92B7-4F94-9AF9-CC3A651C338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A7DF365-6AA0-4822-8805-034BF544D1F7}" type="pres">
      <dgm:prSet presAssocID="{86A0C9C7-3767-4F54-B575-DD5829FFDB65}" presName="spacer" presStyleCnt="0"/>
      <dgm:spPr/>
    </dgm:pt>
    <dgm:pt modelId="{24FEBCDC-8941-49AF-963B-2BE7EAF319DA}" type="pres">
      <dgm:prSet presAssocID="{4C73DD03-5BCD-476E-B161-982C0ECAD9DE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33379D05-CCA0-4650-A56D-96796C0553E5}" type="pres">
      <dgm:prSet presAssocID="{54E9E60F-00A6-4FE9-BA22-22821160E6B6}" presName="spacer" presStyleCnt="0"/>
      <dgm:spPr/>
    </dgm:pt>
    <dgm:pt modelId="{7F95D980-08AB-46B5-A60C-E2A12140D1DB}" type="pres">
      <dgm:prSet presAssocID="{BB5D1B7A-0300-448E-827A-B42BF2D13C7F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9A86E105-63E1-4848-9883-146F3FB7A966}" type="presOf" srcId="{4735F646-BBB0-459C-8A06-2856FB835134}" destId="{A95F731B-3BE5-4D3D-AB1A-8CA7BA7B4F9B}" srcOrd="0" destOrd="0" presId="urn:microsoft.com/office/officeart/2005/8/layout/vList2"/>
    <dgm:cxn modelId="{09AEB10E-7E39-4B61-9B1D-57469B62DA28}" srcId="{5512001B-9072-4DF5-AE18-1240F4A0719E}" destId="{2984AB90-16D9-42FC-853D-D31C17F7A65A}" srcOrd="4" destOrd="0" parTransId="{4246E769-B38A-4E2B-B353-1D70BE8A8814}" sibTransId="{D52D559B-7AA2-4E71-86AF-07C9831E5A41}"/>
    <dgm:cxn modelId="{12F35E14-9A44-488F-959B-51779D57D788}" type="presOf" srcId="{660D6E03-92B7-4F94-9AF9-CC3A651C3380}" destId="{110D3772-256A-4C71-8654-820464AF57CC}" srcOrd="0" destOrd="0" presId="urn:microsoft.com/office/officeart/2005/8/layout/vList2"/>
    <dgm:cxn modelId="{8648D21B-2DB4-4347-A945-703C59528AEC}" srcId="{5512001B-9072-4DF5-AE18-1240F4A0719E}" destId="{E2E692AC-F5EB-4106-842D-466DB1FC5894}" srcOrd="0" destOrd="0" parTransId="{B1FA5CF8-DE94-4019-BC4F-3D39F8BA74A9}" sibTransId="{7437D7F0-01D2-4F45-82E2-E1E31FAD7FB4}"/>
    <dgm:cxn modelId="{B06A961E-E299-4406-9C04-845F41D7EDF5}" type="presOf" srcId="{8DDA24B8-ED6B-46FB-BCEC-63C94E3182AE}" destId="{43154766-1ECC-45DE-BD41-9DD27F80A493}" srcOrd="0" destOrd="0" presId="urn:microsoft.com/office/officeart/2005/8/layout/vList2"/>
    <dgm:cxn modelId="{8497371F-1343-40C8-A2EC-62C202621E31}" srcId="{5512001B-9072-4DF5-AE18-1240F4A0719E}" destId="{BB5D1B7A-0300-448E-827A-B42BF2D13C7F}" srcOrd="7" destOrd="0" parTransId="{8FA838CD-B1CD-4E56-BB1D-4245F439B02E}" sibTransId="{E5A627E6-C7D4-422A-8922-D4FAAC2B264C}"/>
    <dgm:cxn modelId="{0605B335-5E93-4699-96DC-BB449FC855D0}" srcId="{5512001B-9072-4DF5-AE18-1240F4A0719E}" destId="{660D6E03-92B7-4F94-9AF9-CC3A651C3380}" srcOrd="5" destOrd="0" parTransId="{80D5A6DD-3248-485F-8A1E-4EAF60A4A719}" sibTransId="{86A0C9C7-3767-4F54-B575-DD5829FFDB65}"/>
    <dgm:cxn modelId="{F646ED40-DCB4-454A-9A96-E4D7B2F923C6}" type="presOf" srcId="{5512001B-9072-4DF5-AE18-1240F4A0719E}" destId="{A75433A9-56D4-4C57-819E-C0C3093A37BE}" srcOrd="0" destOrd="0" presId="urn:microsoft.com/office/officeart/2005/8/layout/vList2"/>
    <dgm:cxn modelId="{084B5A4E-A402-4896-B0DD-21EFE93572F0}" type="presOf" srcId="{49AD94CD-33D9-46B3-82DA-C20054EFE67D}" destId="{3240E702-9200-472F-B2B1-4D1654EC7FC4}" srcOrd="0" destOrd="0" presId="urn:microsoft.com/office/officeart/2005/8/layout/vList2"/>
    <dgm:cxn modelId="{5F04C776-DC86-4563-933A-4EE4F50FCDD0}" srcId="{5512001B-9072-4DF5-AE18-1240F4A0719E}" destId="{49AD94CD-33D9-46B3-82DA-C20054EFE67D}" srcOrd="2" destOrd="0" parTransId="{1BC87453-C408-46A3-AD15-AACA859A9E08}" sibTransId="{7976B067-07C4-4B3E-8495-611361ED936C}"/>
    <dgm:cxn modelId="{DE820987-C560-4702-915A-49897FDAC599}" type="presOf" srcId="{BB5D1B7A-0300-448E-827A-B42BF2D13C7F}" destId="{7F95D980-08AB-46B5-A60C-E2A12140D1DB}" srcOrd="0" destOrd="0" presId="urn:microsoft.com/office/officeart/2005/8/layout/vList2"/>
    <dgm:cxn modelId="{313BB597-20BF-48EA-A2B6-209C9A6DB27D}" type="presOf" srcId="{E2E692AC-F5EB-4106-842D-466DB1FC5894}" destId="{8BFF7493-1772-45EF-A297-113E7CA88872}" srcOrd="0" destOrd="0" presId="urn:microsoft.com/office/officeart/2005/8/layout/vList2"/>
    <dgm:cxn modelId="{826E75A3-C92C-4C8C-85E4-F2A65371B775}" srcId="{5512001B-9072-4DF5-AE18-1240F4A0719E}" destId="{4735F646-BBB0-459C-8A06-2856FB835134}" srcOrd="1" destOrd="0" parTransId="{040D0B91-250C-43E6-9055-193B78FA3508}" sibTransId="{AC08B85E-E4AB-407D-8C1E-6EFA5A797348}"/>
    <dgm:cxn modelId="{7F6CD7B5-9785-49B9-851C-CE3B866EB452}" srcId="{5512001B-9072-4DF5-AE18-1240F4A0719E}" destId="{8DDA24B8-ED6B-46FB-BCEC-63C94E3182AE}" srcOrd="3" destOrd="0" parTransId="{EFC2692E-F646-4C13-8DE5-C0E78001E526}" sibTransId="{E0548C42-23E2-4157-90C7-FD83E953B999}"/>
    <dgm:cxn modelId="{A8E514B6-C510-444C-8914-8077D3AC4A24}" type="presOf" srcId="{4C73DD03-5BCD-476E-B161-982C0ECAD9DE}" destId="{24FEBCDC-8941-49AF-963B-2BE7EAF319DA}" srcOrd="0" destOrd="0" presId="urn:microsoft.com/office/officeart/2005/8/layout/vList2"/>
    <dgm:cxn modelId="{C39CADC3-019B-4EE6-A65A-301A89BB865E}" srcId="{5512001B-9072-4DF5-AE18-1240F4A0719E}" destId="{4C73DD03-5BCD-476E-B161-982C0ECAD9DE}" srcOrd="6" destOrd="0" parTransId="{D8BBD1AE-C476-4561-8C95-37060125A93A}" sibTransId="{54E9E60F-00A6-4FE9-BA22-22821160E6B6}"/>
    <dgm:cxn modelId="{16A83CD2-9F37-41D7-B7BA-668718F3E18C}" type="presOf" srcId="{2984AB90-16D9-42FC-853D-D31C17F7A65A}" destId="{2A621E83-9173-4C56-91DD-D3F7E0D90F64}" srcOrd="0" destOrd="0" presId="urn:microsoft.com/office/officeart/2005/8/layout/vList2"/>
    <dgm:cxn modelId="{32D9B270-B919-4E4E-9647-96B90452F31B}" type="presParOf" srcId="{A75433A9-56D4-4C57-819E-C0C3093A37BE}" destId="{8BFF7493-1772-45EF-A297-113E7CA88872}" srcOrd="0" destOrd="0" presId="urn:microsoft.com/office/officeart/2005/8/layout/vList2"/>
    <dgm:cxn modelId="{9A0235EA-0779-45F8-9F56-CDA32258C1FD}" type="presParOf" srcId="{A75433A9-56D4-4C57-819E-C0C3093A37BE}" destId="{033C5747-82C1-4784-94CD-426ABED58E5C}" srcOrd="1" destOrd="0" presId="urn:microsoft.com/office/officeart/2005/8/layout/vList2"/>
    <dgm:cxn modelId="{982E9A0A-D03D-46DD-BDD3-54D935687BC7}" type="presParOf" srcId="{A75433A9-56D4-4C57-819E-C0C3093A37BE}" destId="{A95F731B-3BE5-4D3D-AB1A-8CA7BA7B4F9B}" srcOrd="2" destOrd="0" presId="urn:microsoft.com/office/officeart/2005/8/layout/vList2"/>
    <dgm:cxn modelId="{373280E0-0ABC-4D10-BEAC-B327205EEE08}" type="presParOf" srcId="{A75433A9-56D4-4C57-819E-C0C3093A37BE}" destId="{20A43A4A-0681-4F79-AD81-942AF46975F7}" srcOrd="3" destOrd="0" presId="urn:microsoft.com/office/officeart/2005/8/layout/vList2"/>
    <dgm:cxn modelId="{969ACAE2-FE0B-4714-9A6C-6DAB270284DD}" type="presParOf" srcId="{A75433A9-56D4-4C57-819E-C0C3093A37BE}" destId="{3240E702-9200-472F-B2B1-4D1654EC7FC4}" srcOrd="4" destOrd="0" presId="urn:microsoft.com/office/officeart/2005/8/layout/vList2"/>
    <dgm:cxn modelId="{1660458E-074B-482E-974F-12F0A025632B}" type="presParOf" srcId="{A75433A9-56D4-4C57-819E-C0C3093A37BE}" destId="{3E81A3E5-454C-4847-8F07-A18458957224}" srcOrd="5" destOrd="0" presId="urn:microsoft.com/office/officeart/2005/8/layout/vList2"/>
    <dgm:cxn modelId="{BE5E2628-AE11-4B52-9621-58EE74979E74}" type="presParOf" srcId="{A75433A9-56D4-4C57-819E-C0C3093A37BE}" destId="{43154766-1ECC-45DE-BD41-9DD27F80A493}" srcOrd="6" destOrd="0" presId="urn:microsoft.com/office/officeart/2005/8/layout/vList2"/>
    <dgm:cxn modelId="{4F007959-FE8C-4340-8E34-EEC6C03D34E2}" type="presParOf" srcId="{A75433A9-56D4-4C57-819E-C0C3093A37BE}" destId="{A79146D5-0133-4749-97D0-6D16054E37E0}" srcOrd="7" destOrd="0" presId="urn:microsoft.com/office/officeart/2005/8/layout/vList2"/>
    <dgm:cxn modelId="{75985167-9C4F-408F-A86A-2E9DD29F663B}" type="presParOf" srcId="{A75433A9-56D4-4C57-819E-C0C3093A37BE}" destId="{2A621E83-9173-4C56-91DD-D3F7E0D90F64}" srcOrd="8" destOrd="0" presId="urn:microsoft.com/office/officeart/2005/8/layout/vList2"/>
    <dgm:cxn modelId="{6267B2D9-C19B-4C72-BBEA-0F9FDCC95598}" type="presParOf" srcId="{A75433A9-56D4-4C57-819E-C0C3093A37BE}" destId="{B5354CF8-ED87-4E81-849F-7DE4676B61BB}" srcOrd="9" destOrd="0" presId="urn:microsoft.com/office/officeart/2005/8/layout/vList2"/>
    <dgm:cxn modelId="{F86ED803-EE07-4957-8721-4BAFE68A8A04}" type="presParOf" srcId="{A75433A9-56D4-4C57-819E-C0C3093A37BE}" destId="{110D3772-256A-4C71-8654-820464AF57CC}" srcOrd="10" destOrd="0" presId="urn:microsoft.com/office/officeart/2005/8/layout/vList2"/>
    <dgm:cxn modelId="{C0A4EECE-948B-4FA4-B91D-4563F7339D17}" type="presParOf" srcId="{A75433A9-56D4-4C57-819E-C0C3093A37BE}" destId="{AA7DF365-6AA0-4822-8805-034BF544D1F7}" srcOrd="11" destOrd="0" presId="urn:microsoft.com/office/officeart/2005/8/layout/vList2"/>
    <dgm:cxn modelId="{B7FD0882-5130-4B50-8202-8F85F52DB307}" type="presParOf" srcId="{A75433A9-56D4-4C57-819E-C0C3093A37BE}" destId="{24FEBCDC-8941-49AF-963B-2BE7EAF319DA}" srcOrd="12" destOrd="0" presId="urn:microsoft.com/office/officeart/2005/8/layout/vList2"/>
    <dgm:cxn modelId="{A64326EF-B83A-48AC-90F6-B483DA2C8863}" type="presParOf" srcId="{A75433A9-56D4-4C57-819E-C0C3093A37BE}" destId="{33379D05-CCA0-4650-A56D-96796C0553E5}" srcOrd="13" destOrd="0" presId="urn:microsoft.com/office/officeart/2005/8/layout/vList2"/>
    <dgm:cxn modelId="{2FBCD242-BB96-4ADC-A3D0-906F23B2745C}" type="presParOf" srcId="{A75433A9-56D4-4C57-819E-C0C3093A37BE}" destId="{7F95D980-08AB-46B5-A60C-E2A12140D1D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9D488F-27DE-448F-9AF7-6A576B4C2E3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C08EA2-CF13-499C-A9BC-CA3C5F31AC7D}">
      <dgm:prSet/>
      <dgm:spPr/>
      <dgm:t>
        <a:bodyPr/>
        <a:lstStyle/>
        <a:p>
          <a:r>
            <a:rPr lang="fi-FI" b="1" i="0"/>
            <a:t>USKONNOLLISET JA VAKAUMUKSELLISET RYHMÄT</a:t>
          </a:r>
          <a:endParaRPr lang="en-US"/>
        </a:p>
      </dgm:t>
    </dgm:pt>
    <dgm:pt modelId="{0055B606-A552-4243-8B59-9C50AF201F82}" type="parTrans" cxnId="{32C56074-8DAD-47E0-A6C9-786598B50EC6}">
      <dgm:prSet/>
      <dgm:spPr/>
      <dgm:t>
        <a:bodyPr/>
        <a:lstStyle/>
        <a:p>
          <a:endParaRPr lang="en-US"/>
        </a:p>
      </dgm:t>
    </dgm:pt>
    <dgm:pt modelId="{FCED013F-C805-4D3D-974D-B988481970BC}" type="sibTrans" cxnId="{32C56074-8DAD-47E0-A6C9-786598B50EC6}">
      <dgm:prSet/>
      <dgm:spPr/>
      <dgm:t>
        <a:bodyPr/>
        <a:lstStyle/>
        <a:p>
          <a:endParaRPr lang="en-US"/>
        </a:p>
      </dgm:t>
    </dgm:pt>
    <dgm:pt modelId="{9128C0CC-DB50-47B0-B378-61F1761FDD5E}">
      <dgm:prSet/>
      <dgm:spPr/>
      <dgm:t>
        <a:bodyPr/>
        <a:lstStyle/>
        <a:p>
          <a:r>
            <a:rPr lang="fi-FI" b="0" i="0"/>
            <a:t>Henkilön vaatetukseen tai uskonnonharjoittamiseen liittyviä tekijöitä pidetään esteenä henkilön työnteolle silloin kun ne tosiasiallisesti eivät sitä ole</a:t>
          </a:r>
          <a:endParaRPr lang="en-US"/>
        </a:p>
      </dgm:t>
    </dgm:pt>
    <dgm:pt modelId="{30D3AFA7-D388-4934-A553-B1F5169D8464}" type="parTrans" cxnId="{A2828739-16F7-4634-9CD9-AE9FD87D49FE}">
      <dgm:prSet/>
      <dgm:spPr/>
      <dgm:t>
        <a:bodyPr/>
        <a:lstStyle/>
        <a:p>
          <a:endParaRPr lang="en-US"/>
        </a:p>
      </dgm:t>
    </dgm:pt>
    <dgm:pt modelId="{F929CB8B-D79D-405A-BB5B-D54D90675BF6}" type="sibTrans" cxnId="{A2828739-16F7-4634-9CD9-AE9FD87D49FE}">
      <dgm:prSet/>
      <dgm:spPr/>
      <dgm:t>
        <a:bodyPr/>
        <a:lstStyle/>
        <a:p>
          <a:endParaRPr lang="en-US"/>
        </a:p>
      </dgm:t>
    </dgm:pt>
    <dgm:pt modelId="{0B19D1CB-EB1E-456F-AD41-3653F3A50FAA}">
      <dgm:prSet/>
      <dgm:spPr/>
      <dgm:t>
        <a:bodyPr/>
        <a:lstStyle/>
        <a:p>
          <a:r>
            <a:rPr lang="fi-FI" b="0" i="0"/>
            <a:t>Uskonnollisiin vähemmistöihin kuuluvat henkilöt kohtaavat ennakkoluuloja ja heidän on vaikeampi työllistyä</a:t>
          </a:r>
          <a:endParaRPr lang="en-US"/>
        </a:p>
      </dgm:t>
    </dgm:pt>
    <dgm:pt modelId="{B7B39D5D-77BA-4217-96E9-757F15901F93}" type="parTrans" cxnId="{C8B3156D-646E-43E5-BB15-79E3DCDA9160}">
      <dgm:prSet/>
      <dgm:spPr/>
      <dgm:t>
        <a:bodyPr/>
        <a:lstStyle/>
        <a:p>
          <a:endParaRPr lang="en-US"/>
        </a:p>
      </dgm:t>
    </dgm:pt>
    <dgm:pt modelId="{8C2D6279-728E-4DA4-B180-D8DA9780DCC1}" type="sibTrans" cxnId="{C8B3156D-646E-43E5-BB15-79E3DCDA9160}">
      <dgm:prSet/>
      <dgm:spPr/>
      <dgm:t>
        <a:bodyPr/>
        <a:lstStyle/>
        <a:p>
          <a:endParaRPr lang="en-US"/>
        </a:p>
      </dgm:t>
    </dgm:pt>
    <dgm:pt modelId="{E202D051-9760-4CD8-96E7-D056A79F5E8E}">
      <dgm:prSet/>
      <dgm:spPr/>
      <dgm:t>
        <a:bodyPr/>
        <a:lstStyle/>
        <a:p>
          <a:r>
            <a:rPr lang="fi-FI" b="0" i="0"/>
            <a:t>Uskonnollisiin vähemmistöihin kohdistuu viharikollisuutta (väkivalta ja ilkivallanteot)</a:t>
          </a:r>
          <a:endParaRPr lang="en-US"/>
        </a:p>
      </dgm:t>
    </dgm:pt>
    <dgm:pt modelId="{06E97A00-6C67-452C-855A-7278F2DC47CB}" type="parTrans" cxnId="{5DD8686F-679D-40D5-8147-07734355ED33}">
      <dgm:prSet/>
      <dgm:spPr/>
      <dgm:t>
        <a:bodyPr/>
        <a:lstStyle/>
        <a:p>
          <a:endParaRPr lang="en-US"/>
        </a:p>
      </dgm:t>
    </dgm:pt>
    <dgm:pt modelId="{DB0EFADD-37A1-4000-AB38-7249A27EEA7C}" type="sibTrans" cxnId="{5DD8686F-679D-40D5-8147-07734355ED33}">
      <dgm:prSet/>
      <dgm:spPr/>
      <dgm:t>
        <a:bodyPr/>
        <a:lstStyle/>
        <a:p>
          <a:endParaRPr lang="en-US"/>
        </a:p>
      </dgm:t>
    </dgm:pt>
    <dgm:pt modelId="{504E4FFD-291F-4BE7-9AE7-4DFEEDE5F822}" type="pres">
      <dgm:prSet presAssocID="{B19D488F-27DE-448F-9AF7-6A576B4C2E3B}" presName="linear" presStyleCnt="0">
        <dgm:presLayoutVars>
          <dgm:animLvl val="lvl"/>
          <dgm:resizeHandles val="exact"/>
        </dgm:presLayoutVars>
      </dgm:prSet>
      <dgm:spPr/>
    </dgm:pt>
    <dgm:pt modelId="{90FB65FB-F0A2-4626-864D-97AEFDAEF22D}" type="pres">
      <dgm:prSet presAssocID="{12C08EA2-CF13-499C-A9BC-CA3C5F31AC7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33D891B-9D82-4969-AAB3-54C73EB1B5CD}" type="pres">
      <dgm:prSet presAssocID="{FCED013F-C805-4D3D-974D-B988481970BC}" presName="spacer" presStyleCnt="0"/>
      <dgm:spPr/>
    </dgm:pt>
    <dgm:pt modelId="{BAC3497B-793F-4566-8575-1454271F4D94}" type="pres">
      <dgm:prSet presAssocID="{9128C0CC-DB50-47B0-B378-61F1761FDD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CAB808D-591A-49E8-9BC4-EC002A02A16F}" type="pres">
      <dgm:prSet presAssocID="{F929CB8B-D79D-405A-BB5B-D54D90675BF6}" presName="spacer" presStyleCnt="0"/>
      <dgm:spPr/>
    </dgm:pt>
    <dgm:pt modelId="{765F26A5-1D08-47C6-8A15-B3B61550DA01}" type="pres">
      <dgm:prSet presAssocID="{0B19D1CB-EB1E-456F-AD41-3653F3A50F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6346BF7-F3F0-4A3D-9C33-3F906347C1CC}" type="pres">
      <dgm:prSet presAssocID="{8C2D6279-728E-4DA4-B180-D8DA9780DCC1}" presName="spacer" presStyleCnt="0"/>
      <dgm:spPr/>
    </dgm:pt>
    <dgm:pt modelId="{99B04A23-0BA9-4423-BAB0-8D05D8E28743}" type="pres">
      <dgm:prSet presAssocID="{E202D051-9760-4CD8-96E7-D056A79F5E8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ADB01E-1B06-4B5E-982F-861971A0C33C}" type="presOf" srcId="{9128C0CC-DB50-47B0-B378-61F1761FDD5E}" destId="{BAC3497B-793F-4566-8575-1454271F4D94}" srcOrd="0" destOrd="0" presId="urn:microsoft.com/office/officeart/2005/8/layout/vList2"/>
    <dgm:cxn modelId="{2FFC5F2C-46D5-440F-8327-4CD8268EC308}" type="presOf" srcId="{0B19D1CB-EB1E-456F-AD41-3653F3A50FAA}" destId="{765F26A5-1D08-47C6-8A15-B3B61550DA01}" srcOrd="0" destOrd="0" presId="urn:microsoft.com/office/officeart/2005/8/layout/vList2"/>
    <dgm:cxn modelId="{A2828739-16F7-4634-9CD9-AE9FD87D49FE}" srcId="{B19D488F-27DE-448F-9AF7-6A576B4C2E3B}" destId="{9128C0CC-DB50-47B0-B378-61F1761FDD5E}" srcOrd="1" destOrd="0" parTransId="{30D3AFA7-D388-4934-A553-B1F5169D8464}" sibTransId="{F929CB8B-D79D-405A-BB5B-D54D90675BF6}"/>
    <dgm:cxn modelId="{C8B3156D-646E-43E5-BB15-79E3DCDA9160}" srcId="{B19D488F-27DE-448F-9AF7-6A576B4C2E3B}" destId="{0B19D1CB-EB1E-456F-AD41-3653F3A50FAA}" srcOrd="2" destOrd="0" parTransId="{B7B39D5D-77BA-4217-96E9-757F15901F93}" sibTransId="{8C2D6279-728E-4DA4-B180-D8DA9780DCC1}"/>
    <dgm:cxn modelId="{5DD8686F-679D-40D5-8147-07734355ED33}" srcId="{B19D488F-27DE-448F-9AF7-6A576B4C2E3B}" destId="{E202D051-9760-4CD8-96E7-D056A79F5E8E}" srcOrd="3" destOrd="0" parTransId="{06E97A00-6C67-452C-855A-7278F2DC47CB}" sibTransId="{DB0EFADD-37A1-4000-AB38-7249A27EEA7C}"/>
    <dgm:cxn modelId="{32C56074-8DAD-47E0-A6C9-786598B50EC6}" srcId="{B19D488F-27DE-448F-9AF7-6A576B4C2E3B}" destId="{12C08EA2-CF13-499C-A9BC-CA3C5F31AC7D}" srcOrd="0" destOrd="0" parTransId="{0055B606-A552-4243-8B59-9C50AF201F82}" sibTransId="{FCED013F-C805-4D3D-974D-B988481970BC}"/>
    <dgm:cxn modelId="{1F79A35A-3D67-4F01-934E-7206C8128F84}" type="presOf" srcId="{E202D051-9760-4CD8-96E7-D056A79F5E8E}" destId="{99B04A23-0BA9-4423-BAB0-8D05D8E28743}" srcOrd="0" destOrd="0" presId="urn:microsoft.com/office/officeart/2005/8/layout/vList2"/>
    <dgm:cxn modelId="{06E8F699-C3DB-49AF-A96E-366BB7FF8FC1}" type="presOf" srcId="{12C08EA2-CF13-499C-A9BC-CA3C5F31AC7D}" destId="{90FB65FB-F0A2-4626-864D-97AEFDAEF22D}" srcOrd="0" destOrd="0" presId="urn:microsoft.com/office/officeart/2005/8/layout/vList2"/>
    <dgm:cxn modelId="{20B363D6-2EED-4EE2-B15D-02E5518EB82E}" type="presOf" srcId="{B19D488F-27DE-448F-9AF7-6A576B4C2E3B}" destId="{504E4FFD-291F-4BE7-9AE7-4DFEEDE5F822}" srcOrd="0" destOrd="0" presId="urn:microsoft.com/office/officeart/2005/8/layout/vList2"/>
    <dgm:cxn modelId="{58C86DB2-72A1-49C4-9812-8025D7C8261F}" type="presParOf" srcId="{504E4FFD-291F-4BE7-9AE7-4DFEEDE5F822}" destId="{90FB65FB-F0A2-4626-864D-97AEFDAEF22D}" srcOrd="0" destOrd="0" presId="urn:microsoft.com/office/officeart/2005/8/layout/vList2"/>
    <dgm:cxn modelId="{723D0166-B326-4365-92A3-D81EF6FFBD56}" type="presParOf" srcId="{504E4FFD-291F-4BE7-9AE7-4DFEEDE5F822}" destId="{133D891B-9D82-4969-AAB3-54C73EB1B5CD}" srcOrd="1" destOrd="0" presId="urn:microsoft.com/office/officeart/2005/8/layout/vList2"/>
    <dgm:cxn modelId="{7E346455-06F7-4AB4-8524-07F6D13CE145}" type="presParOf" srcId="{504E4FFD-291F-4BE7-9AE7-4DFEEDE5F822}" destId="{BAC3497B-793F-4566-8575-1454271F4D94}" srcOrd="2" destOrd="0" presId="urn:microsoft.com/office/officeart/2005/8/layout/vList2"/>
    <dgm:cxn modelId="{9C7CB1C2-F476-45AB-A1E5-CB45BDFDC351}" type="presParOf" srcId="{504E4FFD-291F-4BE7-9AE7-4DFEEDE5F822}" destId="{8CAB808D-591A-49E8-9BC4-EC002A02A16F}" srcOrd="3" destOrd="0" presId="urn:microsoft.com/office/officeart/2005/8/layout/vList2"/>
    <dgm:cxn modelId="{82D6EBC9-1D1F-4921-906A-5B9D863FFE6D}" type="presParOf" srcId="{504E4FFD-291F-4BE7-9AE7-4DFEEDE5F822}" destId="{765F26A5-1D08-47C6-8A15-B3B61550DA01}" srcOrd="4" destOrd="0" presId="urn:microsoft.com/office/officeart/2005/8/layout/vList2"/>
    <dgm:cxn modelId="{F54FA67C-B63A-45E8-9258-0CE2242E61A1}" type="presParOf" srcId="{504E4FFD-291F-4BE7-9AE7-4DFEEDE5F822}" destId="{66346BF7-F3F0-4A3D-9C33-3F906347C1CC}" srcOrd="5" destOrd="0" presId="urn:microsoft.com/office/officeart/2005/8/layout/vList2"/>
    <dgm:cxn modelId="{94D7E018-2E65-4A16-A6C6-D388CB75A9F8}" type="presParOf" srcId="{504E4FFD-291F-4BE7-9AE7-4DFEEDE5F822}" destId="{99B04A23-0BA9-4423-BAB0-8D05D8E287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877EC-D09F-4235-B4D6-51B38C9B67C1}">
      <dsp:nvSpPr>
        <dsp:cNvPr id="0" name=""/>
        <dsp:cNvSpPr/>
      </dsp:nvSpPr>
      <dsp:spPr>
        <a:xfrm>
          <a:off x="0" y="116959"/>
          <a:ext cx="6666833" cy="2574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0" i="0" kern="1200"/>
            <a:t>Yhdenvertaisuuslain noudattamista valvovat yhdenvertaisuusval­tuutettu, yhdenvertaisuus- ja tasa-arvolautakunta se­kä työsuojeluviranomaiset. Poliisi tutkii syrjintä- tai syrjintään liittyviä rikoksia. Tasa-arvovaltuutetun tehtävä on valvoa tasa-arvolain noudattamista.</a:t>
          </a:r>
          <a:endParaRPr lang="en-US" sz="2500" kern="1200"/>
        </a:p>
      </dsp:txBody>
      <dsp:txXfrm>
        <a:off x="125652" y="242611"/>
        <a:ext cx="6415529" cy="2322696"/>
      </dsp:txXfrm>
    </dsp:sp>
    <dsp:sp modelId="{9D97471A-9ADC-41C7-BC7A-A83B647D660D}">
      <dsp:nvSpPr>
        <dsp:cNvPr id="0" name=""/>
        <dsp:cNvSpPr/>
      </dsp:nvSpPr>
      <dsp:spPr>
        <a:xfrm>
          <a:off x="0" y="2762960"/>
          <a:ext cx="6666833" cy="25740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0" i="0" kern="1200"/>
            <a:t>Kansalaisjärjestöt ovat keskeisiä toimijoita eri ryhmien yhdenvertaisuuden edistämisessä.</a:t>
          </a:r>
          <a:endParaRPr lang="en-US" sz="2500" kern="1200"/>
        </a:p>
      </dsp:txBody>
      <dsp:txXfrm>
        <a:off x="125652" y="2888612"/>
        <a:ext cx="6415529" cy="232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581D7-EFE3-4253-95BA-0B82627915B8}">
      <dsp:nvSpPr>
        <dsp:cNvPr id="0" name=""/>
        <dsp:cNvSpPr/>
      </dsp:nvSpPr>
      <dsp:spPr>
        <a:xfrm>
          <a:off x="0" y="755959"/>
          <a:ext cx="6263640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/>
            <a:t>ROMANIT</a:t>
          </a:r>
          <a:endParaRPr lang="en-US" sz="1900" kern="1200"/>
        </a:p>
      </dsp:txBody>
      <dsp:txXfrm>
        <a:off x="36845" y="792804"/>
        <a:ext cx="6189950" cy="681087"/>
      </dsp:txXfrm>
    </dsp:sp>
    <dsp:sp modelId="{5FFDBF06-B881-4FAB-9B99-3496E38E3B39}">
      <dsp:nvSpPr>
        <dsp:cNvPr id="0" name=""/>
        <dsp:cNvSpPr/>
      </dsp:nvSpPr>
      <dsp:spPr>
        <a:xfrm>
          <a:off x="0" y="1565457"/>
          <a:ext cx="6263640" cy="754777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Romaneihin kohdistuvat ennakkoluulot heikentävät romanien yhdenvertaisia mahdollisuuksia työllistyä</a:t>
          </a:r>
          <a:endParaRPr lang="en-US" sz="1900" kern="1200"/>
        </a:p>
      </dsp:txBody>
      <dsp:txXfrm>
        <a:off x="36845" y="1602302"/>
        <a:ext cx="6189950" cy="681087"/>
      </dsp:txXfrm>
    </dsp:sp>
    <dsp:sp modelId="{C1838A58-8CFF-40A8-96EE-FCFD1E1C9EB6}">
      <dsp:nvSpPr>
        <dsp:cNvPr id="0" name=""/>
        <dsp:cNvSpPr/>
      </dsp:nvSpPr>
      <dsp:spPr>
        <a:xfrm>
          <a:off x="0" y="2374955"/>
          <a:ext cx="6263640" cy="75477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Romanilapsia kiusataan kouluissa muita lapsia enemmän</a:t>
          </a:r>
          <a:endParaRPr lang="en-US" sz="1900" kern="1200"/>
        </a:p>
      </dsp:txBody>
      <dsp:txXfrm>
        <a:off x="36845" y="2411800"/>
        <a:ext cx="6189950" cy="681087"/>
      </dsp:txXfrm>
    </dsp:sp>
    <dsp:sp modelId="{0ED43626-D328-4B08-A8BF-3A1CC56DE7F5}">
      <dsp:nvSpPr>
        <dsp:cNvPr id="0" name=""/>
        <dsp:cNvSpPr/>
      </dsp:nvSpPr>
      <dsp:spPr>
        <a:xfrm>
          <a:off x="0" y="3184452"/>
          <a:ext cx="6263640" cy="754777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Romaniperheelle asetetaan erityisehtoja kun he vuokraavat asunnon / vuokra-asuntoa ei myönnetä lainkaan</a:t>
          </a:r>
          <a:endParaRPr lang="en-US" sz="1900" kern="1200"/>
        </a:p>
      </dsp:txBody>
      <dsp:txXfrm>
        <a:off x="36845" y="3221297"/>
        <a:ext cx="6189950" cy="681087"/>
      </dsp:txXfrm>
    </dsp:sp>
    <dsp:sp modelId="{BB6A1BA6-3D55-411F-B3B4-79EFA9D8A469}">
      <dsp:nvSpPr>
        <dsp:cNvPr id="0" name=""/>
        <dsp:cNvSpPr/>
      </dsp:nvSpPr>
      <dsp:spPr>
        <a:xfrm>
          <a:off x="0" y="3993950"/>
          <a:ext cx="6263640" cy="75477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Työpaikalla tai kaupassa tapahtuvasta varkaudesta syytetään helposti ensimmäiseksi romanityöntekijää tai -asiakasta</a:t>
          </a:r>
          <a:endParaRPr lang="en-US" sz="1900" kern="1200"/>
        </a:p>
      </dsp:txBody>
      <dsp:txXfrm>
        <a:off x="36845" y="4030795"/>
        <a:ext cx="6189950" cy="681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F7493-1772-45EF-A297-113E7CA88872}">
      <dsp:nvSpPr>
        <dsp:cNvPr id="0" name=""/>
        <dsp:cNvSpPr/>
      </dsp:nvSpPr>
      <dsp:spPr>
        <a:xfrm>
          <a:off x="0" y="23269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i="0" kern="1200"/>
            <a:t>LAPSET JA NUORET</a:t>
          </a:r>
          <a:endParaRPr lang="en-US" sz="1600" kern="1200"/>
        </a:p>
      </dsp:txBody>
      <dsp:txXfrm>
        <a:off x="31028" y="54297"/>
        <a:ext cx="6604777" cy="573546"/>
      </dsp:txXfrm>
    </dsp:sp>
    <dsp:sp modelId="{A95F731B-3BE5-4D3D-AB1A-8CA7BA7B4F9B}">
      <dsp:nvSpPr>
        <dsp:cNvPr id="0" name=""/>
        <dsp:cNvSpPr/>
      </dsp:nvSpPr>
      <dsp:spPr>
        <a:xfrm>
          <a:off x="0" y="704952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Lapsia ja nuoria ei kuulla heidän elämäänsä koskevia päätöksiä tehtäessä</a:t>
          </a:r>
          <a:endParaRPr lang="en-US" sz="1600" kern="1200"/>
        </a:p>
      </dsp:txBody>
      <dsp:txXfrm>
        <a:off x="31028" y="735980"/>
        <a:ext cx="6604777" cy="573546"/>
      </dsp:txXfrm>
    </dsp:sp>
    <dsp:sp modelId="{3240E702-9200-472F-B2B1-4D1654EC7FC4}">
      <dsp:nvSpPr>
        <dsp:cNvPr id="0" name=""/>
        <dsp:cNvSpPr/>
      </dsp:nvSpPr>
      <dsp:spPr>
        <a:xfrm>
          <a:off x="0" y="1386634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Nuorten heikompi asema työmarkkinoilla</a:t>
          </a:r>
          <a:endParaRPr lang="en-US" sz="1600" kern="1200"/>
        </a:p>
      </dsp:txBody>
      <dsp:txXfrm>
        <a:off x="31028" y="1417662"/>
        <a:ext cx="6604777" cy="573546"/>
      </dsp:txXfrm>
    </dsp:sp>
    <dsp:sp modelId="{43154766-1ECC-45DE-BD41-9DD27F80A493}">
      <dsp:nvSpPr>
        <dsp:cNvPr id="0" name=""/>
        <dsp:cNvSpPr/>
      </dsp:nvSpPr>
      <dsp:spPr>
        <a:xfrm>
          <a:off x="0" y="2068317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Kouluissa esiintyvä syrjintä, kiusaaminen ja seksuaalinen häirintä</a:t>
          </a:r>
          <a:endParaRPr lang="en-US" sz="1600" kern="1200"/>
        </a:p>
      </dsp:txBody>
      <dsp:txXfrm>
        <a:off x="31028" y="2099345"/>
        <a:ext cx="6604777" cy="573546"/>
      </dsp:txXfrm>
    </dsp:sp>
    <dsp:sp modelId="{2A621E83-9173-4C56-91DD-D3F7E0D90F64}">
      <dsp:nvSpPr>
        <dsp:cNvPr id="0" name=""/>
        <dsp:cNvSpPr/>
      </dsp:nvSpPr>
      <dsp:spPr>
        <a:xfrm>
          <a:off x="0" y="2750000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i="0" kern="1200"/>
            <a:t>VANHUKSET JA IKÄÄNTYNEET</a:t>
          </a:r>
          <a:endParaRPr lang="en-US" sz="1600" kern="1200"/>
        </a:p>
      </dsp:txBody>
      <dsp:txXfrm>
        <a:off x="31028" y="2781028"/>
        <a:ext cx="6604777" cy="573546"/>
      </dsp:txXfrm>
    </dsp:sp>
    <dsp:sp modelId="{110D3772-256A-4C71-8654-820464AF57CC}">
      <dsp:nvSpPr>
        <dsp:cNvPr id="0" name=""/>
        <dsp:cNvSpPr/>
      </dsp:nvSpPr>
      <dsp:spPr>
        <a:xfrm>
          <a:off x="0" y="3431682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Vanhukset kokevat että heidät nähdään sairaina tai kyvyttöminä vaikuttamaan heidän omaa elämäänsä koskeviin ratkaisuihin</a:t>
          </a:r>
          <a:endParaRPr lang="en-US" sz="1600" kern="1200"/>
        </a:p>
      </dsp:txBody>
      <dsp:txXfrm>
        <a:off x="31028" y="3462710"/>
        <a:ext cx="6604777" cy="573546"/>
      </dsp:txXfrm>
    </dsp:sp>
    <dsp:sp modelId="{24FEBCDC-8941-49AF-963B-2BE7EAF319DA}">
      <dsp:nvSpPr>
        <dsp:cNvPr id="0" name=""/>
        <dsp:cNvSpPr/>
      </dsp:nvSpPr>
      <dsp:spPr>
        <a:xfrm>
          <a:off x="0" y="4113365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Ikääntyneiden kohtaa syrjintä työmarkkinoilla</a:t>
          </a:r>
          <a:endParaRPr lang="en-US" sz="1600" kern="1200"/>
        </a:p>
      </dsp:txBody>
      <dsp:txXfrm>
        <a:off x="31028" y="4144393"/>
        <a:ext cx="6604777" cy="573546"/>
      </dsp:txXfrm>
    </dsp:sp>
    <dsp:sp modelId="{7F95D980-08AB-46B5-A60C-E2A12140D1DB}">
      <dsp:nvSpPr>
        <dsp:cNvPr id="0" name=""/>
        <dsp:cNvSpPr/>
      </dsp:nvSpPr>
      <dsp:spPr>
        <a:xfrm>
          <a:off x="0" y="4795047"/>
          <a:ext cx="6666833" cy="63560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/>
            <a:t>Vanhusten tarpeiden ohittaminen sähköisiä palveluita suunniteltaessa</a:t>
          </a:r>
          <a:endParaRPr lang="en-US" sz="1600" kern="1200"/>
        </a:p>
      </dsp:txBody>
      <dsp:txXfrm>
        <a:off x="31028" y="4826075"/>
        <a:ext cx="6604777" cy="573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B65FB-F0A2-4626-864D-97AEFDAEF22D}">
      <dsp:nvSpPr>
        <dsp:cNvPr id="0" name=""/>
        <dsp:cNvSpPr/>
      </dsp:nvSpPr>
      <dsp:spPr>
        <a:xfrm>
          <a:off x="0" y="146132"/>
          <a:ext cx="7559504" cy="1442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1" i="0" kern="1200"/>
            <a:t>USKONNOLLISET JA VAKAUMUKSELLISET RYHMÄT</a:t>
          </a:r>
          <a:endParaRPr lang="en-US" sz="2600" kern="1200"/>
        </a:p>
      </dsp:txBody>
      <dsp:txXfrm>
        <a:off x="70397" y="216529"/>
        <a:ext cx="7418710" cy="1301304"/>
      </dsp:txXfrm>
    </dsp:sp>
    <dsp:sp modelId="{BAC3497B-793F-4566-8575-1454271F4D94}">
      <dsp:nvSpPr>
        <dsp:cNvPr id="0" name=""/>
        <dsp:cNvSpPr/>
      </dsp:nvSpPr>
      <dsp:spPr>
        <a:xfrm>
          <a:off x="0" y="1663110"/>
          <a:ext cx="7559504" cy="1442098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0" i="0" kern="1200"/>
            <a:t>Henkilön vaatetukseen tai uskonnonharjoittamiseen liittyviä tekijöitä pidetään esteenä henkilön työnteolle silloin kun ne tosiasiallisesti eivät sitä ole</a:t>
          </a:r>
          <a:endParaRPr lang="en-US" sz="2600" kern="1200"/>
        </a:p>
      </dsp:txBody>
      <dsp:txXfrm>
        <a:off x="70397" y="1733507"/>
        <a:ext cx="7418710" cy="1301304"/>
      </dsp:txXfrm>
    </dsp:sp>
    <dsp:sp modelId="{765F26A5-1D08-47C6-8A15-B3B61550DA01}">
      <dsp:nvSpPr>
        <dsp:cNvPr id="0" name=""/>
        <dsp:cNvSpPr/>
      </dsp:nvSpPr>
      <dsp:spPr>
        <a:xfrm>
          <a:off x="0" y="3180088"/>
          <a:ext cx="7559504" cy="1442098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0" i="0" kern="1200"/>
            <a:t>Uskonnollisiin vähemmistöihin kuuluvat henkilöt kohtaavat ennakkoluuloja ja heidän on vaikeampi työllistyä</a:t>
          </a:r>
          <a:endParaRPr lang="en-US" sz="2600" kern="1200"/>
        </a:p>
      </dsp:txBody>
      <dsp:txXfrm>
        <a:off x="70397" y="3250485"/>
        <a:ext cx="7418710" cy="1301304"/>
      </dsp:txXfrm>
    </dsp:sp>
    <dsp:sp modelId="{99B04A23-0BA9-4423-BAB0-8D05D8E28743}">
      <dsp:nvSpPr>
        <dsp:cNvPr id="0" name=""/>
        <dsp:cNvSpPr/>
      </dsp:nvSpPr>
      <dsp:spPr>
        <a:xfrm>
          <a:off x="0" y="4697066"/>
          <a:ext cx="7559504" cy="144209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b="0" i="0" kern="1200"/>
            <a:t>Uskonnollisiin vähemmistöihin kohdistuu viharikollisuutta (väkivalta ja ilkivallanteot)</a:t>
          </a:r>
          <a:endParaRPr lang="en-US" sz="2600" kern="1200"/>
        </a:p>
      </dsp:txBody>
      <dsp:txXfrm>
        <a:off x="70397" y="4767463"/>
        <a:ext cx="7418710" cy="130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C0FEFE-7098-467B-A0A1-FD22C194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F7672C1-DC4A-4F09-A94C-A3823ED89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C76AB7-29A1-4A5C-9464-1DC87D95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FB2C12-B18B-4B7C-9C93-8A43B53C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3D7728-0DC1-45EA-AB60-1697E5A4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972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695CB2-E7A7-422C-B402-AEFA12E5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11F030F-9D02-4419-A3CD-0A917515F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33E8EA-9DAB-400D-AAE2-727DABC7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3FC502-D6CC-4202-8CAD-2B6DA54B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49D25-EC7B-4795-AF82-0AF8C65A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4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24FFC37-A3D5-4A6F-835B-76036F736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89C3862-80BF-4CB2-8169-FEF5B1DE0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F907C8-25B2-479C-BD42-D961DBDC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F9D681-426C-44CF-886C-3096BA55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206F24-5CBE-4E92-9A9A-A9A3E5CD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33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01F6CD-5C9D-438F-AD63-4D26B6A1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499C4F-214A-4B97-A814-B5D466950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919A22-1205-4D42-B264-06AC0B7F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D9F880-21AC-481B-B288-2743FCC1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9B6B3E-8329-4989-B7ED-8E0D1253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54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930F66-F57E-45DD-9978-95C6C637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8F4790E-905C-4182-973A-AE3CA652C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762469-9BA3-4ACD-AEBF-8B99CF7B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B49832-D3A7-4A92-8A8D-2F7CD1FC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05307A-D4A5-402A-BB56-E03CE0F6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7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3E56E-5F2D-42D1-95A6-5612B09F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6623ED-0BDE-44C2-BAF9-72DEC9ECE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C9FBE05-1811-48C1-BAE5-FC8FEE159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8EE2DC-0046-443F-8148-2894F753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E8CB84-2B37-46CC-9A4B-846BEF5A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9D9D63-FE3B-4F52-A1F6-CCECE24E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67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4018D3-9B13-4070-8E6C-AF7B000F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3171CF-FF72-4B8E-B444-195894ECF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09CF62-B833-4F3F-A7BF-71A367EE9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F689CB3-0234-45FC-8FA2-EA0A92A55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4A9B90-7087-4A31-8490-56F4B8FC3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6135866-CC93-4BB5-BFF8-D10477AC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C741A0D-51AF-488C-9848-A7BCA196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75B3B46-E6CD-49F1-A9B9-59A8160A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96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21A86C-17BC-46B6-B148-CB009B0B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82571CB-9F75-46EA-BA18-5494A817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2D0798B-C06D-44C9-A62E-D3EB9C70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3FD0D14-7596-4A35-A642-B4DFE607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40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74A63A-9508-4480-AE0F-0F6DC24C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857A7CB-8D4E-458E-8CBE-7518F59A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418EDF6-1805-4EBC-BCA2-6636E21A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22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0F537A-98EF-4989-960F-DEAE4BE4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502E82-55B0-45A9-8AB4-584FFC1CD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47B9BE-28EE-4EEE-8ED0-FC00029A5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CF859B-F5EF-48E0-A3EE-D1D210F8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AFBDFCD-8659-4829-9253-D4713F8E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E87C85-5AE7-4ECA-AD51-650FA243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39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06ADD1-6D37-4999-B0C9-07F96FA1B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C087251-A810-4549-A55E-C287D5627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0FC754-D954-4F85-A9DA-1C2A1D6DE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4D28E8-F9CB-4A28-A77D-1DB4D091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336B7F-3720-426F-AFD7-5AECB278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4C6AF4-4566-4EEA-B7BF-F3CD5789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72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D0FC8E2-5200-4B12-A4A1-8031578BA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9F5C6D-F2BA-427C-91F3-52B3D9963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CCCD0C-0658-4BB4-992A-B46C5B9CF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D1B0-064D-45B2-82B8-C863117BC555}" type="datetimeFigureOut">
              <a:rPr lang="fi-FI" smtClean="0"/>
              <a:t>29.4.2022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B094C1-D74F-4533-84D6-7A6E801E9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769C87-99FC-405E-9865-800BD4CF6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ACE6-5CAC-4B80-899B-51DE4153A0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bT9zW9SjF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2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3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3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48DA356-04D0-4F6A-BC22-FFD2A3759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KANSALAISTEN PERUSOIKEUDET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F69BD1-78A7-43EB-8BE0-F784E0220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3158" y="649480"/>
            <a:ext cx="48624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b="1"/>
              <a:t>Kielelliset oikeudet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 Yksilön oikeuksia. Viranomaisilla, kuten kunnilla, tai muilla julkisia tehtäviä hoitavilla on kielellisistä oikeuksista syntyviä velvollisuuksia. Yksilöä tulee palvella hänen kielellään</a:t>
            </a:r>
            <a:endParaRPr lang="en-US" sz="2000" b="1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Oikeusministeriö seuraa kielilain täytäntöönpanoa ja soveltamista, antaa suosituksia sekä tarvittaessa tekee aloitteita ja ryhtyy muihin toimenpiteisiin epäkohtien korjaamiseksi.</a:t>
            </a:r>
            <a:endParaRPr lang="en-US" sz="2000" b="1" i="0">
              <a:effectLst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Toisen maan kansalaisella on samat oikeudet kuin Suomen kansalaisella käyttää suomea tai ruotsia viranomaisissa.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>
                <a:hlinkClick r:id="rId2"/>
              </a:rPr>
              <a:t>Lasten kielelliset oikeudet - YouTube</a:t>
            </a:r>
            <a:endParaRPr lang="en-US" sz="2000" b="0" i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482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7E72310-D3CF-4EC2-BE0F-711F6BD95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SYRJINTÄ ERI VÄESTÖRYHMISSÄ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08F7011-F8D3-0FE5-C3D5-C8C7904DA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494183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589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80CF63F-AB37-408A-B35B-D8398198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PERUS- JA IHMISOIKEUDET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694B1F-A57E-4C3B-BFCD-28D37AF1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fi-FI" sz="2400" b="0" i="0" dirty="0">
                <a:solidFill>
                  <a:srgbClr val="FEFFFF"/>
                </a:solidFill>
                <a:effectLst/>
                <a:latin typeface="myriad-pro"/>
              </a:rPr>
              <a:t>Perustuslain mukaan Suomen valtiosääntö turvaa ihmisarvon loukkaamattomuuden ja yksilön vapauden ja oikeudet sekä edistää oikeudenmukaisuutta yhteiskunnassa. Perustuslain 22 §:n mukaan julkisen vallan on turvattava perusoikeuksien ja ihmisoikeuksien toteutuminen.</a:t>
            </a:r>
          </a:p>
          <a:p>
            <a:r>
              <a:rPr lang="fi-FI" sz="2400" b="0" i="0" dirty="0">
                <a:solidFill>
                  <a:srgbClr val="FEFFFF"/>
                </a:solidFill>
                <a:effectLst/>
                <a:latin typeface="myriad-pro"/>
              </a:rPr>
              <a:t>Suomen kansainvälisestä ihmisoikeuspolitiikasta vastaa ulkoasiainministeriö.</a:t>
            </a:r>
            <a:endParaRPr lang="fi-FI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2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2064C0E-0CFE-454D-94CD-000D8CA4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Kansalaisten perusoikeudet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CFF1F7-ACF7-45A3-8416-154726FFF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b="0" i="0" dirty="0">
                <a:effectLst/>
                <a:latin typeface="myriad-pro"/>
              </a:rPr>
              <a:t>Yhdenvertaisuus on perusoikeus, jonka turvaaminen on keskeisellä sijalla perus- ja ihmisoikeuksien toteutumisessa</a:t>
            </a:r>
          </a:p>
          <a:p>
            <a:r>
              <a:rPr lang="fi-FI" b="0" i="0" dirty="0">
                <a:effectLst/>
                <a:latin typeface="myriad-pro"/>
              </a:rPr>
              <a:t> </a:t>
            </a:r>
            <a:r>
              <a:rPr lang="fi-FI" u="sng" dirty="0">
                <a:latin typeface="myriad-pro"/>
              </a:rPr>
              <a:t>Yhdenvertaisuuslain mukaan </a:t>
            </a:r>
            <a:r>
              <a:rPr lang="fi-FI" b="0" i="0" dirty="0">
                <a:effectLst/>
                <a:latin typeface="myriad-pro"/>
              </a:rPr>
              <a:t>ketään ei saa syrjiä sukupuolen, iän, alkuperän, kansalaisuuden, kielen, uskonnon, vakaumuksen, mielipiteen, poliittisen toiminnan, ammattiyhdistystoiminnan, perhesuhteiden, terveydentilan, vammaisuuden, seksuaalisen suuntautumisen tai muun henkilöön liittyvän syyn perusteella.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88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DB5E94-B0C1-4D94-A119-D37FD6952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3406"/>
            <a:ext cx="3234018" cy="38267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Hyvät väestösuhteet - Yhdenvertaisuus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3839D8D0-2907-494B-AF36-3FDD8D653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2784" y="1181685"/>
            <a:ext cx="7628483" cy="46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9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6002F5A-3938-46A7-AAB4-BAFFBDB5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i-FI" sz="2800">
                <a:solidFill>
                  <a:srgbClr val="FFFFFF"/>
                </a:solidFill>
              </a:rPr>
              <a:t>Yhdenvertaisuuden edistäminen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3B0586D5-9569-834D-A6F5-7076EBF53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12975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64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BEA1A96-0984-4152-9A9E-001C41FA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br>
              <a:rPr lang="fi-FI" sz="2500" b="1" i="0" cap="all">
                <a:solidFill>
                  <a:srgbClr val="FFFFFF"/>
                </a:solidFill>
                <a:effectLst/>
                <a:latin typeface="Lato" panose="020F0502020204030203" pitchFamily="34" charset="0"/>
              </a:rPr>
            </a:br>
            <a:r>
              <a:rPr lang="fi-FI" sz="2500" b="1" i="0" cap="all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YHDENVERTAISUUTEEN LIITTYVÄ LAINSÄÄDÄNTÖ</a:t>
            </a:r>
            <a:br>
              <a:rPr lang="fi-FI" sz="2500" b="1" i="0" cap="all">
                <a:solidFill>
                  <a:srgbClr val="FFFFFF"/>
                </a:solidFill>
                <a:effectLst/>
                <a:latin typeface="Lato" panose="020F0502020204030203" pitchFamily="34" charset="0"/>
              </a:rPr>
            </a:br>
            <a:endParaRPr lang="fi-FI" sz="25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239EE9-9245-4E93-9E8E-289E3FC7F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fi-FI" sz="2400" b="0" i="0">
                <a:effectLst/>
                <a:latin typeface="Lato" panose="020F0502020204030203" pitchFamily="34" charset="0"/>
              </a:rPr>
              <a:t>Yhdenvertaisuudesta ja syrjimättömyydestä säädetään Suomen perustuslaissa, yhdenvertaisuuslaissa ja rikoslaissa sekä eri elämänalueita koskevassa lainsäädännössä. Sukupuolten tasa-arvosta sekä sukupuolen moninaisuudesta säädetään tasa-arvolaissa. Kansallisten tuomioistuinten, Euroopan Unionin tuomioistuimen sekä Euroopan ihmisoikeustuomioistuimen ratkaisukäytännöt ovat keskeisessä roolissa yhdenvertaisuuteen liittyvän oikeustilan kehittymisessä. 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216245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BA60BA7-9FA4-48C9-A648-CCE0EAFA3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i-FI" sz="2900" b="1" i="0" cap="all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SYRJINTÄ ERI VÄESTÖRYHMISSÄ</a:t>
            </a:r>
            <a:br>
              <a:rPr lang="fi-FI" sz="2900" b="1" i="0" cap="all">
                <a:solidFill>
                  <a:schemeClr val="bg1"/>
                </a:solidFill>
                <a:effectLst/>
                <a:latin typeface="Lato" panose="020F0502020204030203" pitchFamily="34" charset="0"/>
              </a:rPr>
            </a:br>
            <a:endParaRPr lang="fi-FI" sz="2900">
              <a:solidFill>
                <a:schemeClr val="bg1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1CC8B1A-CF3D-8CF8-3320-46EF7F262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65352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36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2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373CF3-B361-410F-B055-8606550E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100">
                <a:solidFill>
                  <a:srgbClr val="FFFFFF"/>
                </a:solidFill>
              </a:rPr>
              <a:t>SYRJINTÄ ERI VÄESTÖRYHMISSÄ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570E8A-E34E-4EBC-8411-B917BA16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latinLnBrk="0"/>
            <a:r>
              <a:rPr lang="fi-FI" sz="1900" b="1" i="0" cap="all">
                <a:effectLst/>
                <a:latin typeface="Lato" panose="020F0502020204030203" pitchFamily="34" charset="0"/>
              </a:rPr>
              <a:t>SAAMELAISET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Kunta kieltäytyy tarjoamasta saamenkielistä päivähoitoa tai vanhustenhoitoa vaikka siihen olisi tarvittavat resurssit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Saamelaisiin kohdistuu vihapuhetta internetissä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Saamelaisnuorten kokevat syrjintää kulttuurisen taustansa takia</a:t>
            </a:r>
          </a:p>
          <a:p>
            <a:pPr latinLnBrk="0"/>
            <a:r>
              <a:rPr lang="fi-FI" sz="1900" b="1" i="0" cap="all">
                <a:effectLst/>
                <a:latin typeface="Lato" panose="020F0502020204030203" pitchFamily="34" charset="0"/>
              </a:rPr>
              <a:t>MAAHANMUUTTAJAT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Näkyviin vähemmistöihin (tummaihoiset ja muut valtaväestöstä ulkonäöltään poikkeavat) kuuluviin henkilöihin kohdistuu rasistista nimittelyä ja väkivaltaa julkisilla paikoilla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Kielitaitovaatimukset asetetaan vaatimukseksi työssä, jossa ne eivät ole työn tekemisen kannalta välttämättömiä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900" b="0" i="0">
                <a:effectLst/>
                <a:latin typeface="Lato" panose="020F0502020204030203" pitchFamily="34" charset="0"/>
              </a:rPr>
              <a:t>Henkilön, jolla on vieraskielinen nimi tai joka puhuu murtaen suomea, on vaikeampi työllistyä kuin kantasuomalaisen</a:t>
            </a:r>
          </a:p>
          <a:p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138213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F336756-2299-4675-A2B9-F00C4A27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SYRJINTÄ ERI VÄESTÖRYHMISSÄ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D846D9-4D2E-4BAB-A499-B197A24D9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latinLnBrk="0"/>
            <a:r>
              <a:rPr lang="fi-FI" sz="1600" b="1" i="0" cap="all">
                <a:effectLst/>
                <a:latin typeface="Lato" panose="020F0502020204030203" pitchFamily="34" charset="0"/>
              </a:rPr>
              <a:t>VAMMAISET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Pyörätuolilla liikkuva henkilö ei pääse esteellisiin kauppoihin, työpaikkoihin tai luokkahuoneisiin, vaikka kohtuullisilla toimilla pääsy olisi järjestettävissä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Huonokuuloinen henkilö ei kuule keskustelua meluisassa kokousympäristössä ja häneltä evätään induktiosilmukan käyttö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Näkövammainen henkilö ei voi osallistua yliopiston pääsykokeeseen, koska koe perustuu näkemiseen, vaikka itse opintoura ja opintojen suorittaminen olisivat hänelle mahdollisia.</a:t>
            </a:r>
          </a:p>
          <a:p>
            <a:pPr latinLnBrk="0"/>
            <a:r>
              <a:rPr lang="fi-FI" sz="1600" b="1" i="0" cap="all">
                <a:effectLst/>
                <a:latin typeface="Lato" panose="020F0502020204030203" pitchFamily="34" charset="0"/>
              </a:rPr>
              <a:t>SEKSUAALIVÄHEMMISTÖT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Henkilö ei uskalla tuoda samaa sukupuolta olevaa partneriaan työyhteisön tietoon, koska pelkää syrjintää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Homoseksuaaleihin kohdistuu viharikollisuutta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600" b="0" i="0">
                <a:effectLst/>
                <a:latin typeface="Lato" panose="020F0502020204030203" pitchFamily="34" charset="0"/>
              </a:rPr>
              <a:t>Seksuaalivähemmistöihin kuuluva nuori/ aikuinen joutuu kuuntelemaan loukkaavia vitsejä koulussa/työpaikalla</a:t>
            </a:r>
          </a:p>
          <a:p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288957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09E86EC-5C3D-4A6D-A259-D1374348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fi-FI" sz="3100">
                <a:solidFill>
                  <a:srgbClr val="FFFFFF"/>
                </a:solidFill>
              </a:rPr>
              <a:t>SYRJINTÄ ERI VÄESTÖRYHMISSÄ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6E30B59-5496-3F37-AFBD-F5306D912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70673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838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564</Words>
  <Application>Microsoft Office PowerPoint</Application>
  <PresentationFormat>Laajakuva</PresentationFormat>
  <Paragraphs>56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Lato</vt:lpstr>
      <vt:lpstr>myriad-pro</vt:lpstr>
      <vt:lpstr>Office-teema</vt:lpstr>
      <vt:lpstr>KANSALAISTEN PERUSOIKEUDET</vt:lpstr>
      <vt:lpstr>Kansalaisten perusoikeudet</vt:lpstr>
      <vt:lpstr>Hyvät väestösuhteet - Yhdenvertaisuus</vt:lpstr>
      <vt:lpstr>Yhdenvertaisuuden edistäminen</vt:lpstr>
      <vt:lpstr> YHDENVERTAISUUTEEN LIITTYVÄ LAINSÄÄDÄNTÖ </vt:lpstr>
      <vt:lpstr>SYRJINTÄ ERI VÄESTÖRYHMISSÄ </vt:lpstr>
      <vt:lpstr>SYRJINTÄ ERI VÄESTÖRYHMISSÄ</vt:lpstr>
      <vt:lpstr>SYRJINTÄ ERI VÄESTÖRYHMISSÄ</vt:lpstr>
      <vt:lpstr>SYRJINTÄ ERI VÄESTÖRYHMISSÄ</vt:lpstr>
      <vt:lpstr>SYRJINTÄ ERI VÄESTÖRYHMISSÄ</vt:lpstr>
      <vt:lpstr>PERUS- JA IHMISOIKEUDET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KANSALAISTEN PERUSOIKEUDET</dc:title>
  <dc:creator>Varonen Anne</dc:creator>
  <cp:lastModifiedBy>Varonen Anne</cp:lastModifiedBy>
  <cp:revision>2</cp:revision>
  <dcterms:created xsi:type="dcterms:W3CDTF">2022-04-26T16:11:27Z</dcterms:created>
  <dcterms:modified xsi:type="dcterms:W3CDTF">2022-04-29T12:15:13Z</dcterms:modified>
</cp:coreProperties>
</file>