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00" r:id="rId5"/>
    <p:sldMasterId id="2147483716" r:id="rId6"/>
    <p:sldMasterId id="2147483732" r:id="rId7"/>
    <p:sldMasterId id="2147483748" r:id="rId8"/>
    <p:sldMasterId id="2147483764" r:id="rId9"/>
    <p:sldMasterId id="2147483780" r:id="rId10"/>
    <p:sldMasterId id="2147483796" r:id="rId11"/>
    <p:sldMasterId id="2147483812" r:id="rId12"/>
    <p:sldMasterId id="2147483828" r:id="rId13"/>
    <p:sldMasterId id="2147483844" r:id="rId14"/>
  </p:sldMasterIdLst>
  <p:notesMasterIdLst>
    <p:notesMasterId r:id="rId44"/>
  </p:notesMasterIdLst>
  <p:sldIdLst>
    <p:sldId id="303" r:id="rId15"/>
    <p:sldId id="311" r:id="rId16"/>
    <p:sldId id="313" r:id="rId17"/>
    <p:sldId id="314" r:id="rId18"/>
    <p:sldId id="288" r:id="rId19"/>
    <p:sldId id="304" r:id="rId20"/>
    <p:sldId id="312" r:id="rId21"/>
    <p:sldId id="305" r:id="rId22"/>
    <p:sldId id="308" r:id="rId23"/>
    <p:sldId id="306" r:id="rId24"/>
    <p:sldId id="309" r:id="rId25"/>
    <p:sldId id="271" r:id="rId26"/>
    <p:sldId id="286" r:id="rId27"/>
    <p:sldId id="273" r:id="rId28"/>
    <p:sldId id="316" r:id="rId29"/>
    <p:sldId id="315" r:id="rId30"/>
    <p:sldId id="279" r:id="rId31"/>
    <p:sldId id="293" r:id="rId32"/>
    <p:sldId id="294" r:id="rId33"/>
    <p:sldId id="295" r:id="rId34"/>
    <p:sldId id="296" r:id="rId35"/>
    <p:sldId id="297" r:id="rId36"/>
    <p:sldId id="298" r:id="rId37"/>
    <p:sldId id="299" r:id="rId38"/>
    <p:sldId id="300" r:id="rId39"/>
    <p:sldId id="301" r:id="rId40"/>
    <p:sldId id="302" r:id="rId41"/>
    <p:sldId id="274" r:id="rId42"/>
    <p:sldId id="289" r:id="rId43"/>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42" userDrawn="1">
          <p15:clr>
            <a:srgbClr val="A4A3A4"/>
          </p15:clr>
        </p15:guide>
        <p15:guide id="2" pos="6529" userDrawn="1">
          <p15:clr>
            <a:srgbClr val="A4A3A4"/>
          </p15:clr>
        </p15:guide>
        <p15:guide id="3" pos="73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A7660"/>
    <a:srgbClr val="2A458A"/>
    <a:srgbClr val="93D5D4"/>
    <a:srgbClr val="EE7B50"/>
    <a:srgbClr val="0B458F"/>
    <a:srgbClr val="F7D7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43EF9-4673-49AC-96BB-6CFA53DDAF24}" v="231" dt="2023-11-10T07:54:20.243"/>
    <p1510:client id="{938B9A32-0177-4C0B-B825-AA2583919804}" v="1" dt="2023-11-10T12:59:33.377"/>
    <p1510:client id="{B0BAFCB8-DC01-4904-8EC8-A981C2BACFE1}" v="5" dt="2023-11-13T08:01:11.731"/>
    <p1510:client id="{CF2632E2-5E7E-4F9E-A72B-67CE56115D40}" v="5" dt="2023-11-10T12:53:43.038"/>
    <p1510:client id="{F8E30FE4-3D2B-402A-91C7-097F1A091783}" v="195" dt="2023-11-13T09:52:49.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42"/>
        <p:guide pos="6529"/>
        <p:guide pos="730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3E489403-B8FD-46EF-8CEB-698E2CCB6D37}" type="datetimeFigureOut">
              <a:rPr lang="fi-FI" smtClean="0"/>
              <a:t>24.11.2023</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44D7140-2BF8-4D32-BAFA-825AF828137C}" type="slidenum">
              <a:rPr lang="fi-FI" smtClean="0"/>
              <a:t>‹#›</a:t>
            </a:fld>
            <a:endParaRPr lang="fi-FI"/>
          </a:p>
        </p:txBody>
      </p:sp>
    </p:spTree>
    <p:extLst>
      <p:ext uri="{BB962C8B-B14F-4D97-AF65-F5344CB8AC3E}">
        <p14:creationId xmlns:p14="http://schemas.microsoft.com/office/powerpoint/2010/main" val="226522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lvl1pPr>
          </a:lstStyle>
          <a:p>
            <a:r>
              <a:rPr lang="fi-FI"/>
              <a:t>Muokkaa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a:solidFill>
            <a:schemeClr val="tx1"/>
          </a:solidFill>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309070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EDCA1C57-9911-4377-BF89-4428ED51FCD6}"/>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1" name="Tekstin paikkamerkki 3">
            <a:extLst>
              <a:ext uri="{FF2B5EF4-FFF2-40B4-BE49-F238E27FC236}">
                <a16:creationId xmlns:a16="http://schemas.microsoft.com/office/drawing/2014/main" id="{80562EB6-7F5B-4915-A40E-F7FCECC2DDF8}"/>
              </a:ext>
            </a:extLst>
          </p:cNvPr>
          <p:cNvSpPr>
            <a:spLocks noGrp="1"/>
          </p:cNvSpPr>
          <p:nvPr>
            <p:ph type="body" sz="half" idx="13"/>
          </p:nvPr>
        </p:nvSpPr>
        <p:spPr>
          <a:xfrm>
            <a:off x="839788" y="1825625"/>
            <a:ext cx="4718174" cy="435133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fi-FI"/>
              <a:t>Muokkaa tekstin perustyylejä</a:t>
            </a:r>
          </a:p>
        </p:txBody>
      </p:sp>
      <p:sp>
        <p:nvSpPr>
          <p:cNvPr id="5" name="Otsikko 4">
            <a:extLst>
              <a:ext uri="{FF2B5EF4-FFF2-40B4-BE49-F238E27FC236}">
                <a16:creationId xmlns:a16="http://schemas.microsoft.com/office/drawing/2014/main" id="{5CF3B7EE-E5B4-4CA6-A179-48FB30EB262F}"/>
              </a:ext>
            </a:extLst>
          </p:cNvPr>
          <p:cNvSpPr>
            <a:spLocks noGrp="1"/>
          </p:cNvSpPr>
          <p:nvPr>
            <p:ph type="title"/>
          </p:nvPr>
        </p:nvSpPr>
        <p:spPr/>
        <p:txBody>
          <a:bodyPr/>
          <a:lstStyle/>
          <a:p>
            <a:r>
              <a:rPr lang="fi-FI"/>
              <a:t>Muokkaa perustyyl. napsautt.</a:t>
            </a:r>
          </a:p>
        </p:txBody>
      </p:sp>
      <p:sp>
        <p:nvSpPr>
          <p:cNvPr id="14" name="Päivämäärän paikkamerkki 13">
            <a:extLst>
              <a:ext uri="{FF2B5EF4-FFF2-40B4-BE49-F238E27FC236}">
                <a16:creationId xmlns:a16="http://schemas.microsoft.com/office/drawing/2014/main" id="{215CFA1B-C547-4577-B771-3C22DBF6DE72}"/>
              </a:ext>
            </a:extLst>
          </p:cNvPr>
          <p:cNvSpPr>
            <a:spLocks noGrp="1"/>
          </p:cNvSpPr>
          <p:nvPr>
            <p:ph type="dt" sz="half" idx="14"/>
          </p:nvPr>
        </p:nvSpPr>
        <p:spPr/>
        <p:txBody>
          <a:bodyPr/>
          <a:lstStyle/>
          <a:p>
            <a:fld id="{B2356429-3104-4F00-9F4F-3FC14377B490}" type="datetime1">
              <a:rPr lang="fi-FI" smtClean="0"/>
              <a:t>24.11.2023</a:t>
            </a:fld>
            <a:endParaRPr lang="fi-FI"/>
          </a:p>
        </p:txBody>
      </p:sp>
      <p:sp>
        <p:nvSpPr>
          <p:cNvPr id="15" name="Alatunnisteen paikkamerkki 14">
            <a:extLst>
              <a:ext uri="{FF2B5EF4-FFF2-40B4-BE49-F238E27FC236}">
                <a16:creationId xmlns:a16="http://schemas.microsoft.com/office/drawing/2014/main" id="{F9CB36F5-CDFF-4603-A825-CB57ADAE2489}"/>
              </a:ext>
            </a:extLst>
          </p:cNvPr>
          <p:cNvSpPr>
            <a:spLocks noGrp="1"/>
          </p:cNvSpPr>
          <p:nvPr>
            <p:ph type="ftr" sz="quarter" idx="15"/>
          </p:nvPr>
        </p:nvSpPr>
        <p:spPr/>
        <p:txBody>
          <a:bodyPr/>
          <a:lstStyle/>
          <a:p>
            <a:endParaRPr lang="fi-FI"/>
          </a:p>
        </p:txBody>
      </p:sp>
      <p:sp>
        <p:nvSpPr>
          <p:cNvPr id="16" name="Dian numeron paikkamerkki 15">
            <a:extLst>
              <a:ext uri="{FF2B5EF4-FFF2-40B4-BE49-F238E27FC236}">
                <a16:creationId xmlns:a16="http://schemas.microsoft.com/office/drawing/2014/main" id="{0004B0FF-6C17-4DB4-AED2-0A715962A804}"/>
              </a:ext>
            </a:extLst>
          </p:cNvPr>
          <p:cNvSpPr>
            <a:spLocks noGrp="1"/>
          </p:cNvSpPr>
          <p:nvPr>
            <p:ph type="sldNum" sz="quarter" idx="16"/>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41810182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278" y="2634791"/>
            <a:ext cx="10515600" cy="1536957"/>
          </a:xfrm>
        </p:spPr>
        <p:txBody>
          <a:bodyPr anchor="t" anchorCtr="0"/>
          <a:lstStyle>
            <a:lvl1pPr algn="ctr">
              <a:lnSpc>
                <a:spcPct val="100000"/>
              </a:lnSpc>
              <a:defRPr sz="4800"/>
            </a:lvl1pPr>
          </a:lstStyle>
          <a:p>
            <a:r>
              <a:rPr lang="fi-FI"/>
              <a:t>Muokkaa perustyyl. napsautt.</a:t>
            </a:r>
          </a:p>
        </p:txBody>
      </p:sp>
      <p:sp>
        <p:nvSpPr>
          <p:cNvPr id="3" name="Tekstin paikkamerkki 2">
            <a:extLst>
              <a:ext uri="{FF2B5EF4-FFF2-40B4-BE49-F238E27FC236}">
                <a16:creationId xmlns:a16="http://schemas.microsoft.com/office/drawing/2014/main" id="{BE0173B0-16C2-4182-AD95-1BD911589663}"/>
              </a:ext>
            </a:extLst>
          </p:cNvPr>
          <p:cNvSpPr>
            <a:spLocks noGrp="1"/>
          </p:cNvSpPr>
          <p:nvPr>
            <p:ph type="body" idx="1"/>
          </p:nvPr>
        </p:nvSpPr>
        <p:spPr>
          <a:xfrm>
            <a:off x="841278" y="4308050"/>
            <a:ext cx="10515600" cy="947394"/>
          </a:xfrm>
        </p:spPr>
        <p:txBody>
          <a:bodyPr/>
          <a:lstStyle>
            <a:lvl1pPr marL="0" indent="0" algn="ctr">
              <a:buNone/>
              <a:defRPr sz="2400">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fld id="{66C769B8-CB4F-4B4F-891E-3D4A5241DE51}" type="datetime1">
              <a:rPr lang="fi-FI" smtClean="0"/>
              <a:t>24.11.2023</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uva">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13" name="Kuvan paikkamerkki 2">
            <a:extLst>
              <a:ext uri="{FF2B5EF4-FFF2-40B4-BE49-F238E27FC236}">
                <a16:creationId xmlns:a16="http://schemas.microsoft.com/office/drawing/2014/main" id="{3120267B-A677-4444-88A5-26888B3B0CAA}"/>
              </a:ext>
            </a:extLst>
          </p:cNvPr>
          <p:cNvSpPr>
            <a:spLocks noGrp="1"/>
          </p:cNvSpPr>
          <p:nvPr>
            <p:ph type="pic" idx="13"/>
          </p:nvPr>
        </p:nvSpPr>
        <p:spPr>
          <a:xfrm>
            <a:off x="-745" y="-10221"/>
            <a:ext cx="12194723" cy="6868221"/>
          </a:xfrm>
          <a:custGeom>
            <a:avLst/>
            <a:gdLst>
              <a:gd name="connsiteX0" fmla="*/ 0 w 24369680"/>
              <a:gd name="connsiteY0" fmla="*/ 0 h 13734854"/>
              <a:gd name="connsiteX1" fmla="*/ 24369680 w 24369680"/>
              <a:gd name="connsiteY1" fmla="*/ 0 h 13734854"/>
              <a:gd name="connsiteX2" fmla="*/ 24369680 w 24369680"/>
              <a:gd name="connsiteY2" fmla="*/ 13734854 h 13734854"/>
              <a:gd name="connsiteX3" fmla="*/ 0 w 24369680"/>
              <a:gd name="connsiteY3" fmla="*/ 13734854 h 13734854"/>
              <a:gd name="connsiteX4" fmla="*/ 0 w 24369680"/>
              <a:gd name="connsiteY4" fmla="*/ 0 h 13734854"/>
              <a:gd name="connsiteX0" fmla="*/ 15794 w 24385474"/>
              <a:gd name="connsiteY0" fmla="*/ 0 h 13734854"/>
              <a:gd name="connsiteX1" fmla="*/ 24385474 w 24385474"/>
              <a:gd name="connsiteY1" fmla="*/ 0 h 13734854"/>
              <a:gd name="connsiteX2" fmla="*/ 24385474 w 24385474"/>
              <a:gd name="connsiteY2" fmla="*/ 13734854 h 13734854"/>
              <a:gd name="connsiteX3" fmla="*/ 15794 w 24385474"/>
              <a:gd name="connsiteY3" fmla="*/ 13734854 h 13734854"/>
              <a:gd name="connsiteX4" fmla="*/ 0 w 24385474"/>
              <a:gd name="connsiteY4" fmla="*/ 1715679 h 13734854"/>
              <a:gd name="connsiteX5" fmla="*/ 15794 w 24385474"/>
              <a:gd name="connsiteY5" fmla="*/ 0 h 13734854"/>
              <a:gd name="connsiteX0" fmla="*/ 15794 w 24396569"/>
              <a:gd name="connsiteY0" fmla="*/ 0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6" fmla="*/ 15794 w 24396569"/>
              <a:gd name="connsiteY6" fmla="*/ 0 h 13734854"/>
              <a:gd name="connsiteX0" fmla="*/ 0 w 24396569"/>
              <a:gd name="connsiteY0" fmla="*/ 1715679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0" fmla="*/ 0 w 24396569"/>
              <a:gd name="connsiteY0" fmla="*/ 1715679 h 14561968"/>
              <a:gd name="connsiteX1" fmla="*/ 24385474 w 24396569"/>
              <a:gd name="connsiteY1" fmla="*/ 0 h 14561968"/>
              <a:gd name="connsiteX2" fmla="*/ 24396569 w 24396569"/>
              <a:gd name="connsiteY2" fmla="*/ 12019176 h 14561968"/>
              <a:gd name="connsiteX3" fmla="*/ 15794 w 24396569"/>
              <a:gd name="connsiteY3" fmla="*/ 13734854 h 14561968"/>
              <a:gd name="connsiteX4" fmla="*/ 0 w 24396569"/>
              <a:gd name="connsiteY4" fmla="*/ 1715679 h 14561968"/>
              <a:gd name="connsiteX0" fmla="*/ 0 w 24396569"/>
              <a:gd name="connsiteY0" fmla="*/ 1715679 h 13734854"/>
              <a:gd name="connsiteX1" fmla="*/ 24385474 w 24396569"/>
              <a:gd name="connsiteY1" fmla="*/ 0 h 13734854"/>
              <a:gd name="connsiteX2" fmla="*/ 24396569 w 24396569"/>
              <a:gd name="connsiteY2" fmla="*/ 12019176 h 13734854"/>
              <a:gd name="connsiteX3" fmla="*/ 15794 w 24396569"/>
              <a:gd name="connsiteY3" fmla="*/ 13734854 h 13734854"/>
              <a:gd name="connsiteX4" fmla="*/ 0 w 24396569"/>
              <a:gd name="connsiteY4" fmla="*/ 1715679 h 13734854"/>
              <a:gd name="connsiteX0" fmla="*/ 0 w 24388632"/>
              <a:gd name="connsiteY0" fmla="*/ 1709329 h 13734854"/>
              <a:gd name="connsiteX1" fmla="*/ 24377537 w 24388632"/>
              <a:gd name="connsiteY1" fmla="*/ 0 h 13734854"/>
              <a:gd name="connsiteX2" fmla="*/ 24388632 w 24388632"/>
              <a:gd name="connsiteY2" fmla="*/ 12019176 h 13734854"/>
              <a:gd name="connsiteX3" fmla="*/ 7857 w 24388632"/>
              <a:gd name="connsiteY3" fmla="*/ 13734854 h 13734854"/>
              <a:gd name="connsiteX4" fmla="*/ 0 w 24388632"/>
              <a:gd name="connsiteY4" fmla="*/ 1709329 h 13734854"/>
              <a:gd name="connsiteX0" fmla="*/ 0 w 24388632"/>
              <a:gd name="connsiteY0" fmla="*/ 1710916 h 13736441"/>
              <a:gd name="connsiteX1" fmla="*/ 24380711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632"/>
              <a:gd name="connsiteY0" fmla="*/ 1710916 h 13736441"/>
              <a:gd name="connsiteX1" fmla="*/ 24387062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127"/>
              <a:gd name="connsiteY0" fmla="*/ 1710916 h 13736441"/>
              <a:gd name="connsiteX1" fmla="*/ 24387062 w 24388127"/>
              <a:gd name="connsiteY1" fmla="*/ 0 h 13736441"/>
              <a:gd name="connsiteX2" fmla="*/ 24387044 w 24388127"/>
              <a:gd name="connsiteY2" fmla="*/ 12020763 h 13736441"/>
              <a:gd name="connsiteX3" fmla="*/ 7857 w 24388127"/>
              <a:gd name="connsiteY3" fmla="*/ 13736441 h 13736441"/>
              <a:gd name="connsiteX4" fmla="*/ 0 w 24388127"/>
              <a:gd name="connsiteY4" fmla="*/ 1710916 h 13736441"/>
              <a:gd name="connsiteX0" fmla="*/ 0 w 24387858"/>
              <a:gd name="connsiteY0" fmla="*/ 1710916 h 13736441"/>
              <a:gd name="connsiteX1" fmla="*/ 24387062 w 24387858"/>
              <a:gd name="connsiteY1" fmla="*/ 0 h 13736441"/>
              <a:gd name="connsiteX2" fmla="*/ 24383869 w 24387858"/>
              <a:gd name="connsiteY2" fmla="*/ 12022351 h 13736441"/>
              <a:gd name="connsiteX3" fmla="*/ 7857 w 24387858"/>
              <a:gd name="connsiteY3" fmla="*/ 13736441 h 13736441"/>
              <a:gd name="connsiteX4" fmla="*/ 0 w 24387858"/>
              <a:gd name="connsiteY4" fmla="*/ 1710916 h 137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858" h="13736441">
                <a:moveTo>
                  <a:pt x="0" y="1710916"/>
                </a:moveTo>
                <a:lnTo>
                  <a:pt x="24387062" y="0"/>
                </a:lnTo>
                <a:cubicBezTo>
                  <a:pt x="24390760" y="4006392"/>
                  <a:pt x="24380171" y="8015959"/>
                  <a:pt x="24383869" y="12022351"/>
                </a:cubicBezTo>
                <a:lnTo>
                  <a:pt x="7857" y="13736441"/>
                </a:lnTo>
                <a:cubicBezTo>
                  <a:pt x="2592" y="9730049"/>
                  <a:pt x="5265" y="5717308"/>
                  <a:pt x="0" y="1710916"/>
                </a:cubicBezTo>
                <a:close/>
              </a:path>
            </a:pathLst>
          </a:cu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5" name="Tekstin paikkamerkki 4">
            <a:extLst>
              <a:ext uri="{FF2B5EF4-FFF2-40B4-BE49-F238E27FC236}">
                <a16:creationId xmlns:a16="http://schemas.microsoft.com/office/drawing/2014/main" id="{43C6CAD2-0D70-4B20-9702-7BC2BBD23D3B}"/>
              </a:ext>
              <a:ext uri="{C183D7F6-B498-43B3-948B-1728B52AA6E4}">
                <adec:decorative xmlns:adec="http://schemas.microsoft.com/office/drawing/2017/decorative" val="1"/>
              </a:ext>
            </a:extLst>
          </p:cNvPr>
          <p:cNvSpPr>
            <a:spLocks noGrp="1"/>
          </p:cNvSpPr>
          <p:nvPr>
            <p:ph type="body" sz="quarter" idx="14" hasCustomPrompt="1"/>
          </p:nvPr>
        </p:nvSpPr>
        <p:spPr>
          <a:xfrm>
            <a:off x="9789037" y="433800"/>
            <a:ext cx="1895523" cy="194400"/>
          </a:xfrm>
          <a:blipFill>
            <a:blip r:embed="rId2"/>
            <a:stretch>
              <a:fillRect/>
            </a:stretch>
          </a:blipFill>
        </p:spPr>
        <p:txBody>
          <a:bodyPr anchor="ctr" anchorCtr="0"/>
          <a:lstStyle>
            <a:lvl1pPr marL="0" indent="0" algn="ctr">
              <a:buNone/>
              <a:defRPr sz="100"/>
            </a:lvl1pPr>
          </a:lstStyle>
          <a:p>
            <a:pPr lvl="0"/>
            <a:r>
              <a:rPr lang="fi-FI"/>
              <a:t> </a:t>
            </a:r>
          </a:p>
        </p:txBody>
      </p:sp>
    </p:spTree>
    <p:extLst>
      <p:ext uri="{BB962C8B-B14F-4D97-AF65-F5344CB8AC3E}">
        <p14:creationId xmlns:p14="http://schemas.microsoft.com/office/powerpoint/2010/main" val="27790740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uva nega">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13" name="Kuvan paikkamerkki 2">
            <a:extLst>
              <a:ext uri="{FF2B5EF4-FFF2-40B4-BE49-F238E27FC236}">
                <a16:creationId xmlns:a16="http://schemas.microsoft.com/office/drawing/2014/main" id="{3120267B-A677-4444-88A5-26888B3B0CAA}"/>
              </a:ext>
            </a:extLst>
          </p:cNvPr>
          <p:cNvSpPr>
            <a:spLocks noGrp="1"/>
          </p:cNvSpPr>
          <p:nvPr>
            <p:ph type="pic" idx="13"/>
          </p:nvPr>
        </p:nvSpPr>
        <p:spPr>
          <a:xfrm>
            <a:off x="-745" y="-10221"/>
            <a:ext cx="12194723" cy="6868221"/>
          </a:xfrm>
          <a:custGeom>
            <a:avLst/>
            <a:gdLst>
              <a:gd name="connsiteX0" fmla="*/ 0 w 24369680"/>
              <a:gd name="connsiteY0" fmla="*/ 0 h 13734854"/>
              <a:gd name="connsiteX1" fmla="*/ 24369680 w 24369680"/>
              <a:gd name="connsiteY1" fmla="*/ 0 h 13734854"/>
              <a:gd name="connsiteX2" fmla="*/ 24369680 w 24369680"/>
              <a:gd name="connsiteY2" fmla="*/ 13734854 h 13734854"/>
              <a:gd name="connsiteX3" fmla="*/ 0 w 24369680"/>
              <a:gd name="connsiteY3" fmla="*/ 13734854 h 13734854"/>
              <a:gd name="connsiteX4" fmla="*/ 0 w 24369680"/>
              <a:gd name="connsiteY4" fmla="*/ 0 h 13734854"/>
              <a:gd name="connsiteX0" fmla="*/ 15794 w 24385474"/>
              <a:gd name="connsiteY0" fmla="*/ 0 h 13734854"/>
              <a:gd name="connsiteX1" fmla="*/ 24385474 w 24385474"/>
              <a:gd name="connsiteY1" fmla="*/ 0 h 13734854"/>
              <a:gd name="connsiteX2" fmla="*/ 24385474 w 24385474"/>
              <a:gd name="connsiteY2" fmla="*/ 13734854 h 13734854"/>
              <a:gd name="connsiteX3" fmla="*/ 15794 w 24385474"/>
              <a:gd name="connsiteY3" fmla="*/ 13734854 h 13734854"/>
              <a:gd name="connsiteX4" fmla="*/ 0 w 24385474"/>
              <a:gd name="connsiteY4" fmla="*/ 1715679 h 13734854"/>
              <a:gd name="connsiteX5" fmla="*/ 15794 w 24385474"/>
              <a:gd name="connsiteY5" fmla="*/ 0 h 13734854"/>
              <a:gd name="connsiteX0" fmla="*/ 15794 w 24396569"/>
              <a:gd name="connsiteY0" fmla="*/ 0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6" fmla="*/ 15794 w 24396569"/>
              <a:gd name="connsiteY6" fmla="*/ 0 h 13734854"/>
              <a:gd name="connsiteX0" fmla="*/ 0 w 24396569"/>
              <a:gd name="connsiteY0" fmla="*/ 1715679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0" fmla="*/ 0 w 24396569"/>
              <a:gd name="connsiteY0" fmla="*/ 1715679 h 14561968"/>
              <a:gd name="connsiteX1" fmla="*/ 24385474 w 24396569"/>
              <a:gd name="connsiteY1" fmla="*/ 0 h 14561968"/>
              <a:gd name="connsiteX2" fmla="*/ 24396569 w 24396569"/>
              <a:gd name="connsiteY2" fmla="*/ 12019176 h 14561968"/>
              <a:gd name="connsiteX3" fmla="*/ 15794 w 24396569"/>
              <a:gd name="connsiteY3" fmla="*/ 13734854 h 14561968"/>
              <a:gd name="connsiteX4" fmla="*/ 0 w 24396569"/>
              <a:gd name="connsiteY4" fmla="*/ 1715679 h 14561968"/>
              <a:gd name="connsiteX0" fmla="*/ 0 w 24396569"/>
              <a:gd name="connsiteY0" fmla="*/ 1715679 h 13734854"/>
              <a:gd name="connsiteX1" fmla="*/ 24385474 w 24396569"/>
              <a:gd name="connsiteY1" fmla="*/ 0 h 13734854"/>
              <a:gd name="connsiteX2" fmla="*/ 24396569 w 24396569"/>
              <a:gd name="connsiteY2" fmla="*/ 12019176 h 13734854"/>
              <a:gd name="connsiteX3" fmla="*/ 15794 w 24396569"/>
              <a:gd name="connsiteY3" fmla="*/ 13734854 h 13734854"/>
              <a:gd name="connsiteX4" fmla="*/ 0 w 24396569"/>
              <a:gd name="connsiteY4" fmla="*/ 1715679 h 13734854"/>
              <a:gd name="connsiteX0" fmla="*/ 0 w 24388632"/>
              <a:gd name="connsiteY0" fmla="*/ 1709329 h 13734854"/>
              <a:gd name="connsiteX1" fmla="*/ 24377537 w 24388632"/>
              <a:gd name="connsiteY1" fmla="*/ 0 h 13734854"/>
              <a:gd name="connsiteX2" fmla="*/ 24388632 w 24388632"/>
              <a:gd name="connsiteY2" fmla="*/ 12019176 h 13734854"/>
              <a:gd name="connsiteX3" fmla="*/ 7857 w 24388632"/>
              <a:gd name="connsiteY3" fmla="*/ 13734854 h 13734854"/>
              <a:gd name="connsiteX4" fmla="*/ 0 w 24388632"/>
              <a:gd name="connsiteY4" fmla="*/ 1709329 h 13734854"/>
              <a:gd name="connsiteX0" fmla="*/ 0 w 24388632"/>
              <a:gd name="connsiteY0" fmla="*/ 1710916 h 13736441"/>
              <a:gd name="connsiteX1" fmla="*/ 24380711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632"/>
              <a:gd name="connsiteY0" fmla="*/ 1710916 h 13736441"/>
              <a:gd name="connsiteX1" fmla="*/ 24387062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127"/>
              <a:gd name="connsiteY0" fmla="*/ 1710916 h 13736441"/>
              <a:gd name="connsiteX1" fmla="*/ 24387062 w 24388127"/>
              <a:gd name="connsiteY1" fmla="*/ 0 h 13736441"/>
              <a:gd name="connsiteX2" fmla="*/ 24387044 w 24388127"/>
              <a:gd name="connsiteY2" fmla="*/ 12020763 h 13736441"/>
              <a:gd name="connsiteX3" fmla="*/ 7857 w 24388127"/>
              <a:gd name="connsiteY3" fmla="*/ 13736441 h 13736441"/>
              <a:gd name="connsiteX4" fmla="*/ 0 w 24388127"/>
              <a:gd name="connsiteY4" fmla="*/ 1710916 h 13736441"/>
              <a:gd name="connsiteX0" fmla="*/ 0 w 24387858"/>
              <a:gd name="connsiteY0" fmla="*/ 1710916 h 13736441"/>
              <a:gd name="connsiteX1" fmla="*/ 24387062 w 24387858"/>
              <a:gd name="connsiteY1" fmla="*/ 0 h 13736441"/>
              <a:gd name="connsiteX2" fmla="*/ 24383869 w 24387858"/>
              <a:gd name="connsiteY2" fmla="*/ 12022351 h 13736441"/>
              <a:gd name="connsiteX3" fmla="*/ 7857 w 24387858"/>
              <a:gd name="connsiteY3" fmla="*/ 13736441 h 13736441"/>
              <a:gd name="connsiteX4" fmla="*/ 0 w 24387858"/>
              <a:gd name="connsiteY4" fmla="*/ 1710916 h 137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858" h="13736441">
                <a:moveTo>
                  <a:pt x="0" y="1710916"/>
                </a:moveTo>
                <a:lnTo>
                  <a:pt x="24387062" y="0"/>
                </a:lnTo>
                <a:cubicBezTo>
                  <a:pt x="24390760" y="4006392"/>
                  <a:pt x="24380171" y="8015959"/>
                  <a:pt x="24383869" y="12022351"/>
                </a:cubicBezTo>
                <a:lnTo>
                  <a:pt x="7857" y="13736441"/>
                </a:lnTo>
                <a:cubicBezTo>
                  <a:pt x="2592" y="9730049"/>
                  <a:pt x="5265" y="5717308"/>
                  <a:pt x="0" y="1710916"/>
                </a:cubicBezTo>
                <a:close/>
              </a:path>
            </a:pathLst>
          </a:cu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5" name="Tekstin paikkamerkki 4">
            <a:extLst>
              <a:ext uri="{FF2B5EF4-FFF2-40B4-BE49-F238E27FC236}">
                <a16:creationId xmlns:a16="http://schemas.microsoft.com/office/drawing/2014/main" id="{43C6CAD2-0D70-4B20-9702-7BC2BBD23D3B}"/>
              </a:ext>
              <a:ext uri="{C183D7F6-B498-43B3-948B-1728B52AA6E4}">
                <adec:decorative xmlns:adec="http://schemas.microsoft.com/office/drawing/2017/decorative" val="1"/>
              </a:ext>
            </a:extLst>
          </p:cNvPr>
          <p:cNvSpPr>
            <a:spLocks noGrp="1"/>
          </p:cNvSpPr>
          <p:nvPr>
            <p:ph type="body" sz="quarter" idx="14" hasCustomPrompt="1"/>
          </p:nvPr>
        </p:nvSpPr>
        <p:spPr>
          <a:xfrm>
            <a:off x="9789037" y="433800"/>
            <a:ext cx="1895523" cy="194400"/>
          </a:xfrm>
          <a:blipFill>
            <a:blip r:embed="rId2"/>
            <a:stretch>
              <a:fillRect/>
            </a:stretch>
          </a:blipFill>
        </p:spPr>
        <p:txBody>
          <a:bodyPr anchor="ctr" anchorCtr="0"/>
          <a:lstStyle>
            <a:lvl1pPr marL="0" indent="0" algn="ctr">
              <a:buNone/>
              <a:defRPr sz="100"/>
            </a:lvl1pPr>
          </a:lstStyle>
          <a:p>
            <a:pPr lvl="0"/>
            <a:r>
              <a:rPr lang="fi-FI"/>
              <a:t> </a:t>
            </a:r>
          </a:p>
        </p:txBody>
      </p:sp>
    </p:spTree>
    <p:extLst>
      <p:ext uri="{BB962C8B-B14F-4D97-AF65-F5344CB8AC3E}">
        <p14:creationId xmlns:p14="http://schemas.microsoft.com/office/powerpoint/2010/main" val="24154787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5E97D42B-BB3B-4D70-B419-BFB83663D9C6}"/>
              </a:ext>
            </a:extLst>
          </p:cNvPr>
          <p:cNvGrpSpPr/>
          <p:nvPr userDrawn="1"/>
        </p:nvGrpSpPr>
        <p:grpSpPr>
          <a:xfrm>
            <a:off x="0" y="-9427"/>
            <a:ext cx="12192194" cy="6867427"/>
            <a:chOff x="0" y="-18854"/>
            <a:chExt cx="24382800" cy="13734854"/>
          </a:xfrm>
        </p:grpSpPr>
        <p:sp>
          <p:nvSpPr>
            <p:cNvPr id="7" name="Freeform 6">
              <a:extLst>
                <a:ext uri="{FF2B5EF4-FFF2-40B4-BE49-F238E27FC236}">
                  <a16:creationId xmlns:a16="http://schemas.microsoft.com/office/drawing/2014/main" id="{E947666D-7DCE-4F99-BFC4-68C27902B78E}"/>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8" name="Freeform 7">
              <a:extLst>
                <a:ext uri="{FF2B5EF4-FFF2-40B4-BE49-F238E27FC236}">
                  <a16:creationId xmlns:a16="http://schemas.microsoft.com/office/drawing/2014/main" id="{EE29252F-1217-499A-AEEF-B10241DF067C}"/>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4751A0BD-5408-4C6C-9A5C-10B4CA57242F}" type="datetime1">
              <a:rPr lang="fi-FI" smtClean="0"/>
              <a:t>24.11.2023</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Vain otsikko nega">
    <p:bg>
      <p:bgPr>
        <a:solidFill>
          <a:schemeClr val="bg1">
            <a:lumMod val="85000"/>
          </a:schemeClr>
        </a:solidFill>
        <a:effectLst/>
      </p:bgPr>
    </p:bg>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5E97D42B-BB3B-4D70-B419-BFB83663D9C6}"/>
              </a:ext>
            </a:extLst>
          </p:cNvPr>
          <p:cNvGrpSpPr/>
          <p:nvPr userDrawn="1"/>
        </p:nvGrpSpPr>
        <p:grpSpPr>
          <a:xfrm>
            <a:off x="0" y="-9427"/>
            <a:ext cx="12192194" cy="6867427"/>
            <a:chOff x="0" y="-18854"/>
            <a:chExt cx="24382800" cy="13734854"/>
          </a:xfrm>
        </p:grpSpPr>
        <p:sp>
          <p:nvSpPr>
            <p:cNvPr id="7" name="Freeform 6">
              <a:extLst>
                <a:ext uri="{FF2B5EF4-FFF2-40B4-BE49-F238E27FC236}">
                  <a16:creationId xmlns:a16="http://schemas.microsoft.com/office/drawing/2014/main" id="{E947666D-7DCE-4F99-BFC4-68C27902B78E}"/>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8" name="Freeform 7">
              <a:extLst>
                <a:ext uri="{FF2B5EF4-FFF2-40B4-BE49-F238E27FC236}">
                  <a16:creationId xmlns:a16="http://schemas.microsoft.com/office/drawing/2014/main" id="{EE29252F-1217-499A-AEEF-B10241DF067C}"/>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4751A0BD-5408-4C6C-9A5C-10B4CA57242F}" type="datetime1">
              <a:rPr lang="fi-FI" smtClean="0"/>
              <a:t>24.11.2023</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pic>
        <p:nvPicPr>
          <p:cNvPr id="9" name="Kuva 8">
            <a:extLst>
              <a:ext uri="{FF2B5EF4-FFF2-40B4-BE49-F238E27FC236}">
                <a16:creationId xmlns:a16="http://schemas.microsoft.com/office/drawing/2014/main" id="{032260EC-5763-454B-86A4-9A6ED4E730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7064319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73280A3A-D064-40E9-B3C2-27D20437E4B9}" type="datetime1">
              <a:rPr lang="fi-FI" smtClean="0"/>
              <a:t>24.11.2023</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21579646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Lopetus">
    <p:spTree>
      <p:nvGrpSpPr>
        <p:cNvPr id="1" name=""/>
        <p:cNvGrpSpPr/>
        <p:nvPr/>
      </p:nvGrpSpPr>
      <p:grpSpPr>
        <a:xfrm>
          <a:off x="0" y="0"/>
          <a:ext cx="0" cy="0"/>
          <a:chOff x="0" y="0"/>
          <a:chExt cx="0" cy="0"/>
        </a:xfrm>
      </p:grpSpPr>
      <p:pic>
        <p:nvPicPr>
          <p:cNvPr id="25" name="Kuva 24" descr="Nainen kävelee laiturilla">
            <a:extLst>
              <a:ext uri="{FF2B5EF4-FFF2-40B4-BE49-F238E27FC236}">
                <a16:creationId xmlns:a16="http://schemas.microsoft.com/office/drawing/2014/main" id="{6E5FA1D4-2C32-4240-9B55-00EBF83580F6}"/>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194" cy="4958499"/>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tx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tx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1276363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Lope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tx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tx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108161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Lopet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70536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lvl1pPr>
          </a:lstStyle>
          <a:p>
            <a:r>
              <a:rPr lang="fi-FI"/>
              <a:t>Muokkaa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a:t>
            </a:r>
            <a:r>
              <a:rPr lang="fi-FI" err="1"/>
              <a:t>napsautt</a:t>
            </a:r>
            <a:r>
              <a:rPr lang="fi-FI"/>
              <a: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a:solidFill>
            <a:schemeClr val="tx1"/>
          </a:solidFill>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5" name="Tekstin paikkamerkki 4"/>
          <p:cNvSpPr>
            <a:spLocks noGrp="1"/>
          </p:cNvSpPr>
          <p:nvPr>
            <p:ph type="body" sz="quarter" idx="10"/>
          </p:nvPr>
        </p:nvSpPr>
        <p:spPr>
          <a:xfrm>
            <a:off x="979552" y="4932363"/>
            <a:ext cx="10232103" cy="873125"/>
          </a:xfrm>
        </p:spPr>
        <p:txBody>
          <a:bodyPr/>
          <a:lstStyle>
            <a:lvl1pPr marL="0" indent="0">
              <a:buNone/>
              <a:defRPr/>
            </a:lvl1pPr>
          </a:lstStyle>
          <a:p>
            <a:pPr lvl="0"/>
            <a:endParaRPr lang="fi-FI"/>
          </a:p>
          <a:p>
            <a:pPr lvl="0"/>
            <a:endParaRPr lang="fi-FI"/>
          </a:p>
        </p:txBody>
      </p:sp>
    </p:spTree>
    <p:extLst>
      <p:ext uri="{BB962C8B-B14F-4D97-AF65-F5344CB8AC3E}">
        <p14:creationId xmlns:p14="http://schemas.microsoft.com/office/powerpoint/2010/main" val="1565632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Lopet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24937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Lopetu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28482B"/>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410374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Otsikkodia 2">
    <p:spTree>
      <p:nvGrpSpPr>
        <p:cNvPr id="1" name=""/>
        <p:cNvGrpSpPr/>
        <p:nvPr/>
      </p:nvGrpSpPr>
      <p:grpSpPr>
        <a:xfrm>
          <a:off x="0" y="0"/>
          <a:ext cx="0" cy="0"/>
          <a:chOff x="0" y="0"/>
          <a:chExt cx="0" cy="0"/>
        </a:xfrm>
      </p:grpSpPr>
      <p:pic>
        <p:nvPicPr>
          <p:cNvPr id="26" name="Kuva 25" descr="Perhokalasta joella">
            <a:extLst>
              <a:ext uri="{FF2B5EF4-FFF2-40B4-BE49-F238E27FC236}">
                <a16:creationId xmlns:a16="http://schemas.microsoft.com/office/drawing/2014/main" id="{A95772C7-77B4-444C-BFCE-65A0D24582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194" cy="4987637"/>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21252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3048783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Otsikkodia 3">
    <p:spTree>
      <p:nvGrpSpPr>
        <p:cNvPr id="1" name=""/>
        <p:cNvGrpSpPr/>
        <p:nvPr/>
      </p:nvGrpSpPr>
      <p:grpSpPr>
        <a:xfrm>
          <a:off x="0" y="0"/>
          <a:ext cx="0" cy="0"/>
          <a:chOff x="0" y="0"/>
          <a:chExt cx="0" cy="0"/>
        </a:xfrm>
      </p:grpSpPr>
      <p:pic>
        <p:nvPicPr>
          <p:cNvPr id="6" name="Kuva 5" descr="Miehet juomassa kahvia laiturilla">
            <a:extLst>
              <a:ext uri="{FF2B5EF4-FFF2-40B4-BE49-F238E27FC236}">
                <a16:creationId xmlns:a16="http://schemas.microsoft.com/office/drawing/2014/main" id="{FD4BC64C-DA58-4905-8D24-27C383396B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194" cy="5513852"/>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28482B"/>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2999588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ABD82827-46C8-4ECF-BAD3-366640BB9665}"/>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A212C9A9-DCFA-4B8E-B730-510B35928AB0}"/>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ED24B50B-7AE3-49C1-AB52-2B4A1A2229AB}"/>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A7EB6BE-E09D-4391-BB19-9AB34E85D629}"/>
              </a:ext>
            </a:extLst>
          </p:cNvPr>
          <p:cNvSpPr>
            <a:spLocks noGrp="1"/>
          </p:cNvSpPr>
          <p:nvPr userDrawn="1">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DBC7025B-033D-4B6A-B0FA-D0DDBB57FF88}" type="datetime1">
              <a:rPr lang="fi-FI" smtClean="0"/>
              <a:t>24.11.2023</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userDrawn="1">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ABD82827-46C8-4ECF-BAD3-366640BB9665}"/>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A212C9A9-DCFA-4B8E-B730-510B35928AB0}"/>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ED24B50B-7AE3-49C1-AB52-2B4A1A2229AB}"/>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A7EB6BE-E09D-4391-BB19-9AB34E85D629}"/>
              </a:ext>
            </a:extLst>
          </p:cNvPr>
          <p:cNvSpPr>
            <a:spLocks noGrp="1"/>
          </p:cNvSpPr>
          <p:nvPr userDrawn="1">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AEEC36E0-62EA-43DA-A782-086AC04A9FF2}" type="datetime1">
              <a:rPr lang="fi-FI" smtClean="0"/>
              <a:t>24.11.2023</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userDrawn="1">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
        <p:nvSpPr>
          <p:cNvPr id="13" name="Sisällön paikkamerkki 2">
            <a:extLst>
              <a:ext uri="{FF2B5EF4-FFF2-40B4-BE49-F238E27FC236}">
                <a16:creationId xmlns:a16="http://schemas.microsoft.com/office/drawing/2014/main" id="{187779D1-EF85-46EC-9EF7-9F0CFFF1F455}"/>
              </a:ext>
            </a:extLst>
          </p:cNvPr>
          <p:cNvSpPr>
            <a:spLocks noGrp="1"/>
          </p:cNvSpPr>
          <p:nvPr>
            <p:ph idx="13"/>
          </p:nvPr>
        </p:nvSpPr>
        <p:spPr>
          <a:xfrm>
            <a:off x="643770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98565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B5D4D480-956B-4FFC-8657-40B8EAB56961}" type="datetime1">
              <a:rPr lang="fi-FI" smtClean="0"/>
              <a:t>24.11.2023</a:t>
            </a:fld>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
        <p:nvSpPr>
          <p:cNvPr id="15" name="Kuvan paikkamerkki 2">
            <a:extLst>
              <a:ext uri="{FF2B5EF4-FFF2-40B4-BE49-F238E27FC236}">
                <a16:creationId xmlns:a16="http://schemas.microsoft.com/office/drawing/2014/main" id="{A232B4EE-B062-4898-B071-46C451BD653D}"/>
              </a:ext>
            </a:extLst>
          </p:cNvPr>
          <p:cNvSpPr>
            <a:spLocks noGrp="1"/>
          </p:cNvSpPr>
          <p:nvPr>
            <p:ph type="pic" idx="13"/>
          </p:nvPr>
        </p:nvSpPr>
        <p:spPr>
          <a:xfrm>
            <a:off x="6096397" y="848413"/>
            <a:ext cx="6095603" cy="6009587"/>
          </a:xfrm>
          <a:prstGeom prst="parallelogram">
            <a:avLst>
              <a:gd name="adj" fmla="val 7412"/>
            </a:avLst>
          </a:pr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10" name="Otsikko 9">
            <a:extLst>
              <a:ext uri="{FF2B5EF4-FFF2-40B4-BE49-F238E27FC236}">
                <a16:creationId xmlns:a16="http://schemas.microsoft.com/office/drawing/2014/main" id="{EE542DF8-11D5-423F-8D9F-4C3C81625575}"/>
              </a:ext>
            </a:extLst>
          </p:cNvPr>
          <p:cNvSpPr>
            <a:spLocks noGrp="1"/>
          </p:cNvSpPr>
          <p:nvPr>
            <p:ph type="title"/>
          </p:nvPr>
        </p:nvSpPr>
        <p:spPr>
          <a:xfrm>
            <a:off x="960183" y="1258479"/>
            <a:ext cx="4877579" cy="1059526"/>
          </a:xfrm>
        </p:spPr>
        <p:txBody>
          <a:bodyPr/>
          <a:lstStyle/>
          <a:p>
            <a:r>
              <a:rPr lang="fi-FI"/>
              <a:t>Muokkaa perustyyl. napsautt.</a:t>
            </a:r>
          </a:p>
        </p:txBody>
      </p:sp>
      <p:sp>
        <p:nvSpPr>
          <p:cNvPr id="8" name="Suorakulmio 16">
            <a:extLst>
              <a:ext uri="{FF2B5EF4-FFF2-40B4-BE49-F238E27FC236}">
                <a16:creationId xmlns:a16="http://schemas.microsoft.com/office/drawing/2014/main" id="{37A686D6-377E-4134-8AD7-52CF85CB8452}"/>
              </a:ext>
              <a:ext uri="{C183D7F6-B498-43B3-948B-1728B52AA6E4}">
                <adec:decorative xmlns:adec="http://schemas.microsoft.com/office/drawing/2017/decorative" val="1"/>
              </a:ext>
            </a:extLst>
          </p:cNvPr>
          <p:cNvSpPr/>
          <p:nvPr userDrawn="1"/>
        </p:nvSpPr>
        <p:spPr>
          <a:xfrm>
            <a:off x="11744801" y="848413"/>
            <a:ext cx="447199" cy="6009587"/>
          </a:xfrm>
          <a:custGeom>
            <a:avLst/>
            <a:gdLst>
              <a:gd name="connsiteX0" fmla="*/ 0 w 888999"/>
              <a:gd name="connsiteY0" fmla="*/ 0 h 12019174"/>
              <a:gd name="connsiteX1" fmla="*/ 888999 w 888999"/>
              <a:gd name="connsiteY1" fmla="*/ 0 h 12019174"/>
              <a:gd name="connsiteX2" fmla="*/ 888999 w 888999"/>
              <a:gd name="connsiteY2" fmla="*/ 12019174 h 12019174"/>
              <a:gd name="connsiteX3" fmla="*/ 0 w 888999"/>
              <a:gd name="connsiteY3" fmla="*/ 12019174 h 12019174"/>
              <a:gd name="connsiteX4" fmla="*/ 0 w 888999"/>
              <a:gd name="connsiteY4" fmla="*/ 0 h 12019174"/>
              <a:gd name="connsiteX0" fmla="*/ 0 w 888999"/>
              <a:gd name="connsiteY0" fmla="*/ 12019174 h 12019174"/>
              <a:gd name="connsiteX1" fmla="*/ 888999 w 888999"/>
              <a:gd name="connsiteY1" fmla="*/ 0 h 12019174"/>
              <a:gd name="connsiteX2" fmla="*/ 888999 w 888999"/>
              <a:gd name="connsiteY2" fmla="*/ 12019174 h 12019174"/>
              <a:gd name="connsiteX3" fmla="*/ 0 w 888999"/>
              <a:gd name="connsiteY3" fmla="*/ 12019174 h 12019174"/>
            </a:gdLst>
            <a:ahLst/>
            <a:cxnLst>
              <a:cxn ang="0">
                <a:pos x="connsiteX0" y="connsiteY0"/>
              </a:cxn>
              <a:cxn ang="0">
                <a:pos x="connsiteX1" y="connsiteY1"/>
              </a:cxn>
              <a:cxn ang="0">
                <a:pos x="connsiteX2" y="connsiteY2"/>
              </a:cxn>
              <a:cxn ang="0">
                <a:pos x="connsiteX3" y="connsiteY3"/>
              </a:cxn>
            </a:cxnLst>
            <a:rect l="l" t="t" r="r" b="b"/>
            <a:pathLst>
              <a:path w="888999" h="12019174">
                <a:moveTo>
                  <a:pt x="0" y="12019174"/>
                </a:moveTo>
                <a:lnTo>
                  <a:pt x="888999" y="0"/>
                </a:lnTo>
                <a:lnTo>
                  <a:pt x="888999" y="12019174"/>
                </a:lnTo>
                <a:lnTo>
                  <a:pt x="0" y="12019174"/>
                </a:lnTo>
                <a:close/>
              </a:path>
            </a:pathLst>
          </a:custGeom>
          <a:solidFill>
            <a:srgbClr val="CEF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Tree>
    <p:extLst>
      <p:ext uri="{BB962C8B-B14F-4D97-AF65-F5344CB8AC3E}">
        <p14:creationId xmlns:p14="http://schemas.microsoft.com/office/powerpoint/2010/main" val="12415974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F3960E10-C5D5-4E25-8E7D-E9593FFD481E}"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237650EB-AB20-461D-ADD8-25FB5382B87B}"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AD98A008-C03B-4442-866F-02FB0204AEB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nega">
    <p:bg>
      <p:bgPr>
        <a:solidFill>
          <a:srgbClr val="000000"/>
        </a:solidFill>
        <a:effectLst/>
      </p:bgPr>
    </p:bg>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5AA99D26-7E5C-4B3D-B0E2-C7FB7365AE18}"/>
              </a:ext>
              <a:ext uri="{C183D7F6-B498-43B3-948B-1728B52AA6E4}">
                <adec:decorative xmlns:adec="http://schemas.microsoft.com/office/drawing/2017/decorative" val="1"/>
              </a:ext>
            </a:extLst>
          </p:cNvPr>
          <p:cNvSpPr/>
          <p:nvPr userDrawn="1"/>
        </p:nvSpPr>
        <p:spPr>
          <a:xfrm>
            <a:off x="11744801" y="848413"/>
            <a:ext cx="447199" cy="6009587"/>
          </a:xfrm>
          <a:custGeom>
            <a:avLst/>
            <a:gdLst>
              <a:gd name="connsiteX0" fmla="*/ 0 w 888999"/>
              <a:gd name="connsiteY0" fmla="*/ 0 h 12019174"/>
              <a:gd name="connsiteX1" fmla="*/ 888999 w 888999"/>
              <a:gd name="connsiteY1" fmla="*/ 0 h 12019174"/>
              <a:gd name="connsiteX2" fmla="*/ 888999 w 888999"/>
              <a:gd name="connsiteY2" fmla="*/ 12019174 h 12019174"/>
              <a:gd name="connsiteX3" fmla="*/ 0 w 888999"/>
              <a:gd name="connsiteY3" fmla="*/ 12019174 h 12019174"/>
              <a:gd name="connsiteX4" fmla="*/ 0 w 888999"/>
              <a:gd name="connsiteY4" fmla="*/ 0 h 12019174"/>
              <a:gd name="connsiteX0" fmla="*/ 0 w 888999"/>
              <a:gd name="connsiteY0" fmla="*/ 12019174 h 12019174"/>
              <a:gd name="connsiteX1" fmla="*/ 888999 w 888999"/>
              <a:gd name="connsiteY1" fmla="*/ 0 h 12019174"/>
              <a:gd name="connsiteX2" fmla="*/ 888999 w 888999"/>
              <a:gd name="connsiteY2" fmla="*/ 12019174 h 12019174"/>
              <a:gd name="connsiteX3" fmla="*/ 0 w 888999"/>
              <a:gd name="connsiteY3" fmla="*/ 12019174 h 12019174"/>
            </a:gdLst>
            <a:ahLst/>
            <a:cxnLst>
              <a:cxn ang="0">
                <a:pos x="connsiteX0" y="connsiteY0"/>
              </a:cxn>
              <a:cxn ang="0">
                <a:pos x="connsiteX1" y="connsiteY1"/>
              </a:cxn>
              <a:cxn ang="0">
                <a:pos x="connsiteX2" y="connsiteY2"/>
              </a:cxn>
              <a:cxn ang="0">
                <a:pos x="connsiteX3" y="connsiteY3"/>
              </a:cxn>
            </a:cxnLst>
            <a:rect l="l" t="t" r="r" b="b"/>
            <a:pathLst>
              <a:path w="888999" h="12019174">
                <a:moveTo>
                  <a:pt x="0" y="12019174"/>
                </a:moveTo>
                <a:lnTo>
                  <a:pt x="888999" y="0"/>
                </a:lnTo>
                <a:lnTo>
                  <a:pt x="888999" y="12019174"/>
                </a:lnTo>
                <a:lnTo>
                  <a:pt x="0" y="12019174"/>
                </a:lnTo>
                <a:close/>
              </a:path>
            </a:pathLst>
          </a:custGeom>
          <a:solidFill>
            <a:srgbClr val="CEF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lvl1pPr>
              <a:defRPr>
                <a:solidFill>
                  <a:schemeClr val="bg1"/>
                </a:solidFill>
              </a:defRPr>
            </a:lvl1pPr>
          </a:lstStyle>
          <a:p>
            <a:fld id="{23E54443-86A4-4017-988D-5027443EDC41}" type="datetime1">
              <a:rPr lang="fi-FI" smtClean="0"/>
              <a:t>24.11.2023</a:t>
            </a:fld>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sp>
        <p:nvSpPr>
          <p:cNvPr id="15" name="Kuvan paikkamerkki 2">
            <a:extLst>
              <a:ext uri="{FF2B5EF4-FFF2-40B4-BE49-F238E27FC236}">
                <a16:creationId xmlns:a16="http://schemas.microsoft.com/office/drawing/2014/main" id="{A232B4EE-B062-4898-B071-46C451BD653D}"/>
              </a:ext>
            </a:extLst>
          </p:cNvPr>
          <p:cNvSpPr>
            <a:spLocks noGrp="1"/>
          </p:cNvSpPr>
          <p:nvPr>
            <p:ph type="pic" idx="13"/>
          </p:nvPr>
        </p:nvSpPr>
        <p:spPr>
          <a:xfrm>
            <a:off x="6096397" y="848413"/>
            <a:ext cx="6095603" cy="6009587"/>
          </a:xfrm>
          <a:prstGeom prst="parallelogram">
            <a:avLst>
              <a:gd name="adj" fmla="val 7412"/>
            </a:avLst>
          </a:pr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10" name="Otsikko 9">
            <a:extLst>
              <a:ext uri="{FF2B5EF4-FFF2-40B4-BE49-F238E27FC236}">
                <a16:creationId xmlns:a16="http://schemas.microsoft.com/office/drawing/2014/main" id="{EE542DF8-11D5-423F-8D9F-4C3C81625575}"/>
              </a:ext>
            </a:extLst>
          </p:cNvPr>
          <p:cNvSpPr>
            <a:spLocks noGrp="1"/>
          </p:cNvSpPr>
          <p:nvPr>
            <p:ph type="title"/>
          </p:nvPr>
        </p:nvSpPr>
        <p:spPr>
          <a:xfrm>
            <a:off x="960183" y="1258479"/>
            <a:ext cx="4877579" cy="1059526"/>
          </a:xfrm>
        </p:spPr>
        <p:txBody>
          <a:bodyPr/>
          <a:lstStyle>
            <a:lvl1pPr>
              <a:defRPr>
                <a:solidFill>
                  <a:schemeClr val="bg1"/>
                </a:solidFill>
              </a:defRPr>
            </a:lvl1pPr>
          </a:lstStyle>
          <a:p>
            <a:r>
              <a:rPr lang="fi-FI"/>
              <a:t>Muokkaa perustyyl. napsautt.</a:t>
            </a:r>
          </a:p>
        </p:txBody>
      </p:sp>
      <p:pic>
        <p:nvPicPr>
          <p:cNvPr id="8" name="Kuva 7">
            <a:extLst>
              <a:ext uri="{FF2B5EF4-FFF2-40B4-BE49-F238E27FC236}">
                <a16:creationId xmlns:a16="http://schemas.microsoft.com/office/drawing/2014/main" id="{F144DEDD-B14E-4170-B38F-1AD1469977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661661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8745BC2A-F158-4FF5-AA0A-24D9C35EB65A}"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7647E841-BFBD-4E52-BA92-7975C3C287CD}" type="datetime1">
              <a:rPr lang="fi-FI" noProof="0" smtClean="0"/>
              <a:t>24.11.2023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5D2790D7-C4D4-4941-A82D-0B1FC1CFA907}" type="datetime1">
              <a:rPr lang="fi-FI" smtClean="0"/>
              <a:t>24.11.2023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02A4B778-9C9A-4DCA-A83D-DF78F78D2DF1}" type="datetime1">
              <a:rPr lang="fi-FI" smtClean="0"/>
              <a:t>24.11.2023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F5925F0-7A76-42DA-B523-6CBFB0B4FC73}"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F4C2D874-B54F-4CB1-B23D-1A0D17ED91D8}" type="datetime1">
              <a:rPr lang="fi-FI" smtClean="0"/>
              <a:t>24.11.2023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64361064-28EE-4930-B229-B158D113DF76}" type="datetime1">
              <a:rPr lang="fi-FI" smtClean="0"/>
              <a:t>24.11.2023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D846A93B-F969-4623-AD3F-237A70A5B391}" type="datetime1">
              <a:rPr lang="fi-FI" noProof="0" smtClean="0"/>
              <a:t>24.11.2023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767B2DB4-E3BC-48E2-938E-1F7DBCE5318B}" type="datetime1">
              <a:rPr lang="fi-FI" noProof="0" smtClean="0"/>
              <a:t>24.11.2023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16.sv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image" Target="../media/image15.png"/><Relationship Id="rId2" Type="http://schemas.openxmlformats.org/officeDocument/2006/relationships/slideLayout" Target="../slideLayouts/slideLayout143.xml"/><Relationship Id="rId16" Type="http://schemas.openxmlformats.org/officeDocument/2006/relationships/theme" Target="../theme/theme1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image" Target="../media/image16.sv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image" Target="../media/image15.png"/><Relationship Id="rId2" Type="http://schemas.openxmlformats.org/officeDocument/2006/relationships/slideLayout" Target="../slideLayouts/slideLayout158.xml"/><Relationship Id="rId16" Type="http://schemas.openxmlformats.org/officeDocument/2006/relationships/theme" Target="../theme/theme1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6.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5.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6.sv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png"/><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6.sv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5.png"/><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6.sv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5.pn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image" Target="../media/image16.sv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15.png"/><Relationship Id="rId2" Type="http://schemas.openxmlformats.org/officeDocument/2006/relationships/slideLayout" Target="../slideLayouts/slideLayout83.xml"/><Relationship Id="rId16" Type="http://schemas.openxmlformats.org/officeDocument/2006/relationships/theme" Target="../theme/theme6.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6.sv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15.png"/><Relationship Id="rId2" Type="http://schemas.openxmlformats.org/officeDocument/2006/relationships/slideLayout" Target="../slideLayouts/slideLayout98.xml"/><Relationship Id="rId16" Type="http://schemas.openxmlformats.org/officeDocument/2006/relationships/theme" Target="../theme/theme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16.sv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15.png"/><Relationship Id="rId2" Type="http://schemas.openxmlformats.org/officeDocument/2006/relationships/slideLayout" Target="../slideLayouts/slideLayout113.xml"/><Relationship Id="rId16" Type="http://schemas.openxmlformats.org/officeDocument/2006/relationships/theme" Target="../theme/theme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16.sv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5.png"/><Relationship Id="rId2" Type="http://schemas.openxmlformats.org/officeDocument/2006/relationships/slideLayout" Target="../slideLayouts/slideLayout128.xml"/><Relationship Id="rId16" Type="http://schemas.openxmlformats.org/officeDocument/2006/relationships/theme" Target="../theme/theme9.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60182" y="1258479"/>
            <a:ext cx="10273953" cy="105952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60182" y="2318004"/>
            <a:ext cx="10273953" cy="360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838200" y="6432605"/>
            <a:ext cx="2743200" cy="288870"/>
          </a:xfrm>
          <a:prstGeom prst="rect">
            <a:avLst/>
          </a:prstGeom>
        </p:spPr>
        <p:txBody>
          <a:bodyPr vert="horz" lIns="0" tIns="0" rIns="0" bIns="0" rtlCol="0" anchor="ctr" anchorCtr="0">
            <a:noAutofit/>
          </a:bodyPr>
          <a:lstStyle>
            <a:lvl1pPr algn="l">
              <a:defRPr sz="1000">
                <a:solidFill>
                  <a:schemeClr val="tx1"/>
                </a:solidFill>
              </a:defRPr>
            </a:lvl1pPr>
          </a:lstStyle>
          <a:p>
            <a:fld id="{B62D47A2-5883-460C-BB04-150A3ADAC716}" type="datetime1">
              <a:rPr lang="fi-FI" smtClean="0"/>
              <a:t>24.11.2023</a:t>
            </a:fld>
            <a:endParaRPr lang="fi-FI"/>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7289504"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238723" y="6432605"/>
            <a:ext cx="424260"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9" name="Kuva 8">
            <a:extLst>
              <a:ext uri="{FF2B5EF4-FFF2-40B4-BE49-F238E27FC236}">
                <a16:creationId xmlns:a16="http://schemas.microsoft.com/office/drawing/2014/main" id="{AD22220A-C205-40F2-91C4-6D86D4D6081B}"/>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87" r:id="rId3"/>
    <p:sldLayoutId id="2147483693" r:id="rId4"/>
    <p:sldLayoutId id="2147483661" r:id="rId5"/>
    <p:sldLayoutId id="2147483688" r:id="rId6"/>
    <p:sldLayoutId id="2147483662" r:id="rId7"/>
    <p:sldLayoutId id="2147483663" r:id="rId8"/>
    <p:sldLayoutId id="2147483667" r:id="rId9"/>
    <p:sldLayoutId id="2147483658" r:id="rId10"/>
    <p:sldLayoutId id="2147483651" r:id="rId11"/>
    <p:sldLayoutId id="2147483671" r:id="rId12"/>
    <p:sldLayoutId id="2147483665" r:id="rId13"/>
    <p:sldLayoutId id="2147483696" r:id="rId14"/>
    <p:sldLayoutId id="2147483672" r:id="rId15"/>
    <p:sldLayoutId id="2147483699" r:id="rId16"/>
    <p:sldLayoutId id="2147483689" r:id="rId17"/>
    <p:sldLayoutId id="2147483694" r:id="rId18"/>
    <p:sldLayoutId id="2147483690" r:id="rId19"/>
    <p:sldLayoutId id="2147483695" r:id="rId20"/>
    <p:sldLayoutId id="2147483670" r:id="rId21"/>
  </p:sldLayoutIdLst>
  <p:hf sldNum="0" hdr="0" ftr="0" dt="0"/>
  <p:txStyles>
    <p:titleStyle>
      <a:lvl1pPr algn="l" defTabSz="457200" rtl="0" eaLnBrk="1" latinLnBrk="0" hangingPunct="1">
        <a:lnSpc>
          <a:spcPct val="80000"/>
        </a:lnSpc>
        <a:spcBef>
          <a:spcPct val="0"/>
        </a:spcBef>
        <a:buNone/>
        <a:defRPr sz="4800" b="1" kern="1200">
          <a:solidFill>
            <a:schemeClr val="tx1"/>
          </a:solidFill>
          <a:latin typeface="+mj-lt"/>
          <a:ea typeface="+mj-ea"/>
          <a:cs typeface="+mj-cs"/>
        </a:defRPr>
      </a:lvl1pPr>
    </p:titleStyle>
    <p:bodyStyle>
      <a:lvl1pPr marL="134144"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313532"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92919"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672307"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851694"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fi-FI"/>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9160A62-FE25-4695-B8AC-011F97FCA56A}" type="datetime1">
              <a:rPr lang="fi-FI" smtClean="0"/>
              <a:t>24.11.2023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hf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mediapoluilla.fi/lapsi/"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hyperlink" Target="https://mediapoluilla.fi/lapsi/"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hyperlink" Target="https://mediapoluilla.fi/lapsi/"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mediapoluilla.fi/lapsi/" TargetMode="External"/><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hyperlink" Target="https://mediapoluilla.fi/lapsi/"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mediapoluilla.fi/lapsi/"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mediapoluilla.fi/lapsi/"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hyperlink" Target="https://mediapoluilla.fi/laps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91C76E-7B49-D2D0-26AB-D29ECEBB9241}"/>
              </a:ext>
            </a:extLst>
          </p:cNvPr>
          <p:cNvSpPr>
            <a:spLocks noGrp="1"/>
          </p:cNvSpPr>
          <p:nvPr>
            <p:ph type="ctrTitle"/>
          </p:nvPr>
        </p:nvSpPr>
        <p:spPr>
          <a:xfrm>
            <a:off x="471897" y="4613863"/>
            <a:ext cx="10231377" cy="774590"/>
          </a:xfrm>
        </p:spPr>
        <p:txBody>
          <a:bodyPr/>
          <a:lstStyle/>
          <a:p>
            <a:r>
              <a:rPr lang="fi-FI"/>
              <a:t>Media pienten lasten elämässä webinaari 13.11.2023</a:t>
            </a:r>
          </a:p>
        </p:txBody>
      </p:sp>
      <p:sp>
        <p:nvSpPr>
          <p:cNvPr id="3" name="Alaotsikko 2">
            <a:extLst>
              <a:ext uri="{FF2B5EF4-FFF2-40B4-BE49-F238E27FC236}">
                <a16:creationId xmlns:a16="http://schemas.microsoft.com/office/drawing/2014/main" id="{69D0F4F2-BC33-263E-20C8-1245087035D9}"/>
              </a:ext>
            </a:extLst>
          </p:cNvPr>
          <p:cNvSpPr>
            <a:spLocks noGrp="1"/>
          </p:cNvSpPr>
          <p:nvPr>
            <p:ph type="subTitle" idx="1"/>
          </p:nvPr>
        </p:nvSpPr>
        <p:spPr>
          <a:xfrm>
            <a:off x="471897" y="5467076"/>
            <a:ext cx="9873895" cy="1044675"/>
          </a:xfrm>
        </p:spPr>
        <p:txBody>
          <a:bodyPr/>
          <a:lstStyle/>
          <a:p>
            <a:r>
              <a:rPr lang="fi-FI" sz="1400" b="1">
                <a:cs typeface="Arial"/>
              </a:rPr>
              <a:t>Projektikoordinaattori, puheterapeutti Anne Hilden </a:t>
            </a:r>
            <a:endParaRPr lang="fi-FI" sz="1200" b="1">
              <a:cs typeface="Arial"/>
            </a:endParaRPr>
          </a:p>
          <a:p>
            <a:r>
              <a:rPr lang="fi-FI" sz="1200">
                <a:cs typeface="Arial"/>
              </a:rPr>
              <a:t>Tulevaisuuden Sotekeskus-hanke, Kymenlaakson hyvinvointialue </a:t>
            </a:r>
          </a:p>
          <a:p>
            <a:r>
              <a:rPr lang="fi-FI" sz="1400" b="1">
                <a:cs typeface="Arial"/>
              </a:rPr>
              <a:t>Varhaiskasvatuksen erityisopettaja Sari Tuominen </a:t>
            </a:r>
            <a:endParaRPr lang="fi-FI" sz="1400" b="1">
              <a:ea typeface="+mn-lt"/>
              <a:cs typeface="+mn-lt"/>
            </a:endParaRPr>
          </a:p>
          <a:p>
            <a:r>
              <a:rPr lang="fi-FI" sz="1200">
                <a:ea typeface="+mn-lt"/>
                <a:cs typeface="+mn-lt"/>
              </a:rPr>
              <a:t>Alle 3-vuotiaiden kielen kehityksen tuki ja ohjaus</a:t>
            </a:r>
            <a:r>
              <a:rPr lang="fi-FI" sz="1200">
                <a:cs typeface="Arial"/>
              </a:rPr>
              <a:t>, Kouvola</a:t>
            </a:r>
          </a:p>
          <a:p>
            <a:r>
              <a:rPr lang="fi-FI" sz="1400" b="1">
                <a:cs typeface="Arial"/>
              </a:rPr>
              <a:t>Varhaiskasvatuksen erityisopettajat Mari Skyttä ja Elina Valosaari</a:t>
            </a:r>
          </a:p>
          <a:p>
            <a:r>
              <a:rPr lang="fi-FI" sz="1200">
                <a:cs typeface="Arial"/>
              </a:rPr>
              <a:t>Varhaiskasvatuksen tuen uudistaminen-hanke, Kouvola</a:t>
            </a:r>
            <a:endParaRPr lang="fi-FI" sz="1400">
              <a:cs typeface="Arial"/>
            </a:endParaRPr>
          </a:p>
          <a:p>
            <a:r>
              <a:rPr lang="fi-FI" sz="1400" b="1">
                <a:cs typeface="Arial"/>
              </a:rPr>
              <a:t>                                                                                   </a:t>
            </a:r>
            <a:r>
              <a:rPr lang="fi-FI" sz="1600">
                <a:cs typeface="Arial"/>
              </a:rPr>
              <a:t>                                                                  </a:t>
            </a:r>
            <a:endParaRPr lang="fi-FI" sz="1200">
              <a:cs typeface="Arial"/>
            </a:endParaRPr>
          </a:p>
          <a:p>
            <a:endParaRPr lang="fi-FI">
              <a:cs typeface="Arial"/>
            </a:endParaRPr>
          </a:p>
          <a:p>
            <a:endParaRPr lang="fi-FI">
              <a:cs typeface="Arial"/>
            </a:endParaRPr>
          </a:p>
        </p:txBody>
      </p:sp>
    </p:spTree>
    <p:extLst>
      <p:ext uri="{BB962C8B-B14F-4D97-AF65-F5344CB8AC3E}">
        <p14:creationId xmlns:p14="http://schemas.microsoft.com/office/powerpoint/2010/main" val="397191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725AB3-7F0E-0941-B566-279CF6ADF05C}"/>
              </a:ext>
            </a:extLst>
          </p:cNvPr>
          <p:cNvSpPr>
            <a:spLocks noGrp="1"/>
          </p:cNvSpPr>
          <p:nvPr>
            <p:ph type="title"/>
          </p:nvPr>
        </p:nvSpPr>
        <p:spPr/>
        <p:txBody>
          <a:bodyPr/>
          <a:lstStyle/>
          <a:p>
            <a:r>
              <a:rPr lang="fi-FI"/>
              <a:t>Mediakasvatus, 2–3-vuotiaat lapset </a:t>
            </a:r>
          </a:p>
        </p:txBody>
      </p:sp>
      <p:sp>
        <p:nvSpPr>
          <p:cNvPr id="3" name="Sisällön paikkamerkki 2">
            <a:extLst>
              <a:ext uri="{FF2B5EF4-FFF2-40B4-BE49-F238E27FC236}">
                <a16:creationId xmlns:a16="http://schemas.microsoft.com/office/drawing/2014/main" id="{D6A58C8D-76B9-DAF6-8F7C-3E60F868B6A0}"/>
              </a:ext>
            </a:extLst>
          </p:cNvPr>
          <p:cNvSpPr>
            <a:spLocks noGrp="1"/>
          </p:cNvSpPr>
          <p:nvPr>
            <p:ph idx="1"/>
          </p:nvPr>
        </p:nvSpPr>
        <p:spPr>
          <a:xfrm>
            <a:off x="960182" y="2087095"/>
            <a:ext cx="10650249" cy="4142636"/>
          </a:xfrm>
        </p:spPr>
        <p:txBody>
          <a:bodyPr/>
          <a:lstStyle/>
          <a:p>
            <a:pPr marL="0" indent="0">
              <a:buNone/>
            </a:pPr>
            <a:endParaRPr lang="fi-FI" sz="2000">
              <a:solidFill>
                <a:srgbClr val="2B292D"/>
              </a:solidFill>
              <a:ea typeface="+mn-lt"/>
              <a:cs typeface="+mn-lt"/>
            </a:endParaRPr>
          </a:p>
          <a:p>
            <a:pPr marL="133985" indent="-133985"/>
            <a:r>
              <a:rPr lang="fi-FI" sz="2000">
                <a:solidFill>
                  <a:srgbClr val="2B292D"/>
                </a:solidFill>
                <a:ea typeface="+mn-lt"/>
                <a:cs typeface="+mn-lt"/>
              </a:rPr>
              <a:t>On tärkeää, että lapset saavat nauttia monipuolisesti turvallisista mediasisällöistä, jotka rikastuttavat heidän leikkiään, mielikuvitustaan ja kielellistä ilmaisuaan. </a:t>
            </a:r>
          </a:p>
          <a:p>
            <a:pPr marL="133985" indent="-133985"/>
            <a:endParaRPr lang="fi-FI" sz="2000">
              <a:solidFill>
                <a:srgbClr val="2B292D"/>
              </a:solidFill>
              <a:ea typeface="+mn-lt"/>
              <a:cs typeface="+mn-lt"/>
            </a:endParaRPr>
          </a:p>
          <a:p>
            <a:pPr marL="133985" indent="-133985"/>
            <a:r>
              <a:rPr lang="fi-FI" sz="2000">
                <a:solidFill>
                  <a:srgbClr val="2B292D"/>
                </a:solidFill>
                <a:ea typeface="+mn-lt"/>
                <a:cs typeface="+mn-lt"/>
              </a:rPr>
              <a:t>Aikuisen avulla lapset alkavat vähitellen oivaltaa sitä, mikä on satua ja mikä totta.</a:t>
            </a:r>
          </a:p>
          <a:p>
            <a:pPr marL="133985" indent="-133985"/>
            <a:endParaRPr lang="fi-FI" sz="2000">
              <a:solidFill>
                <a:srgbClr val="2B292D"/>
              </a:solidFill>
              <a:ea typeface="+mn-lt"/>
              <a:cs typeface="+mn-lt"/>
            </a:endParaRPr>
          </a:p>
          <a:p>
            <a:pPr marL="133985" indent="-133985"/>
            <a:r>
              <a:rPr lang="fi-FI" sz="2000">
                <a:solidFill>
                  <a:srgbClr val="2B292D"/>
                </a:solidFill>
                <a:ea typeface="+mn-lt"/>
                <a:cs typeface="+mn-lt"/>
              </a:rPr>
              <a:t>Kun tunteita käsitellään tarinoiden ja sopivien hahmojen avulla, lapset voivat eläytyä ja harjoitella erilaisia toimintatapoja tunnesäätelynsä ja tunteidensa ilmaisemisen tueksi. </a:t>
            </a:r>
          </a:p>
          <a:p>
            <a:pPr marL="133985" indent="-133985"/>
            <a:endParaRPr lang="fi-FI" sz="2000">
              <a:solidFill>
                <a:srgbClr val="2B292D"/>
              </a:solidFill>
              <a:ea typeface="+mn-lt"/>
              <a:cs typeface="+mn-lt"/>
            </a:endParaRPr>
          </a:p>
          <a:p>
            <a:pPr marL="133985" indent="-133985"/>
            <a:endParaRPr lang="fi-FI" sz="2000">
              <a:solidFill>
                <a:srgbClr val="2B292D"/>
              </a:solidFill>
              <a:ea typeface="+mn-lt"/>
              <a:cs typeface="+mn-lt"/>
            </a:endParaRPr>
          </a:p>
          <a:p>
            <a:pPr marL="133985" indent="-133985"/>
            <a:endParaRPr lang="fi-FI" sz="2000">
              <a:solidFill>
                <a:srgbClr val="2B292D"/>
              </a:solidFill>
              <a:cs typeface="Arial"/>
            </a:endParaRPr>
          </a:p>
          <a:p>
            <a:pPr marL="133985" indent="-133985"/>
            <a:endParaRPr lang="fi-FI" sz="2000">
              <a:solidFill>
                <a:srgbClr val="2B292D"/>
              </a:solidFill>
              <a:cs typeface="Arial"/>
            </a:endParaRPr>
          </a:p>
          <a:p>
            <a:pPr marL="133985" indent="-133985"/>
            <a:endParaRPr lang="fi-FI" sz="2000">
              <a:solidFill>
                <a:srgbClr val="2B292D"/>
              </a:solidFill>
              <a:cs typeface="Arial"/>
            </a:endParaRPr>
          </a:p>
        </p:txBody>
      </p:sp>
      <p:sp>
        <p:nvSpPr>
          <p:cNvPr id="4" name="Tekstiruutu 3">
            <a:extLst>
              <a:ext uri="{FF2B5EF4-FFF2-40B4-BE49-F238E27FC236}">
                <a16:creationId xmlns:a16="http://schemas.microsoft.com/office/drawing/2014/main" id="{2AC7FB62-55E6-B136-99FA-CC2434A0FB1D}"/>
              </a:ext>
            </a:extLst>
          </p:cNvPr>
          <p:cNvSpPr txBox="1"/>
          <p:nvPr/>
        </p:nvSpPr>
        <p:spPr>
          <a:xfrm>
            <a:off x="964045" y="5103091"/>
            <a:ext cx="4084204"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cs typeface="Arial"/>
              </a:rPr>
              <a:t>Lähde : </a:t>
            </a:r>
            <a:r>
              <a:rPr lang="fi-FI" sz="1400">
                <a:solidFill>
                  <a:srgbClr val="2B292D"/>
                </a:solidFill>
                <a:cs typeface="Arial"/>
                <a:hlinkClick r:id="rId2"/>
              </a:rPr>
              <a:t>Lapsi - Mediapoluilla</a:t>
            </a:r>
            <a:endParaRPr lang="fi-FI"/>
          </a:p>
        </p:txBody>
      </p:sp>
    </p:spTree>
    <p:extLst>
      <p:ext uri="{BB962C8B-B14F-4D97-AF65-F5344CB8AC3E}">
        <p14:creationId xmlns:p14="http://schemas.microsoft.com/office/powerpoint/2010/main" val="141444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Fontti, kuvakaappaus, dokumentti&#10;&#10;Kuvaus luotu automaattisesti">
            <a:extLst>
              <a:ext uri="{FF2B5EF4-FFF2-40B4-BE49-F238E27FC236}">
                <a16:creationId xmlns:a16="http://schemas.microsoft.com/office/drawing/2014/main" id="{0A813DDE-2E71-8D3D-348F-BFDCFF24D099}"/>
              </a:ext>
            </a:extLst>
          </p:cNvPr>
          <p:cNvPicPr>
            <a:picLocks noChangeAspect="1"/>
          </p:cNvPicPr>
          <p:nvPr/>
        </p:nvPicPr>
        <p:blipFill>
          <a:blip r:embed="rId2"/>
          <a:stretch>
            <a:fillRect/>
          </a:stretch>
        </p:blipFill>
        <p:spPr>
          <a:xfrm>
            <a:off x="-70580" y="314284"/>
            <a:ext cx="2516250" cy="6441117"/>
          </a:xfrm>
          <a:prstGeom prst="rect">
            <a:avLst/>
          </a:prstGeom>
        </p:spPr>
      </p:pic>
      <p:pic>
        <p:nvPicPr>
          <p:cNvPr id="3" name="Kuva 2" descr="Kuva, joka sisältää kohteen teksti, kuvakaappaus, Fontti, numero&#10;&#10;Kuvaus luotu automaattisesti">
            <a:extLst>
              <a:ext uri="{FF2B5EF4-FFF2-40B4-BE49-F238E27FC236}">
                <a16:creationId xmlns:a16="http://schemas.microsoft.com/office/drawing/2014/main" id="{679E6DD7-FD31-CDC9-B5ED-5AA46284F6C5}"/>
              </a:ext>
            </a:extLst>
          </p:cNvPr>
          <p:cNvPicPr>
            <a:picLocks noChangeAspect="1"/>
          </p:cNvPicPr>
          <p:nvPr/>
        </p:nvPicPr>
        <p:blipFill>
          <a:blip r:embed="rId3"/>
          <a:stretch>
            <a:fillRect/>
          </a:stretch>
        </p:blipFill>
        <p:spPr>
          <a:xfrm>
            <a:off x="2506160" y="316544"/>
            <a:ext cx="2568236" cy="6442705"/>
          </a:xfrm>
          <a:prstGeom prst="rect">
            <a:avLst/>
          </a:prstGeom>
        </p:spPr>
      </p:pic>
      <p:pic>
        <p:nvPicPr>
          <p:cNvPr id="4" name="Kuva 3" descr="Kuva, joka sisältää kohteen teksti, kuvakaappaus, Fontti&#10;&#10;Kuvaus luotu automaattisesti">
            <a:extLst>
              <a:ext uri="{FF2B5EF4-FFF2-40B4-BE49-F238E27FC236}">
                <a16:creationId xmlns:a16="http://schemas.microsoft.com/office/drawing/2014/main" id="{A83119BF-52E5-9B7B-8B81-B7EF39CC4E8D}"/>
              </a:ext>
            </a:extLst>
          </p:cNvPr>
          <p:cNvPicPr>
            <a:picLocks noChangeAspect="1"/>
          </p:cNvPicPr>
          <p:nvPr/>
        </p:nvPicPr>
        <p:blipFill>
          <a:blip r:embed="rId4"/>
          <a:stretch>
            <a:fillRect/>
          </a:stretch>
        </p:blipFill>
        <p:spPr>
          <a:xfrm>
            <a:off x="5206128" y="1947497"/>
            <a:ext cx="2431848" cy="3940897"/>
          </a:xfrm>
          <a:prstGeom prst="rect">
            <a:avLst/>
          </a:prstGeom>
        </p:spPr>
      </p:pic>
      <p:pic>
        <p:nvPicPr>
          <p:cNvPr id="5" name="Kuva 4" descr="Kuva, joka sisältää kohteen teksti, kuvakaappaus, Fontti, numero&#10;&#10;Kuvaus luotu automaattisesti">
            <a:extLst>
              <a:ext uri="{FF2B5EF4-FFF2-40B4-BE49-F238E27FC236}">
                <a16:creationId xmlns:a16="http://schemas.microsoft.com/office/drawing/2014/main" id="{952E31CC-3167-69AD-B4DF-DDF9C3FEAF15}"/>
              </a:ext>
            </a:extLst>
          </p:cNvPr>
          <p:cNvPicPr>
            <a:picLocks noChangeAspect="1"/>
          </p:cNvPicPr>
          <p:nvPr/>
        </p:nvPicPr>
        <p:blipFill>
          <a:blip r:embed="rId5"/>
          <a:stretch>
            <a:fillRect/>
          </a:stretch>
        </p:blipFill>
        <p:spPr>
          <a:xfrm>
            <a:off x="7646734" y="1989334"/>
            <a:ext cx="2699273" cy="3896064"/>
          </a:xfrm>
          <a:prstGeom prst="rect">
            <a:avLst/>
          </a:prstGeom>
        </p:spPr>
      </p:pic>
      <p:sp>
        <p:nvSpPr>
          <p:cNvPr id="6" name="Tekstiruutu 5">
            <a:extLst>
              <a:ext uri="{FF2B5EF4-FFF2-40B4-BE49-F238E27FC236}">
                <a16:creationId xmlns:a16="http://schemas.microsoft.com/office/drawing/2014/main" id="{EA609992-E308-F87B-40D6-326DE4E6773A}"/>
              </a:ext>
            </a:extLst>
          </p:cNvPr>
          <p:cNvSpPr txBox="1"/>
          <p:nvPr/>
        </p:nvSpPr>
        <p:spPr>
          <a:xfrm>
            <a:off x="6285786" y="6297881"/>
            <a:ext cx="297300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rPr>
              <a:t>Lähde : </a:t>
            </a:r>
            <a:r>
              <a:rPr lang="fi-FI" sz="1400" u="sng">
                <a:solidFill>
                  <a:srgbClr val="0563C1"/>
                </a:solidFill>
                <a:cs typeface="Segoe UI"/>
                <a:hlinkClick r:id="rId6"/>
              </a:rPr>
              <a:t>Lapsi - Mediapoluilla</a:t>
            </a:r>
            <a:r>
              <a:rPr lang="fi-FI" sz="1400">
                <a:cs typeface="Arial"/>
              </a:rPr>
              <a:t>​</a:t>
            </a:r>
            <a:endParaRPr lang="fi-FI"/>
          </a:p>
        </p:txBody>
      </p:sp>
    </p:spTree>
    <p:extLst>
      <p:ext uri="{BB962C8B-B14F-4D97-AF65-F5344CB8AC3E}">
        <p14:creationId xmlns:p14="http://schemas.microsoft.com/office/powerpoint/2010/main" val="428383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92261-D203-0915-3452-5126098FFC42}"/>
              </a:ext>
            </a:extLst>
          </p:cNvPr>
          <p:cNvSpPr>
            <a:spLocks noGrp="1"/>
          </p:cNvSpPr>
          <p:nvPr>
            <p:ph type="title"/>
          </p:nvPr>
        </p:nvSpPr>
        <p:spPr>
          <a:xfrm>
            <a:off x="884923" y="1183220"/>
            <a:ext cx="10273953" cy="1059526"/>
          </a:xfrm>
        </p:spPr>
        <p:txBody>
          <a:bodyPr anchor="t">
            <a:normAutofit/>
          </a:bodyPr>
          <a:lstStyle/>
          <a:p>
            <a:r>
              <a:rPr lang="fi-FI"/>
              <a:t>Mediakasvatus varhaiskasvatuksessa </a:t>
            </a:r>
          </a:p>
        </p:txBody>
      </p:sp>
      <p:sp>
        <p:nvSpPr>
          <p:cNvPr id="3" name="Sisällön paikkamerkki 2">
            <a:extLst>
              <a:ext uri="{FF2B5EF4-FFF2-40B4-BE49-F238E27FC236}">
                <a16:creationId xmlns:a16="http://schemas.microsoft.com/office/drawing/2014/main" id="{56CB8B0B-A2A0-C2EC-46F0-563C42595259}"/>
              </a:ext>
            </a:extLst>
          </p:cNvPr>
          <p:cNvSpPr>
            <a:spLocks noGrp="1"/>
          </p:cNvSpPr>
          <p:nvPr>
            <p:ph idx="1"/>
          </p:nvPr>
        </p:nvSpPr>
        <p:spPr>
          <a:xfrm>
            <a:off x="884924" y="2045190"/>
            <a:ext cx="5667800" cy="4211480"/>
          </a:xfrm>
        </p:spPr>
        <p:txBody>
          <a:bodyPr anchor="t">
            <a:normAutofit fontScale="92500" lnSpcReduction="10000"/>
          </a:bodyPr>
          <a:lstStyle/>
          <a:p>
            <a:pPr marL="133985" indent="-133985">
              <a:lnSpc>
                <a:spcPct val="90000"/>
              </a:lnSpc>
              <a:spcAft>
                <a:spcPts val="600"/>
              </a:spcAft>
            </a:pPr>
            <a:r>
              <a:rPr lang="fi-FI" sz="2000"/>
              <a:t>Katsotaan ja tutkitaan yhdessä erilaisia kuvia esim. kirjat, tabletti, tulosteet, lehdet ja </a:t>
            </a:r>
            <a:r>
              <a:rPr lang="fi-FI" sz="2000" b="1"/>
              <a:t>keskustellaan niistä.</a:t>
            </a:r>
            <a:endParaRPr lang="fi-FI" sz="2000" b="1">
              <a:cs typeface="Arial"/>
            </a:endParaRPr>
          </a:p>
          <a:p>
            <a:pPr marL="133985" indent="-133985">
              <a:lnSpc>
                <a:spcPct val="90000"/>
              </a:lnSpc>
              <a:spcAft>
                <a:spcPts val="600"/>
              </a:spcAft>
            </a:pPr>
            <a:r>
              <a:rPr lang="fi-FI" sz="2000">
                <a:cs typeface="Arial"/>
              </a:rPr>
              <a:t>Sanoitetaan mediavälineitä ja </a:t>
            </a:r>
            <a:r>
              <a:rPr lang="fi-FI" sz="2000" b="1">
                <a:cs typeface="Arial"/>
              </a:rPr>
              <a:t>kerrotaan, mitä niillä tehdään.</a:t>
            </a:r>
          </a:p>
          <a:p>
            <a:pPr marL="133985" indent="-133985">
              <a:lnSpc>
                <a:spcPct val="90000"/>
              </a:lnSpc>
              <a:spcAft>
                <a:spcPts val="600"/>
              </a:spcAft>
            </a:pPr>
            <a:r>
              <a:rPr lang="fi-FI" sz="2000"/>
              <a:t>Rikastetaan leikkejä ja toimintoja esim. erilaisilla äänillä, valoilla, heijastettavilla asioilla tai kuvilla.</a:t>
            </a:r>
            <a:endParaRPr lang="fi-FI" sz="2000">
              <a:cs typeface="Arial"/>
            </a:endParaRPr>
          </a:p>
          <a:p>
            <a:pPr marL="133985" indent="-133985">
              <a:lnSpc>
                <a:spcPct val="90000"/>
              </a:lnSpc>
              <a:spcAft>
                <a:spcPts val="600"/>
              </a:spcAft>
            </a:pPr>
            <a:r>
              <a:rPr lang="fi-FI" sz="2000"/>
              <a:t>Kuunnellaan yhdessä erilaisia musiikkeja ja  ääniä esim. luonnonäänet, lasten äänet, auton äänet yms.</a:t>
            </a:r>
            <a:endParaRPr lang="fi-FI" sz="2000">
              <a:cs typeface="Arial"/>
            </a:endParaRPr>
          </a:p>
          <a:p>
            <a:pPr marL="133985" indent="-133985">
              <a:lnSpc>
                <a:spcPct val="90000"/>
              </a:lnSpc>
              <a:spcAft>
                <a:spcPts val="600"/>
              </a:spcAft>
            </a:pPr>
            <a:r>
              <a:rPr lang="fi-FI" sz="2000">
                <a:cs typeface="Arial"/>
              </a:rPr>
              <a:t>Liikutaan ja</a:t>
            </a:r>
            <a:r>
              <a:rPr lang="fi-FI" sz="2000" b="1">
                <a:cs typeface="Arial"/>
              </a:rPr>
              <a:t> lauletaan</a:t>
            </a:r>
            <a:r>
              <a:rPr lang="fi-FI" sz="2000">
                <a:cs typeface="Arial"/>
              </a:rPr>
              <a:t> musiikin tahtiin.</a:t>
            </a:r>
            <a:endParaRPr lang="fi-FI" sz="2000"/>
          </a:p>
          <a:p>
            <a:pPr marL="133985" indent="-133985">
              <a:lnSpc>
                <a:spcPct val="90000"/>
              </a:lnSpc>
              <a:spcAft>
                <a:spcPts val="600"/>
              </a:spcAft>
            </a:pPr>
            <a:r>
              <a:rPr lang="fi-FI" sz="2000"/>
              <a:t>Tutustutaan ja tutkitaan leikin avulla erilaisia arjesta löytyviä medialaitteita esim. vanhoja puhelimia, näppäimistöjä yms.</a:t>
            </a:r>
            <a:endParaRPr lang="fi-FI" sz="2000">
              <a:cs typeface="Arial"/>
            </a:endParaRPr>
          </a:p>
          <a:p>
            <a:pPr marL="133985" indent="-133985">
              <a:lnSpc>
                <a:spcPct val="90000"/>
              </a:lnSpc>
              <a:spcAft>
                <a:spcPts val="600"/>
              </a:spcAft>
            </a:pPr>
            <a:r>
              <a:rPr lang="fi-FI" sz="2000" b="1">
                <a:cs typeface="Arial"/>
              </a:rPr>
              <a:t>Luetaan yhdessä erilaisia tekstejä esim. runot, sadut ja viestit.</a:t>
            </a:r>
          </a:p>
        </p:txBody>
      </p:sp>
      <p:pic>
        <p:nvPicPr>
          <p:cNvPr id="5" name="Kuvan paikkamerkki 5" descr="Kameran kanssa pelaaminen">
            <a:extLst>
              <a:ext uri="{FF2B5EF4-FFF2-40B4-BE49-F238E27FC236}">
                <a16:creationId xmlns:a16="http://schemas.microsoft.com/office/drawing/2014/main" id="{90E40368-7702-19B6-9430-142AA6154FC9}"/>
              </a:ext>
            </a:extLst>
          </p:cNvPr>
          <p:cNvPicPr>
            <a:picLocks noChangeAspect="1"/>
          </p:cNvPicPr>
          <p:nvPr/>
        </p:nvPicPr>
        <p:blipFill rotWithShape="1">
          <a:blip r:embed="rId2"/>
          <a:srcRect l="4391" r="5170" b="-1"/>
          <a:stretch/>
        </p:blipFill>
        <p:spPr>
          <a:xfrm>
            <a:off x="6936150" y="1881066"/>
            <a:ext cx="2449456" cy="2005662"/>
          </a:xfrm>
          <a:prstGeom prst="rect">
            <a:avLst/>
          </a:prstGeom>
          <a:noFill/>
        </p:spPr>
      </p:pic>
      <p:pic>
        <p:nvPicPr>
          <p:cNvPr id="4" name="Kuva 3" descr="Kuva, joka sisältää kohteen kuvakaappaus, kynttilä, valo, hyttysverkko&#10;&#10;Kuvaus luotu automaattisesti">
            <a:extLst>
              <a:ext uri="{FF2B5EF4-FFF2-40B4-BE49-F238E27FC236}">
                <a16:creationId xmlns:a16="http://schemas.microsoft.com/office/drawing/2014/main" id="{7C9ECA18-2413-9690-6262-F4DCFA96416D}"/>
              </a:ext>
            </a:extLst>
          </p:cNvPr>
          <p:cNvPicPr>
            <a:picLocks noChangeAspect="1"/>
          </p:cNvPicPr>
          <p:nvPr/>
        </p:nvPicPr>
        <p:blipFill rotWithShape="1">
          <a:blip r:embed="rId3"/>
          <a:srcRect l="17537" r="17164" b="2974"/>
          <a:stretch/>
        </p:blipFill>
        <p:spPr>
          <a:xfrm>
            <a:off x="9601201" y="2889738"/>
            <a:ext cx="2051543" cy="3059725"/>
          </a:xfrm>
          <a:prstGeom prst="rect">
            <a:avLst/>
          </a:prstGeom>
        </p:spPr>
      </p:pic>
      <p:pic>
        <p:nvPicPr>
          <p:cNvPr id="6" name="Kuva 5" descr="Kuva, joka sisältää kohteen mikrofoni&#10;&#10;Kuvaus luotu automaattisesti">
            <a:extLst>
              <a:ext uri="{FF2B5EF4-FFF2-40B4-BE49-F238E27FC236}">
                <a16:creationId xmlns:a16="http://schemas.microsoft.com/office/drawing/2014/main" id="{68B1B0DB-CA07-B925-0B5D-AD8930FB8E40}"/>
              </a:ext>
            </a:extLst>
          </p:cNvPr>
          <p:cNvPicPr>
            <a:picLocks noChangeAspect="1"/>
          </p:cNvPicPr>
          <p:nvPr/>
        </p:nvPicPr>
        <p:blipFill>
          <a:blip r:embed="rId4"/>
          <a:stretch>
            <a:fillRect/>
          </a:stretch>
        </p:blipFill>
        <p:spPr>
          <a:xfrm>
            <a:off x="10070123" y="1071929"/>
            <a:ext cx="1828800" cy="1619250"/>
          </a:xfrm>
          <a:prstGeom prst="rect">
            <a:avLst/>
          </a:prstGeom>
        </p:spPr>
      </p:pic>
      <p:pic>
        <p:nvPicPr>
          <p:cNvPr id="7" name="Kuva 6" descr="Kuva, joka sisältää kohteen seinä, pöytä, Lapsitaide, sisä-&#10;&#10;Kuvaus luotu automaattisesti">
            <a:extLst>
              <a:ext uri="{FF2B5EF4-FFF2-40B4-BE49-F238E27FC236}">
                <a16:creationId xmlns:a16="http://schemas.microsoft.com/office/drawing/2014/main" id="{D82E78AA-AFF1-C471-3876-6CEDEAB43787}"/>
              </a:ext>
            </a:extLst>
          </p:cNvPr>
          <p:cNvPicPr>
            <a:picLocks noChangeAspect="1"/>
          </p:cNvPicPr>
          <p:nvPr/>
        </p:nvPicPr>
        <p:blipFill>
          <a:blip r:embed="rId5"/>
          <a:stretch>
            <a:fillRect/>
          </a:stretch>
        </p:blipFill>
        <p:spPr>
          <a:xfrm>
            <a:off x="6940062" y="3955806"/>
            <a:ext cx="2450123" cy="2181957"/>
          </a:xfrm>
          <a:prstGeom prst="rect">
            <a:avLst/>
          </a:prstGeom>
        </p:spPr>
      </p:pic>
    </p:spTree>
    <p:extLst>
      <p:ext uri="{BB962C8B-B14F-4D97-AF65-F5344CB8AC3E}">
        <p14:creationId xmlns:p14="http://schemas.microsoft.com/office/powerpoint/2010/main" val="215975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92261-D203-0915-3452-5126098FFC42}"/>
              </a:ext>
            </a:extLst>
          </p:cNvPr>
          <p:cNvSpPr>
            <a:spLocks noGrp="1"/>
          </p:cNvSpPr>
          <p:nvPr>
            <p:ph type="title"/>
          </p:nvPr>
        </p:nvSpPr>
        <p:spPr>
          <a:xfrm>
            <a:off x="960182" y="1258479"/>
            <a:ext cx="10273953" cy="1059526"/>
          </a:xfrm>
        </p:spPr>
        <p:txBody>
          <a:bodyPr anchor="t">
            <a:normAutofit fontScale="90000"/>
          </a:bodyPr>
          <a:lstStyle/>
          <a:p>
            <a:r>
              <a:rPr lang="fi-FI"/>
              <a:t>Mediakasvatus varhaiskasvatuksessa</a:t>
            </a:r>
            <a:br>
              <a:rPr lang="fi-FI"/>
            </a:br>
            <a:endParaRPr lang="fi-FI"/>
          </a:p>
        </p:txBody>
      </p:sp>
      <p:sp>
        <p:nvSpPr>
          <p:cNvPr id="3" name="Sisällön paikkamerkki 2">
            <a:extLst>
              <a:ext uri="{FF2B5EF4-FFF2-40B4-BE49-F238E27FC236}">
                <a16:creationId xmlns:a16="http://schemas.microsoft.com/office/drawing/2014/main" id="{56CB8B0B-A2A0-C2EC-46F0-563C42595259}"/>
              </a:ext>
            </a:extLst>
          </p:cNvPr>
          <p:cNvSpPr>
            <a:spLocks noGrp="1"/>
          </p:cNvSpPr>
          <p:nvPr>
            <p:ph idx="1"/>
          </p:nvPr>
        </p:nvSpPr>
        <p:spPr>
          <a:xfrm>
            <a:off x="960359" y="2007560"/>
            <a:ext cx="7301036" cy="2687481"/>
          </a:xfrm>
        </p:spPr>
        <p:txBody>
          <a:bodyPr anchor="t">
            <a:normAutofit/>
          </a:bodyPr>
          <a:lstStyle/>
          <a:p>
            <a:pPr marL="133985" indent="-133985"/>
            <a:endParaRPr lang="fi-FI" sz="2000">
              <a:cs typeface="Arial"/>
            </a:endParaRPr>
          </a:p>
          <a:p>
            <a:pPr marL="133985" indent="-133985"/>
            <a:r>
              <a:rPr lang="fi-FI" sz="2000"/>
              <a:t>Pyydetään huoltajia lähettämään kuvia lapselle tärkeistä asioista/ihmisistä/leikeistä/leluista ja kootaan kuvista kansio/taulu, jota voi katsella päiväkodissa myös ikävän iskiessä. -&gt;Hyvä tapa tutustua lapseen ja hänen perheeseen sekä lapsen mielenkiinnon kohteisiin ja tärkeisiin asioihin.</a:t>
            </a:r>
            <a:endParaRPr lang="fi-FI" sz="2000">
              <a:cs typeface="Arial"/>
            </a:endParaRPr>
          </a:p>
          <a:p>
            <a:pPr marL="133985" indent="-133985"/>
            <a:endParaRPr lang="fi-FI" sz="2000">
              <a:cs typeface="Arial"/>
            </a:endParaRPr>
          </a:p>
          <a:p>
            <a:pPr marL="0" indent="0">
              <a:buNone/>
            </a:pPr>
            <a:endParaRPr lang="fi-FI" sz="2000">
              <a:cs typeface="Arial"/>
            </a:endParaRPr>
          </a:p>
          <a:p>
            <a:pPr marL="133985" indent="-133985">
              <a:spcAft>
                <a:spcPts val="600"/>
              </a:spcAft>
            </a:pPr>
            <a:endParaRPr lang="fi-FI" sz="2000">
              <a:cs typeface="Arial"/>
            </a:endParaRPr>
          </a:p>
        </p:txBody>
      </p:sp>
      <p:pic>
        <p:nvPicPr>
          <p:cNvPr id="4" name="Kuva 3" descr="Kuvatulokset haulle kamera piirretty">
            <a:extLst>
              <a:ext uri="{FF2B5EF4-FFF2-40B4-BE49-F238E27FC236}">
                <a16:creationId xmlns:a16="http://schemas.microsoft.com/office/drawing/2014/main" id="{4B73F4BA-9B8D-6BBB-CE59-8C792DEDAAFC}"/>
              </a:ext>
            </a:extLst>
          </p:cNvPr>
          <p:cNvPicPr>
            <a:picLocks noChangeAspect="1"/>
          </p:cNvPicPr>
          <p:nvPr/>
        </p:nvPicPr>
        <p:blipFill>
          <a:blip r:embed="rId2"/>
          <a:stretch>
            <a:fillRect/>
          </a:stretch>
        </p:blipFill>
        <p:spPr>
          <a:xfrm rot="300000">
            <a:off x="7152410" y="4121545"/>
            <a:ext cx="3303739" cy="2319168"/>
          </a:xfrm>
          <a:prstGeom prst="rect">
            <a:avLst/>
          </a:prstGeom>
        </p:spPr>
      </p:pic>
      <p:pic>
        <p:nvPicPr>
          <p:cNvPr id="5" name="Kuva 4" descr="Aliobjekti kehto">
            <a:extLst>
              <a:ext uri="{FF2B5EF4-FFF2-40B4-BE49-F238E27FC236}">
                <a16:creationId xmlns:a16="http://schemas.microsoft.com/office/drawing/2014/main" id="{A927B952-D8C4-7A78-E86F-BF4DA7324B14}"/>
              </a:ext>
            </a:extLst>
          </p:cNvPr>
          <p:cNvPicPr>
            <a:picLocks noChangeAspect="1"/>
          </p:cNvPicPr>
          <p:nvPr/>
        </p:nvPicPr>
        <p:blipFill>
          <a:blip r:embed="rId3"/>
          <a:stretch>
            <a:fillRect/>
          </a:stretch>
        </p:blipFill>
        <p:spPr>
          <a:xfrm>
            <a:off x="8562623" y="2006600"/>
            <a:ext cx="2893718" cy="1838207"/>
          </a:xfrm>
          <a:prstGeom prst="rect">
            <a:avLst/>
          </a:prstGeom>
        </p:spPr>
      </p:pic>
      <p:sp>
        <p:nvSpPr>
          <p:cNvPr id="6" name="Tekstiruutu 5">
            <a:extLst>
              <a:ext uri="{FF2B5EF4-FFF2-40B4-BE49-F238E27FC236}">
                <a16:creationId xmlns:a16="http://schemas.microsoft.com/office/drawing/2014/main" id="{7030C856-5E27-CE2E-9189-F776AD3637D2}"/>
              </a:ext>
            </a:extLst>
          </p:cNvPr>
          <p:cNvSpPr txBox="1"/>
          <p:nvPr/>
        </p:nvSpPr>
        <p:spPr>
          <a:xfrm>
            <a:off x="2246018" y="4550831"/>
            <a:ext cx="4736629"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gn="l">
              <a:buFont typeface="Arial"/>
              <a:buChar char="•"/>
            </a:pPr>
            <a:r>
              <a:rPr lang="fi-FI" sz="2000">
                <a:latin typeface="Arial"/>
                <a:ea typeface="Arial"/>
                <a:cs typeface="Arial"/>
              </a:rPr>
              <a:t>Lasten kanssa yhteisesti voi kuvata esim. mielileikkejä, lempileluja, arjen toimintoja ja asioita, lasten tuotoksia, yhteisiä projekteja, erilaisia ilmeitä</a:t>
            </a:r>
            <a:r>
              <a:rPr lang="en-US" sz="2000">
                <a:latin typeface="Arial"/>
                <a:ea typeface="Arial"/>
                <a:cs typeface="Arial"/>
              </a:rPr>
              <a:t>​.</a:t>
            </a:r>
            <a:endParaRPr lang="fi-FI" err="1">
              <a:cs typeface="Arial"/>
            </a:endParaRPr>
          </a:p>
        </p:txBody>
      </p:sp>
      <p:sp>
        <p:nvSpPr>
          <p:cNvPr id="7" name="Tekstiruutu 6">
            <a:extLst>
              <a:ext uri="{FF2B5EF4-FFF2-40B4-BE49-F238E27FC236}">
                <a16:creationId xmlns:a16="http://schemas.microsoft.com/office/drawing/2014/main" id="{88CD14A9-B4D8-E4BA-7539-C3689A23CDB6}"/>
              </a:ext>
            </a:extLst>
          </p:cNvPr>
          <p:cNvSpPr txBox="1"/>
          <p:nvPr/>
        </p:nvSpPr>
        <p:spPr>
          <a:xfrm>
            <a:off x="9896592" y="3939351"/>
            <a:ext cx="156633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Lapsen sänky </a:t>
            </a:r>
            <a:endParaRPr lang="fi-FI" err="1"/>
          </a:p>
        </p:txBody>
      </p:sp>
    </p:spTree>
    <p:extLst>
      <p:ext uri="{BB962C8B-B14F-4D97-AF65-F5344CB8AC3E}">
        <p14:creationId xmlns:p14="http://schemas.microsoft.com/office/powerpoint/2010/main" val="3043061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92261-D203-0915-3452-5126098FFC42}"/>
              </a:ext>
            </a:extLst>
          </p:cNvPr>
          <p:cNvSpPr>
            <a:spLocks noGrp="1"/>
          </p:cNvSpPr>
          <p:nvPr>
            <p:ph type="title"/>
          </p:nvPr>
        </p:nvSpPr>
        <p:spPr>
          <a:xfrm>
            <a:off x="960182" y="1258479"/>
            <a:ext cx="10273953" cy="1059526"/>
          </a:xfrm>
        </p:spPr>
        <p:txBody>
          <a:bodyPr anchor="t">
            <a:normAutofit/>
          </a:bodyPr>
          <a:lstStyle/>
          <a:p>
            <a:r>
              <a:rPr lang="fi-FI"/>
              <a:t>Mediakasvatus varhaiskasvatuksessa </a:t>
            </a:r>
          </a:p>
        </p:txBody>
      </p:sp>
      <p:sp>
        <p:nvSpPr>
          <p:cNvPr id="13" name="Content Placeholder 2">
            <a:extLst>
              <a:ext uri="{FF2B5EF4-FFF2-40B4-BE49-F238E27FC236}">
                <a16:creationId xmlns:a16="http://schemas.microsoft.com/office/drawing/2014/main" id="{A601A9F4-FDF6-6054-8085-C7E9CE09BD0B}"/>
              </a:ext>
            </a:extLst>
          </p:cNvPr>
          <p:cNvSpPr>
            <a:spLocks noGrp="1"/>
          </p:cNvSpPr>
          <p:nvPr>
            <p:ph idx="1"/>
          </p:nvPr>
        </p:nvSpPr>
        <p:spPr>
          <a:xfrm>
            <a:off x="960183" y="2318004"/>
            <a:ext cx="4877579" cy="3600000"/>
          </a:xfrm>
        </p:spPr>
        <p:txBody>
          <a:bodyPr/>
          <a:lstStyle/>
          <a:p>
            <a:pPr marL="0" indent="0">
              <a:buNone/>
            </a:pPr>
            <a:endParaRPr lang="en-US" sz="2000">
              <a:cs typeface="Arial"/>
            </a:endParaRPr>
          </a:p>
          <a:p>
            <a:pPr marL="133985" indent="-133985"/>
            <a:r>
              <a:rPr lang="en-US" sz="2000">
                <a:cs typeface="Arial"/>
              </a:rPr>
              <a:t>Bee Bot </a:t>
            </a:r>
            <a:r>
              <a:rPr lang="en-US" sz="2000" err="1">
                <a:cs typeface="Arial"/>
              </a:rPr>
              <a:t>robottia</a:t>
            </a:r>
            <a:r>
              <a:rPr lang="en-US" sz="2000">
                <a:cs typeface="Arial"/>
              </a:rPr>
              <a:t> on </a:t>
            </a:r>
            <a:r>
              <a:rPr lang="en-US" sz="2000" err="1">
                <a:cs typeface="Arial"/>
              </a:rPr>
              <a:t>mahdollista</a:t>
            </a:r>
            <a:r>
              <a:rPr lang="en-US" sz="2000">
                <a:cs typeface="Arial"/>
              </a:rPr>
              <a:t>  </a:t>
            </a:r>
            <a:r>
              <a:rPr lang="en-US" sz="2000" err="1">
                <a:cs typeface="Arial"/>
              </a:rPr>
              <a:t>hyödyntää</a:t>
            </a:r>
            <a:r>
              <a:rPr lang="en-US" sz="2000">
                <a:cs typeface="Arial"/>
              </a:rPr>
              <a:t>  alle 3-vuotiaiden </a:t>
            </a:r>
            <a:r>
              <a:rPr lang="en-US" sz="2000" err="1">
                <a:cs typeface="Arial"/>
              </a:rPr>
              <a:t>lasten</a:t>
            </a:r>
            <a:r>
              <a:rPr lang="en-US" sz="2000">
                <a:cs typeface="Arial"/>
              </a:rPr>
              <a:t> </a:t>
            </a:r>
            <a:r>
              <a:rPr lang="en-US" sz="2000" err="1">
                <a:cs typeface="Arial"/>
              </a:rPr>
              <a:t>kanssa</a:t>
            </a:r>
            <a:r>
              <a:rPr lang="en-US" sz="2000">
                <a:cs typeface="Arial"/>
              </a:rPr>
              <a:t>  </a:t>
            </a:r>
            <a:r>
              <a:rPr lang="en-US" sz="2000" err="1">
                <a:cs typeface="Arial"/>
              </a:rPr>
              <a:t>yksinkertaistetusti</a:t>
            </a:r>
            <a:r>
              <a:rPr lang="en-US" sz="2000">
                <a:cs typeface="Arial"/>
              </a:rPr>
              <a:t> </a:t>
            </a:r>
            <a:r>
              <a:rPr lang="en-US" sz="2000" err="1">
                <a:cs typeface="Arial"/>
              </a:rPr>
              <a:t>esim</a:t>
            </a:r>
            <a:r>
              <a:rPr lang="en-US" sz="2000">
                <a:cs typeface="Arial"/>
              </a:rPr>
              <a:t>. </a:t>
            </a:r>
            <a:r>
              <a:rPr lang="en-US" sz="2000" err="1">
                <a:cs typeface="Arial"/>
              </a:rPr>
              <a:t>leikeissä</a:t>
            </a:r>
            <a:r>
              <a:rPr lang="en-US" sz="2000">
                <a:cs typeface="Arial"/>
              </a:rPr>
              <a:t> tai  </a:t>
            </a:r>
            <a:r>
              <a:rPr lang="en-US" sz="2000" err="1">
                <a:cs typeface="Arial"/>
              </a:rPr>
              <a:t>satuihin</a:t>
            </a:r>
            <a:r>
              <a:rPr lang="en-US" sz="2000">
                <a:cs typeface="Arial"/>
              </a:rPr>
              <a:t> </a:t>
            </a:r>
            <a:r>
              <a:rPr lang="en-US" sz="2000" err="1">
                <a:cs typeface="Arial"/>
              </a:rPr>
              <a:t>yhdistämällä</a:t>
            </a:r>
            <a:r>
              <a:rPr lang="en-US" sz="2000">
                <a:cs typeface="Arial"/>
              </a:rPr>
              <a:t>.</a:t>
            </a:r>
          </a:p>
          <a:p>
            <a:pPr marL="133985" indent="-133985"/>
            <a:endParaRPr lang="en-US" sz="2000">
              <a:cs typeface="Arial"/>
            </a:endParaRPr>
          </a:p>
          <a:p>
            <a:pPr marL="133985" indent="-133985"/>
            <a:endParaRPr lang="en-US" sz="2000">
              <a:cs typeface="Arial"/>
            </a:endParaRPr>
          </a:p>
        </p:txBody>
      </p:sp>
      <p:pic>
        <p:nvPicPr>
          <p:cNvPr id="4" name="Sisällön paikkamerkki 3" descr="Kuvatulokset haulle beebot">
            <a:extLst>
              <a:ext uri="{FF2B5EF4-FFF2-40B4-BE49-F238E27FC236}">
                <a16:creationId xmlns:a16="http://schemas.microsoft.com/office/drawing/2014/main" id="{39F97653-4167-A38A-AC6B-7AA4340E122D}"/>
              </a:ext>
            </a:extLst>
          </p:cNvPr>
          <p:cNvPicPr>
            <a:picLocks noGrp="1" noChangeAspect="1"/>
          </p:cNvPicPr>
          <p:nvPr>
            <p:ph idx="13"/>
          </p:nvPr>
        </p:nvPicPr>
        <p:blipFill rotWithShape="1">
          <a:blip r:embed="rId2"/>
          <a:srcRect t="18866" b="25095"/>
          <a:stretch/>
        </p:blipFill>
        <p:spPr>
          <a:xfrm>
            <a:off x="6437703" y="2318004"/>
            <a:ext cx="4877579" cy="3600000"/>
          </a:xfrm>
          <a:noFill/>
        </p:spPr>
      </p:pic>
      <p:sp>
        <p:nvSpPr>
          <p:cNvPr id="3" name="Tekstiruutu 2">
            <a:extLst>
              <a:ext uri="{FF2B5EF4-FFF2-40B4-BE49-F238E27FC236}">
                <a16:creationId xmlns:a16="http://schemas.microsoft.com/office/drawing/2014/main" id="{6BE3576B-3228-0558-BF22-AEF177EDDEC2}"/>
              </a:ext>
            </a:extLst>
          </p:cNvPr>
          <p:cNvSpPr txBox="1"/>
          <p:nvPr/>
        </p:nvSpPr>
        <p:spPr>
          <a:xfrm>
            <a:off x="6373518" y="1952037"/>
            <a:ext cx="884296"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err="1">
                <a:cs typeface="Arial"/>
              </a:rPr>
              <a:t>Bee</a:t>
            </a:r>
            <a:r>
              <a:rPr lang="fi-FI">
                <a:cs typeface="Arial"/>
              </a:rPr>
              <a:t> Bot</a:t>
            </a:r>
            <a:endParaRPr lang="fi-FI" err="1"/>
          </a:p>
        </p:txBody>
      </p:sp>
    </p:spTree>
    <p:extLst>
      <p:ext uri="{BB962C8B-B14F-4D97-AF65-F5344CB8AC3E}">
        <p14:creationId xmlns:p14="http://schemas.microsoft.com/office/powerpoint/2010/main" val="4221350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Viito – Google Play ‑sovellukset">
            <a:extLst>
              <a:ext uri="{FF2B5EF4-FFF2-40B4-BE49-F238E27FC236}">
                <a16:creationId xmlns:a16="http://schemas.microsoft.com/office/drawing/2014/main" id="{5DEC2BC3-0247-E7A6-81E4-4387E93864EB}"/>
              </a:ext>
            </a:extLst>
          </p:cNvPr>
          <p:cNvPicPr>
            <a:picLocks noGrp="1" noChangeAspect="1"/>
          </p:cNvPicPr>
          <p:nvPr>
            <p:ph type="pic" idx="13"/>
          </p:nvPr>
        </p:nvPicPr>
        <p:blipFill rotWithShape="1">
          <a:blip r:embed="rId2"/>
          <a:srcRect l="-246" r="338" b="14535"/>
          <a:stretch/>
        </p:blipFill>
        <p:spPr>
          <a:xfrm>
            <a:off x="3470191" y="4390615"/>
            <a:ext cx="5075729" cy="1847115"/>
          </a:xfrm>
        </p:spPr>
      </p:pic>
      <p:sp>
        <p:nvSpPr>
          <p:cNvPr id="3" name="Tekstin paikkamerkki 2">
            <a:extLst>
              <a:ext uri="{FF2B5EF4-FFF2-40B4-BE49-F238E27FC236}">
                <a16:creationId xmlns:a16="http://schemas.microsoft.com/office/drawing/2014/main" id="{E0D56539-CB4E-924D-597C-FFCE6C78D6F6}"/>
              </a:ext>
            </a:extLst>
          </p:cNvPr>
          <p:cNvSpPr>
            <a:spLocks noGrp="1"/>
          </p:cNvSpPr>
          <p:nvPr>
            <p:ph type="body" sz="quarter" idx="14"/>
          </p:nvPr>
        </p:nvSpPr>
        <p:spPr/>
        <p:txBody>
          <a:bodyPr/>
          <a:lstStyle/>
          <a:p>
            <a:endParaRPr lang="fi-FI"/>
          </a:p>
        </p:txBody>
      </p:sp>
      <p:pic>
        <p:nvPicPr>
          <p:cNvPr id="5" name="Kuva 4" descr="Kuvatulokset haulle mouse timer sovellus">
            <a:extLst>
              <a:ext uri="{FF2B5EF4-FFF2-40B4-BE49-F238E27FC236}">
                <a16:creationId xmlns:a16="http://schemas.microsoft.com/office/drawing/2014/main" id="{1C199F91-B635-C81D-797F-39607195957F}"/>
              </a:ext>
            </a:extLst>
          </p:cNvPr>
          <p:cNvPicPr>
            <a:picLocks noChangeAspect="1"/>
          </p:cNvPicPr>
          <p:nvPr/>
        </p:nvPicPr>
        <p:blipFill>
          <a:blip r:embed="rId3"/>
          <a:stretch>
            <a:fillRect/>
          </a:stretch>
        </p:blipFill>
        <p:spPr>
          <a:xfrm>
            <a:off x="9423315" y="2498577"/>
            <a:ext cx="1887682" cy="3038475"/>
          </a:xfrm>
          <a:prstGeom prst="rect">
            <a:avLst/>
          </a:prstGeom>
        </p:spPr>
      </p:pic>
      <p:pic>
        <p:nvPicPr>
          <p:cNvPr id="7" name="Kuva 6" descr="Kuvatulokset haulle bimiboo sovellus">
            <a:extLst>
              <a:ext uri="{FF2B5EF4-FFF2-40B4-BE49-F238E27FC236}">
                <a16:creationId xmlns:a16="http://schemas.microsoft.com/office/drawing/2014/main" id="{2F2A2AC8-CE9E-E7BD-F772-E6FAE9112426}"/>
              </a:ext>
            </a:extLst>
          </p:cNvPr>
          <p:cNvPicPr>
            <a:picLocks noChangeAspect="1"/>
          </p:cNvPicPr>
          <p:nvPr/>
        </p:nvPicPr>
        <p:blipFill>
          <a:blip r:embed="rId4"/>
          <a:stretch>
            <a:fillRect/>
          </a:stretch>
        </p:blipFill>
        <p:spPr>
          <a:xfrm>
            <a:off x="6657642" y="435600"/>
            <a:ext cx="2937165" cy="1611961"/>
          </a:xfrm>
          <a:prstGeom prst="rect">
            <a:avLst/>
          </a:prstGeom>
        </p:spPr>
      </p:pic>
      <p:pic>
        <p:nvPicPr>
          <p:cNvPr id="9" name="Kuva 8" descr="Kuvatulokset haulle sound touch lite sovellus">
            <a:extLst>
              <a:ext uri="{FF2B5EF4-FFF2-40B4-BE49-F238E27FC236}">
                <a16:creationId xmlns:a16="http://schemas.microsoft.com/office/drawing/2014/main" id="{C2F35A85-6D0C-9194-9E3B-C3F3983FC6A1}"/>
              </a:ext>
            </a:extLst>
          </p:cNvPr>
          <p:cNvPicPr>
            <a:picLocks noChangeAspect="1"/>
          </p:cNvPicPr>
          <p:nvPr/>
        </p:nvPicPr>
        <p:blipFill>
          <a:blip r:embed="rId5"/>
          <a:stretch>
            <a:fillRect/>
          </a:stretch>
        </p:blipFill>
        <p:spPr>
          <a:xfrm>
            <a:off x="262852" y="1427019"/>
            <a:ext cx="2413439" cy="3877294"/>
          </a:xfrm>
          <a:prstGeom prst="rect">
            <a:avLst/>
          </a:prstGeom>
        </p:spPr>
      </p:pic>
      <p:pic>
        <p:nvPicPr>
          <p:cNvPr id="11" name="Kuva 10" descr="Kuvatulokset haulle citymals lite sovellus">
            <a:extLst>
              <a:ext uri="{FF2B5EF4-FFF2-40B4-BE49-F238E27FC236}">
                <a16:creationId xmlns:a16="http://schemas.microsoft.com/office/drawing/2014/main" id="{61897F5E-075A-D811-696B-E6874F2455EF}"/>
              </a:ext>
            </a:extLst>
          </p:cNvPr>
          <p:cNvPicPr>
            <a:picLocks noChangeAspect="1"/>
          </p:cNvPicPr>
          <p:nvPr/>
        </p:nvPicPr>
        <p:blipFill>
          <a:blip r:embed="rId6"/>
          <a:stretch>
            <a:fillRect/>
          </a:stretch>
        </p:blipFill>
        <p:spPr>
          <a:xfrm>
            <a:off x="2758424" y="2314712"/>
            <a:ext cx="2743200" cy="2086377"/>
          </a:xfrm>
          <a:prstGeom prst="rect">
            <a:avLst/>
          </a:prstGeom>
        </p:spPr>
      </p:pic>
      <p:sp>
        <p:nvSpPr>
          <p:cNvPr id="2" name="Tekstiruutu 1">
            <a:extLst>
              <a:ext uri="{FF2B5EF4-FFF2-40B4-BE49-F238E27FC236}">
                <a16:creationId xmlns:a16="http://schemas.microsoft.com/office/drawing/2014/main" id="{2CB04ECD-33CB-CE95-5BAC-22D9A7A26169}"/>
              </a:ext>
            </a:extLst>
          </p:cNvPr>
          <p:cNvSpPr txBox="1"/>
          <p:nvPr/>
        </p:nvSpPr>
        <p:spPr>
          <a:xfrm>
            <a:off x="261257" y="5417127"/>
            <a:ext cx="239683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200" b="1"/>
              <a:t>Sound </a:t>
            </a:r>
            <a:r>
              <a:rPr lang="fi-FI" sz="1200" b="1" err="1"/>
              <a:t>Touch</a:t>
            </a:r>
            <a:r>
              <a:rPr lang="fi-FI" sz="1200" b="1"/>
              <a:t> </a:t>
            </a:r>
            <a:r>
              <a:rPr lang="fi-FI" sz="1200" b="1" err="1"/>
              <a:t>lite</a:t>
            </a:r>
            <a:endParaRPr lang="fi-FI" sz="1200" err="1"/>
          </a:p>
        </p:txBody>
      </p:sp>
      <p:sp>
        <p:nvSpPr>
          <p:cNvPr id="4" name="Tekstiruutu 3">
            <a:extLst>
              <a:ext uri="{FF2B5EF4-FFF2-40B4-BE49-F238E27FC236}">
                <a16:creationId xmlns:a16="http://schemas.microsoft.com/office/drawing/2014/main" id="{9CE2C9BE-B279-BF1A-28AF-49D83928858A}"/>
              </a:ext>
            </a:extLst>
          </p:cNvPr>
          <p:cNvSpPr txBox="1"/>
          <p:nvPr/>
        </p:nvSpPr>
        <p:spPr>
          <a:xfrm>
            <a:off x="9092045" y="5801591"/>
            <a:ext cx="2028701" cy="74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
        <p:nvSpPr>
          <p:cNvPr id="6" name="Tekstiruutu 5">
            <a:extLst>
              <a:ext uri="{FF2B5EF4-FFF2-40B4-BE49-F238E27FC236}">
                <a16:creationId xmlns:a16="http://schemas.microsoft.com/office/drawing/2014/main" id="{359D2570-AB84-89B0-47B2-1CB62FAFFA7E}"/>
              </a:ext>
            </a:extLst>
          </p:cNvPr>
          <p:cNvSpPr txBox="1"/>
          <p:nvPr/>
        </p:nvSpPr>
        <p:spPr>
          <a:xfrm>
            <a:off x="9425049" y="5654633"/>
            <a:ext cx="1595252"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200" b="1"/>
              <a:t>Mouse </a:t>
            </a:r>
            <a:r>
              <a:rPr lang="fi-FI" sz="1200" b="1" err="1"/>
              <a:t>timer</a:t>
            </a:r>
            <a:endParaRPr lang="fi-FI" sz="1200" err="1"/>
          </a:p>
        </p:txBody>
      </p:sp>
      <p:sp>
        <p:nvSpPr>
          <p:cNvPr id="12" name="Tekstiruutu 11">
            <a:extLst>
              <a:ext uri="{FF2B5EF4-FFF2-40B4-BE49-F238E27FC236}">
                <a16:creationId xmlns:a16="http://schemas.microsoft.com/office/drawing/2014/main" id="{93EEA819-7353-6E77-CEDC-C332ED4CC53B}"/>
              </a:ext>
            </a:extLst>
          </p:cNvPr>
          <p:cNvSpPr txBox="1"/>
          <p:nvPr/>
        </p:nvSpPr>
        <p:spPr>
          <a:xfrm>
            <a:off x="5719948" y="4205842"/>
            <a:ext cx="202870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200" b="1">
                <a:cs typeface="Arial"/>
              </a:rPr>
              <a:t>Onni &amp; Ilona</a:t>
            </a:r>
            <a:endParaRPr lang="fi-FI" sz="1200"/>
          </a:p>
        </p:txBody>
      </p:sp>
      <p:sp>
        <p:nvSpPr>
          <p:cNvPr id="13" name="Tekstiruutu 12">
            <a:extLst>
              <a:ext uri="{FF2B5EF4-FFF2-40B4-BE49-F238E27FC236}">
                <a16:creationId xmlns:a16="http://schemas.microsoft.com/office/drawing/2014/main" id="{BA1AE54A-823F-FDAA-3FF7-4045BF1BB51A}"/>
              </a:ext>
            </a:extLst>
          </p:cNvPr>
          <p:cNvSpPr txBox="1"/>
          <p:nvPr/>
        </p:nvSpPr>
        <p:spPr>
          <a:xfrm>
            <a:off x="2980592" y="4201772"/>
            <a:ext cx="1744188"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fi-FI" b="1" baseline="30000" err="1">
                <a:latin typeface="Arial"/>
                <a:ea typeface="Arial"/>
                <a:cs typeface="Arial"/>
              </a:rPr>
              <a:t>Citymals</a:t>
            </a:r>
            <a:r>
              <a:rPr lang="fi-FI" b="1" baseline="30000">
                <a:latin typeface="Arial"/>
                <a:ea typeface="Arial"/>
                <a:cs typeface="Arial"/>
              </a:rPr>
              <a:t> </a:t>
            </a:r>
            <a:r>
              <a:rPr lang="fi-FI" b="1" baseline="30000" err="1">
                <a:latin typeface="Arial"/>
                <a:ea typeface="Arial"/>
                <a:cs typeface="Arial"/>
              </a:rPr>
              <a:t>lite</a:t>
            </a:r>
            <a:endParaRPr lang="fi-FI"/>
          </a:p>
        </p:txBody>
      </p:sp>
      <p:sp>
        <p:nvSpPr>
          <p:cNvPr id="14" name="Tekstiruutu 13">
            <a:extLst>
              <a:ext uri="{FF2B5EF4-FFF2-40B4-BE49-F238E27FC236}">
                <a16:creationId xmlns:a16="http://schemas.microsoft.com/office/drawing/2014/main" id="{9F5174E3-EE3B-08CD-49AD-D8AD2D380F66}"/>
              </a:ext>
            </a:extLst>
          </p:cNvPr>
          <p:cNvSpPr txBox="1"/>
          <p:nvPr/>
        </p:nvSpPr>
        <p:spPr>
          <a:xfrm>
            <a:off x="3550227" y="6345876"/>
            <a:ext cx="1546266"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fi-FI" sz="1200" b="1">
                <a:cs typeface="Arial"/>
              </a:rPr>
              <a:t>Viito</a:t>
            </a:r>
            <a:endParaRPr lang="fi-FI" sz="1200"/>
          </a:p>
        </p:txBody>
      </p:sp>
      <p:pic>
        <p:nvPicPr>
          <p:cNvPr id="15" name="Kuva 14" descr="Kuvatulokset haulle onni &amp;ilona sovellus">
            <a:extLst>
              <a:ext uri="{FF2B5EF4-FFF2-40B4-BE49-F238E27FC236}">
                <a16:creationId xmlns:a16="http://schemas.microsoft.com/office/drawing/2014/main" id="{CEE26953-95C8-9ECA-4FA6-C658E58B7D5D}"/>
              </a:ext>
            </a:extLst>
          </p:cNvPr>
          <p:cNvPicPr>
            <a:picLocks noChangeAspect="1"/>
          </p:cNvPicPr>
          <p:nvPr/>
        </p:nvPicPr>
        <p:blipFill>
          <a:blip r:embed="rId7"/>
          <a:stretch>
            <a:fillRect/>
          </a:stretch>
        </p:blipFill>
        <p:spPr>
          <a:xfrm>
            <a:off x="5720862" y="2249868"/>
            <a:ext cx="2743200" cy="1842448"/>
          </a:xfrm>
          <a:prstGeom prst="rect">
            <a:avLst/>
          </a:prstGeom>
        </p:spPr>
      </p:pic>
      <p:pic>
        <p:nvPicPr>
          <p:cNvPr id="10" name="Kuva 9" descr="eläinten sokkelo lasten peli App Storessa">
            <a:extLst>
              <a:ext uri="{FF2B5EF4-FFF2-40B4-BE49-F238E27FC236}">
                <a16:creationId xmlns:a16="http://schemas.microsoft.com/office/drawing/2014/main" id="{F4D8952B-F69F-FF7B-06C1-0590BD557C96}"/>
              </a:ext>
            </a:extLst>
          </p:cNvPr>
          <p:cNvPicPr>
            <a:picLocks noChangeAspect="1"/>
          </p:cNvPicPr>
          <p:nvPr/>
        </p:nvPicPr>
        <p:blipFill rotWithShape="1">
          <a:blip r:embed="rId8"/>
          <a:srcRect l="26746" t="10791" r="26379" b="13250"/>
          <a:stretch/>
        </p:blipFill>
        <p:spPr>
          <a:xfrm>
            <a:off x="2846044" y="827209"/>
            <a:ext cx="1423256" cy="1236646"/>
          </a:xfrm>
          <a:prstGeom prst="rect">
            <a:avLst/>
          </a:prstGeom>
        </p:spPr>
      </p:pic>
      <p:sp>
        <p:nvSpPr>
          <p:cNvPr id="16" name="Tekstiruutu 15">
            <a:extLst>
              <a:ext uri="{FF2B5EF4-FFF2-40B4-BE49-F238E27FC236}">
                <a16:creationId xmlns:a16="http://schemas.microsoft.com/office/drawing/2014/main" id="{34D9D8EB-C2F0-67B2-1C21-3EF42D335672}"/>
              </a:ext>
            </a:extLst>
          </p:cNvPr>
          <p:cNvSpPr txBox="1"/>
          <p:nvPr/>
        </p:nvSpPr>
        <p:spPr>
          <a:xfrm>
            <a:off x="2974749" y="655677"/>
            <a:ext cx="1750031" cy="184666"/>
          </a:xfrm>
          <a:prstGeom prst="rect">
            <a:avLst/>
          </a:prstGeom>
          <a:noFill/>
        </p:spPr>
        <p:txBody>
          <a:bodyPr wrap="square" lIns="0" tIns="0" rIns="0" bIns="0" rtlCol="0">
            <a:spAutoFit/>
          </a:bodyPr>
          <a:lstStyle/>
          <a:p>
            <a:pPr algn="l"/>
            <a:r>
              <a:rPr lang="fi-FI" sz="1200" b="1">
                <a:cs typeface="Arial"/>
              </a:rPr>
              <a:t>Eläinten sokkelo</a:t>
            </a:r>
            <a:endParaRPr lang="fi-FI" sz="1200" b="1"/>
          </a:p>
        </p:txBody>
      </p:sp>
    </p:spTree>
    <p:extLst>
      <p:ext uri="{BB962C8B-B14F-4D97-AF65-F5344CB8AC3E}">
        <p14:creationId xmlns:p14="http://schemas.microsoft.com/office/powerpoint/2010/main" val="179046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AD77EC-1B7D-BA95-3C31-3DEB9998A3B5}"/>
              </a:ext>
            </a:extLst>
          </p:cNvPr>
          <p:cNvSpPr>
            <a:spLocks noGrp="1"/>
          </p:cNvSpPr>
          <p:nvPr>
            <p:ph type="title"/>
          </p:nvPr>
        </p:nvSpPr>
        <p:spPr/>
        <p:txBody>
          <a:bodyPr/>
          <a:lstStyle/>
          <a:p>
            <a:r>
              <a:rPr lang="fi-FI"/>
              <a:t>Esimerkkejä sovelluksista </a:t>
            </a:r>
          </a:p>
        </p:txBody>
      </p:sp>
      <p:sp>
        <p:nvSpPr>
          <p:cNvPr id="3" name="Sisällön paikkamerkki 2">
            <a:extLst>
              <a:ext uri="{FF2B5EF4-FFF2-40B4-BE49-F238E27FC236}">
                <a16:creationId xmlns:a16="http://schemas.microsoft.com/office/drawing/2014/main" id="{257579B0-7B2A-88AA-0DFA-4CC14E831554}"/>
              </a:ext>
            </a:extLst>
          </p:cNvPr>
          <p:cNvSpPr>
            <a:spLocks noGrp="1"/>
          </p:cNvSpPr>
          <p:nvPr>
            <p:ph idx="1"/>
          </p:nvPr>
        </p:nvSpPr>
        <p:spPr>
          <a:xfrm>
            <a:off x="959232" y="2741655"/>
            <a:ext cx="10359570" cy="4079460"/>
          </a:xfrm>
        </p:spPr>
        <p:txBody>
          <a:bodyPr/>
          <a:lstStyle/>
          <a:p>
            <a:pPr marL="133985" indent="-133985"/>
            <a:r>
              <a:rPr lang="fi-FI" sz="2000" b="1">
                <a:cs typeface="Arial"/>
              </a:rPr>
              <a:t>Mouse </a:t>
            </a:r>
            <a:r>
              <a:rPr lang="fi-FI" sz="2000" b="1" err="1">
                <a:cs typeface="Arial"/>
              </a:rPr>
              <a:t>timer</a:t>
            </a:r>
            <a:r>
              <a:rPr lang="fi-FI" sz="2000">
                <a:cs typeface="Arial"/>
              </a:rPr>
              <a:t>: Ajan hahmottamiseen ja motivointiin. Hiiri syö omenoita sen mukaan, kun aika kuluu. Valittavissa1,2,3,5,10,15,20,30,60 min. </a:t>
            </a:r>
          </a:p>
          <a:p>
            <a:pPr marL="133985" indent="-133985"/>
            <a:r>
              <a:rPr lang="fi-FI" sz="2000" b="1">
                <a:cs typeface="Arial"/>
              </a:rPr>
              <a:t>Viito</a:t>
            </a:r>
            <a:r>
              <a:rPr lang="fi-FI" sz="2000">
                <a:cs typeface="Arial"/>
              </a:rPr>
              <a:t>: Paljon tukiviittomia.</a:t>
            </a:r>
          </a:p>
          <a:p>
            <a:pPr marL="133985" indent="-133985"/>
            <a:r>
              <a:rPr lang="fi-FI" sz="2000" b="1">
                <a:cs typeface="Arial"/>
              </a:rPr>
              <a:t>Sound </a:t>
            </a:r>
            <a:r>
              <a:rPr lang="fi-FI" sz="2000" b="1" err="1">
                <a:cs typeface="Arial"/>
              </a:rPr>
              <a:t>Touch</a:t>
            </a:r>
            <a:r>
              <a:rPr lang="fi-FI" sz="2000" b="1">
                <a:cs typeface="Arial"/>
              </a:rPr>
              <a:t> </a:t>
            </a:r>
            <a:r>
              <a:rPr lang="fi-FI" sz="2000" b="1" err="1">
                <a:cs typeface="Arial"/>
              </a:rPr>
              <a:t>lite</a:t>
            </a:r>
            <a:r>
              <a:rPr lang="fi-FI" sz="2000">
                <a:cs typeface="Arial"/>
              </a:rPr>
              <a:t>: Nimeäminen ja äänten kuunteleminen (eläimet, linnut, kulkuvälineet, soittimet, koti)</a:t>
            </a:r>
          </a:p>
          <a:p>
            <a:pPr marL="133985" indent="-133985"/>
            <a:r>
              <a:rPr lang="fi-FI" sz="2000" b="1" err="1">
                <a:cs typeface="Arial"/>
              </a:rPr>
              <a:t>BimiBoo</a:t>
            </a:r>
            <a:r>
              <a:rPr lang="fi-FI" sz="2000">
                <a:cs typeface="Arial"/>
              </a:rPr>
              <a:t>-erilaisia pelejä: Ilmaisversioissa eri määrä pelejä. Esim. Lasten pelit (maatilan eläimet, koti, vihannekset) Palapeli-lapsille. Suomenkielinen.</a:t>
            </a:r>
          </a:p>
          <a:p>
            <a:pPr marL="133985" indent="-133985"/>
            <a:r>
              <a:rPr lang="fi-FI" sz="2000" b="1">
                <a:cs typeface="Arial"/>
              </a:rPr>
              <a:t>Eläinten sokkelo</a:t>
            </a:r>
            <a:r>
              <a:rPr lang="fi-FI" sz="2000">
                <a:cs typeface="Arial"/>
              </a:rPr>
              <a:t>: 4 ilmaista versiota. Nimeämistä ja eläimen osien yhdistämistä. </a:t>
            </a:r>
          </a:p>
          <a:p>
            <a:pPr marL="133985" indent="-133985"/>
            <a:r>
              <a:rPr lang="fi-FI" sz="2000" b="1">
                <a:cs typeface="Arial"/>
              </a:rPr>
              <a:t>Onni &amp; Ilona:</a:t>
            </a:r>
            <a:r>
              <a:rPr lang="fi-FI" sz="2000">
                <a:cs typeface="Arial"/>
              </a:rPr>
              <a:t> 3 ilmaista versiota. Iloiset palaset taaperoille. </a:t>
            </a:r>
          </a:p>
          <a:p>
            <a:pPr marL="133985" indent="-133985"/>
            <a:r>
              <a:rPr lang="fi-FI" sz="2000" b="1" err="1">
                <a:cs typeface="Arial"/>
              </a:rPr>
              <a:t>Which</a:t>
            </a:r>
            <a:r>
              <a:rPr lang="fi-FI" sz="2000" b="1">
                <a:cs typeface="Arial"/>
              </a:rPr>
              <a:t> </a:t>
            </a:r>
            <a:r>
              <a:rPr lang="fi-FI" sz="2000" b="1" err="1">
                <a:cs typeface="Arial"/>
              </a:rPr>
              <a:t>one</a:t>
            </a:r>
            <a:r>
              <a:rPr lang="fi-FI" sz="2000" b="1">
                <a:cs typeface="Arial"/>
              </a:rPr>
              <a:t> is </a:t>
            </a:r>
            <a:r>
              <a:rPr lang="fi-FI" sz="2000" b="1" err="1">
                <a:cs typeface="Arial"/>
              </a:rPr>
              <a:t>dfferent</a:t>
            </a:r>
            <a:r>
              <a:rPr lang="fi-FI" sz="2000" b="1">
                <a:cs typeface="Arial"/>
              </a:rPr>
              <a:t>? </a:t>
            </a:r>
            <a:r>
              <a:rPr lang="fi-FI" sz="2000">
                <a:cs typeface="Arial"/>
              </a:rPr>
              <a:t>Etsitään joukosta yksi erilainen asia. </a:t>
            </a:r>
          </a:p>
          <a:p>
            <a:pPr marL="133985" indent="-133985"/>
            <a:r>
              <a:rPr lang="fi-FI" sz="2000" b="1" err="1">
                <a:cs typeface="Arial"/>
              </a:rPr>
              <a:t>Citymals</a:t>
            </a:r>
            <a:r>
              <a:rPr lang="fi-FI" sz="2000" b="1">
                <a:cs typeface="Arial"/>
              </a:rPr>
              <a:t> </a:t>
            </a:r>
            <a:r>
              <a:rPr lang="fi-FI" sz="2000" b="1" err="1">
                <a:cs typeface="Arial"/>
              </a:rPr>
              <a:t>lite</a:t>
            </a:r>
            <a:r>
              <a:rPr lang="fi-FI" sz="2000">
                <a:cs typeface="Arial"/>
              </a:rPr>
              <a:t>: Rohkaistu ääntelemään ja puhumaan. Näe hauskoja kaupunkieläimiä.</a:t>
            </a:r>
          </a:p>
          <a:p>
            <a:pPr marL="133985" indent="-133985">
              <a:buFont typeface="Calibri" panose="020B0604020202020204" pitchFamily="34" charset="0"/>
              <a:buChar char="-"/>
            </a:pPr>
            <a:endParaRPr lang="fi-FI">
              <a:cs typeface="Arial"/>
            </a:endParaRPr>
          </a:p>
        </p:txBody>
      </p:sp>
      <p:sp>
        <p:nvSpPr>
          <p:cNvPr id="4" name="Tekstiruutu 3">
            <a:extLst>
              <a:ext uri="{FF2B5EF4-FFF2-40B4-BE49-F238E27FC236}">
                <a16:creationId xmlns:a16="http://schemas.microsoft.com/office/drawing/2014/main" id="{5A9B8C80-6E13-8D2D-697C-D9AF70D4AE2A}"/>
              </a:ext>
            </a:extLst>
          </p:cNvPr>
          <p:cNvSpPr txBox="1"/>
          <p:nvPr/>
        </p:nvSpPr>
        <p:spPr>
          <a:xfrm>
            <a:off x="7842662" y="2115291"/>
            <a:ext cx="3797629" cy="296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
        <p:nvSpPr>
          <p:cNvPr id="5" name="Tekstiruutu 4">
            <a:extLst>
              <a:ext uri="{FF2B5EF4-FFF2-40B4-BE49-F238E27FC236}">
                <a16:creationId xmlns:a16="http://schemas.microsoft.com/office/drawing/2014/main" id="{67012EC9-B13F-1A7A-AE70-C0AC3E74DB6E}"/>
              </a:ext>
            </a:extLst>
          </p:cNvPr>
          <p:cNvSpPr txBox="1"/>
          <p:nvPr/>
        </p:nvSpPr>
        <p:spPr>
          <a:xfrm>
            <a:off x="6778831" y="1533896"/>
            <a:ext cx="2743200" cy="365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
        <p:nvSpPr>
          <p:cNvPr id="6" name="Tekstiruutu 5">
            <a:extLst>
              <a:ext uri="{FF2B5EF4-FFF2-40B4-BE49-F238E27FC236}">
                <a16:creationId xmlns:a16="http://schemas.microsoft.com/office/drawing/2014/main" id="{68C64899-D522-76D1-46C7-4C17C0BC050E}"/>
              </a:ext>
            </a:extLst>
          </p:cNvPr>
          <p:cNvSpPr txBox="1"/>
          <p:nvPr/>
        </p:nvSpPr>
        <p:spPr>
          <a:xfrm>
            <a:off x="7956467" y="1209799"/>
            <a:ext cx="3369623"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a:cs typeface="Arial"/>
              </a:rPr>
              <a:t>Pohdittavaksi: Sisältävätkö sovellukset sellaisia pedagogisia keinoja, joita et voi muuten lapsen kanssa toteuttaa?</a:t>
            </a:r>
            <a:endParaRPr lang="fi-FI" b="1" err="1"/>
          </a:p>
        </p:txBody>
      </p:sp>
    </p:spTree>
    <p:extLst>
      <p:ext uri="{BB962C8B-B14F-4D97-AF65-F5344CB8AC3E}">
        <p14:creationId xmlns:p14="http://schemas.microsoft.com/office/powerpoint/2010/main" val="17521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84CC9D-68D3-0DB1-B147-7EF5A97C75C7}"/>
              </a:ext>
            </a:extLst>
          </p:cNvPr>
          <p:cNvSpPr>
            <a:spLocks noGrp="1"/>
          </p:cNvSpPr>
          <p:nvPr>
            <p:ph type="title"/>
          </p:nvPr>
        </p:nvSpPr>
        <p:spPr>
          <a:xfrm>
            <a:off x="922552" y="1220849"/>
            <a:ext cx="10273953" cy="1059526"/>
          </a:xfrm>
        </p:spPr>
        <p:txBody>
          <a:bodyPr vert="horz" lIns="0" tIns="0" rIns="0" bIns="0" rtlCol="0" anchor="t" anchorCtr="0">
            <a:normAutofit fontScale="90000"/>
          </a:bodyPr>
          <a:lstStyle/>
          <a:p>
            <a:r>
              <a:rPr lang="fi-FI"/>
              <a:t>Tärkeää pienten lasten digihyvinvoinnin tukemisessa:</a:t>
            </a:r>
            <a:br>
              <a:rPr lang="fi-FI"/>
            </a:br>
            <a:br>
              <a:rPr lang="fi-FI"/>
            </a:br>
            <a:endParaRPr lang="fi-FI" b="1" kern="1200">
              <a:solidFill>
                <a:srgbClr val="FF0000"/>
              </a:solidFill>
              <a:latin typeface="+mj-lt"/>
            </a:endParaRPr>
          </a:p>
        </p:txBody>
      </p:sp>
      <p:sp>
        <p:nvSpPr>
          <p:cNvPr id="3" name="Sisällön paikkamerkki 2">
            <a:extLst>
              <a:ext uri="{FF2B5EF4-FFF2-40B4-BE49-F238E27FC236}">
                <a16:creationId xmlns:a16="http://schemas.microsoft.com/office/drawing/2014/main" id="{1876A5A9-F4F3-8CFD-B7BB-98458EAEDE02}"/>
              </a:ext>
            </a:extLst>
          </p:cNvPr>
          <p:cNvSpPr>
            <a:spLocks noGrp="1"/>
          </p:cNvSpPr>
          <p:nvPr>
            <p:ph idx="1"/>
          </p:nvPr>
        </p:nvSpPr>
        <p:spPr>
          <a:xfrm>
            <a:off x="922553" y="2675486"/>
            <a:ext cx="9872912" cy="3214296"/>
          </a:xfrm>
        </p:spPr>
        <p:txBody>
          <a:bodyPr vert="horz" lIns="0" tIns="0" rIns="0" bIns="0" rtlCol="0" anchor="t" anchorCtr="0">
            <a:normAutofit/>
          </a:bodyPr>
          <a:lstStyle/>
          <a:p>
            <a:pPr marL="133985" indent="-133985">
              <a:lnSpc>
                <a:spcPct val="90000"/>
              </a:lnSpc>
              <a:spcAft>
                <a:spcPts val="600"/>
              </a:spcAft>
            </a:pPr>
            <a:r>
              <a:rPr lang="fi-FI" sz="2000"/>
              <a:t>Ole mukana lapsen median käytössä. </a:t>
            </a:r>
            <a:endParaRPr lang="fi-FI" sz="2000">
              <a:cs typeface="Arial"/>
            </a:endParaRPr>
          </a:p>
          <a:p>
            <a:pPr marL="133985" indent="-133985">
              <a:lnSpc>
                <a:spcPct val="90000"/>
              </a:lnSpc>
              <a:spcAft>
                <a:spcPts val="600"/>
              </a:spcAft>
            </a:pPr>
            <a:r>
              <a:rPr lang="fi-FI" sz="2000"/>
              <a:t>Kuuntele ja kysele lapsen ajatuksia mediasta (media laajasti ajatellen esim. laulusta, mielikirjasta, satuhahmosta ym.).</a:t>
            </a:r>
            <a:endParaRPr lang="fi-FI" sz="2000">
              <a:cs typeface="Arial"/>
            </a:endParaRPr>
          </a:p>
          <a:p>
            <a:pPr marL="133985" indent="-133985">
              <a:lnSpc>
                <a:spcPct val="90000"/>
              </a:lnSpc>
              <a:spcAft>
                <a:spcPts val="600"/>
              </a:spcAft>
            </a:pPr>
            <a:r>
              <a:rPr lang="fi-FI" sz="2000"/>
              <a:t>Nimeä ja tunnista yhdessä median herättämiä tunteita (tarjoa kanssasäätelyä.)</a:t>
            </a:r>
            <a:endParaRPr lang="fi-FI" sz="2000">
              <a:cs typeface="Arial"/>
            </a:endParaRPr>
          </a:p>
          <a:p>
            <a:pPr marL="133985" indent="-133985">
              <a:lnSpc>
                <a:spcPct val="90000"/>
              </a:lnSpc>
              <a:spcAft>
                <a:spcPts val="600"/>
              </a:spcAft>
            </a:pPr>
            <a:r>
              <a:rPr lang="fi-FI" sz="2000"/>
              <a:t>Opettele tuntemaan millaiset mediasisällöt sopivat kullekin lapselle, mikä rauhoittaa ja mikä aktivoi (mikä tukee lapsen kehittymistä monipuolisesti, tarjoa vaihtoehtoja). </a:t>
            </a:r>
            <a:endParaRPr lang="fi-FI" sz="2000">
              <a:cs typeface="Arial"/>
            </a:endParaRPr>
          </a:p>
          <a:p>
            <a:pPr marL="133985" indent="-133985">
              <a:lnSpc>
                <a:spcPct val="90000"/>
              </a:lnSpc>
              <a:spcAft>
                <a:spcPts val="600"/>
              </a:spcAft>
            </a:pPr>
            <a:r>
              <a:rPr lang="fi-FI" sz="2000" b="1"/>
              <a:t>Noudata ikärajoja. </a:t>
            </a:r>
            <a:r>
              <a:rPr lang="fi-FI" sz="2000"/>
              <a:t>Kaikki sallittavat sisällöt eivät ole sopivia alle 3-vuotiaille lapsille.</a:t>
            </a:r>
            <a:endParaRPr lang="fi-FI" sz="2000">
              <a:cs typeface="Arial"/>
            </a:endParaRPr>
          </a:p>
          <a:p>
            <a:pPr marL="133985" indent="-133985">
              <a:lnSpc>
                <a:spcPct val="90000"/>
              </a:lnSpc>
              <a:spcAft>
                <a:spcPts val="600"/>
              </a:spcAft>
            </a:pPr>
            <a:r>
              <a:rPr lang="fi-FI" sz="2000"/>
              <a:t>Leiki ja liiku paljon lapsen kanssa sekä </a:t>
            </a:r>
            <a:r>
              <a:rPr lang="fi-FI" sz="2000" err="1"/>
              <a:t>vuorovaikuta</a:t>
            </a:r>
            <a:r>
              <a:rPr lang="fi-FI" sz="2000"/>
              <a:t> kasvokkain.</a:t>
            </a:r>
            <a:endParaRPr lang="fi-FI" sz="2000">
              <a:cs typeface="Arial"/>
            </a:endParaRPr>
          </a:p>
          <a:p>
            <a:pPr marL="133985" indent="-133985">
              <a:lnSpc>
                <a:spcPct val="90000"/>
              </a:lnSpc>
              <a:spcAft>
                <a:spcPts val="600"/>
              </a:spcAft>
            </a:pPr>
            <a:r>
              <a:rPr lang="fi-FI" sz="2000"/>
              <a:t>Rauhoita edeltävä nukkumaanmenoaika (sähköiseltä) medialta. </a:t>
            </a:r>
            <a:endParaRPr lang="fi-FI" sz="2000">
              <a:cs typeface="Arial"/>
            </a:endParaRPr>
          </a:p>
          <a:p>
            <a:pPr marL="0" indent="-133985">
              <a:lnSpc>
                <a:spcPct val="90000"/>
              </a:lnSpc>
              <a:spcAft>
                <a:spcPts val="600"/>
              </a:spcAft>
            </a:pPr>
            <a:endParaRPr lang="fi-FI" sz="1700">
              <a:cs typeface="Arial"/>
            </a:endParaRPr>
          </a:p>
        </p:txBody>
      </p:sp>
      <p:sp>
        <p:nvSpPr>
          <p:cNvPr id="5" name="Tekstiruutu 4">
            <a:extLst>
              <a:ext uri="{FF2B5EF4-FFF2-40B4-BE49-F238E27FC236}">
                <a16:creationId xmlns:a16="http://schemas.microsoft.com/office/drawing/2014/main" id="{27E5575E-9A6F-5EE6-22E7-166766A006FC}"/>
              </a:ext>
            </a:extLst>
          </p:cNvPr>
          <p:cNvSpPr txBox="1"/>
          <p:nvPr/>
        </p:nvSpPr>
        <p:spPr>
          <a:xfrm>
            <a:off x="924961" y="5864597"/>
            <a:ext cx="2544542" cy="467333"/>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defTabSz="457200">
              <a:spcAft>
                <a:spcPts val="600"/>
              </a:spcAft>
            </a:pPr>
            <a:r>
              <a:rPr lang="fi-FI" sz="1400"/>
              <a:t>  Lähde: MLL, vanhempainnetti</a:t>
            </a:r>
          </a:p>
        </p:txBody>
      </p:sp>
      <p:sp>
        <p:nvSpPr>
          <p:cNvPr id="4" name="Tekstiruutu 3">
            <a:extLst>
              <a:ext uri="{FF2B5EF4-FFF2-40B4-BE49-F238E27FC236}">
                <a16:creationId xmlns:a16="http://schemas.microsoft.com/office/drawing/2014/main" id="{F1C0B84A-6050-2BF5-47B0-191D23048C04}"/>
              </a:ext>
            </a:extLst>
          </p:cNvPr>
          <p:cNvSpPr txBox="1"/>
          <p:nvPr/>
        </p:nvSpPr>
        <p:spPr>
          <a:xfrm>
            <a:off x="1544205" y="6248977"/>
            <a:ext cx="1197840" cy="865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Tree>
    <p:extLst>
      <p:ext uri="{BB962C8B-B14F-4D97-AF65-F5344CB8AC3E}">
        <p14:creationId xmlns:p14="http://schemas.microsoft.com/office/powerpoint/2010/main" val="352221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a:t>Medialaitteiden käyttö pienten lasten kielen kehityksen tukemisessa.</a:t>
            </a:r>
          </a:p>
        </p:txBody>
      </p:sp>
      <p:sp>
        <p:nvSpPr>
          <p:cNvPr id="3" name="Alaotsikko 2"/>
          <p:cNvSpPr>
            <a:spLocks noGrp="1"/>
          </p:cNvSpPr>
          <p:nvPr>
            <p:ph type="subTitle" idx="1"/>
          </p:nvPr>
        </p:nvSpPr>
        <p:spPr/>
        <p:txBody>
          <a:bodyPr/>
          <a:lstStyle/>
          <a:p>
            <a:r>
              <a:rPr lang="fi-FI"/>
              <a:t>Projektikoordinaattori, puheterapeutti Anne Hilden 2023</a:t>
            </a:r>
          </a:p>
          <a:p>
            <a:r>
              <a:rPr lang="fi-FI"/>
              <a:t>Laadittu osana </a:t>
            </a:r>
            <a:r>
              <a:rPr lang="fi-FI" err="1"/>
              <a:t>STM:n</a:t>
            </a:r>
            <a:r>
              <a:rPr lang="fi-FI"/>
              <a:t> rahoittamaa Tulevaisuuden </a:t>
            </a:r>
            <a:r>
              <a:rPr lang="fi-FI" err="1"/>
              <a:t>Sotekeskus</a:t>
            </a:r>
            <a:r>
              <a:rPr lang="fi-FI"/>
              <a:t>-hanketta Kymenlaakson hyvinvointialueelle</a:t>
            </a:r>
          </a:p>
          <a:p>
            <a:endParaRPr lang="fi-FI"/>
          </a:p>
        </p:txBody>
      </p:sp>
    </p:spTree>
    <p:extLst>
      <p:ext uri="{BB962C8B-B14F-4D97-AF65-F5344CB8AC3E}">
        <p14:creationId xmlns:p14="http://schemas.microsoft.com/office/powerpoint/2010/main" val="1697618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err="1"/>
              <a:t>Vuorovaikutuksen</a:t>
            </a:r>
            <a:r>
              <a:rPr lang="en-GB"/>
              <a:t> </a:t>
            </a:r>
            <a:r>
              <a:rPr lang="en-GB" err="1"/>
              <a:t>oppimisen</a:t>
            </a:r>
            <a:r>
              <a:rPr lang="en-GB"/>
              <a:t> ABC</a:t>
            </a:r>
            <a:endParaRPr lang="fi-FI"/>
          </a:p>
        </p:txBody>
      </p:sp>
      <p:sp>
        <p:nvSpPr>
          <p:cNvPr id="3" name="Sisällön paikkamerkki 2"/>
          <p:cNvSpPr>
            <a:spLocks noGrp="1"/>
          </p:cNvSpPr>
          <p:nvPr>
            <p:ph sz="quarter" idx="13"/>
          </p:nvPr>
        </p:nvSpPr>
        <p:spPr>
          <a:xfrm>
            <a:off x="919163" y="1271239"/>
            <a:ext cx="10754636" cy="4917688"/>
          </a:xfrm>
        </p:spPr>
        <p:txBody>
          <a:bodyPr vert="horz" lIns="91440" tIns="45720" rIns="91440" bIns="45720" rtlCol="0" anchor="t">
            <a:normAutofit/>
          </a:bodyPr>
          <a:lstStyle/>
          <a:p>
            <a:pPr>
              <a:lnSpc>
                <a:spcPct val="110000"/>
              </a:lnSpc>
            </a:pPr>
            <a:r>
              <a:rPr lang="en-GB" err="1">
                <a:cs typeface="Segoe UI"/>
              </a:rPr>
              <a:t>Ihminen</a:t>
            </a:r>
            <a:r>
              <a:rPr lang="en-GB">
                <a:cs typeface="Segoe UI"/>
              </a:rPr>
              <a:t> on </a:t>
            </a:r>
            <a:r>
              <a:rPr lang="en-GB" err="1">
                <a:cs typeface="Segoe UI"/>
              </a:rPr>
              <a:t>sosiaalinen</a:t>
            </a:r>
            <a:r>
              <a:rPr lang="en-GB">
                <a:cs typeface="Segoe UI"/>
              </a:rPr>
              <a:t> </a:t>
            </a:r>
            <a:r>
              <a:rPr lang="en-GB" err="1">
                <a:cs typeface="Segoe UI"/>
              </a:rPr>
              <a:t>olento</a:t>
            </a:r>
            <a:r>
              <a:rPr lang="en-GB">
                <a:cs typeface="Segoe UI"/>
              </a:rPr>
              <a:t> </a:t>
            </a:r>
            <a:r>
              <a:rPr lang="en-GB" err="1">
                <a:cs typeface="Segoe UI"/>
              </a:rPr>
              <a:t>ja</a:t>
            </a:r>
            <a:r>
              <a:rPr lang="en-GB">
                <a:cs typeface="Segoe UI"/>
              </a:rPr>
              <a:t> </a:t>
            </a:r>
            <a:r>
              <a:rPr lang="en-GB" err="1">
                <a:cs typeface="Segoe UI"/>
              </a:rPr>
              <a:t>haluaa</a:t>
            </a:r>
            <a:r>
              <a:rPr lang="en-GB">
                <a:cs typeface="Segoe UI"/>
              </a:rPr>
              <a:t> olla </a:t>
            </a:r>
            <a:r>
              <a:rPr lang="en-GB" err="1">
                <a:cs typeface="Segoe UI"/>
              </a:rPr>
              <a:t>yhteydessä</a:t>
            </a:r>
            <a:r>
              <a:rPr lang="en-GB">
                <a:cs typeface="Segoe UI"/>
              </a:rPr>
              <a:t> </a:t>
            </a:r>
            <a:r>
              <a:rPr lang="en-GB" err="1">
                <a:cs typeface="Segoe UI"/>
              </a:rPr>
              <a:t>toisiin</a:t>
            </a:r>
            <a:r>
              <a:rPr lang="en-GB">
                <a:cs typeface="Segoe UI"/>
              </a:rPr>
              <a:t>. </a:t>
            </a:r>
            <a:r>
              <a:rPr lang="en-GB" err="1">
                <a:cs typeface="Segoe UI"/>
              </a:rPr>
              <a:t>Pienelle</a:t>
            </a:r>
            <a:r>
              <a:rPr lang="en-GB">
                <a:cs typeface="Segoe UI"/>
              </a:rPr>
              <a:t> </a:t>
            </a:r>
            <a:r>
              <a:rPr lang="en-GB" err="1">
                <a:cs typeface="Segoe UI"/>
              </a:rPr>
              <a:t>lapselle</a:t>
            </a:r>
            <a:r>
              <a:rPr lang="en-GB">
                <a:cs typeface="Segoe UI"/>
              </a:rPr>
              <a:t> </a:t>
            </a:r>
            <a:r>
              <a:rPr lang="en-GB" err="1">
                <a:cs typeface="Segoe UI"/>
              </a:rPr>
              <a:t>kielen</a:t>
            </a:r>
            <a:r>
              <a:rPr lang="en-GB">
                <a:cs typeface="Segoe UI"/>
              </a:rPr>
              <a:t> </a:t>
            </a:r>
            <a:r>
              <a:rPr lang="en-GB" err="1">
                <a:cs typeface="Segoe UI"/>
              </a:rPr>
              <a:t>ja</a:t>
            </a:r>
            <a:r>
              <a:rPr lang="en-GB">
                <a:cs typeface="Segoe UI"/>
              </a:rPr>
              <a:t> </a:t>
            </a:r>
            <a:r>
              <a:rPr lang="en-GB" err="1">
                <a:cs typeface="Segoe UI"/>
              </a:rPr>
              <a:t>muiden</a:t>
            </a:r>
            <a:r>
              <a:rPr lang="en-GB">
                <a:cs typeface="Segoe UI"/>
              </a:rPr>
              <a:t> </a:t>
            </a:r>
            <a:r>
              <a:rPr lang="en-GB" err="1">
                <a:cs typeface="Segoe UI"/>
              </a:rPr>
              <a:t>inhimillisten</a:t>
            </a:r>
            <a:r>
              <a:rPr lang="en-GB">
                <a:cs typeface="Segoe UI"/>
              </a:rPr>
              <a:t> </a:t>
            </a:r>
            <a:r>
              <a:rPr lang="en-GB" err="1">
                <a:cs typeface="Segoe UI"/>
              </a:rPr>
              <a:t>taitojen</a:t>
            </a:r>
            <a:r>
              <a:rPr lang="en-GB">
                <a:cs typeface="Segoe UI"/>
              </a:rPr>
              <a:t> </a:t>
            </a:r>
            <a:r>
              <a:rPr lang="en-GB" err="1">
                <a:cs typeface="Segoe UI"/>
              </a:rPr>
              <a:t>oppiminen</a:t>
            </a:r>
            <a:r>
              <a:rPr lang="en-GB">
                <a:cs typeface="Segoe UI"/>
              </a:rPr>
              <a:t> on </a:t>
            </a:r>
            <a:r>
              <a:rPr lang="en-GB" err="1">
                <a:cs typeface="Segoe UI"/>
              </a:rPr>
              <a:t>mahdollista</a:t>
            </a:r>
            <a:r>
              <a:rPr lang="en-GB">
                <a:cs typeface="Segoe UI"/>
              </a:rPr>
              <a:t> vain </a:t>
            </a:r>
            <a:r>
              <a:rPr lang="en-GB" err="1">
                <a:cs typeface="Segoe UI"/>
              </a:rPr>
              <a:t>vuorovaikutuksessa</a:t>
            </a:r>
            <a:r>
              <a:rPr lang="en-GB">
                <a:cs typeface="Segoe UI"/>
              </a:rPr>
              <a:t> </a:t>
            </a:r>
            <a:r>
              <a:rPr lang="en-GB" err="1">
                <a:cs typeface="Segoe UI"/>
              </a:rPr>
              <a:t>läheisten</a:t>
            </a:r>
            <a:r>
              <a:rPr lang="en-GB">
                <a:cs typeface="Segoe UI"/>
              </a:rPr>
              <a:t> </a:t>
            </a:r>
            <a:r>
              <a:rPr lang="en-GB" err="1">
                <a:cs typeface="Segoe UI"/>
              </a:rPr>
              <a:t>ihmisten</a:t>
            </a:r>
            <a:r>
              <a:rPr lang="en-GB">
                <a:cs typeface="Segoe UI"/>
              </a:rPr>
              <a:t> </a:t>
            </a:r>
            <a:r>
              <a:rPr lang="en-GB" err="1">
                <a:cs typeface="Segoe UI"/>
              </a:rPr>
              <a:t>kanssa</a:t>
            </a:r>
            <a:r>
              <a:rPr lang="en-GB">
                <a:cs typeface="Segoe UI"/>
              </a:rPr>
              <a:t>.</a:t>
            </a:r>
          </a:p>
          <a:p>
            <a:pPr>
              <a:lnSpc>
                <a:spcPct val="110000"/>
              </a:lnSpc>
            </a:pPr>
            <a:r>
              <a:rPr lang="en-GB" err="1">
                <a:cs typeface="Segoe UI"/>
              </a:rPr>
              <a:t>Ihminen</a:t>
            </a:r>
            <a:r>
              <a:rPr lang="en-GB">
                <a:cs typeface="Segoe UI"/>
              </a:rPr>
              <a:t> </a:t>
            </a:r>
            <a:r>
              <a:rPr lang="en-GB" err="1">
                <a:cs typeface="Segoe UI"/>
              </a:rPr>
              <a:t>haluaa</a:t>
            </a:r>
            <a:r>
              <a:rPr lang="en-GB">
                <a:cs typeface="Segoe UI"/>
              </a:rPr>
              <a:t> </a:t>
            </a:r>
            <a:r>
              <a:rPr lang="en-GB" err="1">
                <a:cs typeface="Segoe UI"/>
              </a:rPr>
              <a:t>tulla</a:t>
            </a:r>
            <a:r>
              <a:rPr lang="en-GB">
                <a:cs typeface="Segoe UI"/>
              </a:rPr>
              <a:t> </a:t>
            </a:r>
            <a:r>
              <a:rPr lang="en-GB" err="1">
                <a:cs typeface="Segoe UI"/>
              </a:rPr>
              <a:t>nähdyksi</a:t>
            </a:r>
            <a:r>
              <a:rPr lang="en-GB">
                <a:cs typeface="Segoe UI"/>
              </a:rPr>
              <a:t> </a:t>
            </a:r>
            <a:r>
              <a:rPr lang="en-GB" err="1">
                <a:cs typeface="Segoe UI"/>
              </a:rPr>
              <a:t>ja</a:t>
            </a:r>
            <a:r>
              <a:rPr lang="en-GB">
                <a:cs typeface="Segoe UI"/>
              </a:rPr>
              <a:t> </a:t>
            </a:r>
            <a:r>
              <a:rPr lang="en-GB" err="1">
                <a:cs typeface="Segoe UI"/>
              </a:rPr>
              <a:t>kuulluksi</a:t>
            </a:r>
            <a:r>
              <a:rPr lang="en-GB">
                <a:cs typeface="Segoe UI"/>
              </a:rPr>
              <a:t> </a:t>
            </a:r>
            <a:r>
              <a:rPr lang="en-GB" err="1">
                <a:cs typeface="Segoe UI"/>
              </a:rPr>
              <a:t>sekä</a:t>
            </a:r>
            <a:r>
              <a:rPr lang="en-GB">
                <a:cs typeface="Segoe UI"/>
              </a:rPr>
              <a:t> </a:t>
            </a:r>
            <a:r>
              <a:rPr lang="en-GB" err="1">
                <a:cs typeface="Segoe UI"/>
              </a:rPr>
              <a:t>saada</a:t>
            </a:r>
            <a:r>
              <a:rPr lang="en-GB">
                <a:cs typeface="Segoe UI"/>
              </a:rPr>
              <a:t> </a:t>
            </a:r>
            <a:r>
              <a:rPr lang="en-GB" err="1">
                <a:cs typeface="Segoe UI"/>
              </a:rPr>
              <a:t>vaikutteita</a:t>
            </a:r>
            <a:r>
              <a:rPr lang="en-GB">
                <a:cs typeface="Segoe UI"/>
              </a:rPr>
              <a:t> </a:t>
            </a:r>
            <a:r>
              <a:rPr lang="en-GB" err="1">
                <a:cs typeface="Segoe UI"/>
              </a:rPr>
              <a:t>toisilta</a:t>
            </a:r>
            <a:r>
              <a:rPr lang="en-GB">
                <a:cs typeface="Segoe UI"/>
              </a:rPr>
              <a:t>. </a:t>
            </a:r>
            <a:r>
              <a:rPr lang="en-GB" err="1">
                <a:cs typeface="Segoe UI"/>
              </a:rPr>
              <a:t>Pienen</a:t>
            </a:r>
            <a:r>
              <a:rPr lang="en-GB">
                <a:cs typeface="Segoe UI"/>
              </a:rPr>
              <a:t> </a:t>
            </a:r>
            <a:r>
              <a:rPr lang="en-GB" err="1">
                <a:cs typeface="Segoe UI"/>
              </a:rPr>
              <a:t>lapsen</a:t>
            </a:r>
            <a:r>
              <a:rPr lang="en-GB">
                <a:cs typeface="Segoe UI"/>
              </a:rPr>
              <a:t> </a:t>
            </a:r>
            <a:r>
              <a:rPr lang="en-GB" err="1">
                <a:cs typeface="Segoe UI"/>
              </a:rPr>
              <a:t>pitää</a:t>
            </a:r>
            <a:r>
              <a:rPr lang="en-GB">
                <a:cs typeface="Segoe UI"/>
              </a:rPr>
              <a:t> </a:t>
            </a:r>
            <a:r>
              <a:rPr lang="en-GB" err="1">
                <a:cs typeface="Segoe UI"/>
              </a:rPr>
              <a:t>saada</a:t>
            </a:r>
            <a:r>
              <a:rPr lang="en-GB">
                <a:cs typeface="Segoe UI"/>
              </a:rPr>
              <a:t> </a:t>
            </a:r>
            <a:r>
              <a:rPr lang="en-GB" err="1">
                <a:cs typeface="Segoe UI"/>
              </a:rPr>
              <a:t>nähdä</a:t>
            </a:r>
            <a:r>
              <a:rPr lang="en-GB">
                <a:cs typeface="Segoe UI"/>
              </a:rPr>
              <a:t> </a:t>
            </a:r>
            <a:r>
              <a:rPr lang="en-GB" err="1">
                <a:cs typeface="Segoe UI"/>
              </a:rPr>
              <a:t>ja</a:t>
            </a:r>
            <a:r>
              <a:rPr lang="en-GB">
                <a:cs typeface="Segoe UI"/>
              </a:rPr>
              <a:t> </a:t>
            </a:r>
            <a:r>
              <a:rPr lang="en-GB" err="1">
                <a:cs typeface="Segoe UI"/>
              </a:rPr>
              <a:t>kuulla</a:t>
            </a:r>
            <a:r>
              <a:rPr lang="en-GB">
                <a:cs typeface="Segoe UI"/>
              </a:rPr>
              <a:t> </a:t>
            </a:r>
            <a:r>
              <a:rPr lang="en-GB" err="1">
                <a:cs typeface="Segoe UI"/>
              </a:rPr>
              <a:t>osaavien</a:t>
            </a:r>
            <a:r>
              <a:rPr lang="en-GB">
                <a:cs typeface="Segoe UI"/>
              </a:rPr>
              <a:t> </a:t>
            </a:r>
            <a:r>
              <a:rPr lang="en-GB" err="1">
                <a:cs typeface="Segoe UI"/>
              </a:rPr>
              <a:t>käyttävän</a:t>
            </a:r>
            <a:r>
              <a:rPr lang="en-GB">
                <a:cs typeface="Segoe UI"/>
              </a:rPr>
              <a:t> </a:t>
            </a:r>
            <a:r>
              <a:rPr lang="en-GB" err="1">
                <a:cs typeface="Segoe UI"/>
              </a:rPr>
              <a:t>kieltä</a:t>
            </a:r>
            <a:r>
              <a:rPr lang="en-GB">
                <a:cs typeface="Segoe UI"/>
              </a:rPr>
              <a:t> </a:t>
            </a:r>
            <a:r>
              <a:rPr lang="en-GB" err="1">
                <a:cs typeface="Segoe UI"/>
              </a:rPr>
              <a:t>ja</a:t>
            </a:r>
            <a:r>
              <a:rPr lang="en-GB">
                <a:cs typeface="Segoe UI"/>
              </a:rPr>
              <a:t> </a:t>
            </a:r>
            <a:r>
              <a:rPr lang="en-GB" err="1">
                <a:cs typeface="Segoe UI"/>
              </a:rPr>
              <a:t>vetävän</a:t>
            </a:r>
            <a:r>
              <a:rPr lang="en-GB">
                <a:cs typeface="Segoe UI"/>
              </a:rPr>
              <a:t> </a:t>
            </a:r>
            <a:r>
              <a:rPr lang="en-GB" err="1">
                <a:cs typeface="Segoe UI"/>
              </a:rPr>
              <a:t>hänet</a:t>
            </a:r>
            <a:r>
              <a:rPr lang="en-GB">
                <a:cs typeface="Segoe UI"/>
              </a:rPr>
              <a:t> </a:t>
            </a:r>
            <a:r>
              <a:rPr lang="en-GB" err="1">
                <a:cs typeface="Segoe UI"/>
              </a:rPr>
              <a:t>mukaan</a:t>
            </a:r>
            <a:r>
              <a:rPr lang="en-GB">
                <a:cs typeface="Segoe UI"/>
              </a:rPr>
              <a:t> </a:t>
            </a:r>
            <a:r>
              <a:rPr lang="en-GB" err="1">
                <a:cs typeface="Segoe UI"/>
              </a:rPr>
              <a:t>osallistumaan</a:t>
            </a:r>
            <a:r>
              <a:rPr lang="en-GB">
                <a:cs typeface="Segoe UI"/>
              </a:rPr>
              <a:t>.</a:t>
            </a:r>
          </a:p>
          <a:p>
            <a:pPr>
              <a:lnSpc>
                <a:spcPct val="110000"/>
              </a:lnSpc>
            </a:pPr>
            <a:r>
              <a:rPr lang="en-GB" err="1">
                <a:cs typeface="Segoe UI"/>
              </a:rPr>
              <a:t>Oppiakseen</a:t>
            </a:r>
            <a:r>
              <a:rPr lang="en-GB">
                <a:cs typeface="Segoe UI"/>
              </a:rPr>
              <a:t> </a:t>
            </a:r>
            <a:r>
              <a:rPr lang="en-GB" err="1">
                <a:cs typeface="Segoe UI"/>
              </a:rPr>
              <a:t>lapsi</a:t>
            </a:r>
            <a:r>
              <a:rPr lang="en-GB">
                <a:cs typeface="Segoe UI"/>
              </a:rPr>
              <a:t> </a:t>
            </a:r>
            <a:r>
              <a:rPr lang="en-GB" err="1">
                <a:cs typeface="Segoe UI"/>
              </a:rPr>
              <a:t>tarvitsee</a:t>
            </a:r>
            <a:r>
              <a:rPr lang="en-GB">
                <a:cs typeface="Segoe UI"/>
              </a:rPr>
              <a:t> </a:t>
            </a:r>
            <a:r>
              <a:rPr lang="en-GB" err="1">
                <a:cs typeface="Segoe UI"/>
              </a:rPr>
              <a:t>paljon</a:t>
            </a:r>
            <a:r>
              <a:rPr lang="en-GB">
                <a:cs typeface="Segoe UI"/>
              </a:rPr>
              <a:t> </a:t>
            </a:r>
            <a:r>
              <a:rPr lang="en-GB" err="1">
                <a:cs typeface="Segoe UI"/>
              </a:rPr>
              <a:t>positiivista</a:t>
            </a:r>
            <a:r>
              <a:rPr lang="en-GB">
                <a:cs typeface="Segoe UI"/>
              </a:rPr>
              <a:t> </a:t>
            </a:r>
            <a:r>
              <a:rPr lang="en-GB" err="1">
                <a:cs typeface="Segoe UI"/>
              </a:rPr>
              <a:t>huomiota</a:t>
            </a:r>
            <a:r>
              <a:rPr lang="en-GB">
                <a:cs typeface="Segoe UI"/>
              </a:rPr>
              <a:t> </a:t>
            </a:r>
            <a:r>
              <a:rPr lang="en-GB" err="1">
                <a:cs typeface="Segoe UI"/>
              </a:rPr>
              <a:t>ja</a:t>
            </a:r>
            <a:r>
              <a:rPr lang="en-GB">
                <a:cs typeface="Segoe UI"/>
              </a:rPr>
              <a:t> </a:t>
            </a:r>
            <a:r>
              <a:rPr lang="en-GB" err="1">
                <a:cs typeface="Segoe UI"/>
              </a:rPr>
              <a:t>kannustusta</a:t>
            </a:r>
            <a:r>
              <a:rPr lang="en-GB">
                <a:cs typeface="Segoe UI"/>
              </a:rPr>
              <a:t> </a:t>
            </a:r>
            <a:r>
              <a:rPr lang="en-GB" err="1">
                <a:cs typeface="Segoe UI"/>
              </a:rPr>
              <a:t>sekä</a:t>
            </a:r>
            <a:r>
              <a:rPr lang="en-GB">
                <a:cs typeface="Segoe UI"/>
              </a:rPr>
              <a:t> </a:t>
            </a:r>
            <a:r>
              <a:rPr lang="en-GB" err="1">
                <a:cs typeface="Segoe UI"/>
              </a:rPr>
              <a:t>jatkuvasti</a:t>
            </a:r>
            <a:r>
              <a:rPr lang="en-GB">
                <a:cs typeface="Segoe UI"/>
              </a:rPr>
              <a:t> </a:t>
            </a:r>
            <a:r>
              <a:rPr lang="en-GB" err="1">
                <a:cs typeface="Segoe UI"/>
              </a:rPr>
              <a:t>tilaisuuksia</a:t>
            </a:r>
            <a:r>
              <a:rPr lang="en-GB">
                <a:cs typeface="Segoe UI"/>
              </a:rPr>
              <a:t> </a:t>
            </a:r>
            <a:r>
              <a:rPr lang="en-GB" err="1">
                <a:cs typeface="Segoe UI"/>
              </a:rPr>
              <a:t>harjoitella</a:t>
            </a:r>
            <a:r>
              <a:rPr lang="en-GB">
                <a:cs typeface="Segoe UI"/>
              </a:rPr>
              <a:t> </a:t>
            </a:r>
            <a:r>
              <a:rPr lang="en-GB" err="1">
                <a:cs typeface="Segoe UI"/>
              </a:rPr>
              <a:t>taitojaan</a:t>
            </a:r>
            <a:r>
              <a:rPr lang="en-GB">
                <a:cs typeface="Segoe UI"/>
              </a:rPr>
              <a:t> </a:t>
            </a:r>
            <a:r>
              <a:rPr lang="en-GB" err="1">
                <a:cs typeface="Segoe UI"/>
              </a:rPr>
              <a:t>osaavampien</a:t>
            </a:r>
            <a:r>
              <a:rPr lang="en-GB">
                <a:cs typeface="Segoe UI"/>
              </a:rPr>
              <a:t> </a:t>
            </a:r>
            <a:r>
              <a:rPr lang="en-GB" err="1">
                <a:cs typeface="Segoe UI"/>
              </a:rPr>
              <a:t>avustamana</a:t>
            </a:r>
            <a:r>
              <a:rPr lang="en-GB">
                <a:cs typeface="Segoe UI"/>
              </a:rPr>
              <a:t>.</a:t>
            </a:r>
          </a:p>
          <a:p>
            <a:pPr>
              <a:lnSpc>
                <a:spcPct val="110000"/>
              </a:lnSpc>
            </a:pPr>
            <a:r>
              <a:rPr lang="en-GB" err="1">
                <a:cs typeface="Segoe UI"/>
              </a:rPr>
              <a:t>Roolit</a:t>
            </a:r>
            <a:r>
              <a:rPr lang="en-GB">
                <a:cs typeface="Segoe UI"/>
              </a:rPr>
              <a:t> </a:t>
            </a:r>
            <a:r>
              <a:rPr lang="en-GB" err="1">
                <a:cs typeface="Segoe UI"/>
              </a:rPr>
              <a:t>kuulijana</a:t>
            </a:r>
            <a:r>
              <a:rPr lang="en-GB">
                <a:cs typeface="Segoe UI"/>
              </a:rPr>
              <a:t> </a:t>
            </a:r>
            <a:r>
              <a:rPr lang="en-GB" err="1">
                <a:cs typeface="Segoe UI"/>
              </a:rPr>
              <a:t>ja</a:t>
            </a:r>
            <a:r>
              <a:rPr lang="en-GB">
                <a:cs typeface="Segoe UI"/>
              </a:rPr>
              <a:t> </a:t>
            </a:r>
            <a:r>
              <a:rPr lang="en-GB" err="1">
                <a:cs typeface="Segoe UI"/>
              </a:rPr>
              <a:t>ilmaisijana</a:t>
            </a:r>
            <a:r>
              <a:rPr lang="en-GB">
                <a:cs typeface="Segoe UI"/>
              </a:rPr>
              <a:t> </a:t>
            </a:r>
            <a:r>
              <a:rPr lang="en-GB" err="1">
                <a:cs typeface="Segoe UI"/>
              </a:rPr>
              <a:t>opitaan</a:t>
            </a:r>
            <a:r>
              <a:rPr lang="en-GB">
                <a:cs typeface="Segoe UI"/>
              </a:rPr>
              <a:t> </a:t>
            </a:r>
            <a:r>
              <a:rPr lang="en-GB" err="1">
                <a:cs typeface="Segoe UI"/>
              </a:rPr>
              <a:t>vuorottelemalla</a:t>
            </a:r>
            <a:r>
              <a:rPr lang="en-GB">
                <a:cs typeface="Segoe UI"/>
              </a:rPr>
              <a:t> </a:t>
            </a:r>
            <a:r>
              <a:rPr lang="en-GB" err="1">
                <a:cs typeface="Segoe UI"/>
              </a:rPr>
              <a:t>ja</a:t>
            </a:r>
            <a:r>
              <a:rPr lang="en-GB">
                <a:cs typeface="Segoe UI"/>
              </a:rPr>
              <a:t> </a:t>
            </a:r>
            <a:r>
              <a:rPr lang="en-GB" err="1">
                <a:cs typeface="Segoe UI"/>
              </a:rPr>
              <a:t>niitä</a:t>
            </a:r>
            <a:r>
              <a:rPr lang="en-GB">
                <a:cs typeface="Segoe UI"/>
              </a:rPr>
              <a:t> </a:t>
            </a:r>
            <a:r>
              <a:rPr lang="en-GB" err="1">
                <a:cs typeface="Segoe UI"/>
              </a:rPr>
              <a:t>varten</a:t>
            </a:r>
            <a:r>
              <a:rPr lang="en-GB">
                <a:cs typeface="Segoe UI"/>
              </a:rPr>
              <a:t> </a:t>
            </a:r>
            <a:r>
              <a:rPr lang="en-GB" err="1">
                <a:cs typeface="Segoe UI"/>
              </a:rPr>
              <a:t>pitää</a:t>
            </a:r>
            <a:r>
              <a:rPr lang="en-GB">
                <a:cs typeface="Segoe UI"/>
              </a:rPr>
              <a:t> </a:t>
            </a:r>
            <a:r>
              <a:rPr lang="en-GB" err="1">
                <a:cs typeface="Segoe UI"/>
              </a:rPr>
              <a:t>harjaantua</a:t>
            </a:r>
            <a:r>
              <a:rPr lang="en-GB">
                <a:cs typeface="Segoe UI"/>
              </a:rPr>
              <a:t> </a:t>
            </a:r>
            <a:r>
              <a:rPr lang="en-GB" err="1">
                <a:cs typeface="Segoe UI"/>
              </a:rPr>
              <a:t>niin</a:t>
            </a:r>
            <a:r>
              <a:rPr lang="en-GB">
                <a:cs typeface="Segoe UI"/>
              </a:rPr>
              <a:t> </a:t>
            </a:r>
            <a:r>
              <a:rPr lang="en-GB" err="1">
                <a:cs typeface="Segoe UI"/>
              </a:rPr>
              <a:t>kuuntelemaan</a:t>
            </a:r>
            <a:r>
              <a:rPr lang="en-GB">
                <a:cs typeface="Segoe UI"/>
              </a:rPr>
              <a:t> </a:t>
            </a:r>
            <a:r>
              <a:rPr lang="en-GB" err="1">
                <a:cs typeface="Segoe UI"/>
              </a:rPr>
              <a:t>ja</a:t>
            </a:r>
            <a:r>
              <a:rPr lang="en-GB">
                <a:cs typeface="Segoe UI"/>
              </a:rPr>
              <a:t> </a:t>
            </a:r>
            <a:r>
              <a:rPr lang="fi-FI">
                <a:cs typeface="Segoe UI"/>
              </a:rPr>
              <a:t>ymmärtämään</a:t>
            </a:r>
            <a:r>
              <a:rPr lang="en-GB">
                <a:cs typeface="Segoe UI"/>
              </a:rPr>
              <a:t> </a:t>
            </a:r>
            <a:r>
              <a:rPr lang="en-GB" err="1">
                <a:cs typeface="Segoe UI"/>
              </a:rPr>
              <a:t>kuin</a:t>
            </a:r>
            <a:r>
              <a:rPr lang="en-GB">
                <a:cs typeface="Segoe UI"/>
              </a:rPr>
              <a:t> </a:t>
            </a:r>
            <a:r>
              <a:rPr lang="en-GB" err="1">
                <a:cs typeface="Segoe UI"/>
              </a:rPr>
              <a:t>tuottamaan</a:t>
            </a:r>
            <a:r>
              <a:rPr lang="en-GB">
                <a:cs typeface="Segoe UI"/>
              </a:rPr>
              <a:t> </a:t>
            </a:r>
            <a:r>
              <a:rPr lang="en-GB" err="1">
                <a:cs typeface="Segoe UI"/>
              </a:rPr>
              <a:t>ja</a:t>
            </a:r>
            <a:r>
              <a:rPr lang="en-GB">
                <a:cs typeface="Segoe UI"/>
              </a:rPr>
              <a:t> </a:t>
            </a:r>
            <a:r>
              <a:rPr lang="en-GB" err="1">
                <a:cs typeface="Segoe UI"/>
              </a:rPr>
              <a:t>ilmaisemaan</a:t>
            </a:r>
            <a:r>
              <a:rPr lang="en-GB">
                <a:cs typeface="Segoe UI"/>
              </a:rPr>
              <a:t> </a:t>
            </a:r>
            <a:r>
              <a:rPr lang="en-GB" err="1">
                <a:cs typeface="Segoe UI"/>
              </a:rPr>
              <a:t>kieltä</a:t>
            </a:r>
            <a:r>
              <a:rPr lang="en-GB">
                <a:cs typeface="Segoe UI"/>
              </a:rPr>
              <a:t>.</a:t>
            </a:r>
            <a:endParaRPr lang="en-GB">
              <a:latin typeface="Arial"/>
              <a:cs typeface="Segoe UI"/>
            </a:endParaRPr>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6" name="Dian numeron paikkamerkki 5"/>
          <p:cNvSpPr>
            <a:spLocks noGrp="1"/>
          </p:cNvSpPr>
          <p:nvPr>
            <p:ph type="sldNum" sz="quarter" idx="16"/>
          </p:nvPr>
        </p:nvSpPr>
        <p:spPr/>
        <p:txBody>
          <a:bodyPr/>
          <a:lstStyle/>
          <a:p>
            <a:fld id="{43AF15DB-8468-DA4F-98B9-DC37122F7E4C}" type="slidenum">
              <a:rPr lang="fi-FI" noProof="0" smtClean="0"/>
              <a:pPr/>
              <a:t>19</a:t>
            </a:fld>
            <a:endParaRPr lang="fi-FI" noProof="0"/>
          </a:p>
        </p:txBody>
      </p:sp>
    </p:spTree>
    <p:extLst>
      <p:ext uri="{BB962C8B-B14F-4D97-AF65-F5344CB8AC3E}">
        <p14:creationId xmlns:p14="http://schemas.microsoft.com/office/powerpoint/2010/main" val="2318534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3DCCF6-6332-9CD6-7518-62F516D50DB5}"/>
              </a:ext>
            </a:extLst>
          </p:cNvPr>
          <p:cNvSpPr>
            <a:spLocks noGrp="1"/>
          </p:cNvSpPr>
          <p:nvPr>
            <p:ph type="title"/>
          </p:nvPr>
        </p:nvSpPr>
        <p:spPr>
          <a:xfrm>
            <a:off x="960182" y="1258479"/>
            <a:ext cx="10273953" cy="805526"/>
          </a:xfrm>
        </p:spPr>
        <p:txBody>
          <a:bodyPr/>
          <a:lstStyle/>
          <a:p>
            <a:r>
              <a:rPr lang="fi-FI"/>
              <a:t>Mikä media?</a:t>
            </a:r>
            <a:br>
              <a:rPr lang="fi-FI"/>
            </a:br>
            <a:endParaRPr lang="fi-FI" sz="2400"/>
          </a:p>
        </p:txBody>
      </p:sp>
      <p:sp>
        <p:nvSpPr>
          <p:cNvPr id="3" name="Sisällön paikkamerkki 2">
            <a:extLst>
              <a:ext uri="{FF2B5EF4-FFF2-40B4-BE49-F238E27FC236}">
                <a16:creationId xmlns:a16="http://schemas.microsoft.com/office/drawing/2014/main" id="{1B8C4C6E-75E9-0B56-922A-1C032551D35E}"/>
              </a:ext>
            </a:extLst>
          </p:cNvPr>
          <p:cNvSpPr>
            <a:spLocks noGrp="1"/>
          </p:cNvSpPr>
          <p:nvPr>
            <p:ph idx="1"/>
          </p:nvPr>
        </p:nvSpPr>
        <p:spPr>
          <a:xfrm>
            <a:off x="855600" y="2007376"/>
            <a:ext cx="10273953" cy="3946363"/>
          </a:xfrm>
        </p:spPr>
        <p:txBody>
          <a:bodyPr/>
          <a:lstStyle/>
          <a:p>
            <a:pPr marL="133985" indent="-133985"/>
            <a:r>
              <a:rPr lang="fi-FI" sz="2000">
                <a:latin typeface="Arial"/>
                <a:cs typeface="Arial"/>
              </a:rPr>
              <a:t>Media tulee latinan kielisestä sanasta </a:t>
            </a:r>
            <a:r>
              <a:rPr lang="fi-FI" sz="2000" i="1">
                <a:latin typeface="Arial"/>
                <a:cs typeface="Arial"/>
              </a:rPr>
              <a:t>Medium, </a:t>
            </a:r>
            <a:r>
              <a:rPr lang="fi-FI" sz="2000">
                <a:latin typeface="Arial"/>
                <a:cs typeface="Arial"/>
              </a:rPr>
              <a:t>joka</a:t>
            </a:r>
            <a:r>
              <a:rPr lang="fi-FI" sz="2000" i="1">
                <a:latin typeface="Arial"/>
                <a:cs typeface="Arial"/>
              </a:rPr>
              <a:t> </a:t>
            </a:r>
            <a:r>
              <a:rPr lang="fi-FI" sz="2000">
                <a:latin typeface="Arial"/>
                <a:cs typeface="Arial"/>
              </a:rPr>
              <a:t>tarkoittaa välittäjä, väliaine = viestin välittäjä (esim. ilme, sana, viesti, kuva, mainos, uutinen, elokuva, peli, taulu, emoji, laulu, kirja, kännykkä ja lehti).</a:t>
            </a:r>
            <a:r>
              <a:rPr lang="fi-FI" sz="1400">
                <a:latin typeface="Arial"/>
                <a:cs typeface="Arial"/>
              </a:rPr>
              <a:t> Lähde: Sanataideohjaaja-opintojen luennot Snellman </a:t>
            </a:r>
            <a:r>
              <a:rPr lang="fi-FI" sz="1400" err="1">
                <a:latin typeface="Arial"/>
                <a:cs typeface="Arial"/>
              </a:rPr>
              <a:t>Edu</a:t>
            </a:r>
            <a:r>
              <a:rPr lang="fi-FI" sz="2000">
                <a:latin typeface="Arial"/>
                <a:cs typeface="Arial"/>
              </a:rPr>
              <a:t> </a:t>
            </a:r>
            <a:endParaRPr lang="fi-FI" err="1">
              <a:latin typeface="Arial"/>
              <a:cs typeface="Arial"/>
            </a:endParaRPr>
          </a:p>
          <a:p>
            <a:pPr marL="133985" indent="-133985"/>
            <a:endParaRPr lang="fi-FI" sz="1400">
              <a:latin typeface="Arial"/>
              <a:cs typeface="Arial"/>
            </a:endParaRPr>
          </a:p>
          <a:p>
            <a:pPr marL="133985" indent="-133985"/>
            <a:r>
              <a:rPr lang="fi-FI" sz="2000">
                <a:solidFill>
                  <a:srgbClr val="2B292D"/>
                </a:solidFill>
                <a:latin typeface="Arial"/>
                <a:cs typeface="Arial"/>
              </a:rPr>
              <a:t>Mediaa on lasten elämässä niin paljon, että medialukutaitoa tarvitaan pienestä pitäen. Juuri siksi tarve mediakasvatukselle on suuri </a:t>
            </a:r>
            <a:r>
              <a:rPr lang="fi-FI" sz="1400">
                <a:solidFill>
                  <a:srgbClr val="2B292D"/>
                </a:solidFill>
                <a:latin typeface="Arial"/>
                <a:cs typeface="Arial"/>
              </a:rPr>
              <a:t>Lähde : </a:t>
            </a:r>
            <a:r>
              <a:rPr lang="fi-FI" sz="1400" u="sng">
                <a:solidFill>
                  <a:srgbClr val="0563C1"/>
                </a:solidFill>
                <a:latin typeface="Arial"/>
                <a:cs typeface="Arial"/>
                <a:hlinkClick r:id="rId2"/>
              </a:rPr>
              <a:t>Lapsi - Mediapoluilla</a:t>
            </a:r>
            <a:endParaRPr lang="fi-FI"/>
          </a:p>
          <a:p>
            <a:pPr marL="133985" indent="-133985"/>
            <a:endParaRPr lang="fi-FI" sz="1400" u="sng">
              <a:solidFill>
                <a:srgbClr val="0563C1"/>
              </a:solidFill>
              <a:latin typeface="Arial"/>
              <a:cs typeface="Arial"/>
            </a:endParaRPr>
          </a:p>
          <a:p>
            <a:pPr marL="133985" indent="-133985"/>
            <a:r>
              <a:rPr lang="fi-FI" sz="2000">
                <a:latin typeface="Arial"/>
                <a:cs typeface="Arial"/>
              </a:rPr>
              <a:t>Digitaalisessa maailmassa toimiminen ja erilaisten medioiden hyödyntäminen edellyttää moni- ja medialukutaitoa sekä mediakriittisyyttä. </a:t>
            </a:r>
            <a:r>
              <a:rPr lang="fi-FI" sz="1400">
                <a:latin typeface="Arial"/>
                <a:cs typeface="Arial"/>
              </a:rPr>
              <a:t>Lähde: Sanataideohjaaja-opintojen luennot Snellman </a:t>
            </a:r>
            <a:r>
              <a:rPr lang="fi-FI" sz="1400" err="1">
                <a:latin typeface="Arial"/>
                <a:cs typeface="Arial"/>
              </a:rPr>
              <a:t>Edu</a:t>
            </a:r>
            <a:r>
              <a:rPr lang="fi-FI" sz="2000">
                <a:latin typeface="Arial"/>
                <a:cs typeface="Arial"/>
              </a:rPr>
              <a:t> </a:t>
            </a:r>
          </a:p>
          <a:p>
            <a:pPr marL="133985" indent="-133985"/>
            <a:endParaRPr lang="fi-FI" sz="2000">
              <a:latin typeface="Arial"/>
              <a:cs typeface="Arial"/>
            </a:endParaRPr>
          </a:p>
          <a:p>
            <a:pPr marL="133985" indent="-133985"/>
            <a:r>
              <a:rPr lang="fi-FI" b="1">
                <a:solidFill>
                  <a:srgbClr val="000000"/>
                </a:solidFill>
                <a:latin typeface="Arial Narrow"/>
                <a:cs typeface="Arial"/>
              </a:rPr>
              <a:t>Sanomalehti luetaan etusivulta takasivulle saakka</a:t>
            </a:r>
            <a:r>
              <a:rPr lang="fi-FI" sz="2800" b="1">
                <a:solidFill>
                  <a:srgbClr val="000000"/>
                </a:solidFill>
                <a:latin typeface="Arial Narrow"/>
                <a:cs typeface="Arial"/>
              </a:rPr>
              <a:t>, </a:t>
            </a:r>
            <a:r>
              <a:rPr lang="fi-FI" b="1">
                <a:solidFill>
                  <a:srgbClr val="000000"/>
                </a:solidFill>
                <a:latin typeface="Arial Narrow"/>
                <a:cs typeface="Arial"/>
              </a:rPr>
              <a:t>mutta media ei hiljene milloinkaan.</a:t>
            </a:r>
            <a:endParaRPr lang="fi-FI" sz="2000">
              <a:solidFill>
                <a:srgbClr val="2B292D"/>
              </a:solidFill>
              <a:latin typeface="Arial"/>
              <a:cs typeface="Arial"/>
            </a:endParaRPr>
          </a:p>
        </p:txBody>
      </p:sp>
      <p:sp>
        <p:nvSpPr>
          <p:cNvPr id="5" name="Tekstiruutu 4">
            <a:extLst>
              <a:ext uri="{FF2B5EF4-FFF2-40B4-BE49-F238E27FC236}">
                <a16:creationId xmlns:a16="http://schemas.microsoft.com/office/drawing/2014/main" id="{13C13C23-E5E0-0E82-1D34-FD593117C7F7}"/>
              </a:ext>
            </a:extLst>
          </p:cNvPr>
          <p:cNvSpPr txBox="1"/>
          <p:nvPr/>
        </p:nvSpPr>
        <p:spPr>
          <a:xfrm>
            <a:off x="964625" y="5138019"/>
            <a:ext cx="337704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sz="1400" u="sng">
              <a:solidFill>
                <a:srgbClr val="0563C1"/>
              </a:solidFill>
              <a:cs typeface="Segoe UI"/>
            </a:endParaRPr>
          </a:p>
        </p:txBody>
      </p:sp>
    </p:spTree>
    <p:extLst>
      <p:ext uri="{BB962C8B-B14F-4D97-AF65-F5344CB8AC3E}">
        <p14:creationId xmlns:p14="http://schemas.microsoft.com/office/powerpoint/2010/main" val="78593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Vuorovaikutuksen laatu</a:t>
            </a:r>
          </a:p>
        </p:txBody>
      </p:sp>
      <p:sp>
        <p:nvSpPr>
          <p:cNvPr id="3" name="Sisällön paikkamerkki 2"/>
          <p:cNvSpPr>
            <a:spLocks noGrp="1"/>
          </p:cNvSpPr>
          <p:nvPr>
            <p:ph sz="quarter" idx="13"/>
          </p:nvPr>
        </p:nvSpPr>
        <p:spPr>
          <a:xfrm>
            <a:off x="624468" y="1137424"/>
            <a:ext cx="11049331" cy="5062654"/>
          </a:xfrm>
        </p:spPr>
        <p:txBody>
          <a:bodyPr/>
          <a:lstStyle/>
          <a:p>
            <a:r>
              <a:rPr lang="fi-FI"/>
              <a:t>Pieni lapsi tarvitsee vanhemmiltaan ja hoitajiltaan äärimmäistä sensitiivisyyttä huomata lapsen aloitteita ja vastata tarpeisiin adekvaatisti ja oikea-aikaisesti.</a:t>
            </a:r>
          </a:p>
          <a:p>
            <a:r>
              <a:rPr lang="fi-FI"/>
              <a:t>Pystytkö tähän, jos</a:t>
            </a:r>
          </a:p>
          <a:p>
            <a:pPr lvl="7">
              <a:buFont typeface="Wingdings" panose="05000000000000000000" pitchFamily="2" charset="2"/>
              <a:buChar char="§"/>
            </a:pPr>
            <a:r>
              <a:rPr lang="fi-FI" sz="1900"/>
              <a:t>olet poissa, unessa tai muuten silmät kiinni</a:t>
            </a:r>
          </a:p>
          <a:p>
            <a:pPr lvl="7">
              <a:buFont typeface="Wingdings" panose="05000000000000000000" pitchFamily="2" charset="2"/>
              <a:buChar char="§"/>
            </a:pPr>
            <a:r>
              <a:rPr lang="fi-FI" sz="1900"/>
              <a:t>luet, kuuntelet radiota tai katsot TV:tä</a:t>
            </a:r>
          </a:p>
          <a:p>
            <a:pPr lvl="7">
              <a:buFont typeface="Wingdings" panose="05000000000000000000" pitchFamily="2" charset="2"/>
              <a:buChar char="§"/>
            </a:pPr>
            <a:r>
              <a:rPr lang="fi-FI" sz="1900"/>
              <a:t>työskentelet tietokoneella, etsit tietoa</a:t>
            </a:r>
          </a:p>
          <a:p>
            <a:pPr lvl="7">
              <a:buFont typeface="Wingdings" panose="05000000000000000000" pitchFamily="2" charset="2"/>
              <a:buChar char="§"/>
            </a:pPr>
            <a:r>
              <a:rPr lang="fi-FI" sz="1900"/>
              <a:t>myyt, ostat tai osallistut keskusteluun netissä</a:t>
            </a:r>
          </a:p>
          <a:p>
            <a:pPr lvl="7">
              <a:buFont typeface="Wingdings" panose="05000000000000000000" pitchFamily="2" charset="2"/>
              <a:buChar char="§"/>
            </a:pPr>
            <a:r>
              <a:rPr lang="fi-FI" sz="1900"/>
              <a:t>seuraat toisten ihmisten päivityksiä ja kuvagallerioita</a:t>
            </a:r>
          </a:p>
          <a:p>
            <a:r>
              <a:rPr lang="fi-FI"/>
              <a:t>Pienelle lapselle aikuisen katoaminen katseyhteydestä on katastrofi!</a:t>
            </a:r>
          </a:p>
          <a:p>
            <a:r>
              <a:rPr lang="fi-FI"/>
              <a:t>Lapsen virittynyt vuorovaikutushalu häviää aikuisen läsnä olon katketessa ja lapsen uudelleen lämpiäminen ottaa aikaa.</a:t>
            </a:r>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6" name="Dian numeron paikkamerkki 5"/>
          <p:cNvSpPr>
            <a:spLocks noGrp="1"/>
          </p:cNvSpPr>
          <p:nvPr>
            <p:ph type="sldNum" sz="quarter" idx="16"/>
          </p:nvPr>
        </p:nvSpPr>
        <p:spPr/>
        <p:txBody>
          <a:bodyPr/>
          <a:lstStyle/>
          <a:p>
            <a:fld id="{43AF15DB-8468-DA4F-98B9-DC37122F7E4C}" type="slidenum">
              <a:rPr lang="fi-FI" noProof="0" smtClean="0"/>
              <a:pPr/>
              <a:t>20</a:t>
            </a:fld>
            <a:endParaRPr lang="fi-FI" noProof="0"/>
          </a:p>
        </p:txBody>
      </p:sp>
    </p:spTree>
    <p:extLst>
      <p:ext uri="{BB962C8B-B14F-4D97-AF65-F5344CB8AC3E}">
        <p14:creationId xmlns:p14="http://schemas.microsoft.com/office/powerpoint/2010/main" val="64701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Media ja lapsen tarpeet?</a:t>
            </a:r>
          </a:p>
        </p:txBody>
      </p:sp>
      <p:sp>
        <p:nvSpPr>
          <p:cNvPr id="3" name="Sisällön paikkamerkki 2"/>
          <p:cNvSpPr>
            <a:spLocks noGrp="1"/>
          </p:cNvSpPr>
          <p:nvPr>
            <p:ph sz="quarter" idx="13"/>
          </p:nvPr>
        </p:nvSpPr>
        <p:spPr>
          <a:xfrm>
            <a:off x="769434" y="1237785"/>
            <a:ext cx="10904365" cy="4778840"/>
          </a:xfrm>
        </p:spPr>
        <p:txBody>
          <a:bodyPr>
            <a:normAutofit fontScale="92500"/>
          </a:bodyPr>
          <a:lstStyle/>
          <a:p>
            <a:pPr>
              <a:lnSpc>
                <a:spcPct val="120000"/>
              </a:lnSpc>
            </a:pPr>
            <a:r>
              <a:rPr lang="fi-FI"/>
              <a:t>Alle 3-vuotiasta lasta ei tule altistaa säännölliselle liikkuvalle kuvalle lainkaan. TV, tabletti ja puhelimen ohjelmatarjonta vilisee liikettä, värejä ja ääniä, jotka intensiivisyydellään valtaavat lapsen aivotoimintaa ja koukuttavat haluamaan lisää.</a:t>
            </a:r>
          </a:p>
          <a:p>
            <a:pPr>
              <a:lnSpc>
                <a:spcPct val="120000"/>
              </a:lnSpc>
            </a:pPr>
            <a:r>
              <a:rPr lang="fi-FI"/>
              <a:t>Alle kouluikäistä lasta ei tule jättää minkään liikkuvaa kuvaa tuottavan laitteen äärelle yksin.</a:t>
            </a:r>
          </a:p>
          <a:p>
            <a:pPr>
              <a:lnSpc>
                <a:spcPct val="120000"/>
              </a:lnSpc>
            </a:pPr>
            <a:r>
              <a:rPr lang="fi-FI"/>
              <a:t>Kuten ei kirjojakaan, ei etenkään ohjelmia ja mainoksia tule katsoa keskustelematta niistä lapsen kanssa. </a:t>
            </a:r>
          </a:p>
          <a:p>
            <a:pPr>
              <a:lnSpc>
                <a:spcPct val="120000"/>
              </a:lnSpc>
            </a:pPr>
            <a:r>
              <a:rPr lang="fi-FI"/>
              <a:t>Pientä lasta ei tule jättää yksin käyttämään mikroaaltouunia tai imuria, ei myöskään medialaitteita. Laitteet ja niiden käyttö opetellaan lapsen kehitystason mukaan.</a:t>
            </a:r>
          </a:p>
          <a:p>
            <a:pPr>
              <a:lnSpc>
                <a:spcPct val="120000"/>
              </a:lnSpc>
            </a:pPr>
            <a:r>
              <a:rPr lang="fi-FI"/>
              <a:t>Niin kauan kuin ohjaat lasta kädestä pitäen imurin käytössä, ohjaa myös TV:n, tabletin ja kännykän käytössä.</a:t>
            </a:r>
          </a:p>
          <a:p>
            <a:pPr>
              <a:lnSpc>
                <a:spcPct val="120000"/>
              </a:lnSpc>
            </a:pPr>
            <a:r>
              <a:rPr lang="fi-FI"/>
              <a:t>THL (WHO) suositus : alle 2v ei lainkaan, 2-4v yksi tunti päivässä vanhemman kanssa.</a:t>
            </a:r>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6" name="Dian numeron paikkamerkki 5"/>
          <p:cNvSpPr>
            <a:spLocks noGrp="1"/>
          </p:cNvSpPr>
          <p:nvPr>
            <p:ph type="sldNum" sz="quarter" idx="16"/>
          </p:nvPr>
        </p:nvSpPr>
        <p:spPr/>
        <p:txBody>
          <a:bodyPr/>
          <a:lstStyle/>
          <a:p>
            <a:fld id="{43AF15DB-8468-DA4F-98B9-DC37122F7E4C}" type="slidenum">
              <a:rPr lang="fi-FI" noProof="0" smtClean="0"/>
              <a:pPr/>
              <a:t>21</a:t>
            </a:fld>
            <a:endParaRPr lang="fi-FI" noProof="0"/>
          </a:p>
        </p:txBody>
      </p:sp>
    </p:spTree>
    <p:extLst>
      <p:ext uri="{BB962C8B-B14F-4D97-AF65-F5344CB8AC3E}">
        <p14:creationId xmlns:p14="http://schemas.microsoft.com/office/powerpoint/2010/main" val="2377637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542858"/>
          </a:xfrm>
        </p:spPr>
        <p:txBody>
          <a:bodyPr>
            <a:normAutofit/>
          </a:bodyPr>
          <a:lstStyle/>
          <a:p>
            <a:r>
              <a:rPr lang="fi-FI" sz="2800"/>
              <a:t>Tutkimuksia ja artikkeleita</a:t>
            </a:r>
          </a:p>
        </p:txBody>
      </p:sp>
      <p:sp>
        <p:nvSpPr>
          <p:cNvPr id="3" name="Sisällön paikkamerkki 2"/>
          <p:cNvSpPr>
            <a:spLocks noGrp="1"/>
          </p:cNvSpPr>
          <p:nvPr>
            <p:ph sz="quarter" idx="13"/>
          </p:nvPr>
        </p:nvSpPr>
        <p:spPr>
          <a:xfrm>
            <a:off x="624468" y="814039"/>
            <a:ext cx="11049331" cy="5352585"/>
          </a:xfrm>
        </p:spPr>
        <p:txBody>
          <a:bodyPr vert="horz" lIns="91440" tIns="45720" rIns="91440" bIns="45720" rtlCol="0" anchor="t">
            <a:normAutofit fontScale="85000" lnSpcReduction="10000"/>
          </a:bodyPr>
          <a:lstStyle/>
          <a:p>
            <a:r>
              <a:rPr lang="fi-FI">
                <a:cs typeface="Segoe UI"/>
              </a:rPr>
              <a:t>Tampereen yliopistollisessa sairaalassa on tutkittu ruutuajan vaikutusta pikkulasten kielelliseen kehitykseen. Mitä enemmän aikaa lapsi ja vanhemmat viettivät television ja muiden laitteiden parissa, sitä vähemmän lapsella oli käyttösanastoa. 1½v </a:t>
            </a:r>
            <a:r>
              <a:rPr lang="fi-FI" err="1">
                <a:cs typeface="Segoe UI"/>
              </a:rPr>
              <a:t>max</a:t>
            </a:r>
            <a:r>
              <a:rPr lang="fi-FI">
                <a:cs typeface="Segoe UI"/>
              </a:rPr>
              <a:t> 20 sanaa 69%, 2v </a:t>
            </a:r>
            <a:r>
              <a:rPr lang="fi-FI" err="1">
                <a:cs typeface="Segoe UI"/>
              </a:rPr>
              <a:t>max</a:t>
            </a:r>
            <a:r>
              <a:rPr lang="fi-FI">
                <a:cs typeface="Segoe UI"/>
              </a:rPr>
              <a:t> 40 sanaa 32%.</a:t>
            </a:r>
          </a:p>
          <a:p>
            <a:r>
              <a:rPr lang="fi-FI">
                <a:cs typeface="Segoe UI"/>
              </a:rPr>
              <a:t>Passiivinen ruudun tuijotus rajoittaa ja hidastaa vauvojen motorista kehitystä ja puheen oppimista 3x todennäköisemmin kuin ilman ruutualtistusta. Tästä puolestaan seuraa viivästymää kommunikaatio- ja ongelmanratkaisutaidoissa kouluikään asti. Japanilaistutkimus -23</a:t>
            </a:r>
          </a:p>
          <a:p>
            <a:r>
              <a:rPr lang="fi-FI">
                <a:cs typeface="Segoe UI"/>
              </a:rPr>
              <a:t>Selvästi keskimääräistä pidempi ruutuaika puolentoista vuoden iässä vähensi liikkumista, altisti lihavuudelle ja lisäsi riskiä kaverisuhteiden vaikeuksille 5-vuotiaana 1,59-kertaiseksi. THL</a:t>
            </a:r>
          </a:p>
          <a:p>
            <a:r>
              <a:rPr lang="fi-FI">
                <a:cs typeface="Segoe UI"/>
              </a:rPr>
              <a:t>Viiden vuoden iässä niillä lapsilla, joilla oli paljon keskimääräistä enemmän ruutuaikaa, oli selvästi kohonnut riski sekä tunne-elämän että käyttäytymisen oireille. Myös keskittymisvaikeuksien, ylivilkkauden ja impulsiivisuuden riskit kasvoivat 1,53–2,18-kertaiseksi. THL</a:t>
            </a:r>
          </a:p>
          <a:p>
            <a:r>
              <a:rPr lang="fi-FI">
                <a:cs typeface="Segoe UI"/>
              </a:rPr>
              <a:t>Paras tapa huolehtia sopivasta mediakäytöstä on olla itse siinä mukana. Kun mediaa käytetään yhdessä, lapsi ei ”unohdu” ruudun ääreen, ja samalla aikuinen auttaa lasta ymmärtämään nähtyä ja kuultua. Yle Lapset</a:t>
            </a:r>
          </a:p>
          <a:p>
            <a:r>
              <a:rPr lang="fi-FI">
                <a:cs typeface="Segoe UI"/>
              </a:rPr>
              <a:t>Lapsen kanssa lukeminen on digiriskien kannalta vastalääkettä! Cambridgen yliopisto</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6" name="Dian numeron paikkamerkki 5"/>
          <p:cNvSpPr>
            <a:spLocks noGrp="1"/>
          </p:cNvSpPr>
          <p:nvPr>
            <p:ph type="sldNum" sz="quarter" idx="16"/>
          </p:nvPr>
        </p:nvSpPr>
        <p:spPr/>
        <p:txBody>
          <a:bodyPr/>
          <a:lstStyle/>
          <a:p>
            <a:fld id="{43AF15DB-8468-DA4F-98B9-DC37122F7E4C}" type="slidenum">
              <a:rPr lang="fi-FI" noProof="0" smtClean="0"/>
              <a:pPr/>
              <a:t>22</a:t>
            </a:fld>
            <a:endParaRPr lang="fi-FI" noProof="0"/>
          </a:p>
        </p:txBody>
      </p:sp>
    </p:spTree>
    <p:extLst>
      <p:ext uri="{BB962C8B-B14F-4D97-AF65-F5344CB8AC3E}">
        <p14:creationId xmlns:p14="http://schemas.microsoft.com/office/powerpoint/2010/main" val="3580832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Miten sovittaa omat aikuiset vuorovaikutustarpeet lapsen kehityksen tarpeisiin</a:t>
            </a:r>
          </a:p>
        </p:txBody>
      </p:sp>
      <p:sp>
        <p:nvSpPr>
          <p:cNvPr id="3" name="Sisällön paikkamerkki 2"/>
          <p:cNvSpPr>
            <a:spLocks noGrp="1"/>
          </p:cNvSpPr>
          <p:nvPr>
            <p:ph sz="quarter" idx="13"/>
          </p:nvPr>
        </p:nvSpPr>
        <p:spPr>
          <a:xfrm>
            <a:off x="548640" y="1409179"/>
            <a:ext cx="11125159" cy="4607446"/>
          </a:xfrm>
        </p:spPr>
        <p:txBody>
          <a:bodyPr>
            <a:normAutofit lnSpcReduction="10000"/>
          </a:bodyPr>
          <a:lstStyle/>
          <a:p>
            <a:r>
              <a:rPr lang="fi-FI"/>
              <a:t>Pienen lapsen valveillaoloaika on hänen aktiivisen oppimisensa aikaa.</a:t>
            </a:r>
          </a:p>
          <a:p>
            <a:r>
              <a:rPr lang="fi-FI"/>
              <a:t>Nukkuessa ja unen aikana hän myös kasvaa ja aivojen toiminnat jäsentyvät.</a:t>
            </a:r>
          </a:p>
          <a:p>
            <a:r>
              <a:rPr lang="fi-FI"/>
              <a:t>Kuten ravinnon, niin sosiaalisen pääoman, kuten kielen tarjoaminen säännöllisesti on lapselle välttämätöntä.</a:t>
            </a:r>
          </a:p>
          <a:p>
            <a:r>
              <a:rPr lang="fi-FI"/>
              <a:t>Kannattaa ymmärtää vanhemmuus ja hoitajarooli oppaana olemisena ja toteuttaa oppaan roolia kirjaimellisesti = kaiken uuden tiedon ja taidon lapsi oppii vanhemman kanssa. Hyvässä ja pahassa.</a:t>
            </a:r>
          </a:p>
          <a:p>
            <a:r>
              <a:rPr lang="fi-FI"/>
              <a:t>Mitä ei haluta lapsen oppivan, tehdään muualla ja toiseen aikaan. (Lapsen uniajat, toisen vanhemman vastuuhetket, mummolapäivät, lapsen keskittynyt oma leikki jne.)</a:t>
            </a:r>
          </a:p>
          <a:p>
            <a:r>
              <a:rPr lang="fi-FI"/>
              <a:t>On parempi käydä intensiiviset </a:t>
            </a:r>
            <a:r>
              <a:rPr lang="fi-FI" err="1"/>
              <a:t>somekeskustelut</a:t>
            </a:r>
            <a:r>
              <a:rPr lang="fi-FI"/>
              <a:t> tai syventyä elokuvaan tai uutisiin silloin, kun vanhempaa ei tarvita oppaana.</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5" name="Dian numeron paikkamerkki 4"/>
          <p:cNvSpPr>
            <a:spLocks noGrp="1"/>
          </p:cNvSpPr>
          <p:nvPr>
            <p:ph type="sldNum" sz="quarter" idx="16"/>
          </p:nvPr>
        </p:nvSpPr>
        <p:spPr/>
        <p:txBody>
          <a:bodyPr/>
          <a:lstStyle/>
          <a:p>
            <a:fld id="{43AF15DB-8468-DA4F-98B9-DC37122F7E4C}" type="slidenum">
              <a:rPr lang="fi-FI" noProof="0" smtClean="0"/>
              <a:pPr/>
              <a:t>23</a:t>
            </a:fld>
            <a:endParaRPr lang="fi-FI" noProof="0"/>
          </a:p>
        </p:txBody>
      </p:sp>
    </p:spTree>
    <p:extLst>
      <p:ext uri="{BB962C8B-B14F-4D97-AF65-F5344CB8AC3E}">
        <p14:creationId xmlns:p14="http://schemas.microsoft.com/office/powerpoint/2010/main" val="144449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561939"/>
          </a:xfrm>
        </p:spPr>
        <p:txBody>
          <a:bodyPr>
            <a:normAutofit fontScale="90000"/>
          </a:bodyPr>
          <a:lstStyle/>
          <a:p>
            <a:r>
              <a:rPr lang="fi-FI"/>
              <a:t>Mitä mediasta ei lapselle?</a:t>
            </a:r>
          </a:p>
        </p:txBody>
      </p:sp>
      <p:sp>
        <p:nvSpPr>
          <p:cNvPr id="3" name="Sisällön paikkamerkki 2"/>
          <p:cNvSpPr>
            <a:spLocks noGrp="1"/>
          </p:cNvSpPr>
          <p:nvPr>
            <p:ph sz="quarter" idx="13"/>
          </p:nvPr>
        </p:nvSpPr>
        <p:spPr>
          <a:xfrm>
            <a:off x="535259" y="833120"/>
            <a:ext cx="11138540" cy="5422713"/>
          </a:xfrm>
        </p:spPr>
        <p:txBody>
          <a:bodyPr/>
          <a:lstStyle/>
          <a:p>
            <a:r>
              <a:rPr lang="fi-FI"/>
              <a:t> Median käyttö edellyttää hyvää medialukutaitoa. Aikuisten mallin mukaan lapset oppivat turvallista ja vastuullista mediankäyttöä sekä hyvinvointia ja hyvää vuorovaikutusta lisäävää median tuottamista.</a:t>
            </a:r>
          </a:p>
          <a:p>
            <a:r>
              <a:rPr lang="fi-FI"/>
              <a:t>Oppaan roolista käsin voi miettiä tarvitseeko alle 3-vuotias lapsi englannin kieltä nyt juuri, jännitystä, pelottavia kokemuksia tai väkivallan näkemistä, entä levotonta visuaalista vilinää ja kummallisia huutavia ääniä? Jos ei, niin karsitaan sellaiset ohjelmat pois katsottavien listalta.</a:t>
            </a:r>
          </a:p>
          <a:p>
            <a:r>
              <a:rPr lang="fi-FI"/>
              <a:t>Tarvitseeko lapsen seurata aikuisten maailman asioita; uutisia ja ”</a:t>
            </a:r>
            <a:r>
              <a:rPr lang="fi-FI" err="1"/>
              <a:t>salkkareita</a:t>
            </a:r>
            <a:r>
              <a:rPr lang="fi-FI"/>
              <a:t>” päivittäin? Jos ei, niin katsotaan ne silloin kun lapsi nukkuu.</a:t>
            </a:r>
          </a:p>
          <a:p>
            <a:r>
              <a:rPr lang="fi-FI"/>
              <a:t>Tarvitseeko lapsen samastua voimakkaasti poneihin, lentäviin keijuihin tai ”pinnalla” oleviin kauppamiesten keksimiin mielikuvitushahmoihin. Jos ei, niin on tarpeetonta jumiuttaa lasta katsomaan aina samaa.</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6" name="Dian numeron paikkamerkki 5"/>
          <p:cNvSpPr>
            <a:spLocks noGrp="1"/>
          </p:cNvSpPr>
          <p:nvPr>
            <p:ph type="sldNum" sz="quarter" idx="16"/>
          </p:nvPr>
        </p:nvSpPr>
        <p:spPr/>
        <p:txBody>
          <a:bodyPr/>
          <a:lstStyle/>
          <a:p>
            <a:fld id="{43AF15DB-8468-DA4F-98B9-DC37122F7E4C}" type="slidenum">
              <a:rPr lang="fi-FI" noProof="0" smtClean="0"/>
              <a:pPr/>
              <a:t>24</a:t>
            </a:fld>
            <a:endParaRPr lang="fi-FI" noProof="0"/>
          </a:p>
        </p:txBody>
      </p:sp>
    </p:spTree>
    <p:extLst>
      <p:ext uri="{BB962C8B-B14F-4D97-AF65-F5344CB8AC3E}">
        <p14:creationId xmlns:p14="http://schemas.microsoft.com/office/powerpoint/2010/main" val="2483854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490819"/>
          </a:xfrm>
        </p:spPr>
        <p:txBody>
          <a:bodyPr>
            <a:normAutofit fontScale="90000"/>
          </a:bodyPr>
          <a:lstStyle/>
          <a:p>
            <a:r>
              <a:rPr lang="fi-FI"/>
              <a:t>Väline ja sisältö</a:t>
            </a:r>
          </a:p>
        </p:txBody>
      </p:sp>
      <p:sp>
        <p:nvSpPr>
          <p:cNvPr id="3" name="Sisällön paikkamerkki 2"/>
          <p:cNvSpPr>
            <a:spLocks noGrp="1"/>
          </p:cNvSpPr>
          <p:nvPr>
            <p:ph sz="quarter" idx="13"/>
          </p:nvPr>
        </p:nvSpPr>
        <p:spPr>
          <a:xfrm>
            <a:off x="640080" y="853440"/>
            <a:ext cx="11033719" cy="5163185"/>
          </a:xfrm>
        </p:spPr>
        <p:txBody>
          <a:bodyPr>
            <a:normAutofit fontScale="92500" lnSpcReduction="20000"/>
          </a:bodyPr>
          <a:lstStyle/>
          <a:p>
            <a:r>
              <a:rPr lang="fi-FI"/>
              <a:t>Alle 3-vuotias voi tutustua monipuolisesti eri medialaitteisiin, TV, radioon, älypuhelimeen tai tablettiin ”aikuisen kädessä”, ei omassa hallinnassaan.</a:t>
            </a:r>
          </a:p>
          <a:p>
            <a:r>
              <a:rPr lang="fi-FI"/>
              <a:t>Lapsi oppii medialukutaitoa mallin kautta ja yhdessä vastuullisen aikuisen kanssa mediaan tutustumalla. Aikuinen huolehtii sisältöjen turvallisuudesta ja mediahetkien hyvästä vuorovaikutuksesta.</a:t>
            </a:r>
          </a:p>
          <a:p>
            <a:r>
              <a:rPr lang="fi-FI"/>
              <a:t>Aikuisen on hyvä sanoittaa omaa laitteiden käyttöään; esim. ”Tutkitaanpa lehdestä, mitä lastentapahtumia kaupungilla on tälle viikolle”, ”Nyt etsitään se mummin herkullinen kakkuohje täältä keittokirjasta”, ”Katsotaanpa </a:t>
            </a:r>
            <a:r>
              <a:rPr lang="fi-FI" err="1"/>
              <a:t>whatsapista</a:t>
            </a:r>
            <a:r>
              <a:rPr lang="fi-FI"/>
              <a:t>, mitä kuvia Arja-täti on matkaltaan meille laittanut”, tai ”Otetaan videopuhelu isille” ”Tarkistetaanpa netin aikataulusivulta moneltako bussi lähtee”, ”Telkkarista tulee jännä urheilukilpailu, katsotaanko”, ”Radiossa on menossa kiva konsertti, kuunnellaan yhdessä” jne. Opeta välineen käyttöä tarpeeseen!</a:t>
            </a:r>
          </a:p>
          <a:p>
            <a:r>
              <a:rPr lang="fi-FI"/>
              <a:t>Jos halutaan seurata tiettyjä lastenohjelmia tai filmiä, tehdään se yhdessä, laite ja katseluaika aikuisen hallinnassa. </a:t>
            </a:r>
          </a:p>
          <a:p>
            <a:r>
              <a:rPr lang="fi-FI"/>
              <a:t>Valokuvien ja videoiden ottamista lapsesta ja perheestä tai luonnosta ja niihin palaamista keskustellen.</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5" name="Dian numeron paikkamerkki 4"/>
          <p:cNvSpPr>
            <a:spLocks noGrp="1"/>
          </p:cNvSpPr>
          <p:nvPr>
            <p:ph type="sldNum" sz="quarter" idx="16"/>
          </p:nvPr>
        </p:nvSpPr>
        <p:spPr/>
        <p:txBody>
          <a:bodyPr/>
          <a:lstStyle/>
          <a:p>
            <a:fld id="{43AF15DB-8468-DA4F-98B9-DC37122F7E4C}" type="slidenum">
              <a:rPr lang="fi-FI" noProof="0" smtClean="0"/>
              <a:pPr/>
              <a:t>25</a:t>
            </a:fld>
            <a:endParaRPr lang="fi-FI" noProof="0"/>
          </a:p>
        </p:txBody>
      </p:sp>
    </p:spTree>
    <p:extLst>
      <p:ext uri="{BB962C8B-B14F-4D97-AF65-F5344CB8AC3E}">
        <p14:creationId xmlns:p14="http://schemas.microsoft.com/office/powerpoint/2010/main" val="109560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602579"/>
          </a:xfrm>
        </p:spPr>
        <p:txBody>
          <a:bodyPr/>
          <a:lstStyle/>
          <a:p>
            <a:r>
              <a:rPr lang="fi-FI"/>
              <a:t>10 vinkkiä 3-vuotiaan mediareppuun</a:t>
            </a:r>
          </a:p>
        </p:txBody>
      </p:sp>
      <p:sp>
        <p:nvSpPr>
          <p:cNvPr id="3" name="Sisällön paikkamerkki 2"/>
          <p:cNvSpPr>
            <a:spLocks noGrp="1"/>
          </p:cNvSpPr>
          <p:nvPr>
            <p:ph sz="quarter" idx="13"/>
          </p:nvPr>
        </p:nvSpPr>
        <p:spPr>
          <a:xfrm>
            <a:off x="487680" y="873760"/>
            <a:ext cx="11186119" cy="5142865"/>
          </a:xfrm>
        </p:spPr>
        <p:txBody>
          <a:bodyPr>
            <a:normAutofit lnSpcReduction="10000"/>
          </a:bodyPr>
          <a:lstStyle/>
          <a:p>
            <a:r>
              <a:rPr lang="fi-FI"/>
              <a:t>Omat kuvat kirjojen tarjonnan lisäksi</a:t>
            </a:r>
          </a:p>
          <a:p>
            <a:r>
              <a:rPr lang="fi-FI"/>
              <a:t>1. Netin kuvapankeista yksittäisiä nimettäviä ja kuvailtavia kuvia, jos oma piirustustaito koetaan vähäiseksi.</a:t>
            </a:r>
          </a:p>
          <a:p>
            <a:r>
              <a:rPr lang="fi-FI"/>
              <a:t>2. Ottakaa kameralla kuvia tutuista tai oudoista esineistä, hauskoista tai hurjista tekemisistä, tulostakaa korteiksi ja pelatkaa lottona tai muistipelinä.</a:t>
            </a:r>
          </a:p>
          <a:p>
            <a:r>
              <a:rPr lang="fi-FI"/>
              <a:t>3. Kuvat erilaisista eleistä tai tempuista ja niistä ikioma temppurata. Myös kasvojen ilmeistä ja ”suujumppatempuista”.</a:t>
            </a:r>
          </a:p>
          <a:p>
            <a:r>
              <a:rPr lang="fi-FI"/>
              <a:t>4. Kuvatkaa ympäristön yksityiskohtia ja arvuutelkaa, ”mikä se siinä”, osa/kokonaisuus nimettynä.</a:t>
            </a:r>
          </a:p>
          <a:p>
            <a:r>
              <a:rPr lang="fi-FI"/>
              <a:t>5. Kuvatkaa kodin huonekaluja ja esineitä ja miettikää ”mihin kuuluu sänky/hella/imuri </a:t>
            </a:r>
            <a:r>
              <a:rPr lang="fi-FI" err="1"/>
              <a:t>jne</a:t>
            </a:r>
            <a:r>
              <a:rPr lang="fi-FI"/>
              <a:t>”. Tai vaikka perheen ruoka-annoksia ja luetelkaa, mitä sisältää kesäkeitto, makaronilaatikko jne.</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5" name="Dian numeron paikkamerkki 4"/>
          <p:cNvSpPr>
            <a:spLocks noGrp="1"/>
          </p:cNvSpPr>
          <p:nvPr>
            <p:ph type="sldNum" sz="quarter" idx="16"/>
          </p:nvPr>
        </p:nvSpPr>
        <p:spPr/>
        <p:txBody>
          <a:bodyPr/>
          <a:lstStyle/>
          <a:p>
            <a:fld id="{43AF15DB-8468-DA4F-98B9-DC37122F7E4C}" type="slidenum">
              <a:rPr lang="fi-FI" noProof="0" smtClean="0"/>
              <a:pPr/>
              <a:t>26</a:t>
            </a:fld>
            <a:endParaRPr lang="fi-FI" noProof="0"/>
          </a:p>
        </p:txBody>
      </p:sp>
    </p:spTree>
    <p:extLst>
      <p:ext uri="{BB962C8B-B14F-4D97-AF65-F5344CB8AC3E}">
        <p14:creationId xmlns:p14="http://schemas.microsoft.com/office/powerpoint/2010/main" val="280862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582259"/>
          </a:xfrm>
        </p:spPr>
        <p:txBody>
          <a:bodyPr/>
          <a:lstStyle/>
          <a:p>
            <a:r>
              <a:rPr lang="fi-FI"/>
              <a:t>10 vinkkiä jatkuu</a:t>
            </a:r>
          </a:p>
        </p:txBody>
      </p:sp>
      <p:sp>
        <p:nvSpPr>
          <p:cNvPr id="3" name="Sisällön paikkamerkki 2"/>
          <p:cNvSpPr>
            <a:spLocks noGrp="1"/>
          </p:cNvSpPr>
          <p:nvPr>
            <p:ph sz="quarter" idx="13"/>
          </p:nvPr>
        </p:nvSpPr>
        <p:spPr>
          <a:xfrm>
            <a:off x="528320" y="853440"/>
            <a:ext cx="11145479" cy="5163185"/>
          </a:xfrm>
        </p:spPr>
        <p:txBody>
          <a:bodyPr>
            <a:normAutofit lnSpcReduction="10000"/>
          </a:bodyPr>
          <a:lstStyle/>
          <a:p>
            <a:r>
              <a:rPr lang="fi-FI"/>
              <a:t>Omat äänet </a:t>
            </a:r>
          </a:p>
          <a:p>
            <a:r>
              <a:rPr lang="fi-FI"/>
              <a:t>6. Musiikkia ja loruja netin palveluista eri tilanteisiin, jos ei muista itse. Esim. Kielinuput YouTubesta.</a:t>
            </a:r>
          </a:p>
          <a:p>
            <a:r>
              <a:rPr lang="fi-FI"/>
              <a:t>7. Nauhoitetaan perheenjäsenten, ystävien ääniä/tervehdyksiä ja arvuutellaan kuka puhuu.</a:t>
            </a:r>
          </a:p>
          <a:p>
            <a:r>
              <a:rPr lang="fi-FI"/>
              <a:t>8. Nauhoitetaan sanoja, tuttuja/helppoja, hassuja, pitkiä tai monimutkaisia, kuunnellaan huolella ja koetetaan matkia yhdessä vaikkapa marssien sanan rytmissä.</a:t>
            </a:r>
          </a:p>
          <a:p>
            <a:r>
              <a:rPr lang="fi-FI"/>
              <a:t>9. Nauhoitetaan tuttujen esineiden, eläinten pitämiä ääniä, kuunnellaan yksi kerrallaan etsien samalla sille vastaavaa tavaraa, kuvaa tai viittomaa pariksi. Nauhoitetaan retkellä ”äänimaisemaa” ja kotona kuunnellaan, mitä kaikkea löytyikään.</a:t>
            </a:r>
          </a:p>
          <a:p>
            <a:r>
              <a:rPr lang="fi-FI"/>
              <a:t>10. Lapsi saa harjoitella sanomaan, lausumaan tai laulamaan tervehdyksiä, jotka lähetetään mummille, kummille jne.</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
        <p:nvSpPr>
          <p:cNvPr id="5" name="Dian numeron paikkamerkki 4"/>
          <p:cNvSpPr>
            <a:spLocks noGrp="1"/>
          </p:cNvSpPr>
          <p:nvPr>
            <p:ph type="sldNum" sz="quarter" idx="16"/>
          </p:nvPr>
        </p:nvSpPr>
        <p:spPr/>
        <p:txBody>
          <a:bodyPr/>
          <a:lstStyle/>
          <a:p>
            <a:fld id="{43AF15DB-8468-DA4F-98B9-DC37122F7E4C}" type="slidenum">
              <a:rPr lang="fi-FI" noProof="0" smtClean="0"/>
              <a:pPr/>
              <a:t>27</a:t>
            </a:fld>
            <a:endParaRPr lang="fi-FI" noProof="0"/>
          </a:p>
        </p:txBody>
      </p:sp>
    </p:spTree>
    <p:extLst>
      <p:ext uri="{BB962C8B-B14F-4D97-AF65-F5344CB8AC3E}">
        <p14:creationId xmlns:p14="http://schemas.microsoft.com/office/powerpoint/2010/main" val="78161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19BDF5A0-9339-B9B8-2AD2-5A7AC05DCDD6}"/>
              </a:ext>
            </a:extLst>
          </p:cNvPr>
          <p:cNvSpPr>
            <a:spLocks noGrp="1"/>
          </p:cNvSpPr>
          <p:nvPr>
            <p:ph idx="1"/>
          </p:nvPr>
        </p:nvSpPr>
        <p:spPr>
          <a:xfrm>
            <a:off x="999766" y="1978359"/>
            <a:ext cx="10273953" cy="3157853"/>
          </a:xfrm>
        </p:spPr>
        <p:txBody>
          <a:bodyPr/>
          <a:lstStyle/>
          <a:p>
            <a:pPr marL="0" indent="0">
              <a:buNone/>
            </a:pPr>
            <a:r>
              <a:rPr lang="fi-FI" sz="2000">
                <a:cs typeface="Arial"/>
              </a:rPr>
              <a:t>Vuorovaikutuksen lumous särkyy herkästi, mikäli aikuinen siirtää huomionsa sivuun lapsesta vaikka vain pieneksi hetkeksi – olipa keskeytyksen syy sitten kännykkä tai mikä tahansa muu. </a:t>
            </a:r>
            <a:r>
              <a:rPr lang="fi-FI">
                <a:cs typeface="Arial"/>
              </a:rPr>
              <a:t> </a:t>
            </a:r>
            <a:endParaRPr lang="fi-FI"/>
          </a:p>
        </p:txBody>
      </p:sp>
      <p:grpSp>
        <p:nvGrpSpPr>
          <p:cNvPr id="11" name="Ryhmä 10">
            <a:extLst>
              <a:ext uri="{FF2B5EF4-FFF2-40B4-BE49-F238E27FC236}">
                <a16:creationId xmlns:a16="http://schemas.microsoft.com/office/drawing/2014/main" id="{CEA3BC91-BEA7-E3BD-CAA1-93CA2E8E9470}"/>
              </a:ext>
            </a:extLst>
          </p:cNvPr>
          <p:cNvGrpSpPr/>
          <p:nvPr/>
        </p:nvGrpSpPr>
        <p:grpSpPr>
          <a:xfrm>
            <a:off x="242841" y="4029647"/>
            <a:ext cx="2946533" cy="2543501"/>
            <a:chOff x="843455" y="4285594"/>
            <a:chExt cx="2434327" cy="2201915"/>
          </a:xfrm>
        </p:grpSpPr>
        <p:sp>
          <p:nvSpPr>
            <p:cNvPr id="4" name="Ellipsi 3">
              <a:extLst>
                <a:ext uri="{FF2B5EF4-FFF2-40B4-BE49-F238E27FC236}">
                  <a16:creationId xmlns:a16="http://schemas.microsoft.com/office/drawing/2014/main" id="{66605204-812B-8F10-07D1-8B1C9BAFED17}"/>
                </a:ext>
              </a:extLst>
            </p:cNvPr>
            <p:cNvSpPr/>
            <p:nvPr/>
          </p:nvSpPr>
          <p:spPr>
            <a:xfrm>
              <a:off x="843455" y="4285594"/>
              <a:ext cx="2372709" cy="220191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7F3A99C3-7F20-121E-951F-CCFE3714734B}"/>
                </a:ext>
              </a:extLst>
            </p:cNvPr>
            <p:cNvSpPr txBox="1"/>
            <p:nvPr/>
          </p:nvSpPr>
          <p:spPr>
            <a:xfrm>
              <a:off x="1110025" y="4965350"/>
              <a:ext cx="2167757" cy="719396"/>
            </a:xfrm>
            <a:prstGeom prst="rect">
              <a:avLst/>
            </a:prstGeom>
            <a:solidFill>
              <a:schemeClr val="accent2">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Pohdi tätä varhaiskasvatuksen kontekstissa!</a:t>
              </a:r>
              <a:endParaRPr lang="fi-FI" err="1"/>
            </a:p>
          </p:txBody>
        </p:sp>
      </p:grpSp>
      <p:grpSp>
        <p:nvGrpSpPr>
          <p:cNvPr id="10" name="Ryhmä 9">
            <a:extLst>
              <a:ext uri="{FF2B5EF4-FFF2-40B4-BE49-F238E27FC236}">
                <a16:creationId xmlns:a16="http://schemas.microsoft.com/office/drawing/2014/main" id="{E9384F98-B786-CFEA-9B49-95C30BE6F324}"/>
              </a:ext>
            </a:extLst>
          </p:cNvPr>
          <p:cNvGrpSpPr/>
          <p:nvPr/>
        </p:nvGrpSpPr>
        <p:grpSpPr>
          <a:xfrm>
            <a:off x="1943756" y="4335345"/>
            <a:ext cx="2864692" cy="2011331"/>
            <a:chOff x="3342053" y="4137791"/>
            <a:chExt cx="2676667" cy="2031123"/>
          </a:xfrm>
        </p:grpSpPr>
        <p:sp>
          <p:nvSpPr>
            <p:cNvPr id="6" name="Tasakylkinen kolmio 5">
              <a:extLst>
                <a:ext uri="{FF2B5EF4-FFF2-40B4-BE49-F238E27FC236}">
                  <a16:creationId xmlns:a16="http://schemas.microsoft.com/office/drawing/2014/main" id="{C2441429-DA76-2D5A-372B-679EEBCBBF21}"/>
                </a:ext>
              </a:extLst>
            </p:cNvPr>
            <p:cNvSpPr/>
            <p:nvPr/>
          </p:nvSpPr>
          <p:spPr>
            <a:xfrm>
              <a:off x="3342053" y="4137791"/>
              <a:ext cx="2676667" cy="2031123"/>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F7853B6C-448F-0829-DDF1-E25A33A4C56E}"/>
                </a:ext>
              </a:extLst>
            </p:cNvPr>
            <p:cNvSpPr txBox="1"/>
            <p:nvPr/>
          </p:nvSpPr>
          <p:spPr>
            <a:xfrm>
              <a:off x="4302672" y="4936576"/>
              <a:ext cx="919655" cy="1107996"/>
            </a:xfrm>
            <a:prstGeom prst="rect">
              <a:avLst/>
            </a:prstGeom>
            <a:solidFill>
              <a:schemeClr val="accent4">
                <a:lumMod val="40000"/>
                <a:lumOff val="6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Mikä kääntää huomiosi sivuun?</a:t>
              </a:r>
            </a:p>
          </p:txBody>
        </p:sp>
      </p:grpSp>
      <p:grpSp>
        <p:nvGrpSpPr>
          <p:cNvPr id="12" name="Ryhmä 11">
            <a:extLst>
              <a:ext uri="{FF2B5EF4-FFF2-40B4-BE49-F238E27FC236}">
                <a16:creationId xmlns:a16="http://schemas.microsoft.com/office/drawing/2014/main" id="{42EF17FD-C7F5-7D48-F156-4C18228372CD}"/>
              </a:ext>
            </a:extLst>
          </p:cNvPr>
          <p:cNvGrpSpPr/>
          <p:nvPr/>
        </p:nvGrpSpPr>
        <p:grpSpPr>
          <a:xfrm>
            <a:off x="4050163" y="4571139"/>
            <a:ext cx="1899743" cy="1768366"/>
            <a:chOff x="6407369" y="4279024"/>
            <a:chExt cx="1899743" cy="1768366"/>
          </a:xfrm>
        </p:grpSpPr>
        <p:sp>
          <p:nvSpPr>
            <p:cNvPr id="8" name="Suorakulmio 7">
              <a:extLst>
                <a:ext uri="{FF2B5EF4-FFF2-40B4-BE49-F238E27FC236}">
                  <a16:creationId xmlns:a16="http://schemas.microsoft.com/office/drawing/2014/main" id="{2743CDB3-0246-4E2B-BEA8-C2E61B21CFBD}"/>
                </a:ext>
              </a:extLst>
            </p:cNvPr>
            <p:cNvSpPr/>
            <p:nvPr/>
          </p:nvSpPr>
          <p:spPr>
            <a:xfrm>
              <a:off x="6407369" y="4279024"/>
              <a:ext cx="1899743" cy="176836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CCFAB80E-70A6-0EAF-A968-BBDE5A70DC8C}"/>
                </a:ext>
              </a:extLst>
            </p:cNvPr>
            <p:cNvSpPr txBox="1"/>
            <p:nvPr/>
          </p:nvSpPr>
          <p:spPr>
            <a:xfrm>
              <a:off x="6634655" y="4933292"/>
              <a:ext cx="1576551" cy="553998"/>
            </a:xfrm>
            <a:prstGeom prst="rect">
              <a:avLst/>
            </a:prstGeom>
            <a:solidFill>
              <a:schemeClr val="tx2">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Voiko asialle tehdä jotakin?</a:t>
              </a:r>
              <a:endParaRPr lang="fi-FI" err="1"/>
            </a:p>
          </p:txBody>
        </p:sp>
      </p:grpSp>
      <p:grpSp>
        <p:nvGrpSpPr>
          <p:cNvPr id="15" name="Ryhmä 14">
            <a:extLst>
              <a:ext uri="{FF2B5EF4-FFF2-40B4-BE49-F238E27FC236}">
                <a16:creationId xmlns:a16="http://schemas.microsoft.com/office/drawing/2014/main" id="{FCBE2EEB-683D-5786-DD27-D4ED0D84F4B1}"/>
              </a:ext>
            </a:extLst>
          </p:cNvPr>
          <p:cNvGrpSpPr/>
          <p:nvPr/>
        </p:nvGrpSpPr>
        <p:grpSpPr>
          <a:xfrm>
            <a:off x="7507671" y="3789637"/>
            <a:ext cx="4067500" cy="2937638"/>
            <a:chOff x="8716361" y="3421775"/>
            <a:chExt cx="3318639" cy="2609190"/>
          </a:xfrm>
        </p:grpSpPr>
        <p:sp>
          <p:nvSpPr>
            <p:cNvPr id="13" name="Sydän 12">
              <a:extLst>
                <a:ext uri="{FF2B5EF4-FFF2-40B4-BE49-F238E27FC236}">
                  <a16:creationId xmlns:a16="http://schemas.microsoft.com/office/drawing/2014/main" id="{EA27E93F-2485-276B-A664-FC0C023E11B2}"/>
                </a:ext>
              </a:extLst>
            </p:cNvPr>
            <p:cNvSpPr/>
            <p:nvPr/>
          </p:nvSpPr>
          <p:spPr>
            <a:xfrm>
              <a:off x="8716361" y="3421775"/>
              <a:ext cx="3318639" cy="2609190"/>
            </a:xfrm>
            <a:prstGeom prst="hear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a:extLst>
                <a:ext uri="{FF2B5EF4-FFF2-40B4-BE49-F238E27FC236}">
                  <a16:creationId xmlns:a16="http://schemas.microsoft.com/office/drawing/2014/main" id="{88E3B87E-1650-0E3C-3F90-30159AE0667B}"/>
                </a:ext>
              </a:extLst>
            </p:cNvPr>
            <p:cNvSpPr txBox="1"/>
            <p:nvPr/>
          </p:nvSpPr>
          <p:spPr>
            <a:xfrm>
              <a:off x="9589119" y="4235004"/>
              <a:ext cx="1580498" cy="984114"/>
            </a:xfrm>
            <a:prstGeom prst="rect">
              <a:avLst/>
            </a:prstGeom>
            <a:solidFill>
              <a:srgbClr val="92D050"/>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Entä mikä kääntää </a:t>
              </a:r>
              <a:r>
                <a:rPr lang="fi-FI" b="1">
                  <a:cs typeface="Arial"/>
                </a:rPr>
                <a:t>lapsen</a:t>
              </a:r>
              <a:r>
                <a:rPr lang="fi-FI">
                  <a:cs typeface="Arial"/>
                </a:rPr>
                <a:t> huomion sivuun ja mitä sille voi tehdä? </a:t>
              </a:r>
              <a:endParaRPr lang="fi-FI" err="1"/>
            </a:p>
          </p:txBody>
        </p:sp>
      </p:grpSp>
      <p:sp>
        <p:nvSpPr>
          <p:cNvPr id="16" name="Tekstiruutu 15">
            <a:extLst>
              <a:ext uri="{FF2B5EF4-FFF2-40B4-BE49-F238E27FC236}">
                <a16:creationId xmlns:a16="http://schemas.microsoft.com/office/drawing/2014/main" id="{0F766C5D-4587-8E73-719C-6D8B2CE9E967}"/>
              </a:ext>
            </a:extLst>
          </p:cNvPr>
          <p:cNvSpPr txBox="1"/>
          <p:nvPr/>
        </p:nvSpPr>
        <p:spPr>
          <a:xfrm>
            <a:off x="998772" y="3113118"/>
            <a:ext cx="223425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200">
                <a:cs typeface="Arial"/>
              </a:rPr>
              <a:t>(</a:t>
            </a:r>
            <a:r>
              <a:rPr lang="fi-FI" sz="1400">
                <a:cs typeface="Arial"/>
              </a:rPr>
              <a:t>Lähde: Untuvikot 2021)</a:t>
            </a:r>
            <a:r>
              <a:rPr lang="fi-FI" sz="1200">
                <a:cs typeface="Arial"/>
              </a:rPr>
              <a:t> </a:t>
            </a:r>
            <a:endParaRPr lang="fi-FI"/>
          </a:p>
        </p:txBody>
      </p:sp>
    </p:spTree>
    <p:extLst>
      <p:ext uri="{BB962C8B-B14F-4D97-AF65-F5344CB8AC3E}">
        <p14:creationId xmlns:p14="http://schemas.microsoft.com/office/powerpoint/2010/main" val="175673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37626F76-50B0-ED7D-F866-5DD92142DE4A}"/>
              </a:ext>
            </a:extLst>
          </p:cNvPr>
          <p:cNvSpPr txBox="1"/>
          <p:nvPr/>
        </p:nvSpPr>
        <p:spPr>
          <a:xfrm>
            <a:off x="2431846" y="1863186"/>
            <a:ext cx="5961944"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3600" b="1">
                <a:latin typeface="Arial Nova"/>
                <a:cs typeface="Arial"/>
              </a:rPr>
              <a:t>Loppusanat:</a:t>
            </a:r>
            <a:r>
              <a:rPr lang="fi-FI" sz="3600" i="1">
                <a:latin typeface="Arial Nova"/>
                <a:cs typeface="Arial"/>
              </a:rPr>
              <a:t> </a:t>
            </a:r>
          </a:p>
          <a:p>
            <a:endParaRPr lang="fi-FI">
              <a:cs typeface="Arial"/>
            </a:endParaRPr>
          </a:p>
        </p:txBody>
      </p:sp>
      <p:sp>
        <p:nvSpPr>
          <p:cNvPr id="3" name="Tekstiruutu 2">
            <a:extLst>
              <a:ext uri="{FF2B5EF4-FFF2-40B4-BE49-F238E27FC236}">
                <a16:creationId xmlns:a16="http://schemas.microsoft.com/office/drawing/2014/main" id="{EEDCB423-ACB9-7D42-5770-9CCBBA81C967}"/>
              </a:ext>
            </a:extLst>
          </p:cNvPr>
          <p:cNvSpPr txBox="1"/>
          <p:nvPr/>
        </p:nvSpPr>
        <p:spPr>
          <a:xfrm>
            <a:off x="1316182" y="3250870"/>
            <a:ext cx="10205356"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2800" b="1" i="1">
                <a:latin typeface="Arial Narrow"/>
                <a:cs typeface="Arial"/>
              </a:rPr>
              <a:t>Alle 3-vuotias lapsi tarvitsee kehittyäkseen paljon kasvokkaista vuorovaikutusta. Se on hänelle elintärkeää.</a:t>
            </a:r>
            <a:r>
              <a:rPr lang="fi-FI" sz="2800" i="1">
                <a:latin typeface="Arial Narrow"/>
                <a:cs typeface="Arial"/>
              </a:rPr>
              <a:t> </a:t>
            </a:r>
            <a:endParaRPr lang="fi-FI" sz="2800" i="1" err="1">
              <a:latin typeface="Arial Narrow"/>
            </a:endParaRPr>
          </a:p>
        </p:txBody>
      </p:sp>
    </p:spTree>
    <p:extLst>
      <p:ext uri="{BB962C8B-B14F-4D97-AF65-F5344CB8AC3E}">
        <p14:creationId xmlns:p14="http://schemas.microsoft.com/office/powerpoint/2010/main" val="14245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kuvakaappaus, animaatio&#10;&#10;Kuvaus luotu automaattisesti">
            <a:extLst>
              <a:ext uri="{FF2B5EF4-FFF2-40B4-BE49-F238E27FC236}">
                <a16:creationId xmlns:a16="http://schemas.microsoft.com/office/drawing/2014/main" id="{EF35D791-2F78-D03F-AA9B-D3C895E0DE30}"/>
              </a:ext>
            </a:extLst>
          </p:cNvPr>
          <p:cNvPicPr>
            <a:picLocks noChangeAspect="1"/>
          </p:cNvPicPr>
          <p:nvPr/>
        </p:nvPicPr>
        <p:blipFill>
          <a:blip r:embed="rId2"/>
          <a:stretch>
            <a:fillRect/>
          </a:stretch>
        </p:blipFill>
        <p:spPr>
          <a:xfrm>
            <a:off x="832556" y="742437"/>
            <a:ext cx="8560740" cy="5062683"/>
          </a:xfrm>
          <a:prstGeom prst="rect">
            <a:avLst/>
          </a:prstGeom>
        </p:spPr>
      </p:pic>
      <p:sp>
        <p:nvSpPr>
          <p:cNvPr id="3" name="Tekstiruutu 2">
            <a:extLst>
              <a:ext uri="{FF2B5EF4-FFF2-40B4-BE49-F238E27FC236}">
                <a16:creationId xmlns:a16="http://schemas.microsoft.com/office/drawing/2014/main" id="{2EF69019-93EF-5C2E-68E5-7C8CDDFE6DF6}"/>
              </a:ext>
            </a:extLst>
          </p:cNvPr>
          <p:cNvSpPr txBox="1"/>
          <p:nvPr/>
        </p:nvSpPr>
        <p:spPr>
          <a:xfrm>
            <a:off x="834906" y="6166555"/>
            <a:ext cx="2598796"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cs typeface="Arial"/>
              </a:rPr>
              <a:t>Lähde : </a:t>
            </a:r>
            <a:r>
              <a:rPr lang="fi-FI" sz="1400">
                <a:solidFill>
                  <a:srgbClr val="2B292D"/>
                </a:solidFill>
                <a:cs typeface="Arial"/>
                <a:hlinkClick r:id="rId3"/>
              </a:rPr>
              <a:t>Lapsi - Mediapoluilla</a:t>
            </a:r>
            <a:endParaRPr lang="fi-FI"/>
          </a:p>
        </p:txBody>
      </p:sp>
      <p:sp>
        <p:nvSpPr>
          <p:cNvPr id="4" name="Tekstiruutu 3">
            <a:extLst>
              <a:ext uri="{FF2B5EF4-FFF2-40B4-BE49-F238E27FC236}">
                <a16:creationId xmlns:a16="http://schemas.microsoft.com/office/drawing/2014/main" id="{AFCB9DD0-B6D0-9213-1E72-E01D36823838}"/>
              </a:ext>
            </a:extLst>
          </p:cNvPr>
          <p:cNvSpPr txBox="1"/>
          <p:nvPr/>
        </p:nvSpPr>
        <p:spPr>
          <a:xfrm>
            <a:off x="9485415" y="1808512"/>
            <a:ext cx="2219200" cy="24929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a:cs typeface="Arial"/>
              </a:rPr>
              <a:t>Pohdittavaksi:</a:t>
            </a:r>
          </a:p>
          <a:p>
            <a:endParaRPr lang="fi-FI" b="1">
              <a:cs typeface="Arial"/>
            </a:endParaRPr>
          </a:p>
          <a:p>
            <a:r>
              <a:rPr lang="fi-FI" b="1">
                <a:cs typeface="Arial"/>
              </a:rPr>
              <a:t>Mihin kaikkeen tarvitset itse mediaa, entä mihin alle 3-vuotias lapsi mielestäsi tarvitsee mediaa?</a:t>
            </a:r>
            <a:endParaRPr lang="fi-FI" b="1"/>
          </a:p>
          <a:p>
            <a:endParaRPr lang="fi-FI">
              <a:cs typeface="Arial"/>
            </a:endParaRPr>
          </a:p>
        </p:txBody>
      </p:sp>
    </p:spTree>
    <p:extLst>
      <p:ext uri="{BB962C8B-B14F-4D97-AF65-F5344CB8AC3E}">
        <p14:creationId xmlns:p14="http://schemas.microsoft.com/office/powerpoint/2010/main" val="58236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i 1">
            <a:extLst>
              <a:ext uri="{FF2B5EF4-FFF2-40B4-BE49-F238E27FC236}">
                <a16:creationId xmlns:a16="http://schemas.microsoft.com/office/drawing/2014/main" id="{35ED65DA-68E3-AE6C-BBF0-653B3093623F}"/>
              </a:ext>
            </a:extLst>
          </p:cNvPr>
          <p:cNvSpPr/>
          <p:nvPr/>
        </p:nvSpPr>
        <p:spPr>
          <a:xfrm>
            <a:off x="68760" y="5198788"/>
            <a:ext cx="1767479" cy="15737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a:solidFill>
                <a:srgbClr val="2B292D"/>
              </a:solidFill>
              <a:cs typeface="Arial"/>
            </a:endParaRPr>
          </a:p>
        </p:txBody>
      </p:sp>
      <p:sp>
        <p:nvSpPr>
          <p:cNvPr id="3" name="Ellipsi 2">
            <a:extLst>
              <a:ext uri="{FF2B5EF4-FFF2-40B4-BE49-F238E27FC236}">
                <a16:creationId xmlns:a16="http://schemas.microsoft.com/office/drawing/2014/main" id="{DB724914-392E-8F2A-8CFC-F95CD207EB22}"/>
              </a:ext>
            </a:extLst>
          </p:cNvPr>
          <p:cNvSpPr/>
          <p:nvPr/>
        </p:nvSpPr>
        <p:spPr>
          <a:xfrm>
            <a:off x="120553" y="3426402"/>
            <a:ext cx="2126672" cy="1884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Ellipsi 3">
            <a:extLst>
              <a:ext uri="{FF2B5EF4-FFF2-40B4-BE49-F238E27FC236}">
                <a16:creationId xmlns:a16="http://schemas.microsoft.com/office/drawing/2014/main" id="{5CB1262F-6977-D373-3C45-20F7041B85C0}"/>
              </a:ext>
            </a:extLst>
          </p:cNvPr>
          <p:cNvSpPr/>
          <p:nvPr/>
        </p:nvSpPr>
        <p:spPr>
          <a:xfrm>
            <a:off x="694458" y="648279"/>
            <a:ext cx="3581399" cy="31773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1B289D11-AB3E-8164-65DA-2174DDE96E23}"/>
              </a:ext>
            </a:extLst>
          </p:cNvPr>
          <p:cNvSpPr txBox="1"/>
          <p:nvPr/>
        </p:nvSpPr>
        <p:spPr>
          <a:xfrm>
            <a:off x="259215" y="5716676"/>
            <a:ext cx="149159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Emme ole kiinnostuneita.</a:t>
            </a:r>
            <a:endParaRPr lang="fi-FI" err="1"/>
          </a:p>
        </p:txBody>
      </p:sp>
      <p:sp>
        <p:nvSpPr>
          <p:cNvPr id="6" name="Tekstiruutu 5">
            <a:extLst>
              <a:ext uri="{FF2B5EF4-FFF2-40B4-BE49-F238E27FC236}">
                <a16:creationId xmlns:a16="http://schemas.microsoft.com/office/drawing/2014/main" id="{AF17A3F4-2A12-D3F4-838D-915F472B6345}"/>
              </a:ext>
            </a:extLst>
          </p:cNvPr>
          <p:cNvSpPr txBox="1"/>
          <p:nvPr/>
        </p:nvSpPr>
        <p:spPr>
          <a:xfrm>
            <a:off x="432739" y="4104409"/>
            <a:ext cx="1492249"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Kiinnostuneet toteuttavat.</a:t>
            </a:r>
            <a:endParaRPr lang="fi-FI" err="1"/>
          </a:p>
        </p:txBody>
      </p:sp>
      <p:sp>
        <p:nvSpPr>
          <p:cNvPr id="7" name="Tekstiruutu 6">
            <a:extLst>
              <a:ext uri="{FF2B5EF4-FFF2-40B4-BE49-F238E27FC236}">
                <a16:creationId xmlns:a16="http://schemas.microsoft.com/office/drawing/2014/main" id="{5CF12E57-3816-607D-9D67-A946B6C13B32}"/>
              </a:ext>
            </a:extLst>
          </p:cNvPr>
          <p:cNvSpPr txBox="1"/>
          <p:nvPr/>
        </p:nvSpPr>
        <p:spPr>
          <a:xfrm>
            <a:off x="6653068" y="1486476"/>
            <a:ext cx="1067954" cy="11689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
        <p:nvSpPr>
          <p:cNvPr id="8" name="Tekstiruutu 7">
            <a:extLst>
              <a:ext uri="{FF2B5EF4-FFF2-40B4-BE49-F238E27FC236}">
                <a16:creationId xmlns:a16="http://schemas.microsoft.com/office/drawing/2014/main" id="{89D3B157-7072-8255-F89B-A83E376E0539}"/>
              </a:ext>
            </a:extLst>
          </p:cNvPr>
          <p:cNvSpPr txBox="1"/>
          <p:nvPr/>
        </p:nvSpPr>
        <p:spPr>
          <a:xfrm>
            <a:off x="1102591" y="1818409"/>
            <a:ext cx="2768019"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Olemme vastaanottavaisia, osallistumme tempauksiin  ja tiedotamme koteja.</a:t>
            </a:r>
            <a:endParaRPr lang="fi-FI" err="1"/>
          </a:p>
        </p:txBody>
      </p:sp>
      <p:sp>
        <p:nvSpPr>
          <p:cNvPr id="9" name="Ellipsi 8">
            <a:extLst>
              <a:ext uri="{FF2B5EF4-FFF2-40B4-BE49-F238E27FC236}">
                <a16:creationId xmlns:a16="http://schemas.microsoft.com/office/drawing/2014/main" id="{FC023CBF-9F8F-56F4-1751-B628364E5D8D}"/>
              </a:ext>
            </a:extLst>
          </p:cNvPr>
          <p:cNvSpPr/>
          <p:nvPr/>
        </p:nvSpPr>
        <p:spPr>
          <a:xfrm>
            <a:off x="4214380" y="92653"/>
            <a:ext cx="4089399" cy="3616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cs typeface="Arial"/>
            </a:endParaRPr>
          </a:p>
        </p:txBody>
      </p:sp>
      <p:sp>
        <p:nvSpPr>
          <p:cNvPr id="10" name="Tekstiruutu 9">
            <a:extLst>
              <a:ext uri="{FF2B5EF4-FFF2-40B4-BE49-F238E27FC236}">
                <a16:creationId xmlns:a16="http://schemas.microsoft.com/office/drawing/2014/main" id="{8E2670C0-0C1D-A88D-4F03-3E9644571340}"/>
              </a:ext>
            </a:extLst>
          </p:cNvPr>
          <p:cNvSpPr txBox="1"/>
          <p:nvPr/>
        </p:nvSpPr>
        <p:spPr>
          <a:xfrm>
            <a:off x="5084284" y="844679"/>
            <a:ext cx="2334414" cy="1938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Toteutamme arjessa. Hyödynnämme välineitä. Osallistumme koulutuksiin. Keskustelemme huoltajien kanssa.</a:t>
            </a:r>
            <a:endParaRPr lang="fi-FI" err="1"/>
          </a:p>
        </p:txBody>
      </p:sp>
      <p:sp>
        <p:nvSpPr>
          <p:cNvPr id="11" name="Ellipsi 10">
            <a:extLst>
              <a:ext uri="{FF2B5EF4-FFF2-40B4-BE49-F238E27FC236}">
                <a16:creationId xmlns:a16="http://schemas.microsoft.com/office/drawing/2014/main" id="{4EFFC364-5C94-0369-659D-69603C41ADA7}"/>
              </a:ext>
            </a:extLst>
          </p:cNvPr>
          <p:cNvSpPr/>
          <p:nvPr/>
        </p:nvSpPr>
        <p:spPr>
          <a:xfrm>
            <a:off x="7294132" y="2202586"/>
            <a:ext cx="4805216" cy="43664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BCE1C68B-7D6D-8759-F886-3E290394F04E}"/>
              </a:ext>
            </a:extLst>
          </p:cNvPr>
          <p:cNvSpPr txBox="1"/>
          <p:nvPr/>
        </p:nvSpPr>
        <p:spPr>
          <a:xfrm>
            <a:off x="8234515" y="3594919"/>
            <a:ext cx="3226209" cy="166199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a:cs typeface="Arial"/>
              </a:rPr>
              <a:t>Suunnittelemme, toteutamme ja arvioimme osana vasua. Keskustelemme huoltajien kanssa ja osallistumme koulutuksiin. Sovimme tavoitteista ja vastuista.</a:t>
            </a:r>
            <a:endParaRPr lang="fi-FI" err="1"/>
          </a:p>
        </p:txBody>
      </p:sp>
      <p:sp>
        <p:nvSpPr>
          <p:cNvPr id="13" name="Tekstiruutu 12">
            <a:extLst>
              <a:ext uri="{FF2B5EF4-FFF2-40B4-BE49-F238E27FC236}">
                <a16:creationId xmlns:a16="http://schemas.microsoft.com/office/drawing/2014/main" id="{F85A19D0-A8AF-C6FC-2C15-07DFFB85D65E}"/>
              </a:ext>
            </a:extLst>
          </p:cNvPr>
          <p:cNvSpPr txBox="1"/>
          <p:nvPr/>
        </p:nvSpPr>
        <p:spPr>
          <a:xfrm>
            <a:off x="3049221" y="3820108"/>
            <a:ext cx="3310337"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2800" b="1">
                <a:cs typeface="Arial"/>
              </a:rPr>
              <a:t>Mediakasvattajana</a:t>
            </a:r>
          </a:p>
          <a:p>
            <a:r>
              <a:rPr lang="fi-FI" sz="2800" b="1">
                <a:cs typeface="Arial"/>
              </a:rPr>
              <a:t>kehittyminen</a:t>
            </a:r>
          </a:p>
        </p:txBody>
      </p:sp>
      <p:sp>
        <p:nvSpPr>
          <p:cNvPr id="14" name="Tekstiruutu 13">
            <a:extLst>
              <a:ext uri="{FF2B5EF4-FFF2-40B4-BE49-F238E27FC236}">
                <a16:creationId xmlns:a16="http://schemas.microsoft.com/office/drawing/2014/main" id="{A374EE45-F55E-2589-3E12-4B198906932A}"/>
              </a:ext>
            </a:extLst>
          </p:cNvPr>
          <p:cNvSpPr txBox="1"/>
          <p:nvPr/>
        </p:nvSpPr>
        <p:spPr>
          <a:xfrm>
            <a:off x="3200400" y="6351881"/>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rPr>
              <a:t>Lähde : </a:t>
            </a:r>
            <a:r>
              <a:rPr lang="fi-FI" sz="1400" u="sng">
                <a:solidFill>
                  <a:srgbClr val="0563C1"/>
                </a:solidFill>
                <a:cs typeface="Segoe UI"/>
                <a:hlinkClick r:id="rId2"/>
              </a:rPr>
              <a:t>Lapsi - Mediapoluilla</a:t>
            </a:r>
            <a:endParaRPr lang="fi-FI"/>
          </a:p>
        </p:txBody>
      </p:sp>
      <p:sp>
        <p:nvSpPr>
          <p:cNvPr id="15" name="Tekstiruutu 14">
            <a:extLst>
              <a:ext uri="{FF2B5EF4-FFF2-40B4-BE49-F238E27FC236}">
                <a16:creationId xmlns:a16="http://schemas.microsoft.com/office/drawing/2014/main" id="{FA8648AF-20AA-C81B-40C3-C7AF4A197E0F}"/>
              </a:ext>
            </a:extLst>
          </p:cNvPr>
          <p:cNvSpPr txBox="1"/>
          <p:nvPr/>
        </p:nvSpPr>
        <p:spPr>
          <a:xfrm>
            <a:off x="3045525" y="4678384"/>
            <a:ext cx="3574967"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a:cs typeface="Arial"/>
              </a:rPr>
              <a:t>Pohdittavaksi: Millä perusteella ja minkä mediavälineen valitset toimintaa tukemaan?</a:t>
            </a:r>
          </a:p>
          <a:p>
            <a:endParaRPr lang="fi-FI" b="1">
              <a:cs typeface="Arial"/>
            </a:endParaRPr>
          </a:p>
        </p:txBody>
      </p:sp>
    </p:spTree>
    <p:extLst>
      <p:ext uri="{BB962C8B-B14F-4D97-AF65-F5344CB8AC3E}">
        <p14:creationId xmlns:p14="http://schemas.microsoft.com/office/powerpoint/2010/main" val="158858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92261-D203-0915-3452-5126098FFC42}"/>
              </a:ext>
            </a:extLst>
          </p:cNvPr>
          <p:cNvSpPr>
            <a:spLocks noGrp="1"/>
          </p:cNvSpPr>
          <p:nvPr>
            <p:ph type="title"/>
          </p:nvPr>
        </p:nvSpPr>
        <p:spPr>
          <a:xfrm>
            <a:off x="960182" y="1258479"/>
            <a:ext cx="10273953" cy="1059526"/>
          </a:xfrm>
        </p:spPr>
        <p:txBody>
          <a:bodyPr anchor="t">
            <a:normAutofit fontScale="90000"/>
          </a:bodyPr>
          <a:lstStyle/>
          <a:p>
            <a:r>
              <a:rPr lang="fi-FI"/>
              <a:t>Mediakasvatuksen tarkoitus varhaiskasvatuksessa on, että se </a:t>
            </a:r>
          </a:p>
        </p:txBody>
      </p:sp>
      <p:pic>
        <p:nvPicPr>
          <p:cNvPr id="4" name="Sisällön paikkamerkki 3" descr="Kuva, joka sisältää kohteen teksti, kuvakaappaus, Käyttöjärjestelmä, ohjelmisto&#10;&#10;Kuvaus luotu automaattisesti">
            <a:extLst>
              <a:ext uri="{FF2B5EF4-FFF2-40B4-BE49-F238E27FC236}">
                <a16:creationId xmlns:a16="http://schemas.microsoft.com/office/drawing/2014/main" id="{2BE20E22-840A-900E-7B4E-DB622C50F62A}"/>
              </a:ext>
            </a:extLst>
          </p:cNvPr>
          <p:cNvPicPr>
            <a:picLocks noGrp="1" noChangeAspect="1"/>
          </p:cNvPicPr>
          <p:nvPr>
            <p:ph idx="13"/>
          </p:nvPr>
        </p:nvPicPr>
        <p:blipFill>
          <a:blip r:embed="rId2"/>
          <a:stretch>
            <a:fillRect/>
          </a:stretch>
        </p:blipFill>
        <p:spPr>
          <a:xfrm>
            <a:off x="9112045" y="2067254"/>
            <a:ext cx="2121564" cy="3222759"/>
          </a:xfrm>
        </p:spPr>
      </p:pic>
      <p:sp>
        <p:nvSpPr>
          <p:cNvPr id="5" name="Tekstiruutu 4">
            <a:extLst>
              <a:ext uri="{FF2B5EF4-FFF2-40B4-BE49-F238E27FC236}">
                <a16:creationId xmlns:a16="http://schemas.microsoft.com/office/drawing/2014/main" id="{AB107209-563D-A5E8-D9CA-41AD50179B9D}"/>
              </a:ext>
            </a:extLst>
          </p:cNvPr>
          <p:cNvSpPr txBox="1"/>
          <p:nvPr/>
        </p:nvSpPr>
        <p:spPr>
          <a:xfrm>
            <a:off x="662154" y="5937142"/>
            <a:ext cx="1579481"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cs typeface="Arial"/>
              </a:rPr>
              <a:t>Lähde: Vasu 2022</a:t>
            </a:r>
            <a:endParaRPr lang="fi-FI" sz="1400" err="1"/>
          </a:p>
        </p:txBody>
      </p:sp>
      <p:sp>
        <p:nvSpPr>
          <p:cNvPr id="6" name="Tekstiruutu 5">
            <a:extLst>
              <a:ext uri="{FF2B5EF4-FFF2-40B4-BE49-F238E27FC236}">
                <a16:creationId xmlns:a16="http://schemas.microsoft.com/office/drawing/2014/main" id="{B74A1668-BC79-AF39-BF73-F272330ECF94}"/>
              </a:ext>
            </a:extLst>
          </p:cNvPr>
          <p:cNvSpPr txBox="1"/>
          <p:nvPr/>
        </p:nvSpPr>
        <p:spPr>
          <a:xfrm>
            <a:off x="660402" y="2344325"/>
            <a:ext cx="7823198" cy="33855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endParaRPr lang="fi-FI" sz="2000">
              <a:cs typeface="Arial"/>
            </a:endParaRPr>
          </a:p>
          <a:p>
            <a:pPr marL="342900" indent="-342900">
              <a:buFont typeface="Arial"/>
              <a:buChar char="•"/>
            </a:pPr>
            <a:r>
              <a:rPr lang="fi-FI" sz="2000">
                <a:cs typeface="Arial"/>
              </a:rPr>
              <a:t>tutustuttaa lapset eri medioihin ja tarjoaa mahdollisuuden kokeilla median tuottamista leikinomaisesti turvallisessa ympäristössä.</a:t>
            </a:r>
          </a:p>
          <a:p>
            <a:pPr marL="342900" indent="-342900">
              <a:buFont typeface="Arial"/>
              <a:buChar char="•"/>
            </a:pPr>
            <a:r>
              <a:rPr lang="fi-FI" sz="2000">
                <a:cs typeface="Arial"/>
              </a:rPr>
              <a:t>tukee lasten mahdollisuutta toimia aktiivisesti ja ilmaista itseään yhteisössään.</a:t>
            </a:r>
          </a:p>
          <a:p>
            <a:pPr marL="342900" indent="-342900">
              <a:buFont typeface="Arial"/>
              <a:buChar char="•"/>
            </a:pPr>
            <a:r>
              <a:rPr lang="fi-FI" sz="2000">
                <a:cs typeface="Arial"/>
              </a:rPr>
              <a:t>harjoittaa kehittyvää lähde- ja mediakriittisyyttä.</a:t>
            </a:r>
          </a:p>
          <a:p>
            <a:pPr marL="342900" indent="-342900">
              <a:buFont typeface="Arial"/>
              <a:buChar char="•"/>
            </a:pPr>
            <a:r>
              <a:rPr lang="fi-FI" sz="2000">
                <a:cs typeface="Arial"/>
              </a:rPr>
              <a:t>ohjaa käyttämään mediaa vastuullisesti ja ottamaan huomioon oma ja toisten hyvinvointi.</a:t>
            </a:r>
          </a:p>
          <a:p>
            <a:endParaRPr lang="fi-FI" sz="2000">
              <a:cs typeface="Arial"/>
            </a:endParaRPr>
          </a:p>
          <a:p>
            <a:pPr algn="just"/>
            <a:r>
              <a:rPr lang="fi-FI" sz="2000">
                <a:cs typeface="Arial"/>
              </a:rPr>
              <a:t>Mediassa esiintyviä teemoja voidaan käsitellä lasten kanssa esimerkiksi liikunnallisissa leikeissä, piirtämällä tai draaman keinoin.</a:t>
            </a:r>
          </a:p>
        </p:txBody>
      </p:sp>
    </p:spTree>
    <p:extLst>
      <p:ext uri="{BB962C8B-B14F-4D97-AF65-F5344CB8AC3E}">
        <p14:creationId xmlns:p14="http://schemas.microsoft.com/office/powerpoint/2010/main" val="1509046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08741-0D1F-4002-6EF5-294D6AAEF4A0}"/>
              </a:ext>
            </a:extLst>
          </p:cNvPr>
          <p:cNvSpPr>
            <a:spLocks noGrp="1"/>
          </p:cNvSpPr>
          <p:nvPr>
            <p:ph type="title"/>
          </p:nvPr>
        </p:nvSpPr>
        <p:spPr/>
        <p:txBody>
          <a:bodyPr/>
          <a:lstStyle/>
          <a:p>
            <a:r>
              <a:rPr lang="fi-FI"/>
              <a:t>Mediakasvatus varhaiskasvatuksessa</a:t>
            </a:r>
          </a:p>
        </p:txBody>
      </p:sp>
      <p:sp>
        <p:nvSpPr>
          <p:cNvPr id="3" name="Sisällön paikkamerkki 2">
            <a:extLst>
              <a:ext uri="{FF2B5EF4-FFF2-40B4-BE49-F238E27FC236}">
                <a16:creationId xmlns:a16="http://schemas.microsoft.com/office/drawing/2014/main" id="{A6A33EB6-4069-1E2C-ECAC-19F226976101}"/>
              </a:ext>
            </a:extLst>
          </p:cNvPr>
          <p:cNvSpPr>
            <a:spLocks noGrp="1"/>
          </p:cNvSpPr>
          <p:nvPr>
            <p:ph idx="1"/>
          </p:nvPr>
        </p:nvSpPr>
        <p:spPr>
          <a:xfrm>
            <a:off x="545401" y="2100775"/>
            <a:ext cx="11261730" cy="3923699"/>
          </a:xfrm>
        </p:spPr>
        <p:txBody>
          <a:bodyPr/>
          <a:lstStyle/>
          <a:p>
            <a:pPr marL="342900" indent="-342900"/>
            <a:r>
              <a:rPr lang="fi-FI" sz="2000">
                <a:solidFill>
                  <a:srgbClr val="2B292D"/>
                </a:solidFill>
                <a:ea typeface="+mn-lt"/>
                <a:cs typeface="+mn-lt"/>
              </a:rPr>
              <a:t>Varhaiskasvatuksen tehtävänä on tarjota kaikille lapsille tasa-arvoisia oppimisen mahdollisuuksia myös median parissa.</a:t>
            </a:r>
          </a:p>
          <a:p>
            <a:pPr marL="342900" indent="-342900"/>
            <a:endParaRPr lang="fi-FI" sz="2000">
              <a:solidFill>
                <a:srgbClr val="2B292D"/>
              </a:solidFill>
              <a:ea typeface="+mn-lt"/>
              <a:cs typeface="+mn-lt"/>
            </a:endParaRPr>
          </a:p>
          <a:p>
            <a:pPr marL="342900" indent="-342900"/>
            <a:r>
              <a:rPr lang="fi-FI" sz="2000">
                <a:solidFill>
                  <a:srgbClr val="2B292D"/>
                </a:solidFill>
                <a:ea typeface="+mn-lt"/>
                <a:cs typeface="+mn-lt"/>
              </a:rPr>
              <a:t>Aikuisten on tärkeää perehtyä ryhmän lasten kokemuksiin ja mediasuhteeseen.</a:t>
            </a:r>
            <a:endParaRPr lang="fi-FI" sz="2000">
              <a:solidFill>
                <a:srgbClr val="000000"/>
              </a:solidFill>
              <a:ea typeface="+mn-lt"/>
              <a:cs typeface="+mn-lt"/>
            </a:endParaRPr>
          </a:p>
          <a:p>
            <a:pPr marL="342900" indent="-342900"/>
            <a:endParaRPr lang="fi-FI" sz="2000">
              <a:solidFill>
                <a:srgbClr val="2B292D"/>
              </a:solidFill>
              <a:ea typeface="+mn-lt"/>
              <a:cs typeface="+mn-lt"/>
            </a:endParaRPr>
          </a:p>
          <a:p>
            <a:pPr marL="342900" indent="-342900"/>
            <a:r>
              <a:rPr lang="fi-FI" sz="2000">
                <a:solidFill>
                  <a:srgbClr val="2B292D"/>
                </a:solidFill>
                <a:ea typeface="+mn-lt"/>
                <a:cs typeface="+mn-lt"/>
              </a:rPr>
              <a:t>On hyvä, että aikuinen kulkee lapsen rinnalla mediakulttuurissa mallina sekä turvallisena apuna.</a:t>
            </a:r>
          </a:p>
          <a:p>
            <a:pPr marL="342900" indent="-342900"/>
            <a:endParaRPr lang="fi-FI">
              <a:solidFill>
                <a:srgbClr val="000000"/>
              </a:solidFill>
              <a:ea typeface="+mn-lt"/>
              <a:cs typeface="+mn-lt"/>
            </a:endParaRPr>
          </a:p>
          <a:p>
            <a:pPr marL="342900" indent="-342900"/>
            <a:r>
              <a:rPr lang="fi-FI" sz="2000">
                <a:solidFill>
                  <a:srgbClr val="2B292D"/>
                </a:solidFill>
                <a:ea typeface="+mn-lt"/>
                <a:cs typeface="+mn-lt"/>
              </a:rPr>
              <a:t>Mediateemaiset leikit, piirrokset tai puheet eivät välttämättä tarkoita, että lapsilla olisi omakohtaisia kokemuksia kyseisestä mediasta, vaan aihe voi muuten olla lapselle sillä hetkellä kiinnostava, esimerkiksi isommilta sisaruksilta kuultujen tarinoiden pohjalta.</a:t>
            </a:r>
            <a:endParaRPr lang="fi-FI" sz="2000">
              <a:solidFill>
                <a:srgbClr val="2B292D"/>
              </a:solidFill>
              <a:cs typeface="Arial"/>
            </a:endParaRPr>
          </a:p>
          <a:p>
            <a:pPr marL="0" indent="0">
              <a:buNone/>
            </a:pPr>
            <a:endParaRPr lang="en-US">
              <a:cs typeface="Arial"/>
            </a:endParaRPr>
          </a:p>
          <a:p>
            <a:pPr marL="342900" indent="-342900"/>
            <a:endParaRPr lang="fi-FI" sz="2000">
              <a:solidFill>
                <a:srgbClr val="2B292D"/>
              </a:solidFill>
              <a:cs typeface="Arial"/>
            </a:endParaRPr>
          </a:p>
        </p:txBody>
      </p:sp>
      <p:sp>
        <p:nvSpPr>
          <p:cNvPr id="4" name="Tekstiruutu 3">
            <a:extLst>
              <a:ext uri="{FF2B5EF4-FFF2-40B4-BE49-F238E27FC236}">
                <a16:creationId xmlns:a16="http://schemas.microsoft.com/office/drawing/2014/main" id="{D7B785AA-3077-A519-3725-2F635AFA658C}"/>
              </a:ext>
            </a:extLst>
          </p:cNvPr>
          <p:cNvSpPr txBox="1"/>
          <p:nvPr/>
        </p:nvSpPr>
        <p:spPr>
          <a:xfrm>
            <a:off x="1340555" y="6255925"/>
            <a:ext cx="1822685" cy="3292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
        <p:nvSpPr>
          <p:cNvPr id="5" name="Tekstiruutu 4">
            <a:extLst>
              <a:ext uri="{FF2B5EF4-FFF2-40B4-BE49-F238E27FC236}">
                <a16:creationId xmlns:a16="http://schemas.microsoft.com/office/drawing/2014/main" id="{22A0C92E-ECC9-543F-603B-784217119BC5}"/>
              </a:ext>
            </a:extLst>
          </p:cNvPr>
          <p:cNvSpPr txBox="1"/>
          <p:nvPr/>
        </p:nvSpPr>
        <p:spPr>
          <a:xfrm>
            <a:off x="871682" y="5810784"/>
            <a:ext cx="237537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cs typeface="Arial"/>
              </a:rPr>
              <a:t>Lähde : </a:t>
            </a:r>
            <a:r>
              <a:rPr lang="fi-FI" sz="1400">
                <a:solidFill>
                  <a:srgbClr val="2B292D"/>
                </a:solidFill>
                <a:cs typeface="Arial"/>
                <a:hlinkClick r:id="rId2"/>
              </a:rPr>
              <a:t>Lapsi - Mediapoluilla</a:t>
            </a:r>
            <a:endParaRPr lang="fi-FI"/>
          </a:p>
        </p:txBody>
      </p:sp>
    </p:spTree>
    <p:extLst>
      <p:ext uri="{BB962C8B-B14F-4D97-AF65-F5344CB8AC3E}">
        <p14:creationId xmlns:p14="http://schemas.microsoft.com/office/powerpoint/2010/main" val="133651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2E5535-633A-A9CA-B09D-B2A11DBBF8B0}"/>
              </a:ext>
            </a:extLst>
          </p:cNvPr>
          <p:cNvSpPr>
            <a:spLocks noGrp="1"/>
          </p:cNvSpPr>
          <p:nvPr>
            <p:ph type="title"/>
          </p:nvPr>
        </p:nvSpPr>
        <p:spPr/>
        <p:txBody>
          <a:bodyPr/>
          <a:lstStyle/>
          <a:p>
            <a:r>
              <a:rPr lang="en-US"/>
              <a:t>Alle 3-vuotiaan </a:t>
            </a:r>
            <a:r>
              <a:rPr lang="en-US" err="1"/>
              <a:t>kanssa</a:t>
            </a:r>
            <a:r>
              <a:rPr lang="en-US"/>
              <a:t> </a:t>
            </a:r>
            <a:r>
              <a:rPr lang="en-US" err="1"/>
              <a:t>huomioitavaa</a:t>
            </a:r>
            <a:r>
              <a:rPr lang="en-US"/>
              <a:t>:</a:t>
            </a:r>
            <a:endParaRPr lang="fi-FI"/>
          </a:p>
        </p:txBody>
      </p:sp>
      <p:sp>
        <p:nvSpPr>
          <p:cNvPr id="4" name="Tekstiruutu 3">
            <a:extLst>
              <a:ext uri="{FF2B5EF4-FFF2-40B4-BE49-F238E27FC236}">
                <a16:creationId xmlns:a16="http://schemas.microsoft.com/office/drawing/2014/main" id="{6797512A-1061-6020-A722-E1CA893B2E92}"/>
              </a:ext>
            </a:extLst>
          </p:cNvPr>
          <p:cNvSpPr txBox="1"/>
          <p:nvPr/>
        </p:nvSpPr>
        <p:spPr>
          <a:xfrm>
            <a:off x="866508" y="2431131"/>
            <a:ext cx="10778836" cy="28315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94615"/>
            <a:r>
              <a:rPr lang="fi-FI" sz="2000" b="1" dirty="0">
                <a:cs typeface="Arial"/>
              </a:rPr>
              <a:t>Sensomotorinen kehitysvaihe (0-2v.), jolloin lapsi tutkii ympäristöä aistiensa avulla havainnoiden ja kokeillen ja ollen </a:t>
            </a:r>
            <a:r>
              <a:rPr lang="fi-FI" sz="2000" b="1" u="sng" dirty="0">
                <a:cs typeface="Arial"/>
              </a:rPr>
              <a:t>aktiivinen tarkkailija</a:t>
            </a:r>
            <a:r>
              <a:rPr lang="fi-FI" sz="2000" b="1" dirty="0">
                <a:cs typeface="Arial"/>
              </a:rPr>
              <a:t> arjessa. </a:t>
            </a:r>
            <a:endParaRPr lang="fi-FI" sz="2000" dirty="0">
              <a:cs typeface="Arial"/>
            </a:endParaRPr>
          </a:p>
          <a:p>
            <a:pPr marL="437515" indent="-342900">
              <a:buFont typeface="Arial"/>
              <a:buChar char="•"/>
            </a:pPr>
            <a:r>
              <a:rPr lang="fi-FI" sz="2000" dirty="0">
                <a:cs typeface="Arial"/>
              </a:rPr>
              <a:t>Laitteiden tulee olla aikuisilla käytössä vastuullisesti.</a:t>
            </a:r>
          </a:p>
          <a:p>
            <a:pPr marL="800100" lvl="1" indent="-342900">
              <a:buFont typeface="Arial"/>
              <a:buChar char="•"/>
            </a:pPr>
            <a:endParaRPr lang="fi-FI" sz="2000">
              <a:cs typeface="Arial"/>
            </a:endParaRPr>
          </a:p>
          <a:p>
            <a:pPr marL="342900" indent="-342900">
              <a:buFont typeface="Arial"/>
              <a:buChar char="•"/>
            </a:pPr>
            <a:endParaRPr lang="fi-FI" sz="2000" b="1">
              <a:cs typeface="Arial"/>
            </a:endParaRPr>
          </a:p>
          <a:p>
            <a:pPr marL="342900" indent="-342900">
              <a:buFont typeface="Arial"/>
              <a:buChar char="•"/>
            </a:pPr>
            <a:r>
              <a:rPr lang="fi-FI" sz="2000" b="1" dirty="0">
                <a:cs typeface="Arial"/>
              </a:rPr>
              <a:t>Tiedostetaan median aiheuttamat tunteet</a:t>
            </a:r>
          </a:p>
          <a:p>
            <a:pPr marL="800100" lvl="1" indent="-342900">
              <a:buFont typeface="Arial"/>
              <a:buChar char="•"/>
            </a:pPr>
            <a:r>
              <a:rPr lang="fi-FI" sz="2000" dirty="0">
                <a:cs typeface="Arial"/>
              </a:rPr>
              <a:t>Kuvan ja äänen yhteisvaikutelma on voimakkaampi kuin esimerkiksi kuvakirjan.</a:t>
            </a:r>
          </a:p>
          <a:p>
            <a:endParaRPr lang="fi-FI" sz="2200">
              <a:cs typeface="Arial"/>
            </a:endParaRPr>
          </a:p>
          <a:p>
            <a:endParaRPr lang="fi-FI" sz="2200">
              <a:cs typeface="Arial"/>
            </a:endParaRPr>
          </a:p>
        </p:txBody>
      </p:sp>
      <p:sp>
        <p:nvSpPr>
          <p:cNvPr id="5" name="Tekstiruutu 4">
            <a:extLst>
              <a:ext uri="{FF2B5EF4-FFF2-40B4-BE49-F238E27FC236}">
                <a16:creationId xmlns:a16="http://schemas.microsoft.com/office/drawing/2014/main" id="{473DBBC0-FA06-D75E-BCB8-979BEED2D314}"/>
              </a:ext>
            </a:extLst>
          </p:cNvPr>
          <p:cNvSpPr txBox="1"/>
          <p:nvPr/>
        </p:nvSpPr>
        <p:spPr>
          <a:xfrm>
            <a:off x="958272" y="5807684"/>
            <a:ext cx="281131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cs typeface="Arial"/>
              </a:rPr>
              <a:t>Lähde: Joensuu </a:t>
            </a:r>
            <a:r>
              <a:rPr lang="fi-FI" sz="1400" err="1">
                <a:cs typeface="Arial"/>
              </a:rPr>
              <a:t>pedanet</a:t>
            </a:r>
            <a:endParaRPr lang="fi-FI" sz="1400" err="1"/>
          </a:p>
        </p:txBody>
      </p:sp>
      <p:sp>
        <p:nvSpPr>
          <p:cNvPr id="3" name="Nuoli: Vasen 2">
            <a:extLst>
              <a:ext uri="{FF2B5EF4-FFF2-40B4-BE49-F238E27FC236}">
                <a16:creationId xmlns:a16="http://schemas.microsoft.com/office/drawing/2014/main" id="{F59BB1D0-38DB-C4B9-9535-32A690C57082}"/>
              </a:ext>
            </a:extLst>
          </p:cNvPr>
          <p:cNvSpPr/>
          <p:nvPr/>
        </p:nvSpPr>
        <p:spPr>
          <a:xfrm>
            <a:off x="6255906" y="3987780"/>
            <a:ext cx="978408" cy="24004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742EEEA7-0112-F3A0-9AB4-929D3EB7F1C0}"/>
              </a:ext>
            </a:extLst>
          </p:cNvPr>
          <p:cNvSpPr txBox="1"/>
          <p:nvPr/>
        </p:nvSpPr>
        <p:spPr>
          <a:xfrm>
            <a:off x="9948029" y="2876437"/>
            <a:ext cx="1788719"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fi-FI" b="1" dirty="0">
              <a:cs typeface="Arial"/>
            </a:endParaRPr>
          </a:p>
        </p:txBody>
      </p:sp>
    </p:spTree>
    <p:extLst>
      <p:ext uri="{BB962C8B-B14F-4D97-AF65-F5344CB8AC3E}">
        <p14:creationId xmlns:p14="http://schemas.microsoft.com/office/powerpoint/2010/main" val="125767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54AC6A-31E9-8917-1AD6-B09D8E011DB0}"/>
              </a:ext>
            </a:extLst>
          </p:cNvPr>
          <p:cNvSpPr>
            <a:spLocks noGrp="1"/>
          </p:cNvSpPr>
          <p:nvPr>
            <p:ph type="title"/>
          </p:nvPr>
        </p:nvSpPr>
        <p:spPr/>
        <p:txBody>
          <a:bodyPr/>
          <a:lstStyle/>
          <a:p>
            <a:r>
              <a:rPr lang="fi-FI"/>
              <a:t>Mediakasvatus, alle 2-vuotiaat lapset</a:t>
            </a:r>
          </a:p>
        </p:txBody>
      </p:sp>
      <p:sp>
        <p:nvSpPr>
          <p:cNvPr id="3" name="Sisällön paikkamerkki 2">
            <a:extLst>
              <a:ext uri="{FF2B5EF4-FFF2-40B4-BE49-F238E27FC236}">
                <a16:creationId xmlns:a16="http://schemas.microsoft.com/office/drawing/2014/main" id="{C9A3FF97-726E-B4F6-7534-BCA4EA73C955}"/>
              </a:ext>
            </a:extLst>
          </p:cNvPr>
          <p:cNvSpPr>
            <a:spLocks noGrp="1"/>
          </p:cNvSpPr>
          <p:nvPr>
            <p:ph idx="1"/>
          </p:nvPr>
        </p:nvSpPr>
        <p:spPr>
          <a:xfrm>
            <a:off x="960182" y="2311162"/>
            <a:ext cx="10593804" cy="4304272"/>
          </a:xfrm>
        </p:spPr>
        <p:txBody>
          <a:bodyPr/>
          <a:lstStyle/>
          <a:p>
            <a:pPr marL="342900" indent="-342900"/>
            <a:r>
              <a:rPr lang="fi-FI" sz="2000">
                <a:solidFill>
                  <a:srgbClr val="2B292D"/>
                </a:solidFill>
                <a:ea typeface="+mn-lt"/>
                <a:cs typeface="+mn-lt"/>
              </a:rPr>
              <a:t>Olennaista on lapsentahtinen vuorovaikutus ja </a:t>
            </a:r>
            <a:r>
              <a:rPr lang="fi-FI" sz="2000" u="sng">
                <a:solidFill>
                  <a:srgbClr val="2B292D"/>
                </a:solidFill>
                <a:ea typeface="+mn-lt"/>
                <a:cs typeface="+mn-lt"/>
              </a:rPr>
              <a:t>pienet yhteiset hetket</a:t>
            </a:r>
            <a:r>
              <a:rPr lang="fi-FI" sz="2000">
                <a:solidFill>
                  <a:srgbClr val="2B292D"/>
                </a:solidFill>
                <a:ea typeface="+mn-lt"/>
                <a:cs typeface="+mn-lt"/>
              </a:rPr>
              <a:t> median äärellä, kuten kuvien tutkiminen, </a:t>
            </a:r>
            <a:r>
              <a:rPr lang="fi-FI" sz="2000" err="1">
                <a:solidFill>
                  <a:srgbClr val="2B292D"/>
                </a:solidFill>
                <a:ea typeface="+mn-lt"/>
                <a:cs typeface="+mn-lt"/>
              </a:rPr>
              <a:t>loruttelu</a:t>
            </a:r>
            <a:r>
              <a:rPr lang="fi-FI" sz="2000">
                <a:solidFill>
                  <a:srgbClr val="2B292D"/>
                </a:solidFill>
                <a:ea typeface="+mn-lt"/>
                <a:cs typeface="+mn-lt"/>
              </a:rPr>
              <a:t> sekä rytmikäs musiikki ja laulu.</a:t>
            </a:r>
            <a:endParaRPr lang="fi-FI"/>
          </a:p>
          <a:p>
            <a:pPr marL="133985" indent="-133985"/>
            <a:endParaRPr lang="fi-FI" sz="2000">
              <a:solidFill>
                <a:srgbClr val="2B292D"/>
              </a:solidFill>
              <a:ea typeface="+mn-lt"/>
              <a:cs typeface="+mn-lt"/>
            </a:endParaRPr>
          </a:p>
          <a:p>
            <a:pPr marL="342900" indent="-342900"/>
            <a:r>
              <a:rPr lang="fi-FI" sz="2000">
                <a:solidFill>
                  <a:srgbClr val="2B292D"/>
                </a:solidFill>
                <a:ea typeface="+mn-lt"/>
                <a:cs typeface="+mn-lt"/>
              </a:rPr>
              <a:t>Tarkoitus on, että lasten kanssa </a:t>
            </a:r>
            <a:r>
              <a:rPr lang="fi-FI" sz="2000" u="sng">
                <a:solidFill>
                  <a:srgbClr val="2B292D"/>
                </a:solidFill>
                <a:ea typeface="+mn-lt"/>
                <a:cs typeface="+mn-lt"/>
              </a:rPr>
              <a:t>jaetaan yhdessä</a:t>
            </a:r>
            <a:r>
              <a:rPr lang="fi-FI" sz="2000">
                <a:solidFill>
                  <a:srgbClr val="2B292D"/>
                </a:solidFill>
                <a:ea typeface="+mn-lt"/>
                <a:cs typeface="+mn-lt"/>
              </a:rPr>
              <a:t> havaintoja, opitaan nimeämään asioita ja esineitä.</a:t>
            </a:r>
            <a:endParaRPr lang="fi-FI" sz="2000">
              <a:solidFill>
                <a:srgbClr val="2B292D"/>
              </a:solidFill>
              <a:cs typeface="Arial"/>
            </a:endParaRPr>
          </a:p>
          <a:p>
            <a:pPr marL="133985" indent="-133985"/>
            <a:endParaRPr lang="fi-FI" sz="2000">
              <a:solidFill>
                <a:srgbClr val="2B292D"/>
              </a:solidFill>
              <a:ea typeface="+mn-lt"/>
              <a:cs typeface="+mn-lt"/>
            </a:endParaRPr>
          </a:p>
          <a:p>
            <a:pPr marL="0" indent="0">
              <a:buNone/>
            </a:pPr>
            <a:endParaRPr lang="fi-FI" sz="2000">
              <a:solidFill>
                <a:srgbClr val="2B292D"/>
              </a:solidFill>
              <a:ea typeface="+mn-lt"/>
              <a:cs typeface="+mn-lt"/>
            </a:endParaRPr>
          </a:p>
          <a:p>
            <a:pPr marL="133985" indent="-133985"/>
            <a:endParaRPr lang="fi-FI" sz="2000">
              <a:solidFill>
                <a:srgbClr val="2B292D"/>
              </a:solidFill>
              <a:ea typeface="+mn-lt"/>
              <a:cs typeface="+mn-lt"/>
            </a:endParaRPr>
          </a:p>
          <a:p>
            <a:pPr marL="133985" indent="-133985"/>
            <a:endParaRPr lang="fi-FI" sz="2000" b="1">
              <a:solidFill>
                <a:srgbClr val="2B292D"/>
              </a:solidFill>
              <a:ea typeface="+mn-lt"/>
              <a:cs typeface="+mn-lt"/>
            </a:endParaRPr>
          </a:p>
          <a:p>
            <a:pPr marL="133985" indent="-133985"/>
            <a:endParaRPr lang="fi-FI" sz="2000" b="1">
              <a:solidFill>
                <a:srgbClr val="2B292D"/>
              </a:solidFill>
              <a:ea typeface="+mn-lt"/>
              <a:cs typeface="+mn-lt"/>
            </a:endParaRPr>
          </a:p>
          <a:p>
            <a:pPr marL="0" indent="0">
              <a:buNone/>
            </a:pPr>
            <a:endParaRPr lang="fi-FI" sz="2000" b="1">
              <a:solidFill>
                <a:srgbClr val="2B292D"/>
              </a:solidFill>
              <a:cs typeface="Arial"/>
            </a:endParaRPr>
          </a:p>
        </p:txBody>
      </p:sp>
      <p:sp>
        <p:nvSpPr>
          <p:cNvPr id="4" name="Tekstiruutu 3">
            <a:extLst>
              <a:ext uri="{FF2B5EF4-FFF2-40B4-BE49-F238E27FC236}">
                <a16:creationId xmlns:a16="http://schemas.microsoft.com/office/drawing/2014/main" id="{37D9E459-3CD2-F1F6-7B32-36FFCE733BB1}"/>
              </a:ext>
            </a:extLst>
          </p:cNvPr>
          <p:cNvSpPr txBox="1"/>
          <p:nvPr/>
        </p:nvSpPr>
        <p:spPr>
          <a:xfrm>
            <a:off x="958272" y="5786287"/>
            <a:ext cx="229465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cs typeface="Arial"/>
              </a:rPr>
              <a:t>Lähde : </a:t>
            </a:r>
            <a:r>
              <a:rPr lang="fi-FI" sz="1400">
                <a:solidFill>
                  <a:srgbClr val="2B292D"/>
                </a:solidFill>
                <a:cs typeface="Arial"/>
                <a:hlinkClick r:id="rId2"/>
              </a:rPr>
              <a:t>Lapsi - Mediapoluilla</a:t>
            </a:r>
            <a:endParaRPr lang="fi-FI"/>
          </a:p>
        </p:txBody>
      </p:sp>
      <p:sp>
        <p:nvSpPr>
          <p:cNvPr id="5" name="Tekstiruutu 4">
            <a:extLst>
              <a:ext uri="{FF2B5EF4-FFF2-40B4-BE49-F238E27FC236}">
                <a16:creationId xmlns:a16="http://schemas.microsoft.com/office/drawing/2014/main" id="{8E1662C3-61EE-E2F7-BCEC-00C727B5E537}"/>
              </a:ext>
            </a:extLst>
          </p:cNvPr>
          <p:cNvSpPr txBox="1"/>
          <p:nvPr/>
        </p:nvSpPr>
        <p:spPr>
          <a:xfrm>
            <a:off x="2341696" y="4689744"/>
            <a:ext cx="600075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b="1" dirty="0">
                <a:solidFill>
                  <a:srgbClr val="2B292D"/>
                </a:solidFill>
                <a:cs typeface="Arial"/>
              </a:rPr>
              <a:t>Pohdittavaksi:</a:t>
            </a:r>
            <a:r>
              <a:rPr lang="fi-FI" sz="2000" b="1" dirty="0">
                <a:solidFill>
                  <a:srgbClr val="2B292D"/>
                </a:solidFill>
                <a:cs typeface="Arial"/>
              </a:rPr>
              <a:t> </a:t>
            </a:r>
            <a:r>
              <a:rPr lang="fi-FI" b="1" dirty="0">
                <a:solidFill>
                  <a:srgbClr val="2B292D"/>
                </a:solidFill>
                <a:cs typeface="Arial"/>
              </a:rPr>
              <a:t>Mitkä ovat alle 2-vuotiaan mediat?</a:t>
            </a:r>
          </a:p>
        </p:txBody>
      </p:sp>
      <p:sp>
        <p:nvSpPr>
          <p:cNvPr id="6" name="Tekstiruutu 5">
            <a:extLst>
              <a:ext uri="{FF2B5EF4-FFF2-40B4-BE49-F238E27FC236}">
                <a16:creationId xmlns:a16="http://schemas.microsoft.com/office/drawing/2014/main" id="{FC15AEFD-9E79-A63F-C297-1C1E79C18B5E}"/>
              </a:ext>
            </a:extLst>
          </p:cNvPr>
          <p:cNvSpPr txBox="1"/>
          <p:nvPr/>
        </p:nvSpPr>
        <p:spPr>
          <a:xfrm>
            <a:off x="3822370" y="5343896"/>
            <a:ext cx="2857499" cy="8411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err="1"/>
          </a:p>
        </p:txBody>
      </p:sp>
    </p:spTree>
    <p:extLst>
      <p:ext uri="{BB962C8B-B14F-4D97-AF65-F5344CB8AC3E}">
        <p14:creationId xmlns:p14="http://schemas.microsoft.com/office/powerpoint/2010/main" val="123127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teksti, kuvakaappaus, Fontti&#10;&#10;Kuvaus luotu automaattisesti">
            <a:extLst>
              <a:ext uri="{FF2B5EF4-FFF2-40B4-BE49-F238E27FC236}">
                <a16:creationId xmlns:a16="http://schemas.microsoft.com/office/drawing/2014/main" id="{92216842-4E12-E51E-C9BE-6F8D307BEF0A}"/>
              </a:ext>
            </a:extLst>
          </p:cNvPr>
          <p:cNvPicPr>
            <a:picLocks noChangeAspect="1"/>
          </p:cNvPicPr>
          <p:nvPr/>
        </p:nvPicPr>
        <p:blipFill>
          <a:blip r:embed="rId2"/>
          <a:stretch>
            <a:fillRect/>
          </a:stretch>
        </p:blipFill>
        <p:spPr>
          <a:xfrm>
            <a:off x="457588" y="138991"/>
            <a:ext cx="5752572" cy="6570132"/>
          </a:xfrm>
          <a:prstGeom prst="rect">
            <a:avLst/>
          </a:prstGeom>
        </p:spPr>
      </p:pic>
      <p:pic>
        <p:nvPicPr>
          <p:cNvPr id="4" name="Kuva 3" descr="Kuva, joka sisältää kohteen teksti, kuvakaappaus, Fontti, numero&#10;&#10;Kuvaus luotu automaattisesti">
            <a:extLst>
              <a:ext uri="{FF2B5EF4-FFF2-40B4-BE49-F238E27FC236}">
                <a16:creationId xmlns:a16="http://schemas.microsoft.com/office/drawing/2014/main" id="{451F7BE5-462F-83B0-90DB-C02F5FB28EB4}"/>
              </a:ext>
            </a:extLst>
          </p:cNvPr>
          <p:cNvPicPr>
            <a:picLocks noChangeAspect="1"/>
          </p:cNvPicPr>
          <p:nvPr/>
        </p:nvPicPr>
        <p:blipFill>
          <a:blip r:embed="rId3"/>
          <a:stretch>
            <a:fillRect/>
          </a:stretch>
        </p:blipFill>
        <p:spPr>
          <a:xfrm>
            <a:off x="6312726" y="1816947"/>
            <a:ext cx="5417755" cy="4002228"/>
          </a:xfrm>
          <a:prstGeom prst="rect">
            <a:avLst/>
          </a:prstGeom>
        </p:spPr>
      </p:pic>
      <p:sp>
        <p:nvSpPr>
          <p:cNvPr id="5" name="Tekstiruutu 4">
            <a:extLst>
              <a:ext uri="{FF2B5EF4-FFF2-40B4-BE49-F238E27FC236}">
                <a16:creationId xmlns:a16="http://schemas.microsoft.com/office/drawing/2014/main" id="{A334FBE1-484E-7ADF-129F-FA904104139F}"/>
              </a:ext>
            </a:extLst>
          </p:cNvPr>
          <p:cNvSpPr txBox="1"/>
          <p:nvPr/>
        </p:nvSpPr>
        <p:spPr>
          <a:xfrm>
            <a:off x="7699829" y="6357257"/>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400">
                <a:solidFill>
                  <a:srgbClr val="2B292D"/>
                </a:solidFill>
              </a:rPr>
              <a:t>Lähde : </a:t>
            </a:r>
            <a:r>
              <a:rPr lang="fi-FI" sz="1400" u="sng">
                <a:solidFill>
                  <a:srgbClr val="0563C1"/>
                </a:solidFill>
                <a:cs typeface="Segoe UI"/>
                <a:hlinkClick r:id="rId4"/>
              </a:rPr>
              <a:t>Lapsi - Mediapoluilla</a:t>
            </a:r>
            <a:r>
              <a:rPr lang="fi-FI" sz="1400">
                <a:cs typeface="Arial"/>
              </a:rPr>
              <a:t>​</a:t>
            </a:r>
            <a:endParaRPr lang="fi-FI"/>
          </a:p>
        </p:txBody>
      </p:sp>
    </p:spTree>
    <p:extLst>
      <p:ext uri="{BB962C8B-B14F-4D97-AF65-F5344CB8AC3E}">
        <p14:creationId xmlns:p14="http://schemas.microsoft.com/office/powerpoint/2010/main" val="909536917"/>
      </p:ext>
    </p:extLst>
  </p:cSld>
  <p:clrMapOvr>
    <a:masterClrMapping/>
  </p:clrMapOvr>
</p:sld>
</file>

<file path=ppt/theme/theme1.xml><?xml version="1.0" encoding="utf-8"?>
<a:theme xmlns:a="http://schemas.openxmlformats.org/drawingml/2006/main" name="Kouvola">
  <a:themeElements>
    <a:clrScheme name="Kouvola">
      <a:dk1>
        <a:sysClr val="windowText" lastClr="000000"/>
      </a:dk1>
      <a:lt1>
        <a:sysClr val="window" lastClr="FFFFFF"/>
      </a:lt1>
      <a:dk2>
        <a:srgbClr val="28482B"/>
      </a:dk2>
      <a:lt2>
        <a:srgbClr val="E7E6E6"/>
      </a:lt2>
      <a:accent1>
        <a:srgbClr val="CEFF23"/>
      </a:accent1>
      <a:accent2>
        <a:srgbClr val="A75042"/>
      </a:accent2>
      <a:accent3>
        <a:srgbClr val="28482B"/>
      </a:accent3>
      <a:accent4>
        <a:srgbClr val="97B3D4"/>
      </a:accent4>
      <a:accent5>
        <a:srgbClr val="000000"/>
      </a:accent5>
      <a:accent6>
        <a:srgbClr val="7F7F7F"/>
      </a:accent6>
      <a:hlink>
        <a:srgbClr val="0563C1"/>
      </a:hlink>
      <a:folHlink>
        <a:srgbClr val="954F72"/>
      </a:folHlink>
    </a:clrScheme>
    <a:fontScheme name="Arial Narrow - Arial">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Kouvola_esitysmallipohja_2022" id="{920C091D-0194-4B76-A49D-304726FE087A}" vid="{9105EFCA-9D97-41B8-B7DE-26C4F4359098}"/>
    </a:ext>
  </a:extLst>
</a:theme>
</file>

<file path=ppt/theme/theme10.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11.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3.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4.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5.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6.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7.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8.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9.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5D115B007AD28241AA9B6D5BD09523AE" ma:contentTypeVersion="5" ma:contentTypeDescription="Luo uusi asiakirja." ma:contentTypeScope="" ma:versionID="a60293a855b62714f5fe229e37d20294">
  <xsd:schema xmlns:xsd="http://www.w3.org/2001/XMLSchema" xmlns:xs="http://www.w3.org/2001/XMLSchema" xmlns:p="http://schemas.microsoft.com/office/2006/metadata/properties" xmlns:ns2="1005a412-d6f0-49db-82cf-a5030e1757fd" xmlns:ns3="e529d6d5-196a-4d05-9e70-2f89fd11d926" targetNamespace="http://schemas.microsoft.com/office/2006/metadata/properties" ma:root="true" ma:fieldsID="f7ba7e9a524571533d878978f6b90b24" ns2:_="" ns3:_="">
    <xsd:import namespace="1005a412-d6f0-49db-82cf-a5030e1757fd"/>
    <xsd:import namespace="e529d6d5-196a-4d05-9e70-2f89fd11d92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5a412-d6f0-49db-82cf-a5030e175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29d6d5-196a-4d05-9e70-2f89fd11d926"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399F70-1CAD-4149-BDB8-05512B756262}">
  <ds:schemaRefs>
    <ds:schemaRef ds:uri="1005a412-d6f0-49db-82cf-a5030e1757fd"/>
    <ds:schemaRef ds:uri="e529d6d5-196a-4d05-9e70-2f89fd11d9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0599A74-4C5E-4F35-9789-D724977EBDCD}">
  <ds:schemaRefs>
    <ds:schemaRef ds:uri="1005a412-d6f0-49db-82cf-a5030e1757fd"/>
    <ds:schemaRef ds:uri="e529d6d5-196a-4d05-9e70-2f89fd11d9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5F1550-EB9B-47FC-825E-C8E237E991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Laajakuva</PresentationFormat>
  <Slides>29</Slides>
  <Notes>0</Notes>
  <HiddenSlides>0</HiddenSlides>
  <ScaleCrop>false</ScaleCrop>
  <HeadingPairs>
    <vt:vector size="4" baseType="variant">
      <vt:variant>
        <vt:lpstr>Teema</vt:lpstr>
      </vt:variant>
      <vt:variant>
        <vt:i4>11</vt:i4>
      </vt:variant>
      <vt:variant>
        <vt:lpstr>Dian otsikot</vt:lpstr>
      </vt:variant>
      <vt:variant>
        <vt:i4>29</vt:i4>
      </vt:variant>
    </vt:vector>
  </HeadingPairs>
  <TitlesOfParts>
    <vt:vector size="40" baseType="lpstr">
      <vt:lpstr>Kouvola</vt:lpstr>
      <vt:lpstr>Kymenhva-2022</vt:lpstr>
      <vt:lpstr>Kymenhva-2022</vt:lpstr>
      <vt:lpstr>Kymenhva-2022</vt:lpstr>
      <vt:lpstr>Kymenhva-2022</vt:lpstr>
      <vt:lpstr>Kymenhva-2022</vt:lpstr>
      <vt:lpstr>Kymenhva-2022</vt:lpstr>
      <vt:lpstr>Kymenhva-2022</vt:lpstr>
      <vt:lpstr>Kymenhva-2022</vt:lpstr>
      <vt:lpstr>Kymenhva-2022</vt:lpstr>
      <vt:lpstr>Kymenhva-2022</vt:lpstr>
      <vt:lpstr>Media pienten lasten elämässä webinaari 13.11.2023</vt:lpstr>
      <vt:lpstr>Mikä media? </vt:lpstr>
      <vt:lpstr>PowerPoint-esitys</vt:lpstr>
      <vt:lpstr>PowerPoint-esitys</vt:lpstr>
      <vt:lpstr>Mediakasvatuksen tarkoitus varhaiskasvatuksessa on, että se </vt:lpstr>
      <vt:lpstr>Mediakasvatus varhaiskasvatuksessa</vt:lpstr>
      <vt:lpstr>Alle 3-vuotiaan kanssa huomioitavaa:</vt:lpstr>
      <vt:lpstr>Mediakasvatus, alle 2-vuotiaat lapset</vt:lpstr>
      <vt:lpstr>PowerPoint-esitys</vt:lpstr>
      <vt:lpstr>Mediakasvatus, 2–3-vuotiaat lapset </vt:lpstr>
      <vt:lpstr>PowerPoint-esitys</vt:lpstr>
      <vt:lpstr>Mediakasvatus varhaiskasvatuksessa </vt:lpstr>
      <vt:lpstr>Mediakasvatus varhaiskasvatuksessa </vt:lpstr>
      <vt:lpstr>Mediakasvatus varhaiskasvatuksessa </vt:lpstr>
      <vt:lpstr>PowerPoint-esitys</vt:lpstr>
      <vt:lpstr>Esimerkkejä sovelluksista </vt:lpstr>
      <vt:lpstr>Tärkeää pienten lasten digihyvinvoinnin tukemisessa:  </vt:lpstr>
      <vt:lpstr>Medialaitteiden käyttö pienten lasten kielen kehityksen tukemisessa.</vt:lpstr>
      <vt:lpstr>Vuorovaikutuksen oppimisen ABC</vt:lpstr>
      <vt:lpstr>Vuorovaikutuksen laatu</vt:lpstr>
      <vt:lpstr>Media ja lapsen tarpeet?</vt:lpstr>
      <vt:lpstr>Tutkimuksia ja artikkeleita</vt:lpstr>
      <vt:lpstr>Miten sovittaa omat aikuiset vuorovaikutustarpeet lapsen kehityksen tarpeisiin</vt:lpstr>
      <vt:lpstr>Mitä mediasta ei lapselle?</vt:lpstr>
      <vt:lpstr>Väline ja sisältö</vt:lpstr>
      <vt:lpstr>10 vinkkiä 3-vuotiaan mediareppuun</vt:lpstr>
      <vt:lpstr>10 vinkkiä jatkuu</vt:lpstr>
      <vt:lpstr>PowerPoint-esitys</vt:lpstr>
      <vt:lpstr>PowerPoint-esitys</vt:lpstr>
    </vt:vector>
  </TitlesOfParts>
  <Company>Kymsote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Positiivinen mediakasvatus ja kännykän käyttö kielen kehityksen tukemisessa</dc:title>
  <dc:creator>Hilden Anne</dc:creator>
  <cp:revision>18</cp:revision>
  <dcterms:created xsi:type="dcterms:W3CDTF">2021-11-04T12:30:16Z</dcterms:created>
  <dcterms:modified xsi:type="dcterms:W3CDTF">2023-11-24T18:47:00Z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0x0101005D115B007AD28241AA9B6D5BD09523AE</vt:lpwstr>
  </property>
  <property fmtid="{D5CDD505-2E9C-101B-9397-08002B2CF9AE}" pid="3" name="MediaServiceImageTags">
    <vt:lpwstr/>
  </property>
  <property fmtid="{D5CDD505-2E9C-101B-9397-08002B2CF9AE}" pid="4" name="Order">
    <vt:r8>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