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0" r:id="rId4"/>
    <p:sldMasterId id="2147483702" r:id="rId5"/>
    <p:sldMasterId id="2147483718" r:id="rId6"/>
    <p:sldMasterId id="2147483734" r:id="rId7"/>
    <p:sldMasterId id="2147483750" r:id="rId8"/>
    <p:sldMasterId id="2147483766" r:id="rId9"/>
    <p:sldMasterId id="2147483782" r:id="rId10"/>
    <p:sldMasterId id="2147483798" r:id="rId11"/>
    <p:sldMasterId id="2147483814" r:id="rId12"/>
    <p:sldMasterId id="2147483830" r:id="rId13"/>
    <p:sldMasterId id="2147483648" r:id="rId14"/>
    <p:sldMasterId id="2147483685" r:id="rId15"/>
  </p:sldMasterIdLst>
  <p:sldIdLst>
    <p:sldId id="267" r:id="rId16"/>
    <p:sldId id="277" r:id="rId17"/>
    <p:sldId id="266" r:id="rId18"/>
    <p:sldId id="265" r:id="rId19"/>
    <p:sldId id="264" r:id="rId20"/>
    <p:sldId id="263" r:id="rId21"/>
    <p:sldId id="262" r:id="rId22"/>
    <p:sldId id="261" r:id="rId23"/>
    <p:sldId id="260" r:id="rId24"/>
    <p:sldId id="259" r:id="rId25"/>
    <p:sldId id="258" r:id="rId26"/>
    <p:sldId id="285" r:id="rId27"/>
    <p:sldId id="278" r:id="rId28"/>
    <p:sldId id="284" r:id="rId29"/>
    <p:sldId id="279" r:id="rId30"/>
    <p:sldId id="287" r:id="rId31"/>
    <p:sldId id="283" r:id="rId32"/>
    <p:sldId id="281" r:id="rId33"/>
    <p:sldId id="282" r:id="rId34"/>
    <p:sldId id="268" r:id="rId35"/>
    <p:sldId id="270" r:id="rId36"/>
    <p:sldId id="269" r:id="rId37"/>
    <p:sldId id="271" r:id="rId38"/>
    <p:sldId id="273" r:id="rId39"/>
    <p:sldId id="272" r:id="rId40"/>
    <p:sldId id="274" r:id="rId41"/>
    <p:sldId id="275" r:id="rId42"/>
    <p:sldId id="286" r:id="rId43"/>
    <p:sldId id="276" r:id="rId4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B34ACB-8133-4089-B0CA-7BE95FB1D1B2}" v="7" dt="2023-05-10T05:02:56.2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microsoft.com/office/2016/11/relationships/changesInfo" Target="changesInfos/changesInfo1.xml"/><Relationship Id="rId10" Type="http://schemas.openxmlformats.org/officeDocument/2006/relationships/slideMaster" Target="slideMasters/slideMaster7.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yyrynen Marika" userId="fe2cc981-1121-4ec1-a133-0de6f3e7f967" providerId="ADAL" clId="{0DB34ACB-8133-4089-B0CA-7BE95FB1D1B2}"/>
    <pc:docChg chg="custSel addSld modSld">
      <pc:chgData name="Hyyrynen Marika" userId="fe2cc981-1121-4ec1-a133-0de6f3e7f967" providerId="ADAL" clId="{0DB34ACB-8133-4089-B0CA-7BE95FB1D1B2}" dt="2023-05-10T05:07:52.123" v="534" actId="20577"/>
      <pc:docMkLst>
        <pc:docMk/>
      </pc:docMkLst>
      <pc:sldChg chg="addSp modSp mod">
        <pc:chgData name="Hyyrynen Marika" userId="fe2cc981-1121-4ec1-a133-0de6f3e7f967" providerId="ADAL" clId="{0DB34ACB-8133-4089-B0CA-7BE95FB1D1B2}" dt="2023-05-10T05:07:52.123" v="534" actId="20577"/>
        <pc:sldMkLst>
          <pc:docMk/>
          <pc:sldMk cId="651290294" sldId="279"/>
        </pc:sldMkLst>
        <pc:spChg chg="add mod">
          <ac:chgData name="Hyyrynen Marika" userId="fe2cc981-1121-4ec1-a133-0de6f3e7f967" providerId="ADAL" clId="{0DB34ACB-8133-4089-B0CA-7BE95FB1D1B2}" dt="2023-05-10T05:06:54.403" v="526" actId="1076"/>
          <ac:spMkLst>
            <pc:docMk/>
            <pc:sldMk cId="651290294" sldId="279"/>
            <ac:spMk id="12" creationId="{79C0F876-37F5-CBF3-5CBD-114DBD81E53D}"/>
          </ac:spMkLst>
        </pc:spChg>
        <pc:spChg chg="add mod">
          <ac:chgData name="Hyyrynen Marika" userId="fe2cc981-1121-4ec1-a133-0de6f3e7f967" providerId="ADAL" clId="{0DB34ACB-8133-4089-B0CA-7BE95FB1D1B2}" dt="2023-05-10T05:07:52.123" v="534" actId="20577"/>
          <ac:spMkLst>
            <pc:docMk/>
            <pc:sldMk cId="651290294" sldId="279"/>
            <ac:spMk id="13" creationId="{85FD66E3-3733-17CE-2124-51C848E4A2BC}"/>
          </ac:spMkLst>
        </pc:spChg>
      </pc:sldChg>
      <pc:sldChg chg="modSp mod">
        <pc:chgData name="Hyyrynen Marika" userId="fe2cc981-1121-4ec1-a133-0de6f3e7f967" providerId="ADAL" clId="{0DB34ACB-8133-4089-B0CA-7BE95FB1D1B2}" dt="2023-05-03T11:43:43.104" v="16" actId="1076"/>
        <pc:sldMkLst>
          <pc:docMk/>
          <pc:sldMk cId="695260057" sldId="282"/>
        </pc:sldMkLst>
        <pc:spChg chg="mod">
          <ac:chgData name="Hyyrynen Marika" userId="fe2cc981-1121-4ec1-a133-0de6f3e7f967" providerId="ADAL" clId="{0DB34ACB-8133-4089-B0CA-7BE95FB1D1B2}" dt="2023-05-03T11:43:43.104" v="16" actId="1076"/>
          <ac:spMkLst>
            <pc:docMk/>
            <pc:sldMk cId="695260057" sldId="282"/>
            <ac:spMk id="2" creationId="{C15241D5-3316-331B-9E67-4B698A34E0C0}"/>
          </ac:spMkLst>
        </pc:spChg>
        <pc:spChg chg="mod">
          <ac:chgData name="Hyyrynen Marika" userId="fe2cc981-1121-4ec1-a133-0de6f3e7f967" providerId="ADAL" clId="{0DB34ACB-8133-4089-B0CA-7BE95FB1D1B2}" dt="2023-05-03T11:43:00.003" v="2" actId="1076"/>
          <ac:spMkLst>
            <pc:docMk/>
            <pc:sldMk cId="695260057" sldId="282"/>
            <ac:spMk id="3" creationId="{0365130E-1686-42B3-73F9-3693D05A38DA}"/>
          </ac:spMkLst>
        </pc:spChg>
        <pc:picChg chg="mod">
          <ac:chgData name="Hyyrynen Marika" userId="fe2cc981-1121-4ec1-a133-0de6f3e7f967" providerId="ADAL" clId="{0DB34ACB-8133-4089-B0CA-7BE95FB1D1B2}" dt="2023-05-03T11:43:21.951" v="10" actId="1076"/>
          <ac:picMkLst>
            <pc:docMk/>
            <pc:sldMk cId="695260057" sldId="282"/>
            <ac:picMk id="4" creationId="{BFA9D756-EEB5-C640-359F-501ABE2E641A}"/>
          </ac:picMkLst>
        </pc:picChg>
        <pc:picChg chg="mod">
          <ac:chgData name="Hyyrynen Marika" userId="fe2cc981-1121-4ec1-a133-0de6f3e7f967" providerId="ADAL" clId="{0DB34ACB-8133-4089-B0CA-7BE95FB1D1B2}" dt="2023-05-03T11:43:38.991" v="15" actId="1076"/>
          <ac:picMkLst>
            <pc:docMk/>
            <pc:sldMk cId="695260057" sldId="282"/>
            <ac:picMk id="5" creationId="{9364B17A-A96F-FCB3-CA67-64A6C36263C8}"/>
          </ac:picMkLst>
        </pc:picChg>
        <pc:picChg chg="mod">
          <ac:chgData name="Hyyrynen Marika" userId="fe2cc981-1121-4ec1-a133-0de6f3e7f967" providerId="ADAL" clId="{0DB34ACB-8133-4089-B0CA-7BE95FB1D1B2}" dt="2023-05-03T11:43:29.957" v="13" actId="1076"/>
          <ac:picMkLst>
            <pc:docMk/>
            <pc:sldMk cId="695260057" sldId="282"/>
            <ac:picMk id="6" creationId="{27E4A641-88C0-C36A-B356-C59A1C471591}"/>
          </ac:picMkLst>
        </pc:picChg>
      </pc:sldChg>
      <pc:sldChg chg="addSp delSp modSp new mod">
        <pc:chgData name="Hyyrynen Marika" userId="fe2cc981-1121-4ec1-a133-0de6f3e7f967" providerId="ADAL" clId="{0DB34ACB-8133-4089-B0CA-7BE95FB1D1B2}" dt="2023-05-10T05:02:24.120" v="37" actId="478"/>
        <pc:sldMkLst>
          <pc:docMk/>
          <pc:sldMk cId="1786920713" sldId="287"/>
        </pc:sldMkLst>
        <pc:spChg chg="del">
          <ac:chgData name="Hyyrynen Marika" userId="fe2cc981-1121-4ec1-a133-0de6f3e7f967" providerId="ADAL" clId="{0DB34ACB-8133-4089-B0CA-7BE95FB1D1B2}" dt="2023-05-03T12:45:52.609" v="21" actId="478"/>
          <ac:spMkLst>
            <pc:docMk/>
            <pc:sldMk cId="1786920713" sldId="287"/>
            <ac:spMk id="2" creationId="{BE50CA2D-01F6-F01A-8B98-AB8ACCCD7C23}"/>
          </ac:spMkLst>
        </pc:spChg>
        <pc:spChg chg="add del mod">
          <ac:chgData name="Hyyrynen Marika" userId="fe2cc981-1121-4ec1-a133-0de6f3e7f967" providerId="ADAL" clId="{0DB34ACB-8133-4089-B0CA-7BE95FB1D1B2}" dt="2023-05-10T05:02:24.120" v="37" actId="478"/>
          <ac:spMkLst>
            <pc:docMk/>
            <pc:sldMk cId="1786920713" sldId="287"/>
            <ac:spMk id="3" creationId="{16C4B8D5-E516-E14C-199F-38721F7F6C1D}"/>
          </ac:spMkLst>
        </pc:spChg>
        <pc:spChg chg="del">
          <ac:chgData name="Hyyrynen Marika" userId="fe2cc981-1121-4ec1-a133-0de6f3e7f967" providerId="ADAL" clId="{0DB34ACB-8133-4089-B0CA-7BE95FB1D1B2}" dt="2023-05-03T12:45:50.427" v="20" actId="478"/>
          <ac:spMkLst>
            <pc:docMk/>
            <pc:sldMk cId="1786920713" sldId="287"/>
            <ac:spMk id="3" creationId="{45D8781A-41E1-0BCF-92DD-CA87C076BA56}"/>
          </ac:spMkLst>
        </pc:spChg>
        <pc:spChg chg="add del mod">
          <ac:chgData name="Hyyrynen Marika" userId="fe2cc981-1121-4ec1-a133-0de6f3e7f967" providerId="ADAL" clId="{0DB34ACB-8133-4089-B0CA-7BE95FB1D1B2}" dt="2023-05-10T05:02:15.499" v="34" actId="478"/>
          <ac:spMkLst>
            <pc:docMk/>
            <pc:sldMk cId="1786920713" sldId="287"/>
            <ac:spMk id="6" creationId="{CB19179D-EC8A-322C-130E-6433547CEB9D}"/>
          </ac:spMkLst>
        </pc:spChg>
        <pc:spChg chg="add del mod">
          <ac:chgData name="Hyyrynen Marika" userId="fe2cc981-1121-4ec1-a133-0de6f3e7f967" providerId="ADAL" clId="{0DB34ACB-8133-4089-B0CA-7BE95FB1D1B2}" dt="2023-05-10T05:02:20.762" v="35" actId="478"/>
          <ac:spMkLst>
            <pc:docMk/>
            <pc:sldMk cId="1786920713" sldId="287"/>
            <ac:spMk id="7" creationId="{8805BC91-7ABF-AFDB-20E1-283BA0EA6223}"/>
          </ac:spMkLst>
        </pc:spChg>
        <pc:picChg chg="add del mod">
          <ac:chgData name="Hyyrynen Marika" userId="fe2cc981-1121-4ec1-a133-0de6f3e7f967" providerId="ADAL" clId="{0DB34ACB-8133-4089-B0CA-7BE95FB1D1B2}" dt="2023-05-10T05:02:13.383" v="33" actId="478"/>
          <ac:picMkLst>
            <pc:docMk/>
            <pc:sldMk cId="1786920713" sldId="287"/>
            <ac:picMk id="2" creationId="{0C4C1473-F38C-84E3-A390-BEB99BB608BB}"/>
          </ac:picMkLst>
        </pc:picChg>
        <pc:picChg chg="add mod">
          <ac:chgData name="Hyyrynen Marika" userId="fe2cc981-1121-4ec1-a133-0de6f3e7f967" providerId="ADAL" clId="{0DB34ACB-8133-4089-B0CA-7BE95FB1D1B2}" dt="2023-05-03T12:45:59.199" v="23" actId="1076"/>
          <ac:picMkLst>
            <pc:docMk/>
            <pc:sldMk cId="1786920713" sldId="287"/>
            <ac:picMk id="4" creationId="{CD82A813-0001-F7C6-AAA7-44C2197369B9}"/>
          </ac:picMkLst>
        </pc:picChg>
        <pc:picChg chg="add del mod">
          <ac:chgData name="Hyyrynen Marika" userId="fe2cc981-1121-4ec1-a133-0de6f3e7f967" providerId="ADAL" clId="{0DB34ACB-8133-4089-B0CA-7BE95FB1D1B2}" dt="2023-05-10T05:02:21.584" v="36" actId="478"/>
          <ac:picMkLst>
            <pc:docMk/>
            <pc:sldMk cId="1786920713" sldId="287"/>
            <ac:picMk id="5" creationId="{515BA20E-6630-FB7E-165E-5810B109EB01}"/>
          </ac:picMkLst>
        </pc:pic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5.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30A63396-4CD2-4985-AE1C-D17D418DBFCE}"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30A63396-4CD2-4985-AE1C-D17D418DBFCE}"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6105F8FC-491E-400C-A173-75BB3BCA3FD4}"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16D4AD5-B09B-44E2-BECA-626B2BA5E323}"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BB7D213B-E142-4289-93AD-7A1D37867AC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59C11F52-20C9-4D9F-8F0E-DFA54109E693}"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0880DB8F-2A99-47C2-A287-65A2B7319E1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6CE23A3B-47F3-432A-ACC6-109DDB2FDFD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99CE12A-4AB2-4C0F-992A-7A2D04DE84EC}"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6105F8FC-491E-400C-A173-75BB3BCA3FD4}"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96D9665-2BF7-429C-AC24-816024DA82EC}"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0F42814-6241-418C-85C5-87BAD7C4E97D}"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98D07B6F-B91C-4A28-A4ED-E060E915359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FF9051-40BD-43AD-9F35-255B552DF2C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30A63396-4CD2-4985-AE1C-D17D418DBFCE}"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6105F8FC-491E-400C-A173-75BB3BCA3FD4}"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16D4AD5-B09B-44E2-BECA-626B2BA5E323}"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BB7D213B-E142-4289-93AD-7A1D37867AC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59C11F52-20C9-4D9F-8F0E-DFA54109E693}"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16D4AD5-B09B-44E2-BECA-626B2BA5E323}"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0880DB8F-2A99-47C2-A287-65A2B7319E1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6CE23A3B-47F3-432A-ACC6-109DDB2FDFD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99CE12A-4AB2-4C0F-992A-7A2D04DE84EC}"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96D9665-2BF7-429C-AC24-816024DA82EC}"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0F42814-6241-418C-85C5-87BAD7C4E97D}"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98D07B6F-B91C-4A28-A4ED-E060E915359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FF9051-40BD-43AD-9F35-255B552DF2C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BB7D213B-E142-4289-93AD-7A1D37867AC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30A63396-4CD2-4985-AE1C-D17D418DBFCE}"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6105F8FC-491E-400C-A173-75BB3BCA3FD4}"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16D4AD5-B09B-44E2-BECA-626B2BA5E323}"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BB7D213B-E142-4289-93AD-7A1D37867AC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59C11F52-20C9-4D9F-8F0E-DFA54109E693}"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0880DB8F-2A99-47C2-A287-65A2B7319E1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6CE23A3B-47F3-432A-ACC6-109DDB2FDFD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99CE12A-4AB2-4C0F-992A-7A2D04DE84EC}"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59C11F52-20C9-4D9F-8F0E-DFA54109E693}"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96D9665-2BF7-429C-AC24-816024DA82EC}"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0F42814-6241-418C-85C5-87BAD7C4E97D}"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98D07B6F-B91C-4A28-A4ED-E060E915359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FF9051-40BD-43AD-9F35-255B552DF2C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30A63396-4CD2-4985-AE1C-D17D418DBFCE}"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6105F8FC-491E-400C-A173-75BB3BCA3FD4}"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16D4AD5-B09B-44E2-BECA-626B2BA5E323}"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BB7D213B-E142-4289-93AD-7A1D37867AC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59C11F52-20C9-4D9F-8F0E-DFA54109E693}"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0880DB8F-2A99-47C2-A287-65A2B7319E1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0880DB8F-2A99-47C2-A287-65A2B7319E1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97B3D4"/>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fi-FI" sz="9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9897" y="4914900"/>
            <a:ext cx="10231377" cy="821627"/>
          </a:xfrm>
        </p:spPr>
        <p:txBody>
          <a:bodyPr anchor="b"/>
          <a:lstStyle>
            <a:lvl1pPr algn="l">
              <a:defRPr sz="3600"/>
            </a:lvl1pPr>
          </a:lstStyle>
          <a:p>
            <a:r>
              <a:rPr lang="fi-FI"/>
              <a:t>Muokkaa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9897" y="5805742"/>
            <a:ext cx="10231377" cy="499046"/>
          </a:xfrm>
        </p:spPr>
        <p:txBody>
          <a:bodyPr/>
          <a:lstStyle>
            <a:lvl1pPr marL="0" indent="0" algn="l">
              <a:buNone/>
              <a:defRPr sz="18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a:solidFill>
            <a:schemeClr val="tx1"/>
          </a:solidFill>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Tree>
    <p:extLst>
      <p:ext uri="{BB962C8B-B14F-4D97-AF65-F5344CB8AC3E}">
        <p14:creationId xmlns:p14="http://schemas.microsoft.com/office/powerpoint/2010/main" val="3090706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1_Otsikko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97B3D4"/>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fi-FI" sz="9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9897" y="4914900"/>
            <a:ext cx="10231377" cy="821627"/>
          </a:xfrm>
        </p:spPr>
        <p:txBody>
          <a:bodyPr anchor="b"/>
          <a:lstStyle>
            <a:lvl1pPr algn="l">
              <a:defRPr sz="3600"/>
            </a:lvl1pPr>
          </a:lstStyle>
          <a:p>
            <a:r>
              <a:rPr lang="fi-FI"/>
              <a:t>Muokkaa </a:t>
            </a:r>
            <a:r>
              <a:rPr lang="fi-FI" err="1"/>
              <a:t>perustyyl</a:t>
            </a:r>
            <a:r>
              <a:rPr lang="fi-FI"/>
              <a:t>. </a:t>
            </a:r>
            <a:r>
              <a:rPr lang="fi-FI" err="1"/>
              <a:t>napsautt</a:t>
            </a:r>
            <a:r>
              <a:rPr lang="fi-FI"/>
              <a: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9897" y="5805742"/>
            <a:ext cx="10231377" cy="499046"/>
          </a:xfrm>
        </p:spPr>
        <p:txBody>
          <a:bodyPr/>
          <a:lstStyle>
            <a:lvl1pPr marL="0" indent="0" algn="l">
              <a:buNone/>
              <a:defRPr sz="18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a:t>
            </a:r>
            <a:r>
              <a:rPr lang="fi-FI" err="1"/>
              <a:t>napsautt</a:t>
            </a:r>
            <a:r>
              <a:rPr lang="fi-FI"/>
              <a:t>.</a:t>
            </a:r>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a:solidFill>
            <a:schemeClr val="tx1"/>
          </a:solidFill>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5" name="Tekstin paikkamerkki 4"/>
          <p:cNvSpPr>
            <a:spLocks noGrp="1"/>
          </p:cNvSpPr>
          <p:nvPr>
            <p:ph type="body" sz="quarter" idx="10"/>
          </p:nvPr>
        </p:nvSpPr>
        <p:spPr>
          <a:xfrm>
            <a:off x="979552" y="4932363"/>
            <a:ext cx="10232103" cy="873125"/>
          </a:xfrm>
        </p:spPr>
        <p:txBody>
          <a:bodyPr/>
          <a:lstStyle>
            <a:lvl1pPr marL="0" indent="0">
              <a:buNone/>
              <a:defRPr/>
            </a:lvl1pPr>
          </a:lstStyle>
          <a:p>
            <a:pPr lvl="0"/>
            <a:endParaRPr lang="fi-FI"/>
          </a:p>
          <a:p>
            <a:pPr lvl="0"/>
            <a:endParaRPr lang="fi-FI"/>
          </a:p>
        </p:txBody>
      </p:sp>
    </p:spTree>
    <p:extLst>
      <p:ext uri="{BB962C8B-B14F-4D97-AF65-F5344CB8AC3E}">
        <p14:creationId xmlns:p14="http://schemas.microsoft.com/office/powerpoint/2010/main" val="15656327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reserve="1">
  <p:cSld name="Otsikkodia 2">
    <p:spTree>
      <p:nvGrpSpPr>
        <p:cNvPr id="1" name=""/>
        <p:cNvGrpSpPr/>
        <p:nvPr/>
      </p:nvGrpSpPr>
      <p:grpSpPr>
        <a:xfrm>
          <a:off x="0" y="0"/>
          <a:ext cx="0" cy="0"/>
          <a:chOff x="0" y="0"/>
          <a:chExt cx="0" cy="0"/>
        </a:xfrm>
      </p:grpSpPr>
      <p:pic>
        <p:nvPicPr>
          <p:cNvPr id="26" name="Kuva 25" descr="Perhokalasta joella">
            <a:extLst>
              <a:ext uri="{FF2B5EF4-FFF2-40B4-BE49-F238E27FC236}">
                <a16:creationId xmlns:a16="http://schemas.microsoft.com/office/drawing/2014/main" id="{A95772C7-77B4-444C-BFCE-65A0D245827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194" cy="4987637"/>
          </a:xfrm>
          <a:prstGeom prst="rect">
            <a:avLst/>
          </a:prstGeom>
        </p:spPr>
      </p:pic>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A75042"/>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9897" y="4914900"/>
            <a:ext cx="10231377" cy="821627"/>
          </a:xfrm>
        </p:spPr>
        <p:txBody>
          <a:bodyPr anchor="b"/>
          <a:lstStyle>
            <a:lvl1pPr algn="l">
              <a:defRPr sz="36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9897" y="5805742"/>
            <a:ext cx="10231377" cy="499046"/>
          </a:xfrm>
        </p:spPr>
        <p:txBody>
          <a:bodyPr/>
          <a:lstStyle>
            <a:lvl1pPr marL="0" indent="0" algn="l">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Tree>
    <p:extLst>
      <p:ext uri="{BB962C8B-B14F-4D97-AF65-F5344CB8AC3E}">
        <p14:creationId xmlns:p14="http://schemas.microsoft.com/office/powerpoint/2010/main" val="2125245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 preserve="1">
  <p:cSld name="1_Otsikko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A75042"/>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9897" y="4914900"/>
            <a:ext cx="10231377" cy="821627"/>
          </a:xfrm>
        </p:spPr>
        <p:txBody>
          <a:bodyPr anchor="b"/>
          <a:lstStyle>
            <a:lvl1pPr algn="l">
              <a:defRPr sz="36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9897" y="5805742"/>
            <a:ext cx="10231377" cy="499046"/>
          </a:xfrm>
        </p:spPr>
        <p:txBody>
          <a:bodyPr/>
          <a:lstStyle>
            <a:lvl1pPr marL="0" indent="0" algn="l">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Tree>
    <p:extLst>
      <p:ext uri="{BB962C8B-B14F-4D97-AF65-F5344CB8AC3E}">
        <p14:creationId xmlns:p14="http://schemas.microsoft.com/office/powerpoint/2010/main" val="304878389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Otsikkodia 3">
    <p:spTree>
      <p:nvGrpSpPr>
        <p:cNvPr id="1" name=""/>
        <p:cNvGrpSpPr/>
        <p:nvPr/>
      </p:nvGrpSpPr>
      <p:grpSpPr>
        <a:xfrm>
          <a:off x="0" y="0"/>
          <a:ext cx="0" cy="0"/>
          <a:chOff x="0" y="0"/>
          <a:chExt cx="0" cy="0"/>
        </a:xfrm>
      </p:grpSpPr>
      <p:pic>
        <p:nvPicPr>
          <p:cNvPr id="6" name="Kuva 5" descr="Miehet juomassa kahvia laiturilla">
            <a:extLst>
              <a:ext uri="{FF2B5EF4-FFF2-40B4-BE49-F238E27FC236}">
                <a16:creationId xmlns:a16="http://schemas.microsoft.com/office/drawing/2014/main" id="{FD4BC64C-DA58-4905-8D24-27C383396B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194" cy="5513852"/>
          </a:xfrm>
          <a:prstGeom prst="rect">
            <a:avLst/>
          </a:prstGeom>
        </p:spPr>
      </p:pic>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28482B"/>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fi-FI" sz="900"/>
          </a:p>
        </p:txBody>
      </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979897" y="4914900"/>
            <a:ext cx="10231377" cy="821627"/>
          </a:xfrm>
        </p:spPr>
        <p:txBody>
          <a:bodyPr anchor="b"/>
          <a:lstStyle>
            <a:lvl1pPr algn="l">
              <a:defRPr sz="36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979897" y="5805742"/>
            <a:ext cx="10231377" cy="499046"/>
          </a:xfrm>
        </p:spPr>
        <p:txBody>
          <a:bodyPr/>
          <a:lstStyle>
            <a:lvl1pPr marL="0" indent="0" algn="l">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Tree>
    <p:extLst>
      <p:ext uri="{BB962C8B-B14F-4D97-AF65-F5344CB8AC3E}">
        <p14:creationId xmlns:p14="http://schemas.microsoft.com/office/powerpoint/2010/main" val="29995880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ABD82827-46C8-4ECF-BAD3-366640BB9665}"/>
              </a:ext>
            </a:extLst>
          </p:cNvPr>
          <p:cNvGrpSpPr/>
          <p:nvPr userDrawn="1"/>
        </p:nvGrpSpPr>
        <p:grpSpPr>
          <a:xfrm>
            <a:off x="0" y="-9427"/>
            <a:ext cx="12192194" cy="6867427"/>
            <a:chOff x="0" y="-18854"/>
            <a:chExt cx="24382800" cy="13734854"/>
          </a:xfrm>
        </p:grpSpPr>
        <p:sp>
          <p:nvSpPr>
            <p:cNvPr id="11" name="Freeform 6">
              <a:extLst>
                <a:ext uri="{FF2B5EF4-FFF2-40B4-BE49-F238E27FC236}">
                  <a16:creationId xmlns:a16="http://schemas.microsoft.com/office/drawing/2014/main" id="{A212C9A9-DCFA-4B8E-B730-510B35928AB0}"/>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2" name="Freeform 7">
              <a:extLst>
                <a:ext uri="{FF2B5EF4-FFF2-40B4-BE49-F238E27FC236}">
                  <a16:creationId xmlns:a16="http://schemas.microsoft.com/office/drawing/2014/main" id="{ED24B50B-7AE3-49C1-AB52-2B4A1A2229AB}"/>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DA7EB6BE-E09D-4391-BB19-9AB34E85D629}"/>
              </a:ext>
            </a:extLst>
          </p:cNvPr>
          <p:cNvSpPr>
            <a:spLocks noGrp="1"/>
          </p:cNvSpPr>
          <p:nvPr userDrawn="1">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userDrawn="1">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userDrawn="1">
            <p:ph type="dt" sz="half" idx="10"/>
          </p:nvPr>
        </p:nvSpPr>
        <p:spPr/>
        <p:txBody>
          <a:bodyPr/>
          <a:lstStyle/>
          <a:p>
            <a:fld id="{DBC7025B-033D-4B6A-B0FA-D0DDBB57FF88}" type="datetime1">
              <a:rPr lang="fi-FI" smtClean="0"/>
              <a:t>10.5.2023</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userDrawn="1">
            <p:ph type="ftr" sz="quarter" idx="11"/>
          </p:nvPr>
        </p:nvSpPr>
        <p:spPr/>
        <p:txBody>
          <a:bodyPr/>
          <a:lstStyle>
            <a:lvl1pPr>
              <a:defRPr>
                <a:solidFill>
                  <a:schemeClr val="bg1"/>
                </a:solidFill>
              </a:defRPr>
            </a:lvl1p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userDrawn="1">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3718952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Kaksi sisältökohdetta">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ABD82827-46C8-4ECF-BAD3-366640BB9665}"/>
              </a:ext>
            </a:extLst>
          </p:cNvPr>
          <p:cNvGrpSpPr/>
          <p:nvPr userDrawn="1"/>
        </p:nvGrpSpPr>
        <p:grpSpPr>
          <a:xfrm>
            <a:off x="0" y="-9427"/>
            <a:ext cx="12192194" cy="6867427"/>
            <a:chOff x="0" y="-18854"/>
            <a:chExt cx="24382800" cy="13734854"/>
          </a:xfrm>
        </p:grpSpPr>
        <p:sp>
          <p:nvSpPr>
            <p:cNvPr id="11" name="Freeform 6">
              <a:extLst>
                <a:ext uri="{FF2B5EF4-FFF2-40B4-BE49-F238E27FC236}">
                  <a16:creationId xmlns:a16="http://schemas.microsoft.com/office/drawing/2014/main" id="{A212C9A9-DCFA-4B8E-B730-510B35928AB0}"/>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2" name="Freeform 7">
              <a:extLst>
                <a:ext uri="{FF2B5EF4-FFF2-40B4-BE49-F238E27FC236}">
                  <a16:creationId xmlns:a16="http://schemas.microsoft.com/office/drawing/2014/main" id="{ED24B50B-7AE3-49C1-AB52-2B4A1A2229AB}"/>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DA7EB6BE-E09D-4391-BB19-9AB34E85D629}"/>
              </a:ext>
            </a:extLst>
          </p:cNvPr>
          <p:cNvSpPr>
            <a:spLocks noGrp="1"/>
          </p:cNvSpPr>
          <p:nvPr userDrawn="1">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userDrawn="1">
            <p:ph idx="1"/>
          </p:nvPr>
        </p:nvSpPr>
        <p:spPr>
          <a:xfrm>
            <a:off x="960183" y="2318004"/>
            <a:ext cx="4877579" cy="3600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userDrawn="1">
            <p:ph type="dt" sz="half" idx="10"/>
          </p:nvPr>
        </p:nvSpPr>
        <p:spPr/>
        <p:txBody>
          <a:bodyPr/>
          <a:lstStyle/>
          <a:p>
            <a:fld id="{AEEC36E0-62EA-43DA-A782-086AC04A9FF2}" type="datetime1">
              <a:rPr lang="fi-FI" smtClean="0"/>
              <a:t>10.5.2023</a:t>
            </a:fld>
            <a:endParaRPr lang="fi-FI"/>
          </a:p>
        </p:txBody>
      </p:sp>
      <p:sp>
        <p:nvSpPr>
          <p:cNvPr id="8" name="Alatunnisteen paikkamerkki 7">
            <a:extLst>
              <a:ext uri="{FF2B5EF4-FFF2-40B4-BE49-F238E27FC236}">
                <a16:creationId xmlns:a16="http://schemas.microsoft.com/office/drawing/2014/main" id="{E8236571-27B9-4D2F-97EC-50A2CAD289D3}"/>
              </a:ext>
            </a:extLst>
          </p:cNvPr>
          <p:cNvSpPr>
            <a:spLocks noGrp="1"/>
          </p:cNvSpPr>
          <p:nvPr userDrawn="1">
            <p:ph type="ftr" sz="quarter" idx="11"/>
          </p:nvPr>
        </p:nvSpPr>
        <p:spPr/>
        <p:txBody>
          <a:bodyPr/>
          <a:lstStyle>
            <a:lvl1pPr>
              <a:defRPr>
                <a:solidFill>
                  <a:schemeClr val="bg1"/>
                </a:solidFill>
              </a:defRPr>
            </a:lvl1pPr>
          </a:lstStyle>
          <a:p>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userDrawn="1">
            <p:ph type="sldNum" sz="quarter" idx="12"/>
          </p:nvPr>
        </p:nvSpPr>
        <p:spPr/>
        <p:txBody>
          <a:bodyPr/>
          <a:lstStyle/>
          <a:p>
            <a:fld id="{03D2D5F4-4871-4469-8343-ED7F6811B37D}" type="slidenum">
              <a:rPr lang="fi-FI" smtClean="0"/>
              <a:pPr/>
              <a:t>‹#›</a:t>
            </a:fld>
            <a:endParaRPr lang="fi-FI"/>
          </a:p>
        </p:txBody>
      </p:sp>
      <p:sp>
        <p:nvSpPr>
          <p:cNvPr id="13" name="Sisällön paikkamerkki 2">
            <a:extLst>
              <a:ext uri="{FF2B5EF4-FFF2-40B4-BE49-F238E27FC236}">
                <a16:creationId xmlns:a16="http://schemas.microsoft.com/office/drawing/2014/main" id="{187779D1-EF85-46EC-9EF7-9F0CFFF1F455}"/>
              </a:ext>
            </a:extLst>
          </p:cNvPr>
          <p:cNvSpPr>
            <a:spLocks noGrp="1"/>
          </p:cNvSpPr>
          <p:nvPr>
            <p:ph idx="13"/>
          </p:nvPr>
        </p:nvSpPr>
        <p:spPr>
          <a:xfrm>
            <a:off x="6437703" y="2318004"/>
            <a:ext cx="4877579" cy="3600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1985652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A7A06A4-1BF6-41E8-89FB-D111961A8A52}"/>
              </a:ext>
            </a:extLst>
          </p:cNvPr>
          <p:cNvSpPr>
            <a:spLocks noGrp="1"/>
          </p:cNvSpPr>
          <p:nvPr userDrawn="1">
            <p:ph idx="1"/>
          </p:nvPr>
        </p:nvSpPr>
        <p:spPr>
          <a:xfrm>
            <a:off x="960183" y="2318004"/>
            <a:ext cx="4877579" cy="3600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userDrawn="1">
            <p:ph type="dt" sz="half" idx="10"/>
          </p:nvPr>
        </p:nvSpPr>
        <p:spPr/>
        <p:txBody>
          <a:bodyPr/>
          <a:lstStyle/>
          <a:p>
            <a:fld id="{B5D4D480-956B-4FFC-8657-40B8EAB56961}" type="datetime1">
              <a:rPr lang="fi-FI" smtClean="0"/>
              <a:t>10.5.2023</a:t>
            </a:fld>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userDrawn="1">
            <p:ph type="sldNum" sz="quarter" idx="12"/>
          </p:nvPr>
        </p:nvSpPr>
        <p:spPr/>
        <p:txBody>
          <a:bodyPr/>
          <a:lstStyle/>
          <a:p>
            <a:fld id="{03D2D5F4-4871-4469-8343-ED7F6811B37D}" type="slidenum">
              <a:rPr lang="fi-FI" smtClean="0"/>
              <a:pPr/>
              <a:t>‹#›</a:t>
            </a:fld>
            <a:endParaRPr lang="fi-FI"/>
          </a:p>
        </p:txBody>
      </p:sp>
      <p:sp>
        <p:nvSpPr>
          <p:cNvPr id="15" name="Kuvan paikkamerkki 2">
            <a:extLst>
              <a:ext uri="{FF2B5EF4-FFF2-40B4-BE49-F238E27FC236}">
                <a16:creationId xmlns:a16="http://schemas.microsoft.com/office/drawing/2014/main" id="{A232B4EE-B062-4898-B071-46C451BD653D}"/>
              </a:ext>
            </a:extLst>
          </p:cNvPr>
          <p:cNvSpPr>
            <a:spLocks noGrp="1"/>
          </p:cNvSpPr>
          <p:nvPr>
            <p:ph type="pic" idx="13"/>
          </p:nvPr>
        </p:nvSpPr>
        <p:spPr>
          <a:xfrm>
            <a:off x="6096397" y="848413"/>
            <a:ext cx="6095603" cy="6009587"/>
          </a:xfrm>
          <a:prstGeom prst="parallelogram">
            <a:avLst>
              <a:gd name="adj" fmla="val 7412"/>
            </a:avLst>
          </a:prstGeom>
          <a:solidFill>
            <a:schemeClr val="bg1">
              <a:lumMod val="95000"/>
            </a:schemeClr>
          </a:solidFill>
        </p:spPr>
        <p:txBody>
          <a:bodyPr anchor="ctr" anchorCtr="0"/>
          <a:lstStyle>
            <a:lvl1pPr marL="0" indent="0" algn="ctr">
              <a:buNone/>
              <a:defRPr sz="1000" b="1" i="1"/>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fi-FI"/>
              <a:t>Lisää kuva napsauttamalla kuvaketta</a:t>
            </a:r>
          </a:p>
        </p:txBody>
      </p:sp>
      <p:sp>
        <p:nvSpPr>
          <p:cNvPr id="10" name="Otsikko 9">
            <a:extLst>
              <a:ext uri="{FF2B5EF4-FFF2-40B4-BE49-F238E27FC236}">
                <a16:creationId xmlns:a16="http://schemas.microsoft.com/office/drawing/2014/main" id="{EE542DF8-11D5-423F-8D9F-4C3C81625575}"/>
              </a:ext>
            </a:extLst>
          </p:cNvPr>
          <p:cNvSpPr>
            <a:spLocks noGrp="1"/>
          </p:cNvSpPr>
          <p:nvPr>
            <p:ph type="title"/>
          </p:nvPr>
        </p:nvSpPr>
        <p:spPr>
          <a:xfrm>
            <a:off x="960183" y="1258479"/>
            <a:ext cx="4877579" cy="1059526"/>
          </a:xfrm>
        </p:spPr>
        <p:txBody>
          <a:bodyPr/>
          <a:lstStyle/>
          <a:p>
            <a:r>
              <a:rPr lang="fi-FI"/>
              <a:t>Muokkaa perustyyl. napsautt.</a:t>
            </a:r>
          </a:p>
        </p:txBody>
      </p:sp>
      <p:sp>
        <p:nvSpPr>
          <p:cNvPr id="8" name="Suorakulmio 16">
            <a:extLst>
              <a:ext uri="{FF2B5EF4-FFF2-40B4-BE49-F238E27FC236}">
                <a16:creationId xmlns:a16="http://schemas.microsoft.com/office/drawing/2014/main" id="{37A686D6-377E-4134-8AD7-52CF85CB8452}"/>
              </a:ext>
              <a:ext uri="{C183D7F6-B498-43B3-948B-1728B52AA6E4}">
                <adec:decorative xmlns:adec="http://schemas.microsoft.com/office/drawing/2017/decorative" val="1"/>
              </a:ext>
            </a:extLst>
          </p:cNvPr>
          <p:cNvSpPr/>
          <p:nvPr userDrawn="1"/>
        </p:nvSpPr>
        <p:spPr>
          <a:xfrm>
            <a:off x="11744801" y="848413"/>
            <a:ext cx="447199" cy="6009587"/>
          </a:xfrm>
          <a:custGeom>
            <a:avLst/>
            <a:gdLst>
              <a:gd name="connsiteX0" fmla="*/ 0 w 888999"/>
              <a:gd name="connsiteY0" fmla="*/ 0 h 12019174"/>
              <a:gd name="connsiteX1" fmla="*/ 888999 w 888999"/>
              <a:gd name="connsiteY1" fmla="*/ 0 h 12019174"/>
              <a:gd name="connsiteX2" fmla="*/ 888999 w 888999"/>
              <a:gd name="connsiteY2" fmla="*/ 12019174 h 12019174"/>
              <a:gd name="connsiteX3" fmla="*/ 0 w 888999"/>
              <a:gd name="connsiteY3" fmla="*/ 12019174 h 12019174"/>
              <a:gd name="connsiteX4" fmla="*/ 0 w 888999"/>
              <a:gd name="connsiteY4" fmla="*/ 0 h 12019174"/>
              <a:gd name="connsiteX0" fmla="*/ 0 w 888999"/>
              <a:gd name="connsiteY0" fmla="*/ 12019174 h 12019174"/>
              <a:gd name="connsiteX1" fmla="*/ 888999 w 888999"/>
              <a:gd name="connsiteY1" fmla="*/ 0 h 12019174"/>
              <a:gd name="connsiteX2" fmla="*/ 888999 w 888999"/>
              <a:gd name="connsiteY2" fmla="*/ 12019174 h 12019174"/>
              <a:gd name="connsiteX3" fmla="*/ 0 w 888999"/>
              <a:gd name="connsiteY3" fmla="*/ 12019174 h 12019174"/>
            </a:gdLst>
            <a:ahLst/>
            <a:cxnLst>
              <a:cxn ang="0">
                <a:pos x="connsiteX0" y="connsiteY0"/>
              </a:cxn>
              <a:cxn ang="0">
                <a:pos x="connsiteX1" y="connsiteY1"/>
              </a:cxn>
              <a:cxn ang="0">
                <a:pos x="connsiteX2" y="connsiteY2"/>
              </a:cxn>
              <a:cxn ang="0">
                <a:pos x="connsiteX3" y="connsiteY3"/>
              </a:cxn>
            </a:cxnLst>
            <a:rect l="l" t="t" r="r" b="b"/>
            <a:pathLst>
              <a:path w="888999" h="12019174">
                <a:moveTo>
                  <a:pt x="0" y="12019174"/>
                </a:moveTo>
                <a:lnTo>
                  <a:pt x="888999" y="0"/>
                </a:lnTo>
                <a:lnTo>
                  <a:pt x="888999" y="12019174"/>
                </a:lnTo>
                <a:lnTo>
                  <a:pt x="0" y="12019174"/>
                </a:lnTo>
                <a:close/>
              </a:path>
            </a:pathLst>
          </a:custGeom>
          <a:solidFill>
            <a:srgbClr val="CEF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p>
        </p:txBody>
      </p:sp>
    </p:spTree>
    <p:extLst>
      <p:ext uri="{BB962C8B-B14F-4D97-AF65-F5344CB8AC3E}">
        <p14:creationId xmlns:p14="http://schemas.microsoft.com/office/powerpoint/2010/main" val="12415974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Kuvatekstillinen kuva nega">
    <p:bg>
      <p:bgPr>
        <a:solidFill>
          <a:srgbClr val="000000"/>
        </a:solidFill>
        <a:effectLst/>
      </p:bgPr>
    </p:bg>
    <p:spTree>
      <p:nvGrpSpPr>
        <p:cNvPr id="1" name=""/>
        <p:cNvGrpSpPr/>
        <p:nvPr/>
      </p:nvGrpSpPr>
      <p:grpSpPr>
        <a:xfrm>
          <a:off x="0" y="0"/>
          <a:ext cx="0" cy="0"/>
          <a:chOff x="0" y="0"/>
          <a:chExt cx="0" cy="0"/>
        </a:xfrm>
      </p:grpSpPr>
      <p:sp>
        <p:nvSpPr>
          <p:cNvPr id="17" name="Suorakulmio 16">
            <a:extLst>
              <a:ext uri="{FF2B5EF4-FFF2-40B4-BE49-F238E27FC236}">
                <a16:creationId xmlns:a16="http://schemas.microsoft.com/office/drawing/2014/main" id="{5AA99D26-7E5C-4B3D-B0E2-C7FB7365AE18}"/>
              </a:ext>
              <a:ext uri="{C183D7F6-B498-43B3-948B-1728B52AA6E4}">
                <adec:decorative xmlns:adec="http://schemas.microsoft.com/office/drawing/2017/decorative" val="1"/>
              </a:ext>
            </a:extLst>
          </p:cNvPr>
          <p:cNvSpPr/>
          <p:nvPr userDrawn="1"/>
        </p:nvSpPr>
        <p:spPr>
          <a:xfrm>
            <a:off x="11744801" y="848413"/>
            <a:ext cx="447199" cy="6009587"/>
          </a:xfrm>
          <a:custGeom>
            <a:avLst/>
            <a:gdLst>
              <a:gd name="connsiteX0" fmla="*/ 0 w 888999"/>
              <a:gd name="connsiteY0" fmla="*/ 0 h 12019174"/>
              <a:gd name="connsiteX1" fmla="*/ 888999 w 888999"/>
              <a:gd name="connsiteY1" fmla="*/ 0 h 12019174"/>
              <a:gd name="connsiteX2" fmla="*/ 888999 w 888999"/>
              <a:gd name="connsiteY2" fmla="*/ 12019174 h 12019174"/>
              <a:gd name="connsiteX3" fmla="*/ 0 w 888999"/>
              <a:gd name="connsiteY3" fmla="*/ 12019174 h 12019174"/>
              <a:gd name="connsiteX4" fmla="*/ 0 w 888999"/>
              <a:gd name="connsiteY4" fmla="*/ 0 h 12019174"/>
              <a:gd name="connsiteX0" fmla="*/ 0 w 888999"/>
              <a:gd name="connsiteY0" fmla="*/ 12019174 h 12019174"/>
              <a:gd name="connsiteX1" fmla="*/ 888999 w 888999"/>
              <a:gd name="connsiteY1" fmla="*/ 0 h 12019174"/>
              <a:gd name="connsiteX2" fmla="*/ 888999 w 888999"/>
              <a:gd name="connsiteY2" fmla="*/ 12019174 h 12019174"/>
              <a:gd name="connsiteX3" fmla="*/ 0 w 888999"/>
              <a:gd name="connsiteY3" fmla="*/ 12019174 h 12019174"/>
            </a:gdLst>
            <a:ahLst/>
            <a:cxnLst>
              <a:cxn ang="0">
                <a:pos x="connsiteX0" y="connsiteY0"/>
              </a:cxn>
              <a:cxn ang="0">
                <a:pos x="connsiteX1" y="connsiteY1"/>
              </a:cxn>
              <a:cxn ang="0">
                <a:pos x="connsiteX2" y="connsiteY2"/>
              </a:cxn>
              <a:cxn ang="0">
                <a:pos x="connsiteX3" y="connsiteY3"/>
              </a:cxn>
            </a:cxnLst>
            <a:rect l="l" t="t" r="r" b="b"/>
            <a:pathLst>
              <a:path w="888999" h="12019174">
                <a:moveTo>
                  <a:pt x="0" y="12019174"/>
                </a:moveTo>
                <a:lnTo>
                  <a:pt x="888999" y="0"/>
                </a:lnTo>
                <a:lnTo>
                  <a:pt x="888999" y="12019174"/>
                </a:lnTo>
                <a:lnTo>
                  <a:pt x="0" y="12019174"/>
                </a:lnTo>
                <a:close/>
              </a:path>
            </a:pathLst>
          </a:custGeom>
          <a:solidFill>
            <a:srgbClr val="CEFF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900"/>
          </a:p>
        </p:txBody>
      </p:sp>
      <p:sp>
        <p:nvSpPr>
          <p:cNvPr id="3" name="Sisällön paikkamerkki 2">
            <a:extLst>
              <a:ext uri="{FF2B5EF4-FFF2-40B4-BE49-F238E27FC236}">
                <a16:creationId xmlns:a16="http://schemas.microsoft.com/office/drawing/2014/main" id="{EA7A06A4-1BF6-41E8-89FB-D111961A8A52}"/>
              </a:ext>
            </a:extLst>
          </p:cNvPr>
          <p:cNvSpPr>
            <a:spLocks noGrp="1"/>
          </p:cNvSpPr>
          <p:nvPr userDrawn="1">
            <p:ph idx="1"/>
          </p:nvPr>
        </p:nvSpPr>
        <p:spPr>
          <a:xfrm>
            <a:off x="960183" y="2318004"/>
            <a:ext cx="4877579" cy="36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D912EBAE-AC30-4E0F-AAAF-B30B5A4107CF}"/>
              </a:ext>
            </a:extLst>
          </p:cNvPr>
          <p:cNvSpPr>
            <a:spLocks noGrp="1"/>
          </p:cNvSpPr>
          <p:nvPr userDrawn="1">
            <p:ph type="dt" sz="half" idx="10"/>
          </p:nvPr>
        </p:nvSpPr>
        <p:spPr/>
        <p:txBody>
          <a:bodyPr/>
          <a:lstStyle>
            <a:lvl1pPr>
              <a:defRPr>
                <a:solidFill>
                  <a:schemeClr val="bg1"/>
                </a:solidFill>
              </a:defRPr>
            </a:lvl1pPr>
          </a:lstStyle>
          <a:p>
            <a:fld id="{23E54443-86A4-4017-988D-5027443EDC41}" type="datetime1">
              <a:rPr lang="fi-FI" smtClean="0"/>
              <a:t>10.5.2023</a:t>
            </a:fld>
            <a:endParaRPr lang="fi-FI"/>
          </a:p>
        </p:txBody>
      </p:sp>
      <p:sp>
        <p:nvSpPr>
          <p:cNvPr id="9" name="Dian numeron paikkamerkki 8">
            <a:extLst>
              <a:ext uri="{FF2B5EF4-FFF2-40B4-BE49-F238E27FC236}">
                <a16:creationId xmlns:a16="http://schemas.microsoft.com/office/drawing/2014/main" id="{B4B7A9FE-A16E-475C-84D0-E353A4F6C785}"/>
              </a:ext>
            </a:extLst>
          </p:cNvPr>
          <p:cNvSpPr>
            <a:spLocks noGrp="1"/>
          </p:cNvSpPr>
          <p:nvPr userDrawn="1">
            <p:ph type="sldNum" sz="quarter" idx="12"/>
          </p:nvPr>
        </p:nvSpPr>
        <p:spPr/>
        <p:txBody>
          <a:bodyPr/>
          <a:lstStyle>
            <a:lvl1pPr>
              <a:defRPr>
                <a:solidFill>
                  <a:schemeClr val="bg1"/>
                </a:solidFill>
              </a:defRPr>
            </a:lvl1pPr>
          </a:lstStyle>
          <a:p>
            <a:fld id="{03D2D5F4-4871-4469-8343-ED7F6811B37D}" type="slidenum">
              <a:rPr lang="fi-FI" smtClean="0"/>
              <a:pPr/>
              <a:t>‹#›</a:t>
            </a:fld>
            <a:endParaRPr lang="fi-FI"/>
          </a:p>
        </p:txBody>
      </p:sp>
      <p:sp>
        <p:nvSpPr>
          <p:cNvPr id="15" name="Kuvan paikkamerkki 2">
            <a:extLst>
              <a:ext uri="{FF2B5EF4-FFF2-40B4-BE49-F238E27FC236}">
                <a16:creationId xmlns:a16="http://schemas.microsoft.com/office/drawing/2014/main" id="{A232B4EE-B062-4898-B071-46C451BD653D}"/>
              </a:ext>
            </a:extLst>
          </p:cNvPr>
          <p:cNvSpPr>
            <a:spLocks noGrp="1"/>
          </p:cNvSpPr>
          <p:nvPr>
            <p:ph type="pic" idx="13"/>
          </p:nvPr>
        </p:nvSpPr>
        <p:spPr>
          <a:xfrm>
            <a:off x="6096397" y="848413"/>
            <a:ext cx="6095603" cy="6009587"/>
          </a:xfrm>
          <a:prstGeom prst="parallelogram">
            <a:avLst>
              <a:gd name="adj" fmla="val 7412"/>
            </a:avLst>
          </a:prstGeom>
          <a:solidFill>
            <a:schemeClr val="bg1">
              <a:lumMod val="95000"/>
            </a:schemeClr>
          </a:solidFill>
        </p:spPr>
        <p:txBody>
          <a:bodyPr anchor="ctr" anchorCtr="0"/>
          <a:lstStyle>
            <a:lvl1pPr marL="0" indent="0" algn="ctr">
              <a:buNone/>
              <a:defRPr sz="1000" b="1" i="1"/>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fi-FI"/>
              <a:t>Lisää kuva napsauttamalla kuvaketta</a:t>
            </a:r>
          </a:p>
        </p:txBody>
      </p:sp>
      <p:sp>
        <p:nvSpPr>
          <p:cNvPr id="10" name="Otsikko 9">
            <a:extLst>
              <a:ext uri="{FF2B5EF4-FFF2-40B4-BE49-F238E27FC236}">
                <a16:creationId xmlns:a16="http://schemas.microsoft.com/office/drawing/2014/main" id="{EE542DF8-11D5-423F-8D9F-4C3C81625575}"/>
              </a:ext>
            </a:extLst>
          </p:cNvPr>
          <p:cNvSpPr>
            <a:spLocks noGrp="1"/>
          </p:cNvSpPr>
          <p:nvPr>
            <p:ph type="title"/>
          </p:nvPr>
        </p:nvSpPr>
        <p:spPr>
          <a:xfrm>
            <a:off x="960183" y="1258479"/>
            <a:ext cx="4877579" cy="1059526"/>
          </a:xfrm>
        </p:spPr>
        <p:txBody>
          <a:bodyPr/>
          <a:lstStyle>
            <a:lvl1pPr>
              <a:defRPr>
                <a:solidFill>
                  <a:schemeClr val="bg1"/>
                </a:solidFill>
              </a:defRPr>
            </a:lvl1pPr>
          </a:lstStyle>
          <a:p>
            <a:r>
              <a:rPr lang="fi-FI"/>
              <a:t>Muokkaa perustyyl. napsautt.</a:t>
            </a:r>
          </a:p>
        </p:txBody>
      </p:sp>
      <p:pic>
        <p:nvPicPr>
          <p:cNvPr id="8" name="Kuva 7">
            <a:extLst>
              <a:ext uri="{FF2B5EF4-FFF2-40B4-BE49-F238E27FC236}">
                <a16:creationId xmlns:a16="http://schemas.microsoft.com/office/drawing/2014/main" id="{F144DEDD-B14E-4170-B38F-1AD1469977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88890" y="433578"/>
            <a:ext cx="1895983" cy="193549"/>
          </a:xfrm>
          <a:prstGeom prst="rect">
            <a:avLst/>
          </a:prstGeom>
        </p:spPr>
      </p:pic>
    </p:spTree>
    <p:extLst>
      <p:ext uri="{BB962C8B-B14F-4D97-AF65-F5344CB8AC3E}">
        <p14:creationId xmlns:p14="http://schemas.microsoft.com/office/powerpoint/2010/main" val="661661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4" name="Sisällön paikkamerkki 3">
            <a:extLst>
              <a:ext uri="{FF2B5EF4-FFF2-40B4-BE49-F238E27FC236}">
                <a16:creationId xmlns:a16="http://schemas.microsoft.com/office/drawing/2014/main" id="{EDCA1C57-9911-4377-BF89-4428ED51FCD6}"/>
              </a:ext>
            </a:extLst>
          </p:cNvPr>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11" name="Tekstin paikkamerkki 3">
            <a:extLst>
              <a:ext uri="{FF2B5EF4-FFF2-40B4-BE49-F238E27FC236}">
                <a16:creationId xmlns:a16="http://schemas.microsoft.com/office/drawing/2014/main" id="{80562EB6-7F5B-4915-A40E-F7FCECC2DDF8}"/>
              </a:ext>
            </a:extLst>
          </p:cNvPr>
          <p:cNvSpPr>
            <a:spLocks noGrp="1"/>
          </p:cNvSpPr>
          <p:nvPr>
            <p:ph type="body" sz="half" idx="13"/>
          </p:nvPr>
        </p:nvSpPr>
        <p:spPr>
          <a:xfrm>
            <a:off x="839788" y="1825625"/>
            <a:ext cx="4718174" cy="4351338"/>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fi-FI"/>
              <a:t>Muokkaa tekstin perustyylejä</a:t>
            </a:r>
          </a:p>
        </p:txBody>
      </p:sp>
      <p:sp>
        <p:nvSpPr>
          <p:cNvPr id="5" name="Otsikko 4">
            <a:extLst>
              <a:ext uri="{FF2B5EF4-FFF2-40B4-BE49-F238E27FC236}">
                <a16:creationId xmlns:a16="http://schemas.microsoft.com/office/drawing/2014/main" id="{5CF3B7EE-E5B4-4CA6-A179-48FB30EB262F}"/>
              </a:ext>
            </a:extLst>
          </p:cNvPr>
          <p:cNvSpPr>
            <a:spLocks noGrp="1"/>
          </p:cNvSpPr>
          <p:nvPr>
            <p:ph type="title"/>
          </p:nvPr>
        </p:nvSpPr>
        <p:spPr/>
        <p:txBody>
          <a:bodyPr/>
          <a:lstStyle/>
          <a:p>
            <a:r>
              <a:rPr lang="fi-FI"/>
              <a:t>Muokkaa perustyyl. napsautt.</a:t>
            </a:r>
          </a:p>
        </p:txBody>
      </p:sp>
      <p:sp>
        <p:nvSpPr>
          <p:cNvPr id="14" name="Päivämäärän paikkamerkki 13">
            <a:extLst>
              <a:ext uri="{FF2B5EF4-FFF2-40B4-BE49-F238E27FC236}">
                <a16:creationId xmlns:a16="http://schemas.microsoft.com/office/drawing/2014/main" id="{215CFA1B-C547-4577-B771-3C22DBF6DE72}"/>
              </a:ext>
            </a:extLst>
          </p:cNvPr>
          <p:cNvSpPr>
            <a:spLocks noGrp="1"/>
          </p:cNvSpPr>
          <p:nvPr>
            <p:ph type="dt" sz="half" idx="14"/>
          </p:nvPr>
        </p:nvSpPr>
        <p:spPr/>
        <p:txBody>
          <a:bodyPr/>
          <a:lstStyle/>
          <a:p>
            <a:fld id="{B2356429-3104-4F00-9F4F-3FC14377B490}" type="datetime1">
              <a:rPr lang="fi-FI" smtClean="0"/>
              <a:t>10.5.2023</a:t>
            </a:fld>
            <a:endParaRPr lang="fi-FI"/>
          </a:p>
        </p:txBody>
      </p:sp>
      <p:sp>
        <p:nvSpPr>
          <p:cNvPr id="15" name="Alatunnisteen paikkamerkki 14">
            <a:extLst>
              <a:ext uri="{FF2B5EF4-FFF2-40B4-BE49-F238E27FC236}">
                <a16:creationId xmlns:a16="http://schemas.microsoft.com/office/drawing/2014/main" id="{F9CB36F5-CDFF-4603-A825-CB57ADAE2489}"/>
              </a:ext>
            </a:extLst>
          </p:cNvPr>
          <p:cNvSpPr>
            <a:spLocks noGrp="1"/>
          </p:cNvSpPr>
          <p:nvPr>
            <p:ph type="ftr" sz="quarter" idx="15"/>
          </p:nvPr>
        </p:nvSpPr>
        <p:spPr/>
        <p:txBody>
          <a:bodyPr/>
          <a:lstStyle/>
          <a:p>
            <a:endParaRPr lang="fi-FI"/>
          </a:p>
        </p:txBody>
      </p:sp>
      <p:sp>
        <p:nvSpPr>
          <p:cNvPr id="16" name="Dian numeron paikkamerkki 15">
            <a:extLst>
              <a:ext uri="{FF2B5EF4-FFF2-40B4-BE49-F238E27FC236}">
                <a16:creationId xmlns:a16="http://schemas.microsoft.com/office/drawing/2014/main" id="{0004B0FF-6C17-4DB4-AED2-0A715962A804}"/>
              </a:ext>
            </a:extLst>
          </p:cNvPr>
          <p:cNvSpPr>
            <a:spLocks noGrp="1"/>
          </p:cNvSpPr>
          <p:nvPr>
            <p:ph type="sldNum" sz="quarter" idx="16"/>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41810182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grpSp>
        <p:nvGrpSpPr>
          <p:cNvPr id="10" name="Ryhmä 9">
            <a:extLst>
              <a:ext uri="{FF2B5EF4-FFF2-40B4-BE49-F238E27FC236}">
                <a16:creationId xmlns:a16="http://schemas.microsoft.com/office/drawing/2014/main" id="{8622020D-8889-46EA-8225-3041EF1DCA1D}"/>
              </a:ext>
            </a:extLst>
          </p:cNvPr>
          <p:cNvGrpSpPr/>
          <p:nvPr userDrawn="1"/>
        </p:nvGrpSpPr>
        <p:grpSpPr>
          <a:xfrm>
            <a:off x="0" y="-9427"/>
            <a:ext cx="12192194" cy="6867427"/>
            <a:chOff x="0" y="-18854"/>
            <a:chExt cx="24382800" cy="13734854"/>
          </a:xfrm>
        </p:grpSpPr>
        <p:sp>
          <p:nvSpPr>
            <p:cNvPr id="11" name="Freeform 6">
              <a:extLst>
                <a:ext uri="{FF2B5EF4-FFF2-40B4-BE49-F238E27FC236}">
                  <a16:creationId xmlns:a16="http://schemas.microsoft.com/office/drawing/2014/main" id="{8A82724B-B94E-467B-87AF-0D5F12C5F296}"/>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2" name="Freeform 7">
              <a:extLst>
                <a:ext uri="{FF2B5EF4-FFF2-40B4-BE49-F238E27FC236}">
                  <a16:creationId xmlns:a16="http://schemas.microsoft.com/office/drawing/2014/main" id="{B64FE49D-7B18-4557-AB1D-0C55EE1A1CE7}"/>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47F72F94-0DE4-46B2-BC4B-03DD33656CF4}"/>
              </a:ext>
            </a:extLst>
          </p:cNvPr>
          <p:cNvSpPr>
            <a:spLocks noGrp="1"/>
          </p:cNvSpPr>
          <p:nvPr>
            <p:ph type="title"/>
          </p:nvPr>
        </p:nvSpPr>
        <p:spPr>
          <a:xfrm>
            <a:off x="841278" y="2634791"/>
            <a:ext cx="10515600" cy="1536957"/>
          </a:xfrm>
        </p:spPr>
        <p:txBody>
          <a:bodyPr anchor="t" anchorCtr="0"/>
          <a:lstStyle>
            <a:lvl1pPr algn="ctr">
              <a:lnSpc>
                <a:spcPct val="100000"/>
              </a:lnSpc>
              <a:defRPr sz="4800"/>
            </a:lvl1pPr>
          </a:lstStyle>
          <a:p>
            <a:r>
              <a:rPr lang="fi-FI"/>
              <a:t>Muokkaa perustyyl. napsautt.</a:t>
            </a:r>
          </a:p>
        </p:txBody>
      </p:sp>
      <p:sp>
        <p:nvSpPr>
          <p:cNvPr id="3" name="Tekstin paikkamerkki 2">
            <a:extLst>
              <a:ext uri="{FF2B5EF4-FFF2-40B4-BE49-F238E27FC236}">
                <a16:creationId xmlns:a16="http://schemas.microsoft.com/office/drawing/2014/main" id="{BE0173B0-16C2-4182-AD95-1BD911589663}"/>
              </a:ext>
            </a:extLst>
          </p:cNvPr>
          <p:cNvSpPr>
            <a:spLocks noGrp="1"/>
          </p:cNvSpPr>
          <p:nvPr>
            <p:ph type="body" idx="1"/>
          </p:nvPr>
        </p:nvSpPr>
        <p:spPr>
          <a:xfrm>
            <a:off x="841278" y="4308050"/>
            <a:ext cx="10515600" cy="947394"/>
          </a:xfrm>
        </p:spPr>
        <p:txBody>
          <a:bodyPr/>
          <a:lstStyle>
            <a:lvl1pPr marL="0" indent="0" algn="ctr">
              <a:buNone/>
              <a:defRPr sz="2400">
                <a:solidFill>
                  <a:schemeClr val="tx1"/>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fi-FI"/>
              <a:t>Muokkaa tekstin perustyylejä</a:t>
            </a:r>
          </a:p>
        </p:txBody>
      </p:sp>
      <p:sp>
        <p:nvSpPr>
          <p:cNvPr id="7" name="Päivämäärän paikkamerkki 6">
            <a:extLst>
              <a:ext uri="{FF2B5EF4-FFF2-40B4-BE49-F238E27FC236}">
                <a16:creationId xmlns:a16="http://schemas.microsoft.com/office/drawing/2014/main" id="{A03768A7-9A04-4EB7-9E54-8051DEC912E1}"/>
              </a:ext>
            </a:extLst>
          </p:cNvPr>
          <p:cNvSpPr>
            <a:spLocks noGrp="1"/>
          </p:cNvSpPr>
          <p:nvPr>
            <p:ph type="dt" sz="half" idx="10"/>
          </p:nvPr>
        </p:nvSpPr>
        <p:spPr/>
        <p:txBody>
          <a:bodyPr/>
          <a:lstStyle/>
          <a:p>
            <a:fld id="{66C769B8-CB4F-4B4F-891E-3D4A5241DE51}" type="datetime1">
              <a:rPr lang="fi-FI" smtClean="0"/>
              <a:t>10.5.2023</a:t>
            </a:fld>
            <a:endParaRPr lang="fi-FI"/>
          </a:p>
        </p:txBody>
      </p:sp>
      <p:sp>
        <p:nvSpPr>
          <p:cNvPr id="8" name="Alatunnisteen paikkamerkki 7">
            <a:extLst>
              <a:ext uri="{FF2B5EF4-FFF2-40B4-BE49-F238E27FC236}">
                <a16:creationId xmlns:a16="http://schemas.microsoft.com/office/drawing/2014/main" id="{3F97BE50-8944-42F2-B49B-3AD0261BDDF8}"/>
              </a:ext>
            </a:extLst>
          </p:cNvPr>
          <p:cNvSpPr>
            <a:spLocks noGrp="1"/>
          </p:cNvSpPr>
          <p:nvPr>
            <p:ph type="ftr" sz="quarter" idx="11"/>
          </p:nvPr>
        </p:nvSpPr>
        <p:spPr/>
        <p:txBody>
          <a:bodyPr/>
          <a:lstStyle>
            <a:lvl1pPr>
              <a:defRPr>
                <a:solidFill>
                  <a:schemeClr val="bg1"/>
                </a:solidFill>
              </a:defRPr>
            </a:lvl1pPr>
          </a:lstStyle>
          <a:p>
            <a:endParaRPr lang="fi-FI"/>
          </a:p>
        </p:txBody>
      </p:sp>
      <p:sp>
        <p:nvSpPr>
          <p:cNvPr id="9" name="Dian numeron paikkamerkki 8">
            <a:extLst>
              <a:ext uri="{FF2B5EF4-FFF2-40B4-BE49-F238E27FC236}">
                <a16:creationId xmlns:a16="http://schemas.microsoft.com/office/drawing/2014/main" id="{4348B22E-548B-4378-B941-3D0108A3C1C9}"/>
              </a:ext>
            </a:extLst>
          </p:cNvPr>
          <p:cNvSpPr>
            <a:spLocks noGrp="1"/>
          </p:cNvSpPr>
          <p:nvPr>
            <p:ph type="sldNum" sz="quarter" idx="12"/>
          </p:nvPr>
        </p:nvSpPr>
        <p:spPr/>
        <p:txBody>
          <a:bodyPr/>
          <a:lstStyle/>
          <a:p>
            <a:fld id="{03D2D5F4-4871-4469-8343-ED7F6811B37D}" type="slidenum">
              <a:rPr lang="fi-FI" smtClean="0"/>
              <a:pPr/>
              <a:t>‹#›</a:t>
            </a:fld>
            <a:endParaRPr lang="fi-FI"/>
          </a:p>
        </p:txBody>
      </p:sp>
    </p:spTree>
    <p:extLst>
      <p:ext uri="{BB962C8B-B14F-4D97-AF65-F5344CB8AC3E}">
        <p14:creationId xmlns:p14="http://schemas.microsoft.com/office/powerpoint/2010/main" val="23272461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Kuva">
    <p:spTree>
      <p:nvGrpSpPr>
        <p:cNvPr id="1" name=""/>
        <p:cNvGrpSpPr/>
        <p:nvPr/>
      </p:nvGrpSpPr>
      <p:grpSpPr>
        <a:xfrm>
          <a:off x="0" y="0"/>
          <a:ext cx="0" cy="0"/>
          <a:chOff x="0" y="0"/>
          <a:chExt cx="0" cy="0"/>
        </a:xfrm>
      </p:grpSpPr>
      <p:grpSp>
        <p:nvGrpSpPr>
          <p:cNvPr id="10" name="Ryhmä 9">
            <a:extLst>
              <a:ext uri="{FF2B5EF4-FFF2-40B4-BE49-F238E27FC236}">
                <a16:creationId xmlns:a16="http://schemas.microsoft.com/office/drawing/2014/main" id="{8622020D-8889-46EA-8225-3041EF1DCA1D}"/>
              </a:ext>
            </a:extLst>
          </p:cNvPr>
          <p:cNvGrpSpPr/>
          <p:nvPr userDrawn="1"/>
        </p:nvGrpSpPr>
        <p:grpSpPr>
          <a:xfrm>
            <a:off x="0" y="-9427"/>
            <a:ext cx="12192194" cy="6867427"/>
            <a:chOff x="0" y="-18854"/>
            <a:chExt cx="24382800" cy="13734854"/>
          </a:xfrm>
        </p:grpSpPr>
        <p:sp>
          <p:nvSpPr>
            <p:cNvPr id="11" name="Freeform 6">
              <a:extLst>
                <a:ext uri="{FF2B5EF4-FFF2-40B4-BE49-F238E27FC236}">
                  <a16:creationId xmlns:a16="http://schemas.microsoft.com/office/drawing/2014/main" id="{8A82724B-B94E-467B-87AF-0D5F12C5F296}"/>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2" name="Freeform 7">
              <a:extLst>
                <a:ext uri="{FF2B5EF4-FFF2-40B4-BE49-F238E27FC236}">
                  <a16:creationId xmlns:a16="http://schemas.microsoft.com/office/drawing/2014/main" id="{B64FE49D-7B18-4557-AB1D-0C55EE1A1CE7}"/>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13" name="Kuvan paikkamerkki 2">
            <a:extLst>
              <a:ext uri="{FF2B5EF4-FFF2-40B4-BE49-F238E27FC236}">
                <a16:creationId xmlns:a16="http://schemas.microsoft.com/office/drawing/2014/main" id="{3120267B-A677-4444-88A5-26888B3B0CAA}"/>
              </a:ext>
            </a:extLst>
          </p:cNvPr>
          <p:cNvSpPr>
            <a:spLocks noGrp="1"/>
          </p:cNvSpPr>
          <p:nvPr>
            <p:ph type="pic" idx="13"/>
          </p:nvPr>
        </p:nvSpPr>
        <p:spPr>
          <a:xfrm>
            <a:off x="-745" y="-10221"/>
            <a:ext cx="12194723" cy="6868221"/>
          </a:xfrm>
          <a:custGeom>
            <a:avLst/>
            <a:gdLst>
              <a:gd name="connsiteX0" fmla="*/ 0 w 24369680"/>
              <a:gd name="connsiteY0" fmla="*/ 0 h 13734854"/>
              <a:gd name="connsiteX1" fmla="*/ 24369680 w 24369680"/>
              <a:gd name="connsiteY1" fmla="*/ 0 h 13734854"/>
              <a:gd name="connsiteX2" fmla="*/ 24369680 w 24369680"/>
              <a:gd name="connsiteY2" fmla="*/ 13734854 h 13734854"/>
              <a:gd name="connsiteX3" fmla="*/ 0 w 24369680"/>
              <a:gd name="connsiteY3" fmla="*/ 13734854 h 13734854"/>
              <a:gd name="connsiteX4" fmla="*/ 0 w 24369680"/>
              <a:gd name="connsiteY4" fmla="*/ 0 h 13734854"/>
              <a:gd name="connsiteX0" fmla="*/ 15794 w 24385474"/>
              <a:gd name="connsiteY0" fmla="*/ 0 h 13734854"/>
              <a:gd name="connsiteX1" fmla="*/ 24385474 w 24385474"/>
              <a:gd name="connsiteY1" fmla="*/ 0 h 13734854"/>
              <a:gd name="connsiteX2" fmla="*/ 24385474 w 24385474"/>
              <a:gd name="connsiteY2" fmla="*/ 13734854 h 13734854"/>
              <a:gd name="connsiteX3" fmla="*/ 15794 w 24385474"/>
              <a:gd name="connsiteY3" fmla="*/ 13734854 h 13734854"/>
              <a:gd name="connsiteX4" fmla="*/ 0 w 24385474"/>
              <a:gd name="connsiteY4" fmla="*/ 1715679 h 13734854"/>
              <a:gd name="connsiteX5" fmla="*/ 15794 w 24385474"/>
              <a:gd name="connsiteY5" fmla="*/ 0 h 13734854"/>
              <a:gd name="connsiteX0" fmla="*/ 15794 w 24396569"/>
              <a:gd name="connsiteY0" fmla="*/ 0 h 13734854"/>
              <a:gd name="connsiteX1" fmla="*/ 24385474 w 24396569"/>
              <a:gd name="connsiteY1" fmla="*/ 0 h 13734854"/>
              <a:gd name="connsiteX2" fmla="*/ 24396569 w 24396569"/>
              <a:gd name="connsiteY2" fmla="*/ 12019176 h 13734854"/>
              <a:gd name="connsiteX3" fmla="*/ 24385474 w 24396569"/>
              <a:gd name="connsiteY3" fmla="*/ 13734854 h 13734854"/>
              <a:gd name="connsiteX4" fmla="*/ 15794 w 24396569"/>
              <a:gd name="connsiteY4" fmla="*/ 13734854 h 13734854"/>
              <a:gd name="connsiteX5" fmla="*/ 0 w 24396569"/>
              <a:gd name="connsiteY5" fmla="*/ 1715679 h 13734854"/>
              <a:gd name="connsiteX6" fmla="*/ 15794 w 24396569"/>
              <a:gd name="connsiteY6" fmla="*/ 0 h 13734854"/>
              <a:gd name="connsiteX0" fmla="*/ 0 w 24396569"/>
              <a:gd name="connsiteY0" fmla="*/ 1715679 h 13734854"/>
              <a:gd name="connsiteX1" fmla="*/ 24385474 w 24396569"/>
              <a:gd name="connsiteY1" fmla="*/ 0 h 13734854"/>
              <a:gd name="connsiteX2" fmla="*/ 24396569 w 24396569"/>
              <a:gd name="connsiteY2" fmla="*/ 12019176 h 13734854"/>
              <a:gd name="connsiteX3" fmla="*/ 24385474 w 24396569"/>
              <a:gd name="connsiteY3" fmla="*/ 13734854 h 13734854"/>
              <a:gd name="connsiteX4" fmla="*/ 15794 w 24396569"/>
              <a:gd name="connsiteY4" fmla="*/ 13734854 h 13734854"/>
              <a:gd name="connsiteX5" fmla="*/ 0 w 24396569"/>
              <a:gd name="connsiteY5" fmla="*/ 1715679 h 13734854"/>
              <a:gd name="connsiteX0" fmla="*/ 0 w 24396569"/>
              <a:gd name="connsiteY0" fmla="*/ 1715679 h 14561968"/>
              <a:gd name="connsiteX1" fmla="*/ 24385474 w 24396569"/>
              <a:gd name="connsiteY1" fmla="*/ 0 h 14561968"/>
              <a:gd name="connsiteX2" fmla="*/ 24396569 w 24396569"/>
              <a:gd name="connsiteY2" fmla="*/ 12019176 h 14561968"/>
              <a:gd name="connsiteX3" fmla="*/ 15794 w 24396569"/>
              <a:gd name="connsiteY3" fmla="*/ 13734854 h 14561968"/>
              <a:gd name="connsiteX4" fmla="*/ 0 w 24396569"/>
              <a:gd name="connsiteY4" fmla="*/ 1715679 h 14561968"/>
              <a:gd name="connsiteX0" fmla="*/ 0 w 24396569"/>
              <a:gd name="connsiteY0" fmla="*/ 1715679 h 13734854"/>
              <a:gd name="connsiteX1" fmla="*/ 24385474 w 24396569"/>
              <a:gd name="connsiteY1" fmla="*/ 0 h 13734854"/>
              <a:gd name="connsiteX2" fmla="*/ 24396569 w 24396569"/>
              <a:gd name="connsiteY2" fmla="*/ 12019176 h 13734854"/>
              <a:gd name="connsiteX3" fmla="*/ 15794 w 24396569"/>
              <a:gd name="connsiteY3" fmla="*/ 13734854 h 13734854"/>
              <a:gd name="connsiteX4" fmla="*/ 0 w 24396569"/>
              <a:gd name="connsiteY4" fmla="*/ 1715679 h 13734854"/>
              <a:gd name="connsiteX0" fmla="*/ 0 w 24388632"/>
              <a:gd name="connsiteY0" fmla="*/ 1709329 h 13734854"/>
              <a:gd name="connsiteX1" fmla="*/ 24377537 w 24388632"/>
              <a:gd name="connsiteY1" fmla="*/ 0 h 13734854"/>
              <a:gd name="connsiteX2" fmla="*/ 24388632 w 24388632"/>
              <a:gd name="connsiteY2" fmla="*/ 12019176 h 13734854"/>
              <a:gd name="connsiteX3" fmla="*/ 7857 w 24388632"/>
              <a:gd name="connsiteY3" fmla="*/ 13734854 h 13734854"/>
              <a:gd name="connsiteX4" fmla="*/ 0 w 24388632"/>
              <a:gd name="connsiteY4" fmla="*/ 1709329 h 13734854"/>
              <a:gd name="connsiteX0" fmla="*/ 0 w 24388632"/>
              <a:gd name="connsiteY0" fmla="*/ 1710916 h 13736441"/>
              <a:gd name="connsiteX1" fmla="*/ 24380711 w 24388632"/>
              <a:gd name="connsiteY1" fmla="*/ 0 h 13736441"/>
              <a:gd name="connsiteX2" fmla="*/ 24388632 w 24388632"/>
              <a:gd name="connsiteY2" fmla="*/ 12020763 h 13736441"/>
              <a:gd name="connsiteX3" fmla="*/ 7857 w 24388632"/>
              <a:gd name="connsiteY3" fmla="*/ 13736441 h 13736441"/>
              <a:gd name="connsiteX4" fmla="*/ 0 w 24388632"/>
              <a:gd name="connsiteY4" fmla="*/ 1710916 h 13736441"/>
              <a:gd name="connsiteX0" fmla="*/ 0 w 24388632"/>
              <a:gd name="connsiteY0" fmla="*/ 1710916 h 13736441"/>
              <a:gd name="connsiteX1" fmla="*/ 24387062 w 24388632"/>
              <a:gd name="connsiteY1" fmla="*/ 0 h 13736441"/>
              <a:gd name="connsiteX2" fmla="*/ 24388632 w 24388632"/>
              <a:gd name="connsiteY2" fmla="*/ 12020763 h 13736441"/>
              <a:gd name="connsiteX3" fmla="*/ 7857 w 24388632"/>
              <a:gd name="connsiteY3" fmla="*/ 13736441 h 13736441"/>
              <a:gd name="connsiteX4" fmla="*/ 0 w 24388632"/>
              <a:gd name="connsiteY4" fmla="*/ 1710916 h 13736441"/>
              <a:gd name="connsiteX0" fmla="*/ 0 w 24388127"/>
              <a:gd name="connsiteY0" fmla="*/ 1710916 h 13736441"/>
              <a:gd name="connsiteX1" fmla="*/ 24387062 w 24388127"/>
              <a:gd name="connsiteY1" fmla="*/ 0 h 13736441"/>
              <a:gd name="connsiteX2" fmla="*/ 24387044 w 24388127"/>
              <a:gd name="connsiteY2" fmla="*/ 12020763 h 13736441"/>
              <a:gd name="connsiteX3" fmla="*/ 7857 w 24388127"/>
              <a:gd name="connsiteY3" fmla="*/ 13736441 h 13736441"/>
              <a:gd name="connsiteX4" fmla="*/ 0 w 24388127"/>
              <a:gd name="connsiteY4" fmla="*/ 1710916 h 13736441"/>
              <a:gd name="connsiteX0" fmla="*/ 0 w 24387858"/>
              <a:gd name="connsiteY0" fmla="*/ 1710916 h 13736441"/>
              <a:gd name="connsiteX1" fmla="*/ 24387062 w 24387858"/>
              <a:gd name="connsiteY1" fmla="*/ 0 h 13736441"/>
              <a:gd name="connsiteX2" fmla="*/ 24383869 w 24387858"/>
              <a:gd name="connsiteY2" fmla="*/ 12022351 h 13736441"/>
              <a:gd name="connsiteX3" fmla="*/ 7857 w 24387858"/>
              <a:gd name="connsiteY3" fmla="*/ 13736441 h 13736441"/>
              <a:gd name="connsiteX4" fmla="*/ 0 w 24387858"/>
              <a:gd name="connsiteY4" fmla="*/ 1710916 h 137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7858" h="13736441">
                <a:moveTo>
                  <a:pt x="0" y="1710916"/>
                </a:moveTo>
                <a:lnTo>
                  <a:pt x="24387062" y="0"/>
                </a:lnTo>
                <a:cubicBezTo>
                  <a:pt x="24390760" y="4006392"/>
                  <a:pt x="24380171" y="8015959"/>
                  <a:pt x="24383869" y="12022351"/>
                </a:cubicBezTo>
                <a:lnTo>
                  <a:pt x="7857" y="13736441"/>
                </a:lnTo>
                <a:cubicBezTo>
                  <a:pt x="2592" y="9730049"/>
                  <a:pt x="5265" y="5717308"/>
                  <a:pt x="0" y="1710916"/>
                </a:cubicBezTo>
                <a:close/>
              </a:path>
            </a:pathLst>
          </a:custGeom>
          <a:solidFill>
            <a:schemeClr val="bg1">
              <a:lumMod val="95000"/>
            </a:schemeClr>
          </a:solidFill>
        </p:spPr>
        <p:txBody>
          <a:bodyPr anchor="ctr" anchorCtr="0"/>
          <a:lstStyle>
            <a:lvl1pPr marL="0" indent="0" algn="ctr">
              <a:buNone/>
              <a:defRPr sz="1000" b="1" i="1"/>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fi-FI"/>
              <a:t>Lisää kuva napsauttamalla kuvaketta</a:t>
            </a:r>
          </a:p>
        </p:txBody>
      </p:sp>
      <p:sp>
        <p:nvSpPr>
          <p:cNvPr id="5" name="Tekstin paikkamerkki 4">
            <a:extLst>
              <a:ext uri="{FF2B5EF4-FFF2-40B4-BE49-F238E27FC236}">
                <a16:creationId xmlns:a16="http://schemas.microsoft.com/office/drawing/2014/main" id="{43C6CAD2-0D70-4B20-9702-7BC2BBD23D3B}"/>
              </a:ext>
              <a:ext uri="{C183D7F6-B498-43B3-948B-1728B52AA6E4}">
                <adec:decorative xmlns:adec="http://schemas.microsoft.com/office/drawing/2017/decorative" val="1"/>
              </a:ext>
            </a:extLst>
          </p:cNvPr>
          <p:cNvSpPr>
            <a:spLocks noGrp="1"/>
          </p:cNvSpPr>
          <p:nvPr>
            <p:ph type="body" sz="quarter" idx="14" hasCustomPrompt="1"/>
          </p:nvPr>
        </p:nvSpPr>
        <p:spPr>
          <a:xfrm>
            <a:off x="9789037" y="433800"/>
            <a:ext cx="1895523" cy="194400"/>
          </a:xfrm>
          <a:blipFill>
            <a:blip r:embed="rId2"/>
            <a:stretch>
              <a:fillRect/>
            </a:stretch>
          </a:blipFill>
        </p:spPr>
        <p:txBody>
          <a:bodyPr anchor="ctr" anchorCtr="0"/>
          <a:lstStyle>
            <a:lvl1pPr marL="0" indent="0" algn="ctr">
              <a:buNone/>
              <a:defRPr sz="100"/>
            </a:lvl1pPr>
          </a:lstStyle>
          <a:p>
            <a:pPr lvl="0"/>
            <a:r>
              <a:rPr lang="fi-FI"/>
              <a:t> </a:t>
            </a:r>
          </a:p>
        </p:txBody>
      </p:sp>
    </p:spTree>
    <p:extLst>
      <p:ext uri="{BB962C8B-B14F-4D97-AF65-F5344CB8AC3E}">
        <p14:creationId xmlns:p14="http://schemas.microsoft.com/office/powerpoint/2010/main" val="277907406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Kuva nega">
    <p:spTree>
      <p:nvGrpSpPr>
        <p:cNvPr id="1" name=""/>
        <p:cNvGrpSpPr/>
        <p:nvPr/>
      </p:nvGrpSpPr>
      <p:grpSpPr>
        <a:xfrm>
          <a:off x="0" y="0"/>
          <a:ext cx="0" cy="0"/>
          <a:chOff x="0" y="0"/>
          <a:chExt cx="0" cy="0"/>
        </a:xfrm>
      </p:grpSpPr>
      <p:grpSp>
        <p:nvGrpSpPr>
          <p:cNvPr id="10" name="Ryhmä 9">
            <a:extLst>
              <a:ext uri="{FF2B5EF4-FFF2-40B4-BE49-F238E27FC236}">
                <a16:creationId xmlns:a16="http://schemas.microsoft.com/office/drawing/2014/main" id="{8622020D-8889-46EA-8225-3041EF1DCA1D}"/>
              </a:ext>
            </a:extLst>
          </p:cNvPr>
          <p:cNvGrpSpPr/>
          <p:nvPr userDrawn="1"/>
        </p:nvGrpSpPr>
        <p:grpSpPr>
          <a:xfrm>
            <a:off x="0" y="-9427"/>
            <a:ext cx="12192194" cy="6867427"/>
            <a:chOff x="0" y="-18854"/>
            <a:chExt cx="24382800" cy="13734854"/>
          </a:xfrm>
        </p:grpSpPr>
        <p:sp>
          <p:nvSpPr>
            <p:cNvPr id="11" name="Freeform 6">
              <a:extLst>
                <a:ext uri="{FF2B5EF4-FFF2-40B4-BE49-F238E27FC236}">
                  <a16:creationId xmlns:a16="http://schemas.microsoft.com/office/drawing/2014/main" id="{8A82724B-B94E-467B-87AF-0D5F12C5F296}"/>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2" name="Freeform 7">
              <a:extLst>
                <a:ext uri="{FF2B5EF4-FFF2-40B4-BE49-F238E27FC236}">
                  <a16:creationId xmlns:a16="http://schemas.microsoft.com/office/drawing/2014/main" id="{B64FE49D-7B18-4557-AB1D-0C55EE1A1CE7}"/>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13" name="Kuvan paikkamerkki 2">
            <a:extLst>
              <a:ext uri="{FF2B5EF4-FFF2-40B4-BE49-F238E27FC236}">
                <a16:creationId xmlns:a16="http://schemas.microsoft.com/office/drawing/2014/main" id="{3120267B-A677-4444-88A5-26888B3B0CAA}"/>
              </a:ext>
            </a:extLst>
          </p:cNvPr>
          <p:cNvSpPr>
            <a:spLocks noGrp="1"/>
          </p:cNvSpPr>
          <p:nvPr>
            <p:ph type="pic" idx="13"/>
          </p:nvPr>
        </p:nvSpPr>
        <p:spPr>
          <a:xfrm>
            <a:off x="-745" y="-10221"/>
            <a:ext cx="12194723" cy="6868221"/>
          </a:xfrm>
          <a:custGeom>
            <a:avLst/>
            <a:gdLst>
              <a:gd name="connsiteX0" fmla="*/ 0 w 24369680"/>
              <a:gd name="connsiteY0" fmla="*/ 0 h 13734854"/>
              <a:gd name="connsiteX1" fmla="*/ 24369680 w 24369680"/>
              <a:gd name="connsiteY1" fmla="*/ 0 h 13734854"/>
              <a:gd name="connsiteX2" fmla="*/ 24369680 w 24369680"/>
              <a:gd name="connsiteY2" fmla="*/ 13734854 h 13734854"/>
              <a:gd name="connsiteX3" fmla="*/ 0 w 24369680"/>
              <a:gd name="connsiteY3" fmla="*/ 13734854 h 13734854"/>
              <a:gd name="connsiteX4" fmla="*/ 0 w 24369680"/>
              <a:gd name="connsiteY4" fmla="*/ 0 h 13734854"/>
              <a:gd name="connsiteX0" fmla="*/ 15794 w 24385474"/>
              <a:gd name="connsiteY0" fmla="*/ 0 h 13734854"/>
              <a:gd name="connsiteX1" fmla="*/ 24385474 w 24385474"/>
              <a:gd name="connsiteY1" fmla="*/ 0 h 13734854"/>
              <a:gd name="connsiteX2" fmla="*/ 24385474 w 24385474"/>
              <a:gd name="connsiteY2" fmla="*/ 13734854 h 13734854"/>
              <a:gd name="connsiteX3" fmla="*/ 15794 w 24385474"/>
              <a:gd name="connsiteY3" fmla="*/ 13734854 h 13734854"/>
              <a:gd name="connsiteX4" fmla="*/ 0 w 24385474"/>
              <a:gd name="connsiteY4" fmla="*/ 1715679 h 13734854"/>
              <a:gd name="connsiteX5" fmla="*/ 15794 w 24385474"/>
              <a:gd name="connsiteY5" fmla="*/ 0 h 13734854"/>
              <a:gd name="connsiteX0" fmla="*/ 15794 w 24396569"/>
              <a:gd name="connsiteY0" fmla="*/ 0 h 13734854"/>
              <a:gd name="connsiteX1" fmla="*/ 24385474 w 24396569"/>
              <a:gd name="connsiteY1" fmla="*/ 0 h 13734854"/>
              <a:gd name="connsiteX2" fmla="*/ 24396569 w 24396569"/>
              <a:gd name="connsiteY2" fmla="*/ 12019176 h 13734854"/>
              <a:gd name="connsiteX3" fmla="*/ 24385474 w 24396569"/>
              <a:gd name="connsiteY3" fmla="*/ 13734854 h 13734854"/>
              <a:gd name="connsiteX4" fmla="*/ 15794 w 24396569"/>
              <a:gd name="connsiteY4" fmla="*/ 13734854 h 13734854"/>
              <a:gd name="connsiteX5" fmla="*/ 0 w 24396569"/>
              <a:gd name="connsiteY5" fmla="*/ 1715679 h 13734854"/>
              <a:gd name="connsiteX6" fmla="*/ 15794 w 24396569"/>
              <a:gd name="connsiteY6" fmla="*/ 0 h 13734854"/>
              <a:gd name="connsiteX0" fmla="*/ 0 w 24396569"/>
              <a:gd name="connsiteY0" fmla="*/ 1715679 h 13734854"/>
              <a:gd name="connsiteX1" fmla="*/ 24385474 w 24396569"/>
              <a:gd name="connsiteY1" fmla="*/ 0 h 13734854"/>
              <a:gd name="connsiteX2" fmla="*/ 24396569 w 24396569"/>
              <a:gd name="connsiteY2" fmla="*/ 12019176 h 13734854"/>
              <a:gd name="connsiteX3" fmla="*/ 24385474 w 24396569"/>
              <a:gd name="connsiteY3" fmla="*/ 13734854 h 13734854"/>
              <a:gd name="connsiteX4" fmla="*/ 15794 w 24396569"/>
              <a:gd name="connsiteY4" fmla="*/ 13734854 h 13734854"/>
              <a:gd name="connsiteX5" fmla="*/ 0 w 24396569"/>
              <a:gd name="connsiteY5" fmla="*/ 1715679 h 13734854"/>
              <a:gd name="connsiteX0" fmla="*/ 0 w 24396569"/>
              <a:gd name="connsiteY0" fmla="*/ 1715679 h 14561968"/>
              <a:gd name="connsiteX1" fmla="*/ 24385474 w 24396569"/>
              <a:gd name="connsiteY1" fmla="*/ 0 h 14561968"/>
              <a:gd name="connsiteX2" fmla="*/ 24396569 w 24396569"/>
              <a:gd name="connsiteY2" fmla="*/ 12019176 h 14561968"/>
              <a:gd name="connsiteX3" fmla="*/ 15794 w 24396569"/>
              <a:gd name="connsiteY3" fmla="*/ 13734854 h 14561968"/>
              <a:gd name="connsiteX4" fmla="*/ 0 w 24396569"/>
              <a:gd name="connsiteY4" fmla="*/ 1715679 h 14561968"/>
              <a:gd name="connsiteX0" fmla="*/ 0 w 24396569"/>
              <a:gd name="connsiteY0" fmla="*/ 1715679 h 13734854"/>
              <a:gd name="connsiteX1" fmla="*/ 24385474 w 24396569"/>
              <a:gd name="connsiteY1" fmla="*/ 0 h 13734854"/>
              <a:gd name="connsiteX2" fmla="*/ 24396569 w 24396569"/>
              <a:gd name="connsiteY2" fmla="*/ 12019176 h 13734854"/>
              <a:gd name="connsiteX3" fmla="*/ 15794 w 24396569"/>
              <a:gd name="connsiteY3" fmla="*/ 13734854 h 13734854"/>
              <a:gd name="connsiteX4" fmla="*/ 0 w 24396569"/>
              <a:gd name="connsiteY4" fmla="*/ 1715679 h 13734854"/>
              <a:gd name="connsiteX0" fmla="*/ 0 w 24388632"/>
              <a:gd name="connsiteY0" fmla="*/ 1709329 h 13734854"/>
              <a:gd name="connsiteX1" fmla="*/ 24377537 w 24388632"/>
              <a:gd name="connsiteY1" fmla="*/ 0 h 13734854"/>
              <a:gd name="connsiteX2" fmla="*/ 24388632 w 24388632"/>
              <a:gd name="connsiteY2" fmla="*/ 12019176 h 13734854"/>
              <a:gd name="connsiteX3" fmla="*/ 7857 w 24388632"/>
              <a:gd name="connsiteY3" fmla="*/ 13734854 h 13734854"/>
              <a:gd name="connsiteX4" fmla="*/ 0 w 24388632"/>
              <a:gd name="connsiteY4" fmla="*/ 1709329 h 13734854"/>
              <a:gd name="connsiteX0" fmla="*/ 0 w 24388632"/>
              <a:gd name="connsiteY0" fmla="*/ 1710916 h 13736441"/>
              <a:gd name="connsiteX1" fmla="*/ 24380711 w 24388632"/>
              <a:gd name="connsiteY1" fmla="*/ 0 h 13736441"/>
              <a:gd name="connsiteX2" fmla="*/ 24388632 w 24388632"/>
              <a:gd name="connsiteY2" fmla="*/ 12020763 h 13736441"/>
              <a:gd name="connsiteX3" fmla="*/ 7857 w 24388632"/>
              <a:gd name="connsiteY3" fmla="*/ 13736441 h 13736441"/>
              <a:gd name="connsiteX4" fmla="*/ 0 w 24388632"/>
              <a:gd name="connsiteY4" fmla="*/ 1710916 h 13736441"/>
              <a:gd name="connsiteX0" fmla="*/ 0 w 24388632"/>
              <a:gd name="connsiteY0" fmla="*/ 1710916 h 13736441"/>
              <a:gd name="connsiteX1" fmla="*/ 24387062 w 24388632"/>
              <a:gd name="connsiteY1" fmla="*/ 0 h 13736441"/>
              <a:gd name="connsiteX2" fmla="*/ 24388632 w 24388632"/>
              <a:gd name="connsiteY2" fmla="*/ 12020763 h 13736441"/>
              <a:gd name="connsiteX3" fmla="*/ 7857 w 24388632"/>
              <a:gd name="connsiteY3" fmla="*/ 13736441 h 13736441"/>
              <a:gd name="connsiteX4" fmla="*/ 0 w 24388632"/>
              <a:gd name="connsiteY4" fmla="*/ 1710916 h 13736441"/>
              <a:gd name="connsiteX0" fmla="*/ 0 w 24388127"/>
              <a:gd name="connsiteY0" fmla="*/ 1710916 h 13736441"/>
              <a:gd name="connsiteX1" fmla="*/ 24387062 w 24388127"/>
              <a:gd name="connsiteY1" fmla="*/ 0 h 13736441"/>
              <a:gd name="connsiteX2" fmla="*/ 24387044 w 24388127"/>
              <a:gd name="connsiteY2" fmla="*/ 12020763 h 13736441"/>
              <a:gd name="connsiteX3" fmla="*/ 7857 w 24388127"/>
              <a:gd name="connsiteY3" fmla="*/ 13736441 h 13736441"/>
              <a:gd name="connsiteX4" fmla="*/ 0 w 24388127"/>
              <a:gd name="connsiteY4" fmla="*/ 1710916 h 13736441"/>
              <a:gd name="connsiteX0" fmla="*/ 0 w 24387858"/>
              <a:gd name="connsiteY0" fmla="*/ 1710916 h 13736441"/>
              <a:gd name="connsiteX1" fmla="*/ 24387062 w 24387858"/>
              <a:gd name="connsiteY1" fmla="*/ 0 h 13736441"/>
              <a:gd name="connsiteX2" fmla="*/ 24383869 w 24387858"/>
              <a:gd name="connsiteY2" fmla="*/ 12022351 h 13736441"/>
              <a:gd name="connsiteX3" fmla="*/ 7857 w 24387858"/>
              <a:gd name="connsiteY3" fmla="*/ 13736441 h 13736441"/>
              <a:gd name="connsiteX4" fmla="*/ 0 w 24387858"/>
              <a:gd name="connsiteY4" fmla="*/ 1710916 h 13736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7858" h="13736441">
                <a:moveTo>
                  <a:pt x="0" y="1710916"/>
                </a:moveTo>
                <a:lnTo>
                  <a:pt x="24387062" y="0"/>
                </a:lnTo>
                <a:cubicBezTo>
                  <a:pt x="24390760" y="4006392"/>
                  <a:pt x="24380171" y="8015959"/>
                  <a:pt x="24383869" y="12022351"/>
                </a:cubicBezTo>
                <a:lnTo>
                  <a:pt x="7857" y="13736441"/>
                </a:lnTo>
                <a:cubicBezTo>
                  <a:pt x="2592" y="9730049"/>
                  <a:pt x="5265" y="5717308"/>
                  <a:pt x="0" y="1710916"/>
                </a:cubicBezTo>
                <a:close/>
              </a:path>
            </a:pathLst>
          </a:custGeom>
          <a:solidFill>
            <a:schemeClr val="bg1">
              <a:lumMod val="95000"/>
            </a:schemeClr>
          </a:solidFill>
        </p:spPr>
        <p:txBody>
          <a:bodyPr anchor="ctr" anchorCtr="0"/>
          <a:lstStyle>
            <a:lvl1pPr marL="0" indent="0" algn="ctr">
              <a:buNone/>
              <a:defRPr sz="1000" b="1" i="1"/>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r>
              <a:rPr lang="fi-FI"/>
              <a:t>Lisää kuva napsauttamalla kuvaketta</a:t>
            </a:r>
          </a:p>
        </p:txBody>
      </p:sp>
      <p:sp>
        <p:nvSpPr>
          <p:cNvPr id="5" name="Tekstin paikkamerkki 4">
            <a:extLst>
              <a:ext uri="{FF2B5EF4-FFF2-40B4-BE49-F238E27FC236}">
                <a16:creationId xmlns:a16="http://schemas.microsoft.com/office/drawing/2014/main" id="{43C6CAD2-0D70-4B20-9702-7BC2BBD23D3B}"/>
              </a:ext>
              <a:ext uri="{C183D7F6-B498-43B3-948B-1728B52AA6E4}">
                <adec:decorative xmlns:adec="http://schemas.microsoft.com/office/drawing/2017/decorative" val="1"/>
              </a:ext>
            </a:extLst>
          </p:cNvPr>
          <p:cNvSpPr>
            <a:spLocks noGrp="1"/>
          </p:cNvSpPr>
          <p:nvPr>
            <p:ph type="body" sz="quarter" idx="14" hasCustomPrompt="1"/>
          </p:nvPr>
        </p:nvSpPr>
        <p:spPr>
          <a:xfrm>
            <a:off x="9789037" y="433800"/>
            <a:ext cx="1895523" cy="194400"/>
          </a:xfrm>
          <a:blipFill>
            <a:blip r:embed="rId2"/>
            <a:stretch>
              <a:fillRect/>
            </a:stretch>
          </a:blipFill>
        </p:spPr>
        <p:txBody>
          <a:bodyPr anchor="ctr" anchorCtr="0"/>
          <a:lstStyle>
            <a:lvl1pPr marL="0" indent="0" algn="ctr">
              <a:buNone/>
              <a:defRPr sz="100"/>
            </a:lvl1pPr>
          </a:lstStyle>
          <a:p>
            <a:pPr lvl="0"/>
            <a:r>
              <a:rPr lang="fi-FI"/>
              <a:t> </a:t>
            </a:r>
          </a:p>
        </p:txBody>
      </p:sp>
    </p:spTree>
    <p:extLst>
      <p:ext uri="{BB962C8B-B14F-4D97-AF65-F5344CB8AC3E}">
        <p14:creationId xmlns:p14="http://schemas.microsoft.com/office/powerpoint/2010/main" val="24154787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5E97D42B-BB3B-4D70-B419-BFB83663D9C6}"/>
              </a:ext>
            </a:extLst>
          </p:cNvPr>
          <p:cNvGrpSpPr/>
          <p:nvPr userDrawn="1"/>
        </p:nvGrpSpPr>
        <p:grpSpPr>
          <a:xfrm>
            <a:off x="0" y="-9427"/>
            <a:ext cx="12192194" cy="6867427"/>
            <a:chOff x="0" y="-18854"/>
            <a:chExt cx="24382800" cy="13734854"/>
          </a:xfrm>
        </p:grpSpPr>
        <p:sp>
          <p:nvSpPr>
            <p:cNvPr id="7" name="Freeform 6">
              <a:extLst>
                <a:ext uri="{FF2B5EF4-FFF2-40B4-BE49-F238E27FC236}">
                  <a16:creationId xmlns:a16="http://schemas.microsoft.com/office/drawing/2014/main" id="{E947666D-7DCE-4F99-BFC4-68C27902B78E}"/>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8" name="Freeform 7">
              <a:extLst>
                <a:ext uri="{FF2B5EF4-FFF2-40B4-BE49-F238E27FC236}">
                  <a16:creationId xmlns:a16="http://schemas.microsoft.com/office/drawing/2014/main" id="{EE29252F-1217-499A-AEEF-B10241DF067C}"/>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fld id="{4751A0BD-5408-4C6C-9A5C-10B4CA57242F}" type="datetime1">
              <a:rPr lang="fi-FI" smtClean="0"/>
              <a:t>10.5.2023</a:t>
            </a:fld>
            <a:endParaRPr lang="fi-FI"/>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38022201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Only" preserve="1">
  <p:cSld name="Vain otsikko nega">
    <p:bg>
      <p:bgPr>
        <a:solidFill>
          <a:schemeClr val="bg1">
            <a:lumMod val="85000"/>
          </a:schemeClr>
        </a:solidFill>
        <a:effectLst/>
      </p:bgPr>
    </p:bg>
    <p:spTree>
      <p:nvGrpSpPr>
        <p:cNvPr id="1" name=""/>
        <p:cNvGrpSpPr/>
        <p:nvPr/>
      </p:nvGrpSpPr>
      <p:grpSpPr>
        <a:xfrm>
          <a:off x="0" y="0"/>
          <a:ext cx="0" cy="0"/>
          <a:chOff x="0" y="0"/>
          <a:chExt cx="0" cy="0"/>
        </a:xfrm>
      </p:grpSpPr>
      <p:grpSp>
        <p:nvGrpSpPr>
          <p:cNvPr id="6" name="Ryhmä 5">
            <a:extLst>
              <a:ext uri="{FF2B5EF4-FFF2-40B4-BE49-F238E27FC236}">
                <a16:creationId xmlns:a16="http://schemas.microsoft.com/office/drawing/2014/main" id="{5E97D42B-BB3B-4D70-B419-BFB83663D9C6}"/>
              </a:ext>
            </a:extLst>
          </p:cNvPr>
          <p:cNvGrpSpPr/>
          <p:nvPr userDrawn="1"/>
        </p:nvGrpSpPr>
        <p:grpSpPr>
          <a:xfrm>
            <a:off x="0" y="-9427"/>
            <a:ext cx="12192194" cy="6867427"/>
            <a:chOff x="0" y="-18854"/>
            <a:chExt cx="24382800" cy="13734854"/>
          </a:xfrm>
        </p:grpSpPr>
        <p:sp>
          <p:nvSpPr>
            <p:cNvPr id="7" name="Freeform 6">
              <a:extLst>
                <a:ext uri="{FF2B5EF4-FFF2-40B4-BE49-F238E27FC236}">
                  <a16:creationId xmlns:a16="http://schemas.microsoft.com/office/drawing/2014/main" id="{E947666D-7DCE-4F99-BFC4-68C27902B78E}"/>
                </a:ext>
                <a:ext uri="{C183D7F6-B498-43B3-948B-1728B52AA6E4}">
                  <adec:decorative xmlns:adec="http://schemas.microsoft.com/office/drawing/2017/decorative" val="1"/>
                </a:ext>
              </a:extLst>
            </p:cNvPr>
            <p:cNvSpPr>
              <a:spLocks/>
            </p:cNvSpPr>
            <p:nvPr userDrawn="1"/>
          </p:nvSpPr>
          <p:spPr bwMode="auto">
            <a:xfrm>
              <a:off x="0" y="-18854"/>
              <a:ext cx="24382800" cy="1714898"/>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8" name="Freeform 7">
              <a:extLst>
                <a:ext uri="{FF2B5EF4-FFF2-40B4-BE49-F238E27FC236}">
                  <a16:creationId xmlns:a16="http://schemas.microsoft.com/office/drawing/2014/main" id="{EE29252F-1217-499A-AEEF-B10241DF067C}"/>
                </a:ext>
                <a:ext uri="{C183D7F6-B498-43B3-948B-1728B52AA6E4}">
                  <adec:decorative xmlns:adec="http://schemas.microsoft.com/office/drawing/2017/decorative" val="1"/>
                </a:ext>
              </a:extLst>
            </p:cNvPr>
            <p:cNvSpPr>
              <a:spLocks/>
            </p:cNvSpPr>
            <p:nvPr userDrawn="1"/>
          </p:nvSpPr>
          <p:spPr bwMode="auto">
            <a:xfrm>
              <a:off x="6366" y="12001102"/>
              <a:ext cx="24376434" cy="1714898"/>
            </a:xfrm>
            <a:custGeom>
              <a:avLst/>
              <a:gdLst>
                <a:gd name="T0" fmla="*/ 0 w 67711"/>
                <a:gd name="T1" fmla="*/ 4767 h 4767"/>
                <a:gd name="T2" fmla="*/ 67711 w 67711"/>
                <a:gd name="T3" fmla="*/ 4767 h 4767"/>
                <a:gd name="T4" fmla="*/ 67711 w 67711"/>
                <a:gd name="T5" fmla="*/ 0 h 4767"/>
                <a:gd name="T6" fmla="*/ 0 w 67711"/>
                <a:gd name="T7" fmla="*/ 4767 h 4767"/>
              </a:gdLst>
              <a:ahLst/>
              <a:cxnLst>
                <a:cxn ang="0">
                  <a:pos x="T0" y="T1"/>
                </a:cxn>
                <a:cxn ang="0">
                  <a:pos x="T2" y="T3"/>
                </a:cxn>
                <a:cxn ang="0">
                  <a:pos x="T4" y="T5"/>
                </a:cxn>
                <a:cxn ang="0">
                  <a:pos x="T6" y="T7"/>
                </a:cxn>
              </a:cxnLst>
              <a:rect l="0" t="0" r="r" b="b"/>
              <a:pathLst>
                <a:path w="67711" h="4767">
                  <a:moveTo>
                    <a:pt x="0" y="4767"/>
                  </a:moveTo>
                  <a:lnTo>
                    <a:pt x="67711" y="4767"/>
                  </a:lnTo>
                  <a:lnTo>
                    <a:pt x="67711" y="0"/>
                  </a:lnTo>
                  <a:lnTo>
                    <a:pt x="0" y="4767"/>
                  </a:lnTo>
                  <a:close/>
                </a:path>
              </a:pathLst>
            </a:custGeom>
            <a:solidFill>
              <a:srgbClr val="1415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D9D4FB9D-D480-450E-ABEE-85694599AFB7}"/>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5797E4D7-4DF3-42F7-A8B1-E81360052CE5}"/>
              </a:ext>
            </a:extLst>
          </p:cNvPr>
          <p:cNvSpPr>
            <a:spLocks noGrp="1"/>
          </p:cNvSpPr>
          <p:nvPr>
            <p:ph type="dt" sz="half" idx="10"/>
          </p:nvPr>
        </p:nvSpPr>
        <p:spPr/>
        <p:txBody>
          <a:bodyPr/>
          <a:lstStyle/>
          <a:p>
            <a:fld id="{4751A0BD-5408-4C6C-9A5C-10B4CA57242F}" type="datetime1">
              <a:rPr lang="fi-FI" smtClean="0"/>
              <a:t>10.5.2023</a:t>
            </a:fld>
            <a:endParaRPr lang="fi-FI"/>
          </a:p>
        </p:txBody>
      </p:sp>
      <p:sp>
        <p:nvSpPr>
          <p:cNvPr id="4" name="Alatunnisteen paikkamerkki 3">
            <a:extLst>
              <a:ext uri="{FF2B5EF4-FFF2-40B4-BE49-F238E27FC236}">
                <a16:creationId xmlns:a16="http://schemas.microsoft.com/office/drawing/2014/main" id="{115DA5D9-220B-4CA2-AF56-616A41B79E7E}"/>
              </a:ext>
            </a:extLst>
          </p:cNvPr>
          <p:cNvSpPr>
            <a:spLocks noGrp="1"/>
          </p:cNvSpPr>
          <p:nvPr>
            <p:ph type="ftr" sz="quarter" idx="11"/>
          </p:nvPr>
        </p:nvSpPr>
        <p:spPr/>
        <p:txBody>
          <a:bodyPr/>
          <a:lstStyle>
            <a:lvl1pPr>
              <a:defRPr>
                <a:solidFill>
                  <a:schemeClr val="bg1"/>
                </a:solidFill>
              </a:defRPr>
            </a:lvl1pPr>
          </a:lstStyle>
          <a:p>
            <a:endParaRPr lang="fi-FI"/>
          </a:p>
        </p:txBody>
      </p:sp>
      <p:sp>
        <p:nvSpPr>
          <p:cNvPr id="5" name="Dian numeron paikkamerkki 4">
            <a:extLst>
              <a:ext uri="{FF2B5EF4-FFF2-40B4-BE49-F238E27FC236}">
                <a16:creationId xmlns:a16="http://schemas.microsoft.com/office/drawing/2014/main" id="{90AACDB7-CE3E-4B32-A3E7-5CF3FA8C9C45}"/>
              </a:ext>
            </a:extLst>
          </p:cNvPr>
          <p:cNvSpPr>
            <a:spLocks noGrp="1"/>
          </p:cNvSpPr>
          <p:nvPr>
            <p:ph type="sldNum" sz="quarter" idx="12"/>
          </p:nvPr>
        </p:nvSpPr>
        <p:spPr/>
        <p:txBody>
          <a:bodyPr/>
          <a:lstStyle/>
          <a:p>
            <a:fld id="{03D2D5F4-4871-4469-8343-ED7F6811B37D}" type="slidenum">
              <a:rPr lang="fi-FI" smtClean="0"/>
              <a:t>‹#›</a:t>
            </a:fld>
            <a:endParaRPr lang="fi-FI"/>
          </a:p>
        </p:txBody>
      </p:sp>
      <p:pic>
        <p:nvPicPr>
          <p:cNvPr id="9" name="Kuva 8">
            <a:extLst>
              <a:ext uri="{FF2B5EF4-FFF2-40B4-BE49-F238E27FC236}">
                <a16:creationId xmlns:a16="http://schemas.microsoft.com/office/drawing/2014/main" id="{032260EC-5763-454B-86A4-9A6ED4E730D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88890" y="433578"/>
            <a:ext cx="1895983" cy="193549"/>
          </a:xfrm>
          <a:prstGeom prst="rect">
            <a:avLst/>
          </a:prstGeom>
        </p:spPr>
      </p:pic>
    </p:spTree>
    <p:extLst>
      <p:ext uri="{BB962C8B-B14F-4D97-AF65-F5344CB8AC3E}">
        <p14:creationId xmlns:p14="http://schemas.microsoft.com/office/powerpoint/2010/main" val="7064319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1A1614D-52CF-45AF-A901-12FA2C0515D9}"/>
              </a:ext>
            </a:extLst>
          </p:cNvPr>
          <p:cNvSpPr>
            <a:spLocks noGrp="1"/>
          </p:cNvSpPr>
          <p:nvPr>
            <p:ph type="dt" sz="half" idx="10"/>
          </p:nvPr>
        </p:nvSpPr>
        <p:spPr/>
        <p:txBody>
          <a:bodyPr/>
          <a:lstStyle/>
          <a:p>
            <a:fld id="{73280A3A-D064-40E9-B3C2-27D20437E4B9}" type="datetime1">
              <a:rPr lang="fi-FI" smtClean="0"/>
              <a:t>10.5.2023</a:t>
            </a:fld>
            <a:endParaRPr lang="fi-FI"/>
          </a:p>
        </p:txBody>
      </p:sp>
      <p:sp>
        <p:nvSpPr>
          <p:cNvPr id="3" name="Alatunnisteen paikkamerkki 2">
            <a:extLst>
              <a:ext uri="{FF2B5EF4-FFF2-40B4-BE49-F238E27FC236}">
                <a16:creationId xmlns:a16="http://schemas.microsoft.com/office/drawing/2014/main" id="{62A2215A-8FD8-4FBF-887A-0CE9E0203E9F}"/>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D2899E54-642F-4A9A-8599-805DAF4404EE}"/>
              </a:ext>
            </a:extLst>
          </p:cNvPr>
          <p:cNvSpPr>
            <a:spLocks noGrp="1"/>
          </p:cNvSpPr>
          <p:nvPr>
            <p:ph type="sldNum" sz="quarter" idx="12"/>
          </p:nvPr>
        </p:nvSpPr>
        <p:spPr/>
        <p:txBody>
          <a:bodyPr/>
          <a:lstStyle/>
          <a:p>
            <a:fld id="{03D2D5F4-4871-4469-8343-ED7F6811B37D}" type="slidenum">
              <a:rPr lang="fi-FI" smtClean="0"/>
              <a:t>‹#›</a:t>
            </a:fld>
            <a:endParaRPr lang="fi-FI"/>
          </a:p>
        </p:txBody>
      </p:sp>
    </p:spTree>
    <p:extLst>
      <p:ext uri="{BB962C8B-B14F-4D97-AF65-F5344CB8AC3E}">
        <p14:creationId xmlns:p14="http://schemas.microsoft.com/office/powerpoint/2010/main" val="21579646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Lopetus">
    <p:spTree>
      <p:nvGrpSpPr>
        <p:cNvPr id="1" name=""/>
        <p:cNvGrpSpPr/>
        <p:nvPr/>
      </p:nvGrpSpPr>
      <p:grpSpPr>
        <a:xfrm>
          <a:off x="0" y="0"/>
          <a:ext cx="0" cy="0"/>
          <a:chOff x="0" y="0"/>
          <a:chExt cx="0" cy="0"/>
        </a:xfrm>
      </p:grpSpPr>
      <p:pic>
        <p:nvPicPr>
          <p:cNvPr id="25" name="Kuva 24" descr="Nainen kävelee laiturilla">
            <a:extLst>
              <a:ext uri="{FF2B5EF4-FFF2-40B4-BE49-F238E27FC236}">
                <a16:creationId xmlns:a16="http://schemas.microsoft.com/office/drawing/2014/main" id="{6E5FA1D4-2C32-4240-9B55-00EBF83580F6}"/>
              </a:ext>
            </a:extLst>
          </p:cNvPr>
          <p:cNvPicPr>
            <a:picLocks/>
          </p:cNvPicPr>
          <p:nvPr userDrawn="1"/>
        </p:nvPicPr>
        <p:blipFill rotWithShape="1">
          <a:blip r:embed="rId2">
            <a:extLst>
              <a:ext uri="{28A0092B-C50C-407E-A947-70E740481C1C}">
                <a14:useLocalDpi xmlns:a14="http://schemas.microsoft.com/office/drawing/2010/main" val="0"/>
              </a:ext>
            </a:extLst>
          </a:blip>
          <a:srcRect/>
          <a:stretch/>
        </p:blipFill>
        <p:spPr>
          <a:xfrm>
            <a:off x="-1" y="0"/>
            <a:ext cx="12192194" cy="4958499"/>
          </a:xfrm>
          <a:prstGeom prst="rect">
            <a:avLst/>
          </a:prstGeom>
        </p:spPr>
      </p:pic>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97B3D4"/>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2221490" y="4670137"/>
            <a:ext cx="9040587" cy="821627"/>
          </a:xfrm>
        </p:spPr>
        <p:txBody>
          <a:bodyPr anchor="b"/>
          <a:lstStyle>
            <a:lvl1pPr algn="r">
              <a:defRPr sz="4800">
                <a:solidFill>
                  <a:schemeClr val="tx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221490" y="5524035"/>
            <a:ext cx="9040587" cy="499046"/>
          </a:xfrm>
        </p:spPr>
        <p:txBody>
          <a:bodyPr/>
          <a:lstStyle>
            <a:lvl1pPr marL="0" indent="0" algn="r">
              <a:buNone/>
              <a:defRPr sz="1800">
                <a:solidFill>
                  <a:schemeClr val="tx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spTree>
    <p:extLst>
      <p:ext uri="{BB962C8B-B14F-4D97-AF65-F5344CB8AC3E}">
        <p14:creationId xmlns:p14="http://schemas.microsoft.com/office/powerpoint/2010/main" val="127636386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1_Lopet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97B3D4"/>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2221490" y="4670137"/>
            <a:ext cx="9040587" cy="821627"/>
          </a:xfrm>
        </p:spPr>
        <p:txBody>
          <a:bodyPr anchor="b"/>
          <a:lstStyle>
            <a:lvl1pPr algn="r">
              <a:defRPr sz="4800">
                <a:solidFill>
                  <a:schemeClr val="tx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221490" y="5524035"/>
            <a:ext cx="9040587" cy="499046"/>
          </a:xfrm>
        </p:spPr>
        <p:txBody>
          <a:bodyPr/>
          <a:lstStyle>
            <a:lvl1pPr marL="0" indent="0" algn="r">
              <a:buNone/>
              <a:defRPr sz="1800">
                <a:solidFill>
                  <a:schemeClr val="tx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spTree>
    <p:extLst>
      <p:ext uri="{BB962C8B-B14F-4D97-AF65-F5344CB8AC3E}">
        <p14:creationId xmlns:p14="http://schemas.microsoft.com/office/powerpoint/2010/main" val="10816100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Lopetu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A75042"/>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2221490" y="4670137"/>
            <a:ext cx="9040587" cy="821627"/>
          </a:xfrm>
        </p:spPr>
        <p:txBody>
          <a:bodyPr anchor="b"/>
          <a:lstStyle>
            <a:lvl1pPr algn="r">
              <a:defRPr sz="48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221490" y="5524035"/>
            <a:ext cx="9040587" cy="499046"/>
          </a:xfrm>
        </p:spPr>
        <p:txBody>
          <a:bodyPr/>
          <a:lstStyle>
            <a:lvl1pPr marL="0" indent="0" algn="r">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spTree>
    <p:extLst>
      <p:ext uri="{BB962C8B-B14F-4D97-AF65-F5344CB8AC3E}">
        <p14:creationId xmlns:p14="http://schemas.microsoft.com/office/powerpoint/2010/main" val="705360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6CE23A3B-47F3-432A-ACC6-109DDB2FDFD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1_Lopetu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A75042"/>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2221490" y="4670137"/>
            <a:ext cx="9040587" cy="821627"/>
          </a:xfrm>
        </p:spPr>
        <p:txBody>
          <a:bodyPr anchor="b"/>
          <a:lstStyle>
            <a:lvl1pPr algn="r">
              <a:defRPr sz="48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221490" y="5524035"/>
            <a:ext cx="9040587" cy="499046"/>
          </a:xfrm>
        </p:spPr>
        <p:txBody>
          <a:bodyPr/>
          <a:lstStyle>
            <a:lvl1pPr marL="0" indent="0" algn="r">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spTree>
    <p:extLst>
      <p:ext uri="{BB962C8B-B14F-4D97-AF65-F5344CB8AC3E}">
        <p14:creationId xmlns:p14="http://schemas.microsoft.com/office/powerpoint/2010/main" val="2493751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Lopetu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B56F663B-DE9D-4846-B92B-815F67F29843}"/>
              </a:ext>
              <a:ext uri="{C183D7F6-B498-43B3-948B-1728B52AA6E4}">
                <adec:decorative xmlns:adec="http://schemas.microsoft.com/office/drawing/2017/decorative" val="1"/>
              </a:ext>
            </a:extLst>
          </p:cNvPr>
          <p:cNvSpPr>
            <a:spLocks noChangeAspect="1"/>
          </p:cNvSpPr>
          <p:nvPr userDrawn="1"/>
        </p:nvSpPr>
        <p:spPr bwMode="auto">
          <a:xfrm>
            <a:off x="0" y="4053527"/>
            <a:ext cx="12192194" cy="2808449"/>
          </a:xfrm>
          <a:custGeom>
            <a:avLst/>
            <a:gdLst>
              <a:gd name="T0" fmla="*/ 0 w 67733"/>
              <a:gd name="T1" fmla="*/ 4768 h 15585"/>
              <a:gd name="T2" fmla="*/ 0 w 67733"/>
              <a:gd name="T3" fmla="*/ 4774 h 15585"/>
              <a:gd name="T4" fmla="*/ 0 w 67733"/>
              <a:gd name="T5" fmla="*/ 4774 h 15585"/>
              <a:gd name="T6" fmla="*/ 0 w 67733"/>
              <a:gd name="T7" fmla="*/ 15585 h 15585"/>
              <a:gd name="T8" fmla="*/ 67733 w 67733"/>
              <a:gd name="T9" fmla="*/ 15585 h 15585"/>
              <a:gd name="T10" fmla="*/ 67733 w 67733"/>
              <a:gd name="T11" fmla="*/ 0 h 15585"/>
              <a:gd name="T12" fmla="*/ 0 w 67733"/>
              <a:gd name="T13" fmla="*/ 4768 h 15585"/>
            </a:gdLst>
            <a:ahLst/>
            <a:cxnLst>
              <a:cxn ang="0">
                <a:pos x="T0" y="T1"/>
              </a:cxn>
              <a:cxn ang="0">
                <a:pos x="T2" y="T3"/>
              </a:cxn>
              <a:cxn ang="0">
                <a:pos x="T4" y="T5"/>
              </a:cxn>
              <a:cxn ang="0">
                <a:pos x="T6" y="T7"/>
              </a:cxn>
              <a:cxn ang="0">
                <a:pos x="T8" y="T9"/>
              </a:cxn>
              <a:cxn ang="0">
                <a:pos x="T10" y="T11"/>
              </a:cxn>
              <a:cxn ang="0">
                <a:pos x="T12" y="T13"/>
              </a:cxn>
            </a:cxnLst>
            <a:rect l="0" t="0" r="r" b="b"/>
            <a:pathLst>
              <a:path w="67733" h="15585">
                <a:moveTo>
                  <a:pt x="0" y="4768"/>
                </a:moveTo>
                <a:lnTo>
                  <a:pt x="0" y="4774"/>
                </a:lnTo>
                <a:lnTo>
                  <a:pt x="0" y="4774"/>
                </a:lnTo>
                <a:lnTo>
                  <a:pt x="0" y="15585"/>
                </a:lnTo>
                <a:lnTo>
                  <a:pt x="67733" y="15585"/>
                </a:lnTo>
                <a:cubicBezTo>
                  <a:pt x="67733" y="10379"/>
                  <a:pt x="67733" y="5195"/>
                  <a:pt x="67733" y="0"/>
                </a:cubicBezTo>
                <a:lnTo>
                  <a:pt x="0" y="4768"/>
                </a:lnTo>
                <a:close/>
              </a:path>
            </a:pathLst>
          </a:custGeom>
          <a:solidFill>
            <a:srgbClr val="28482B"/>
          </a:solidFill>
          <a:ln>
            <a:noFill/>
          </a:ln>
        </p:spPr>
        <p:txBody>
          <a:bodyPr vert="horz" wrap="square" lIns="45720" tIns="22860" rIns="45720" bIns="22860" numCol="1" anchor="t" anchorCtr="0" compatLnSpc="1">
            <a:prstTxWarp prst="textNoShape">
              <a:avLst/>
            </a:prstTxWarp>
          </a:bodyPr>
          <a:lstStyle/>
          <a:p>
            <a:endParaRPr lang="fi-FI" sz="900"/>
          </a:p>
        </p:txBody>
      </p:sp>
      <p:sp>
        <p:nvSpPr>
          <p:cNvPr id="24" name="Freeform 6">
            <a:extLst>
              <a:ext uri="{FF2B5EF4-FFF2-40B4-BE49-F238E27FC236}">
                <a16:creationId xmlns:a16="http://schemas.microsoft.com/office/drawing/2014/main" id="{B05BE846-A9E8-4F94-B6C9-47D9A241C76D}"/>
              </a:ext>
              <a:ext uri="{C183D7F6-B498-43B3-948B-1728B52AA6E4}">
                <adec:decorative xmlns:adec="http://schemas.microsoft.com/office/drawing/2017/decorative" val="1"/>
              </a:ext>
            </a:extLst>
          </p:cNvPr>
          <p:cNvSpPr>
            <a:spLocks/>
          </p:cNvSpPr>
          <p:nvPr userDrawn="1"/>
        </p:nvSpPr>
        <p:spPr bwMode="auto">
          <a:xfrm>
            <a:off x="0" y="-9427"/>
            <a:ext cx="12192194" cy="857449"/>
          </a:xfrm>
          <a:custGeom>
            <a:avLst/>
            <a:gdLst>
              <a:gd name="T0" fmla="*/ 0 w 67725"/>
              <a:gd name="T1" fmla="*/ 0 h 4767"/>
              <a:gd name="T2" fmla="*/ 0 w 67725"/>
              <a:gd name="T3" fmla="*/ 4767 h 4767"/>
              <a:gd name="T4" fmla="*/ 67725 w 67725"/>
              <a:gd name="T5" fmla="*/ 24 h 4767"/>
              <a:gd name="T6" fmla="*/ 67725 w 67725"/>
              <a:gd name="T7" fmla="*/ 18 h 4767"/>
              <a:gd name="T8" fmla="*/ 0 w 67725"/>
              <a:gd name="T9" fmla="*/ 0 h 4767"/>
            </a:gdLst>
            <a:ahLst/>
            <a:cxnLst>
              <a:cxn ang="0">
                <a:pos x="T0" y="T1"/>
              </a:cxn>
              <a:cxn ang="0">
                <a:pos x="T2" y="T3"/>
              </a:cxn>
              <a:cxn ang="0">
                <a:pos x="T4" y="T5"/>
              </a:cxn>
              <a:cxn ang="0">
                <a:pos x="T6" y="T7"/>
              </a:cxn>
              <a:cxn ang="0">
                <a:pos x="T8" y="T9"/>
              </a:cxn>
            </a:cxnLst>
            <a:rect l="0" t="0" r="r" b="b"/>
            <a:pathLst>
              <a:path w="67725" h="4767">
                <a:moveTo>
                  <a:pt x="0" y="0"/>
                </a:moveTo>
                <a:lnTo>
                  <a:pt x="0" y="4767"/>
                </a:lnTo>
                <a:lnTo>
                  <a:pt x="67725" y="24"/>
                </a:lnTo>
                <a:lnTo>
                  <a:pt x="67725" y="18"/>
                </a:lnTo>
                <a:lnTo>
                  <a:pt x="0" y="0"/>
                </a:lnTo>
                <a:close/>
              </a:path>
            </a:pathLst>
          </a:custGeom>
          <a:solidFill>
            <a:srgbClr val="CEFF23"/>
          </a:solidFill>
          <a:ln w="9525">
            <a:noFill/>
            <a:round/>
            <a:headEnd/>
            <a:tailEnd/>
          </a:ln>
        </p:spPr>
        <p:txBody>
          <a:bodyPr vert="horz" wrap="square" lIns="45720" tIns="22860" rIns="45720" bIns="22860" numCol="1" anchor="t" anchorCtr="0" compatLnSpc="1">
            <a:prstTxWarp prst="textNoShape">
              <a:avLst/>
            </a:prstTxWarp>
          </a:bodyPr>
          <a:lstStyle/>
          <a:p>
            <a:endParaRPr lang="fi-FI" sz="900"/>
          </a:p>
        </p:txBody>
      </p:sp>
      <p:grpSp>
        <p:nvGrpSpPr>
          <p:cNvPr id="23" name="Ryhmä 22">
            <a:extLst>
              <a:ext uri="{FF2B5EF4-FFF2-40B4-BE49-F238E27FC236}">
                <a16:creationId xmlns:a16="http://schemas.microsoft.com/office/drawing/2014/main" id="{E0ED3212-0E12-462B-9F9E-0F9AFCEB7B58}"/>
              </a:ext>
              <a:ext uri="{C183D7F6-B498-43B3-948B-1728B52AA6E4}">
                <adec:decorative xmlns:adec="http://schemas.microsoft.com/office/drawing/2017/decorative" val="1"/>
              </a:ext>
            </a:extLst>
          </p:cNvPr>
          <p:cNvGrpSpPr>
            <a:grpSpLocks noChangeAspect="1"/>
          </p:cNvGrpSpPr>
          <p:nvPr userDrawn="1"/>
        </p:nvGrpSpPr>
        <p:grpSpPr>
          <a:xfrm>
            <a:off x="0" y="2262433"/>
            <a:ext cx="12192194" cy="1250054"/>
            <a:chOff x="14288" y="1179513"/>
            <a:chExt cx="24353837" cy="2497138"/>
          </a:xfrm>
        </p:grpSpPr>
        <p:sp>
          <p:nvSpPr>
            <p:cNvPr id="16" name="Freeform 9">
              <a:extLst>
                <a:ext uri="{FF2B5EF4-FFF2-40B4-BE49-F238E27FC236}">
                  <a16:creationId xmlns:a16="http://schemas.microsoft.com/office/drawing/2014/main" id="{321A8E0B-C6F0-48F4-9E53-4DAE17B05BCC}"/>
                </a:ext>
                <a:ext uri="{C183D7F6-B498-43B3-948B-1728B52AA6E4}">
                  <adec:decorative xmlns:adec="http://schemas.microsoft.com/office/drawing/2017/decorative" val="1"/>
                </a:ext>
              </a:extLst>
            </p:cNvPr>
            <p:cNvSpPr>
              <a:spLocks/>
            </p:cNvSpPr>
            <p:nvPr userDrawn="1"/>
          </p:nvSpPr>
          <p:spPr bwMode="auto">
            <a:xfrm>
              <a:off x="14288" y="1223963"/>
              <a:ext cx="3727450" cy="2406650"/>
            </a:xfrm>
            <a:custGeom>
              <a:avLst/>
              <a:gdLst>
                <a:gd name="T0" fmla="*/ 6722 w 10366"/>
                <a:gd name="T1" fmla="*/ 0 h 6678"/>
                <a:gd name="T2" fmla="*/ 3329 w 10366"/>
                <a:gd name="T3" fmla="*/ 2477 h 6678"/>
                <a:gd name="T4" fmla="*/ 3724 w 10366"/>
                <a:gd name="T5" fmla="*/ 0 h 6678"/>
                <a:gd name="T6" fmla="*/ 771 w 10366"/>
                <a:gd name="T7" fmla="*/ 0 h 6678"/>
                <a:gd name="T8" fmla="*/ 0 w 10366"/>
                <a:gd name="T9" fmla="*/ 4858 h 6678"/>
                <a:gd name="T10" fmla="*/ 0 w 10366"/>
                <a:gd name="T11" fmla="*/ 6678 h 6678"/>
                <a:gd name="T12" fmla="*/ 2665 w 10366"/>
                <a:gd name="T13" fmla="*/ 6678 h 6678"/>
                <a:gd name="T14" fmla="*/ 3113 w 10366"/>
                <a:gd name="T15" fmla="*/ 3868 h 6678"/>
                <a:gd name="T16" fmla="*/ 5627 w 10366"/>
                <a:gd name="T17" fmla="*/ 6678 h 6678"/>
                <a:gd name="T18" fmla="*/ 9406 w 10366"/>
                <a:gd name="T19" fmla="*/ 6678 h 6678"/>
                <a:gd name="T20" fmla="*/ 6120 w 10366"/>
                <a:gd name="T21" fmla="*/ 3105 h 6678"/>
                <a:gd name="T22" fmla="*/ 10366 w 10366"/>
                <a:gd name="T23" fmla="*/ 0 h 6678"/>
                <a:gd name="T24" fmla="*/ 6722 w 10366"/>
                <a:gd name="T25" fmla="*/ 0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66" h="6678">
                  <a:moveTo>
                    <a:pt x="6722" y="0"/>
                  </a:moveTo>
                  <a:lnTo>
                    <a:pt x="3329" y="2477"/>
                  </a:lnTo>
                  <a:lnTo>
                    <a:pt x="3724" y="0"/>
                  </a:lnTo>
                  <a:lnTo>
                    <a:pt x="771" y="0"/>
                  </a:lnTo>
                  <a:lnTo>
                    <a:pt x="0" y="4858"/>
                  </a:lnTo>
                  <a:lnTo>
                    <a:pt x="0" y="6678"/>
                  </a:lnTo>
                  <a:lnTo>
                    <a:pt x="2665" y="6678"/>
                  </a:lnTo>
                  <a:lnTo>
                    <a:pt x="3113" y="3868"/>
                  </a:lnTo>
                  <a:lnTo>
                    <a:pt x="5627" y="6678"/>
                  </a:lnTo>
                  <a:lnTo>
                    <a:pt x="9406" y="6678"/>
                  </a:lnTo>
                  <a:lnTo>
                    <a:pt x="6120" y="3105"/>
                  </a:lnTo>
                  <a:lnTo>
                    <a:pt x="10366" y="0"/>
                  </a:lnTo>
                  <a:lnTo>
                    <a:pt x="6722"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7" name="Freeform 10">
              <a:extLst>
                <a:ext uri="{FF2B5EF4-FFF2-40B4-BE49-F238E27FC236}">
                  <a16:creationId xmlns:a16="http://schemas.microsoft.com/office/drawing/2014/main" id="{9F976DE6-DF60-436D-8406-2AED6DDCF071}"/>
                </a:ext>
                <a:ext uri="{C183D7F6-B498-43B3-948B-1728B52AA6E4}">
                  <adec:decorative xmlns:adec="http://schemas.microsoft.com/office/drawing/2017/decorative" val="1"/>
                </a:ext>
              </a:extLst>
            </p:cNvPr>
            <p:cNvSpPr>
              <a:spLocks noEditPoints="1"/>
            </p:cNvSpPr>
            <p:nvPr userDrawn="1"/>
          </p:nvSpPr>
          <p:spPr bwMode="auto">
            <a:xfrm>
              <a:off x="3224213" y="1179513"/>
              <a:ext cx="3714750" cy="2497138"/>
            </a:xfrm>
            <a:custGeom>
              <a:avLst/>
              <a:gdLst>
                <a:gd name="T0" fmla="*/ 0 w 10332"/>
                <a:gd name="T1" fmla="*/ 3914 h 6930"/>
                <a:gd name="T2" fmla="*/ 45 w 10332"/>
                <a:gd name="T3" fmla="*/ 3222 h 6930"/>
                <a:gd name="T4" fmla="*/ 5242 w 10332"/>
                <a:gd name="T5" fmla="*/ 0 h 6930"/>
                <a:gd name="T6" fmla="*/ 5664 w 10332"/>
                <a:gd name="T7" fmla="*/ 0 h 6930"/>
                <a:gd name="T8" fmla="*/ 10332 w 10332"/>
                <a:gd name="T9" fmla="*/ 2962 h 6930"/>
                <a:gd name="T10" fmla="*/ 10269 w 10332"/>
                <a:gd name="T11" fmla="*/ 3689 h 6930"/>
                <a:gd name="T12" fmla="*/ 5081 w 10332"/>
                <a:gd name="T13" fmla="*/ 6930 h 6930"/>
                <a:gd name="T14" fmla="*/ 4650 w 10332"/>
                <a:gd name="T15" fmla="*/ 6930 h 6930"/>
                <a:gd name="T16" fmla="*/ 0 w 10332"/>
                <a:gd name="T17" fmla="*/ 3914 h 6930"/>
                <a:gd name="T18" fmla="*/ 5296 w 10332"/>
                <a:gd name="T19" fmla="*/ 1975 h 6930"/>
                <a:gd name="T20" fmla="*/ 3088 w 10332"/>
                <a:gd name="T21" fmla="*/ 3348 h 6930"/>
                <a:gd name="T22" fmla="*/ 3070 w 10332"/>
                <a:gd name="T23" fmla="*/ 3644 h 6930"/>
                <a:gd name="T24" fmla="*/ 5018 w 10332"/>
                <a:gd name="T25" fmla="*/ 4937 h 6930"/>
                <a:gd name="T26" fmla="*/ 7235 w 10332"/>
                <a:gd name="T27" fmla="*/ 3546 h 6930"/>
                <a:gd name="T28" fmla="*/ 7262 w 10332"/>
                <a:gd name="T29" fmla="*/ 3214 h 6930"/>
                <a:gd name="T30" fmla="*/ 5296 w 10332"/>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2" h="6930">
                  <a:moveTo>
                    <a:pt x="0" y="3914"/>
                  </a:moveTo>
                  <a:cubicBezTo>
                    <a:pt x="0" y="3734"/>
                    <a:pt x="9" y="3483"/>
                    <a:pt x="45" y="3222"/>
                  </a:cubicBezTo>
                  <a:cubicBezTo>
                    <a:pt x="233" y="1876"/>
                    <a:pt x="1023" y="0"/>
                    <a:pt x="5242" y="0"/>
                  </a:cubicBezTo>
                  <a:lnTo>
                    <a:pt x="5664" y="0"/>
                  </a:lnTo>
                  <a:cubicBezTo>
                    <a:pt x="9613" y="0"/>
                    <a:pt x="10332" y="1670"/>
                    <a:pt x="10332" y="2962"/>
                  </a:cubicBezTo>
                  <a:cubicBezTo>
                    <a:pt x="10332" y="3196"/>
                    <a:pt x="10305" y="3465"/>
                    <a:pt x="10269" y="3689"/>
                  </a:cubicBezTo>
                  <a:cubicBezTo>
                    <a:pt x="10053" y="5018"/>
                    <a:pt x="9335" y="6930"/>
                    <a:pt x="5081" y="6930"/>
                  </a:cubicBezTo>
                  <a:lnTo>
                    <a:pt x="4650" y="6930"/>
                  </a:lnTo>
                  <a:cubicBezTo>
                    <a:pt x="781" y="6930"/>
                    <a:pt x="0" y="5251"/>
                    <a:pt x="0" y="3914"/>
                  </a:cubicBezTo>
                  <a:close/>
                  <a:moveTo>
                    <a:pt x="5296" y="1975"/>
                  </a:moveTo>
                  <a:cubicBezTo>
                    <a:pt x="3644" y="1975"/>
                    <a:pt x="3169" y="2711"/>
                    <a:pt x="3088" y="3348"/>
                  </a:cubicBezTo>
                  <a:cubicBezTo>
                    <a:pt x="3079" y="3420"/>
                    <a:pt x="3070" y="3519"/>
                    <a:pt x="3070" y="3644"/>
                  </a:cubicBezTo>
                  <a:cubicBezTo>
                    <a:pt x="3070" y="4255"/>
                    <a:pt x="3510" y="4937"/>
                    <a:pt x="5018"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8" name="Freeform 11">
              <a:extLst>
                <a:ext uri="{FF2B5EF4-FFF2-40B4-BE49-F238E27FC236}">
                  <a16:creationId xmlns:a16="http://schemas.microsoft.com/office/drawing/2014/main" id="{96A2C1F8-6EAF-4BEC-BE34-4343D712646C}"/>
                </a:ext>
                <a:ext uri="{C183D7F6-B498-43B3-948B-1728B52AA6E4}">
                  <adec:decorative xmlns:adec="http://schemas.microsoft.com/office/drawing/2017/decorative" val="1"/>
                </a:ext>
              </a:extLst>
            </p:cNvPr>
            <p:cNvSpPr>
              <a:spLocks/>
            </p:cNvSpPr>
            <p:nvPr userDrawn="1"/>
          </p:nvSpPr>
          <p:spPr bwMode="auto">
            <a:xfrm>
              <a:off x="7058025" y="1223963"/>
              <a:ext cx="3692525" cy="2446338"/>
            </a:xfrm>
            <a:custGeom>
              <a:avLst/>
              <a:gdLst>
                <a:gd name="T0" fmla="*/ 700 w 10268"/>
                <a:gd name="T1" fmla="*/ 0 h 6786"/>
                <a:gd name="T2" fmla="*/ 3662 w 10268"/>
                <a:gd name="T3" fmla="*/ 0 h 6786"/>
                <a:gd name="T4" fmla="*/ 3213 w 10268"/>
                <a:gd name="T5" fmla="*/ 2818 h 6786"/>
                <a:gd name="T6" fmla="*/ 4847 w 10268"/>
                <a:gd name="T7" fmla="*/ 4506 h 6786"/>
                <a:gd name="T8" fmla="*/ 4865 w 10268"/>
                <a:gd name="T9" fmla="*/ 4506 h 6786"/>
                <a:gd name="T10" fmla="*/ 6857 w 10268"/>
                <a:gd name="T11" fmla="*/ 2836 h 6786"/>
                <a:gd name="T12" fmla="*/ 7306 w 10268"/>
                <a:gd name="T13" fmla="*/ 0 h 6786"/>
                <a:gd name="T14" fmla="*/ 10268 w 10268"/>
                <a:gd name="T15" fmla="*/ 0 h 6786"/>
                <a:gd name="T16" fmla="*/ 9802 w 10268"/>
                <a:gd name="T17" fmla="*/ 2989 h 6786"/>
                <a:gd name="T18" fmla="*/ 5017 w 10268"/>
                <a:gd name="T19" fmla="*/ 6786 h 6786"/>
                <a:gd name="T20" fmla="*/ 4622 w 10268"/>
                <a:gd name="T21" fmla="*/ 6786 h 6786"/>
                <a:gd name="T22" fmla="*/ 224 w 10268"/>
                <a:gd name="T23" fmla="*/ 2971 h 6786"/>
                <a:gd name="T24" fmla="*/ 700 w 10268"/>
                <a:gd name="T25" fmla="*/ 0 h 6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268" h="6786">
                  <a:moveTo>
                    <a:pt x="700" y="0"/>
                  </a:moveTo>
                  <a:lnTo>
                    <a:pt x="3662" y="0"/>
                  </a:lnTo>
                  <a:lnTo>
                    <a:pt x="3213" y="2818"/>
                  </a:lnTo>
                  <a:cubicBezTo>
                    <a:pt x="3079" y="3644"/>
                    <a:pt x="3312" y="4506"/>
                    <a:pt x="4847" y="4506"/>
                  </a:cubicBezTo>
                  <a:lnTo>
                    <a:pt x="4865" y="4506"/>
                  </a:lnTo>
                  <a:cubicBezTo>
                    <a:pt x="6319" y="4506"/>
                    <a:pt x="6732" y="3644"/>
                    <a:pt x="6857" y="2836"/>
                  </a:cubicBezTo>
                  <a:lnTo>
                    <a:pt x="7306" y="0"/>
                  </a:lnTo>
                  <a:lnTo>
                    <a:pt x="10268" y="0"/>
                  </a:lnTo>
                  <a:lnTo>
                    <a:pt x="9802" y="2989"/>
                  </a:lnTo>
                  <a:cubicBezTo>
                    <a:pt x="9568" y="4443"/>
                    <a:pt x="8895" y="6786"/>
                    <a:pt x="5017" y="6786"/>
                  </a:cubicBezTo>
                  <a:lnTo>
                    <a:pt x="4622" y="6786"/>
                  </a:lnTo>
                  <a:cubicBezTo>
                    <a:pt x="377" y="6786"/>
                    <a:pt x="0" y="4398"/>
                    <a:pt x="224" y="2971"/>
                  </a:cubicBezTo>
                  <a:lnTo>
                    <a:pt x="700"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19" name="Freeform 12">
              <a:extLst>
                <a:ext uri="{FF2B5EF4-FFF2-40B4-BE49-F238E27FC236}">
                  <a16:creationId xmlns:a16="http://schemas.microsoft.com/office/drawing/2014/main" id="{BEC02F9C-E6FC-40B6-85EC-1FD0A88E37A5}"/>
                </a:ext>
                <a:ext uri="{C183D7F6-B498-43B3-948B-1728B52AA6E4}">
                  <adec:decorative xmlns:adec="http://schemas.microsoft.com/office/drawing/2017/decorative" val="1"/>
                </a:ext>
              </a:extLst>
            </p:cNvPr>
            <p:cNvSpPr>
              <a:spLocks/>
            </p:cNvSpPr>
            <p:nvPr userDrawn="1"/>
          </p:nvSpPr>
          <p:spPr bwMode="auto">
            <a:xfrm>
              <a:off x="10847388" y="1223963"/>
              <a:ext cx="3679825" cy="2406650"/>
            </a:xfrm>
            <a:custGeom>
              <a:avLst/>
              <a:gdLst>
                <a:gd name="T0" fmla="*/ 6337 w 10233"/>
                <a:gd name="T1" fmla="*/ 6678 h 6678"/>
                <a:gd name="T2" fmla="*/ 2217 w 10233"/>
                <a:gd name="T3" fmla="*/ 6678 h 6678"/>
                <a:gd name="T4" fmla="*/ 0 w 10233"/>
                <a:gd name="T5" fmla="*/ 0 h 6678"/>
                <a:gd name="T6" fmla="*/ 3267 w 10233"/>
                <a:gd name="T7" fmla="*/ 0 h 6678"/>
                <a:gd name="T8" fmla="*/ 4613 w 10233"/>
                <a:gd name="T9" fmla="*/ 4380 h 6678"/>
                <a:gd name="T10" fmla="*/ 7109 w 10233"/>
                <a:gd name="T11" fmla="*/ 0 h 6678"/>
                <a:gd name="T12" fmla="*/ 10233 w 10233"/>
                <a:gd name="T13" fmla="*/ 0 h 6678"/>
                <a:gd name="T14" fmla="*/ 6337 w 10233"/>
                <a:gd name="T15" fmla="*/ 6678 h 6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33" h="6678">
                  <a:moveTo>
                    <a:pt x="6337" y="6678"/>
                  </a:moveTo>
                  <a:lnTo>
                    <a:pt x="2217" y="6678"/>
                  </a:lnTo>
                  <a:lnTo>
                    <a:pt x="0" y="0"/>
                  </a:lnTo>
                  <a:lnTo>
                    <a:pt x="3267" y="0"/>
                  </a:lnTo>
                  <a:lnTo>
                    <a:pt x="4613" y="4380"/>
                  </a:lnTo>
                  <a:lnTo>
                    <a:pt x="7109" y="0"/>
                  </a:lnTo>
                  <a:lnTo>
                    <a:pt x="10233" y="0"/>
                  </a:lnTo>
                  <a:lnTo>
                    <a:pt x="6337" y="6678"/>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0" name="Freeform 13">
              <a:extLst>
                <a:ext uri="{FF2B5EF4-FFF2-40B4-BE49-F238E27FC236}">
                  <a16:creationId xmlns:a16="http://schemas.microsoft.com/office/drawing/2014/main" id="{63CF111C-678D-4D1E-AC5E-9D785B047AC4}"/>
                </a:ext>
                <a:ext uri="{C183D7F6-B498-43B3-948B-1728B52AA6E4}">
                  <adec:decorative xmlns:adec="http://schemas.microsoft.com/office/drawing/2017/decorative" val="1"/>
                </a:ext>
              </a:extLst>
            </p:cNvPr>
            <p:cNvSpPr>
              <a:spLocks noEditPoints="1"/>
            </p:cNvSpPr>
            <p:nvPr userDrawn="1"/>
          </p:nvSpPr>
          <p:spPr bwMode="auto">
            <a:xfrm>
              <a:off x="14219238" y="1179513"/>
              <a:ext cx="3714750" cy="2497138"/>
            </a:xfrm>
            <a:custGeom>
              <a:avLst/>
              <a:gdLst>
                <a:gd name="T0" fmla="*/ 0 w 10331"/>
                <a:gd name="T1" fmla="*/ 3914 h 6930"/>
                <a:gd name="T2" fmla="*/ 45 w 10331"/>
                <a:gd name="T3" fmla="*/ 3222 h 6930"/>
                <a:gd name="T4" fmla="*/ 5242 w 10331"/>
                <a:gd name="T5" fmla="*/ 0 h 6930"/>
                <a:gd name="T6" fmla="*/ 5664 w 10331"/>
                <a:gd name="T7" fmla="*/ 0 h 6930"/>
                <a:gd name="T8" fmla="*/ 10331 w 10331"/>
                <a:gd name="T9" fmla="*/ 2962 h 6930"/>
                <a:gd name="T10" fmla="*/ 10269 w 10331"/>
                <a:gd name="T11" fmla="*/ 3689 h 6930"/>
                <a:gd name="T12" fmla="*/ 5080 w 10331"/>
                <a:gd name="T13" fmla="*/ 6930 h 6930"/>
                <a:gd name="T14" fmla="*/ 4650 w 10331"/>
                <a:gd name="T15" fmla="*/ 6930 h 6930"/>
                <a:gd name="T16" fmla="*/ 0 w 10331"/>
                <a:gd name="T17" fmla="*/ 3914 h 6930"/>
                <a:gd name="T18" fmla="*/ 5296 w 10331"/>
                <a:gd name="T19" fmla="*/ 1975 h 6930"/>
                <a:gd name="T20" fmla="*/ 3088 w 10331"/>
                <a:gd name="T21" fmla="*/ 3348 h 6930"/>
                <a:gd name="T22" fmla="*/ 3070 w 10331"/>
                <a:gd name="T23" fmla="*/ 3644 h 6930"/>
                <a:gd name="T24" fmla="*/ 5017 w 10331"/>
                <a:gd name="T25" fmla="*/ 4937 h 6930"/>
                <a:gd name="T26" fmla="*/ 7235 w 10331"/>
                <a:gd name="T27" fmla="*/ 3546 h 6930"/>
                <a:gd name="T28" fmla="*/ 7262 w 10331"/>
                <a:gd name="T29" fmla="*/ 3214 h 6930"/>
                <a:gd name="T30" fmla="*/ 5296 w 10331"/>
                <a:gd name="T31" fmla="*/ 1975 h 6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31" h="6930">
                  <a:moveTo>
                    <a:pt x="0" y="3914"/>
                  </a:moveTo>
                  <a:cubicBezTo>
                    <a:pt x="0" y="3734"/>
                    <a:pt x="9" y="3483"/>
                    <a:pt x="45" y="3222"/>
                  </a:cubicBezTo>
                  <a:cubicBezTo>
                    <a:pt x="233" y="1876"/>
                    <a:pt x="1023" y="0"/>
                    <a:pt x="5242" y="0"/>
                  </a:cubicBezTo>
                  <a:lnTo>
                    <a:pt x="5664" y="0"/>
                  </a:lnTo>
                  <a:cubicBezTo>
                    <a:pt x="9613" y="0"/>
                    <a:pt x="10331" y="1670"/>
                    <a:pt x="10331" y="2962"/>
                  </a:cubicBezTo>
                  <a:cubicBezTo>
                    <a:pt x="10331" y="3196"/>
                    <a:pt x="10304" y="3465"/>
                    <a:pt x="10269" y="3689"/>
                  </a:cubicBezTo>
                  <a:cubicBezTo>
                    <a:pt x="10053" y="5018"/>
                    <a:pt x="9335" y="6930"/>
                    <a:pt x="5080" y="6930"/>
                  </a:cubicBezTo>
                  <a:lnTo>
                    <a:pt x="4650" y="6930"/>
                  </a:lnTo>
                  <a:cubicBezTo>
                    <a:pt x="781" y="6930"/>
                    <a:pt x="0" y="5251"/>
                    <a:pt x="0" y="3914"/>
                  </a:cubicBezTo>
                  <a:close/>
                  <a:moveTo>
                    <a:pt x="5296" y="1975"/>
                  </a:moveTo>
                  <a:cubicBezTo>
                    <a:pt x="3644" y="1975"/>
                    <a:pt x="3168" y="2711"/>
                    <a:pt x="3088" y="3348"/>
                  </a:cubicBezTo>
                  <a:cubicBezTo>
                    <a:pt x="3079" y="3420"/>
                    <a:pt x="3070" y="3519"/>
                    <a:pt x="3070" y="3644"/>
                  </a:cubicBezTo>
                  <a:cubicBezTo>
                    <a:pt x="3070" y="4255"/>
                    <a:pt x="3510" y="4937"/>
                    <a:pt x="5017" y="4937"/>
                  </a:cubicBezTo>
                  <a:cubicBezTo>
                    <a:pt x="6651" y="4937"/>
                    <a:pt x="7136" y="4210"/>
                    <a:pt x="7235" y="3546"/>
                  </a:cubicBezTo>
                  <a:cubicBezTo>
                    <a:pt x="7253" y="3420"/>
                    <a:pt x="7262" y="3321"/>
                    <a:pt x="7262" y="3214"/>
                  </a:cubicBezTo>
                  <a:cubicBezTo>
                    <a:pt x="7262" y="2603"/>
                    <a:pt x="6813" y="1975"/>
                    <a:pt x="5296" y="1975"/>
                  </a:cubicBez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1" name="Freeform 14">
              <a:extLst>
                <a:ext uri="{FF2B5EF4-FFF2-40B4-BE49-F238E27FC236}">
                  <a16:creationId xmlns:a16="http://schemas.microsoft.com/office/drawing/2014/main" id="{46A25D9D-A80B-4426-82D4-16011802C16C}"/>
                </a:ext>
                <a:ext uri="{C183D7F6-B498-43B3-948B-1728B52AA6E4}">
                  <adec:decorative xmlns:adec="http://schemas.microsoft.com/office/drawing/2017/decorative" val="1"/>
                </a:ext>
              </a:extLst>
            </p:cNvPr>
            <p:cNvSpPr>
              <a:spLocks/>
            </p:cNvSpPr>
            <p:nvPr userDrawn="1"/>
          </p:nvSpPr>
          <p:spPr bwMode="auto">
            <a:xfrm>
              <a:off x="17949863" y="1223963"/>
              <a:ext cx="2801938" cy="2406650"/>
            </a:xfrm>
            <a:custGeom>
              <a:avLst/>
              <a:gdLst>
                <a:gd name="T0" fmla="*/ 4013 w 7792"/>
                <a:gd name="T1" fmla="*/ 0 h 6678"/>
                <a:gd name="T2" fmla="*/ 3295 w 7792"/>
                <a:gd name="T3" fmla="*/ 4506 h 6678"/>
                <a:gd name="T4" fmla="*/ 7792 w 7792"/>
                <a:gd name="T5" fmla="*/ 4506 h 6678"/>
                <a:gd name="T6" fmla="*/ 7451 w 7792"/>
                <a:gd name="T7" fmla="*/ 6678 h 6678"/>
                <a:gd name="T8" fmla="*/ 0 w 7792"/>
                <a:gd name="T9" fmla="*/ 6678 h 6678"/>
                <a:gd name="T10" fmla="*/ 1060 w 7792"/>
                <a:gd name="T11" fmla="*/ 0 h 6678"/>
                <a:gd name="T12" fmla="*/ 4013 w 7792"/>
                <a:gd name="T13" fmla="*/ 0 h 6678"/>
              </a:gdLst>
              <a:ahLst/>
              <a:cxnLst>
                <a:cxn ang="0">
                  <a:pos x="T0" y="T1"/>
                </a:cxn>
                <a:cxn ang="0">
                  <a:pos x="T2" y="T3"/>
                </a:cxn>
                <a:cxn ang="0">
                  <a:pos x="T4" y="T5"/>
                </a:cxn>
                <a:cxn ang="0">
                  <a:pos x="T6" y="T7"/>
                </a:cxn>
                <a:cxn ang="0">
                  <a:pos x="T8" y="T9"/>
                </a:cxn>
                <a:cxn ang="0">
                  <a:pos x="T10" y="T11"/>
                </a:cxn>
                <a:cxn ang="0">
                  <a:pos x="T12" y="T13"/>
                </a:cxn>
              </a:cxnLst>
              <a:rect l="0" t="0" r="r" b="b"/>
              <a:pathLst>
                <a:path w="7792" h="6678">
                  <a:moveTo>
                    <a:pt x="4013" y="0"/>
                  </a:moveTo>
                  <a:lnTo>
                    <a:pt x="3295" y="4506"/>
                  </a:lnTo>
                  <a:lnTo>
                    <a:pt x="7792" y="4506"/>
                  </a:lnTo>
                  <a:lnTo>
                    <a:pt x="7451" y="6678"/>
                  </a:lnTo>
                  <a:lnTo>
                    <a:pt x="0" y="6678"/>
                  </a:lnTo>
                  <a:lnTo>
                    <a:pt x="1060" y="0"/>
                  </a:lnTo>
                  <a:lnTo>
                    <a:pt x="4013" y="0"/>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sp>
          <p:nvSpPr>
            <p:cNvPr id="22" name="Freeform 15">
              <a:extLst>
                <a:ext uri="{FF2B5EF4-FFF2-40B4-BE49-F238E27FC236}">
                  <a16:creationId xmlns:a16="http://schemas.microsoft.com/office/drawing/2014/main" id="{BF0A95AA-4771-4B49-8D0E-8E69C2FE8547}"/>
                </a:ext>
                <a:ext uri="{C183D7F6-B498-43B3-948B-1728B52AA6E4}">
                  <adec:decorative xmlns:adec="http://schemas.microsoft.com/office/drawing/2017/decorative" val="1"/>
                </a:ext>
              </a:extLst>
            </p:cNvPr>
            <p:cNvSpPr>
              <a:spLocks noEditPoints="1"/>
            </p:cNvSpPr>
            <p:nvPr userDrawn="1"/>
          </p:nvSpPr>
          <p:spPr bwMode="auto">
            <a:xfrm>
              <a:off x="20723225" y="1223963"/>
              <a:ext cx="3644900" cy="2406650"/>
            </a:xfrm>
            <a:custGeom>
              <a:avLst/>
              <a:gdLst>
                <a:gd name="T0" fmla="*/ 4111 w 10140"/>
                <a:gd name="T1" fmla="*/ 0 h 6678"/>
                <a:gd name="T2" fmla="*/ 0 w 10140"/>
                <a:gd name="T3" fmla="*/ 6678 h 6678"/>
                <a:gd name="T4" fmla="*/ 2989 w 10140"/>
                <a:gd name="T5" fmla="*/ 6678 h 6678"/>
                <a:gd name="T6" fmla="*/ 3528 w 10140"/>
                <a:gd name="T7" fmla="*/ 5753 h 6678"/>
                <a:gd name="T8" fmla="*/ 7001 w 10140"/>
                <a:gd name="T9" fmla="*/ 5753 h 6678"/>
                <a:gd name="T10" fmla="*/ 7289 w 10140"/>
                <a:gd name="T11" fmla="*/ 6678 h 6678"/>
                <a:gd name="T12" fmla="*/ 10140 w 10140"/>
                <a:gd name="T13" fmla="*/ 6678 h 6678"/>
                <a:gd name="T14" fmla="*/ 10140 w 10140"/>
                <a:gd name="T15" fmla="*/ 5570 h 6678"/>
                <a:gd name="T16" fmla="*/ 8186 w 10140"/>
                <a:gd name="T17" fmla="*/ 0 h 6678"/>
                <a:gd name="T18" fmla="*/ 4111 w 10140"/>
                <a:gd name="T19" fmla="*/ 0 h 6678"/>
                <a:gd name="T20" fmla="*/ 5808 w 10140"/>
                <a:gd name="T21" fmla="*/ 1849 h 6678"/>
                <a:gd name="T22" fmla="*/ 6445 w 10140"/>
                <a:gd name="T23" fmla="*/ 3913 h 6678"/>
                <a:gd name="T24" fmla="*/ 4596 w 10140"/>
                <a:gd name="T25" fmla="*/ 3913 h 6678"/>
                <a:gd name="T26" fmla="*/ 5808 w 10140"/>
                <a:gd name="T27" fmla="*/ 1849 h 6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40" h="6678">
                  <a:moveTo>
                    <a:pt x="4111" y="0"/>
                  </a:moveTo>
                  <a:lnTo>
                    <a:pt x="0" y="6678"/>
                  </a:lnTo>
                  <a:lnTo>
                    <a:pt x="2989" y="6678"/>
                  </a:lnTo>
                  <a:lnTo>
                    <a:pt x="3528" y="5753"/>
                  </a:lnTo>
                  <a:lnTo>
                    <a:pt x="7001" y="5753"/>
                  </a:lnTo>
                  <a:lnTo>
                    <a:pt x="7289" y="6678"/>
                  </a:lnTo>
                  <a:lnTo>
                    <a:pt x="10140" y="6678"/>
                  </a:lnTo>
                  <a:lnTo>
                    <a:pt x="10140" y="5570"/>
                  </a:lnTo>
                  <a:lnTo>
                    <a:pt x="8186" y="0"/>
                  </a:lnTo>
                  <a:lnTo>
                    <a:pt x="4111" y="0"/>
                  </a:lnTo>
                  <a:close/>
                  <a:moveTo>
                    <a:pt x="5808" y="1849"/>
                  </a:moveTo>
                  <a:lnTo>
                    <a:pt x="6445" y="3913"/>
                  </a:lnTo>
                  <a:lnTo>
                    <a:pt x="4596" y="3913"/>
                  </a:lnTo>
                  <a:lnTo>
                    <a:pt x="5808" y="1849"/>
                  </a:lnTo>
                  <a:close/>
                </a:path>
              </a:pathLst>
            </a:custGeom>
            <a:solidFill>
              <a:srgbClr val="FEFE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900"/>
            </a:p>
          </p:txBody>
        </p:sp>
      </p:grpSp>
      <p:sp>
        <p:nvSpPr>
          <p:cNvPr id="2" name="Otsikko 1">
            <a:extLst>
              <a:ext uri="{FF2B5EF4-FFF2-40B4-BE49-F238E27FC236}">
                <a16:creationId xmlns:a16="http://schemas.microsoft.com/office/drawing/2014/main" id="{A64E3C18-FA14-4185-BE65-FDB45FD88D66}"/>
              </a:ext>
            </a:extLst>
          </p:cNvPr>
          <p:cNvSpPr>
            <a:spLocks noGrp="1"/>
          </p:cNvSpPr>
          <p:nvPr>
            <p:ph type="ctrTitle"/>
          </p:nvPr>
        </p:nvSpPr>
        <p:spPr>
          <a:xfrm>
            <a:off x="2221490" y="4670137"/>
            <a:ext cx="9040587" cy="821627"/>
          </a:xfrm>
        </p:spPr>
        <p:txBody>
          <a:bodyPr anchor="b"/>
          <a:lstStyle>
            <a:lvl1pPr algn="r">
              <a:defRPr sz="4800">
                <a:solidFill>
                  <a:schemeClr val="bg1"/>
                </a:solidFill>
              </a:defRPr>
            </a:lvl1pPr>
          </a:lstStyle>
          <a:p>
            <a:r>
              <a:rPr lang="fi-FI"/>
              <a:t>Muokkaa perustyyl. napsautt.</a:t>
            </a:r>
          </a:p>
        </p:txBody>
      </p:sp>
      <p:sp>
        <p:nvSpPr>
          <p:cNvPr id="3" name="Alaotsikko 2">
            <a:extLst>
              <a:ext uri="{FF2B5EF4-FFF2-40B4-BE49-F238E27FC236}">
                <a16:creationId xmlns:a16="http://schemas.microsoft.com/office/drawing/2014/main" id="{433C471F-8838-4C25-8EB0-AD6B71B38A69}"/>
              </a:ext>
            </a:extLst>
          </p:cNvPr>
          <p:cNvSpPr>
            <a:spLocks noGrp="1"/>
          </p:cNvSpPr>
          <p:nvPr>
            <p:ph type="subTitle" idx="1"/>
          </p:nvPr>
        </p:nvSpPr>
        <p:spPr>
          <a:xfrm>
            <a:off x="2221490" y="5524035"/>
            <a:ext cx="9040587" cy="499046"/>
          </a:xfrm>
        </p:spPr>
        <p:txBody>
          <a:bodyPr/>
          <a:lstStyle>
            <a:lvl1pPr marL="0" indent="0" algn="r">
              <a:buNone/>
              <a:defRPr sz="1800">
                <a:solidFill>
                  <a:schemeClr val="bg1"/>
                </a:solidFill>
              </a:defRPr>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fi-FI"/>
              <a:t>Muokkaa alaotsikon perustyyliä napsautt.</a:t>
            </a:r>
          </a:p>
        </p:txBody>
      </p:sp>
    </p:spTree>
    <p:extLst>
      <p:ext uri="{BB962C8B-B14F-4D97-AF65-F5344CB8AC3E}">
        <p14:creationId xmlns:p14="http://schemas.microsoft.com/office/powerpoint/2010/main" val="410374266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CB728DC1-5956-469E-98BF-BD8395BC2208}"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60B4A0BB-2485-4E71-B6CC-AB8DDCD9FFD9}"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8D118754-2907-416E-BF0D-1A6E4138A8A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17C369DF-BB54-40E4-811B-1245ADEFE308}"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D55E029A-40DB-4277-AF29-F8F7B1820647}"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99CE12A-4AB2-4C0F-992A-7A2D04DE84EC}"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18264FD1-9BCF-46F0-B2B5-3265850EE86A}"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164C5859-9929-4D9E-B6F1-C1F444A35967}"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A399B7-720D-4778-A9A3-1C9839259B02}"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0D2407F-2D9E-46AD-8D0A-790D90AE383C}"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4200CB0-F0D3-4AA5-9709-39CE5F3C768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166FE35F-1144-499A-A821-725F0E70913E}"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E8F680B3-530B-473F-A445-42D8062FA49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6CE23A3B-47F3-432A-ACC6-109DDB2FDFD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96D9665-2BF7-429C-AC24-816024DA82EC}"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0F42814-6241-418C-85C5-87BAD7C4E97D}"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98D07B6F-B91C-4A28-A4ED-E060E915359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FF9051-40BD-43AD-9F35-255B552DF2C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30A63396-4CD2-4985-AE1C-D17D418DBFCE}"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6105F8FC-491E-400C-A173-75BB3BCA3FD4}"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16D4AD5-B09B-44E2-BECA-626B2BA5E323}"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BB7D213B-E142-4289-93AD-7A1D37867AC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59C11F52-20C9-4D9F-8F0E-DFA54109E693}"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99CE12A-4AB2-4C0F-992A-7A2D04DE84EC}"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0880DB8F-2A99-47C2-A287-65A2B7319E1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6CE23A3B-47F3-432A-ACC6-109DDB2FDFD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99CE12A-4AB2-4C0F-992A-7A2D04DE84EC}"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96D9665-2BF7-429C-AC24-816024DA82EC}"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0F42814-6241-418C-85C5-87BAD7C4E97D}"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98D07B6F-B91C-4A28-A4ED-E060E915359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FF9051-40BD-43AD-9F35-255B552DF2C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30A63396-4CD2-4985-AE1C-D17D418DBFCE}"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6105F8FC-491E-400C-A173-75BB3BCA3FD4}"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16D4AD5-B09B-44E2-BECA-626B2BA5E323}"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BB7D213B-E142-4289-93AD-7A1D37867AC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59C11F52-20C9-4D9F-8F0E-DFA54109E693}"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0880DB8F-2A99-47C2-A287-65A2B7319E1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6CE23A3B-47F3-432A-ACC6-109DDB2FDFD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99CE12A-4AB2-4C0F-992A-7A2D04DE84EC}"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96D9665-2BF7-429C-AC24-816024DA82EC}"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0F42814-6241-418C-85C5-87BAD7C4E97D}"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98D07B6F-B91C-4A28-A4ED-E060E915359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FF9051-40BD-43AD-9F35-255B552DF2C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30A63396-4CD2-4985-AE1C-D17D418DBFCE}"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6105F8FC-491E-400C-A173-75BB3BCA3FD4}"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16D4AD5-B09B-44E2-BECA-626B2BA5E323}"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BB7D213B-E142-4289-93AD-7A1D37867AC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59C11F52-20C9-4D9F-8F0E-DFA54109E693}"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96D9665-2BF7-429C-AC24-816024DA82EC}"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0880DB8F-2A99-47C2-A287-65A2B7319E1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6CE23A3B-47F3-432A-ACC6-109DDB2FDFD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99CE12A-4AB2-4C0F-992A-7A2D04DE84EC}"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96D9665-2BF7-429C-AC24-816024DA82EC}"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0F42814-6241-418C-85C5-87BAD7C4E97D}"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98D07B6F-B91C-4A28-A4ED-E060E915359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FF9051-40BD-43AD-9F35-255B552DF2C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0F42814-6241-418C-85C5-87BAD7C4E97D}"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30A63396-4CD2-4985-AE1C-D17D418DBFCE}"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6105F8FC-491E-400C-A173-75BB3BCA3FD4}"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16D4AD5-B09B-44E2-BECA-626B2BA5E323}"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BB7D213B-E142-4289-93AD-7A1D37867AC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59C11F52-20C9-4D9F-8F0E-DFA54109E693}"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0880DB8F-2A99-47C2-A287-65A2B7319E1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6CE23A3B-47F3-432A-ACC6-109DDB2FDFD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99CE12A-4AB2-4C0F-992A-7A2D04DE84EC}"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98D07B6F-B91C-4A28-A4ED-E060E915359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96D9665-2BF7-429C-AC24-816024DA82EC}"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0F42814-6241-418C-85C5-87BAD7C4E97D}"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98D07B6F-B91C-4A28-A4ED-E060E915359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FF9051-40BD-43AD-9F35-255B552DF2C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Teksti+kuva vaale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30A63396-4CD2-4985-AE1C-D17D418DBFCE}"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2127932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Teksti+kuva tumma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6577770"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7806519" y="0"/>
            <a:ext cx="4385481"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6577770"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6105F8FC-491E-400C-A173-75BB3BCA3FD4}" type="datetime1">
              <a:rPr lang="fi-FI" smtClean="0"/>
              <a:t>10.5.2023</a:t>
            </a:fld>
            <a:endParaRPr lang="fi-FI"/>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3061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Vain otsikk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C1A4B-9576-9A01-2C81-C3C03DF36375}"/>
              </a:ext>
            </a:extLst>
          </p:cNvPr>
          <p:cNvSpPr>
            <a:spLocks noGrp="1"/>
          </p:cNvSpPr>
          <p:nvPr>
            <p:ph type="title"/>
          </p:nvPr>
        </p:nvSpPr>
        <p:spPr/>
        <p:txBody>
          <a:bodyPr/>
          <a:lstStyle/>
          <a:p>
            <a:r>
              <a:rPr lang="fi-FI"/>
              <a:t>Muokkaa perustyyl. napsautt.</a:t>
            </a:r>
            <a:endParaRPr lang="en-FI"/>
          </a:p>
        </p:txBody>
      </p:sp>
      <p:sp>
        <p:nvSpPr>
          <p:cNvPr id="4" name="Footer Placeholder 3">
            <a:extLst>
              <a:ext uri="{FF2B5EF4-FFF2-40B4-BE49-F238E27FC236}">
                <a16:creationId xmlns:a16="http://schemas.microsoft.com/office/drawing/2014/main" id="{B65DB62C-555D-D6DE-51A7-66129B241199}"/>
              </a:ext>
            </a:extLst>
          </p:cNvPr>
          <p:cNvSpPr>
            <a:spLocks noGrp="1"/>
          </p:cNvSpPr>
          <p:nvPr>
            <p:ph type="ftr" sz="quarter" idx="11"/>
          </p:nvPr>
        </p:nvSpPr>
        <p:spPr/>
        <p:txBody>
          <a:bodyPr/>
          <a:lstStyle/>
          <a:p>
            <a:r>
              <a:rPr lang="fi-FI"/>
              <a:t>Puheterapeutti Anne Hilden 2023</a:t>
            </a:r>
            <a:endParaRPr lang="en-FI"/>
          </a:p>
        </p:txBody>
      </p:sp>
      <p:sp>
        <p:nvSpPr>
          <p:cNvPr id="3" name="Date Placeholder 2">
            <a:extLst>
              <a:ext uri="{FF2B5EF4-FFF2-40B4-BE49-F238E27FC236}">
                <a16:creationId xmlns:a16="http://schemas.microsoft.com/office/drawing/2014/main" id="{3373F76D-84CE-F603-D5EF-175A9F79BE35}"/>
              </a:ext>
            </a:extLst>
          </p:cNvPr>
          <p:cNvSpPr>
            <a:spLocks noGrp="1"/>
          </p:cNvSpPr>
          <p:nvPr>
            <p:ph type="dt" sz="half" idx="10"/>
          </p:nvPr>
        </p:nvSpPr>
        <p:spPr/>
        <p:txBody>
          <a:bodyPr/>
          <a:lstStyle/>
          <a:p>
            <a:fld id="{616D4AD5-B09B-44E2-BECA-626B2BA5E323}" type="datetime1">
              <a:rPr lang="fi-FI" smtClean="0"/>
              <a:t>10.5.2023</a:t>
            </a:fld>
            <a:endParaRPr lang="en-FI"/>
          </a:p>
        </p:txBody>
      </p:sp>
      <p:sp>
        <p:nvSpPr>
          <p:cNvPr id="5" name="Slide Number Placeholder 4">
            <a:extLst>
              <a:ext uri="{FF2B5EF4-FFF2-40B4-BE49-F238E27FC236}">
                <a16:creationId xmlns:a16="http://schemas.microsoft.com/office/drawing/2014/main" id="{D198CD02-7A38-53F1-B132-B66F1AE29F19}"/>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9227341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Vain otsikk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BB7D213B-E142-4289-93AD-7A1D37867AC7}"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5402428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Tyhjä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59C11F52-20C9-4D9F-8F0E-DFA54109E693}" type="datetime1">
              <a:rPr lang="fi-FI" smtClean="0"/>
              <a:t>10.5.2023</a:t>
            </a:fld>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3872150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FF9051-40BD-43AD-9F35-255B552DF2C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Tyhjä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56F964-A346-4C9E-0FE9-C8D73BA1E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2" name="Date Placeholder 1">
            <a:extLst>
              <a:ext uri="{FF2B5EF4-FFF2-40B4-BE49-F238E27FC236}">
                <a16:creationId xmlns:a16="http://schemas.microsoft.com/office/drawing/2014/main" id="{E1C67CA2-C70C-A458-346B-706D480419BA}"/>
              </a:ext>
            </a:extLst>
          </p:cNvPr>
          <p:cNvSpPr>
            <a:spLocks noGrp="1"/>
          </p:cNvSpPr>
          <p:nvPr>
            <p:ph type="dt" sz="half" idx="10"/>
          </p:nvPr>
        </p:nvSpPr>
        <p:spPr/>
        <p:txBody>
          <a:bodyPr/>
          <a:lstStyle/>
          <a:p>
            <a:fld id="{0880DB8F-2A99-47C2-A287-65A2B7319E13}" type="datetime1">
              <a:rPr lang="fi-FI" smtClean="0"/>
              <a:t>10.5.2023</a:t>
            </a:fld>
            <a:endParaRPr lang="en-FI"/>
          </a:p>
        </p:txBody>
      </p:sp>
      <p:sp>
        <p:nvSpPr>
          <p:cNvPr id="3" name="Footer Placeholder 2">
            <a:extLst>
              <a:ext uri="{FF2B5EF4-FFF2-40B4-BE49-F238E27FC236}">
                <a16:creationId xmlns:a16="http://schemas.microsoft.com/office/drawing/2014/main" id="{9A9A05C4-7AD7-71AE-0E72-38EA5C767FCC}"/>
              </a:ext>
            </a:extLst>
          </p:cNvPr>
          <p:cNvSpPr>
            <a:spLocks noGrp="1"/>
          </p:cNvSpPr>
          <p:nvPr>
            <p:ph type="ftr" sz="quarter" idx="11"/>
          </p:nvPr>
        </p:nvSpPr>
        <p:spPr/>
        <p:txBody>
          <a:bodyPr/>
          <a:lstStyle/>
          <a:p>
            <a:r>
              <a:rPr lang="fi-FI"/>
              <a:t>Puheterapeutti Anne Hilden 2023</a:t>
            </a:r>
            <a:endParaRPr lang="en-FI"/>
          </a:p>
        </p:txBody>
      </p:sp>
      <p:sp>
        <p:nvSpPr>
          <p:cNvPr id="4" name="Slide Number Placeholder 3">
            <a:extLst>
              <a:ext uri="{FF2B5EF4-FFF2-40B4-BE49-F238E27FC236}">
                <a16:creationId xmlns:a16="http://schemas.microsoft.com/office/drawing/2014/main" id="{BFB4A672-2AA7-FBE4-BA0F-AE2184E2B96C}"/>
              </a:ext>
            </a:extLst>
          </p:cNvPr>
          <p:cNvSpPr>
            <a:spLocks noGrp="1"/>
          </p:cNvSpPr>
          <p:nvPr>
            <p:ph type="sldNum" sz="quarter" idx="12"/>
          </p:nvPr>
        </p:nvSpPr>
        <p:spPr/>
        <p:txBody>
          <a:bodyPr/>
          <a:lstStyle/>
          <a:p>
            <a:fld id="{43AF15DB-8468-DA4F-98B9-DC37122F7E4C}" type="slidenum">
              <a:rPr lang="en-FI" smtClean="0"/>
              <a:t>‹#›</a:t>
            </a:fld>
            <a:endParaRPr lang="en-FI"/>
          </a:p>
        </p:txBody>
      </p:sp>
    </p:spTree>
    <p:extLst>
      <p:ext uri="{BB962C8B-B14F-4D97-AF65-F5344CB8AC3E}">
        <p14:creationId xmlns:p14="http://schemas.microsoft.com/office/powerpoint/2010/main" val="16578540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144C5B"/>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CDE267-9C4E-C136-72F7-2F773BE2CB2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2614" y="6110519"/>
            <a:ext cx="2753738" cy="715083"/>
          </a:xfrm>
          <a:prstGeom prst="rect">
            <a:avLst/>
          </a:prstGeom>
        </p:spPr>
      </p:pic>
      <p:pic>
        <p:nvPicPr>
          <p:cNvPr id="4" name="Picture 3">
            <a:extLst>
              <a:ext uri="{FF2B5EF4-FFF2-40B4-BE49-F238E27FC236}">
                <a16:creationId xmlns:a16="http://schemas.microsoft.com/office/drawing/2014/main" id="{BD98D6E7-F4D0-06DC-05E0-7621AB81DA47}"/>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6403F24-F303-C794-B10C-D9C3C86AFF92}"/>
              </a:ext>
            </a:extLst>
          </p:cNvPr>
          <p:cNvSpPr>
            <a:spLocks noGrp="1"/>
          </p:cNvSpPr>
          <p:nvPr>
            <p:ph type="ctrTitle"/>
          </p:nvPr>
        </p:nvSpPr>
        <p:spPr>
          <a:xfrm>
            <a:off x="706329" y="1122363"/>
            <a:ext cx="9144000" cy="2387600"/>
          </a:xfrm>
        </p:spPr>
        <p:txBody>
          <a:bodyPr anchor="b">
            <a:normAutofit/>
          </a:bodyPr>
          <a:lstStyle>
            <a:lvl1pPr algn="l">
              <a:lnSpc>
                <a:spcPts val="5800"/>
              </a:lnSpc>
              <a:defRPr sz="5400">
                <a:solidFill>
                  <a:schemeClr val="bg1"/>
                </a:solidFill>
              </a:defRPr>
            </a:lvl1pPr>
          </a:lstStyle>
          <a:p>
            <a:r>
              <a:rPr lang="fi-FI" noProof="0"/>
              <a:t>Muokkaa perustyyl. napsautt.</a:t>
            </a:r>
          </a:p>
        </p:txBody>
      </p:sp>
      <p:sp>
        <p:nvSpPr>
          <p:cNvPr id="3" name="Subtitle 2">
            <a:extLst>
              <a:ext uri="{FF2B5EF4-FFF2-40B4-BE49-F238E27FC236}">
                <a16:creationId xmlns:a16="http://schemas.microsoft.com/office/drawing/2014/main" id="{F3C1BD1A-979F-FF43-0FD4-13CA253C1ABF}"/>
              </a:ext>
            </a:extLst>
          </p:cNvPr>
          <p:cNvSpPr>
            <a:spLocks noGrp="1"/>
          </p:cNvSpPr>
          <p:nvPr>
            <p:ph type="subTitle" idx="1"/>
          </p:nvPr>
        </p:nvSpPr>
        <p:spPr>
          <a:xfrm>
            <a:off x="706329" y="3602038"/>
            <a:ext cx="7836474" cy="1655762"/>
          </a:xfrm>
        </p:spPr>
        <p:txBody>
          <a:bodyPr/>
          <a:lstStyle>
            <a:lvl1pPr marL="0" indent="0" algn="l">
              <a:lnSpc>
                <a:spcPts val="2800"/>
              </a:lnSpc>
              <a:buNone/>
              <a:defRPr sz="2400">
                <a:solidFill>
                  <a:srgbClr val="F9B2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Tree>
    <p:extLst>
      <p:ext uri="{BB962C8B-B14F-4D97-AF65-F5344CB8AC3E}">
        <p14:creationId xmlns:p14="http://schemas.microsoft.com/office/powerpoint/2010/main" val="3964459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tsikko ja sisältö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10755094" cy="4419147"/>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6CE23A3B-47F3-432A-ACC6-109DDB2FDFDF}"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36591396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tsikko ja sisältö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3A53C0-116C-88A6-1324-EEC76BE0A4C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037924" y="1708833"/>
            <a:ext cx="9154076" cy="5149168"/>
          </a:xfrm>
          <a:prstGeom prst="rect">
            <a:avLst/>
          </a:prstGeom>
        </p:spPr>
      </p:pic>
      <p:sp>
        <p:nvSpPr>
          <p:cNvPr id="8" name="Otsikko 7">
            <a:extLst>
              <a:ext uri="{FF2B5EF4-FFF2-40B4-BE49-F238E27FC236}">
                <a16:creationId xmlns:a16="http://schemas.microsoft.com/office/drawing/2014/main" id="{6E453CD6-C647-0D04-4BA8-74D3C4E93B3A}"/>
              </a:ext>
            </a:extLst>
          </p:cNvPr>
          <p:cNvSpPr>
            <a:spLocks noGrp="1"/>
          </p:cNvSpPr>
          <p:nvPr>
            <p:ph type="title"/>
          </p:nvPr>
        </p:nvSpPr>
        <p:spPr/>
        <p:txBody>
          <a:bodyPr/>
          <a:lstStyle/>
          <a:p>
            <a:r>
              <a:rPr lang="fi-FI" noProof="0"/>
              <a:t>Muokkaa perustyyl. napsautt.</a:t>
            </a:r>
          </a:p>
        </p:txBody>
      </p:sp>
      <p:sp>
        <p:nvSpPr>
          <p:cNvPr id="10" name="Sisällön paikkamerkki 9">
            <a:extLst>
              <a:ext uri="{FF2B5EF4-FFF2-40B4-BE49-F238E27FC236}">
                <a16:creationId xmlns:a16="http://schemas.microsoft.com/office/drawing/2014/main" id="{08A052EB-21FD-CEFF-9DCC-442B7779ABDC}"/>
              </a:ext>
            </a:extLst>
          </p:cNvPr>
          <p:cNvSpPr>
            <a:spLocks noGrp="1"/>
          </p:cNvSpPr>
          <p:nvPr>
            <p:ph sz="quarter" idx="13"/>
          </p:nvPr>
        </p:nvSpPr>
        <p:spPr>
          <a:xfrm>
            <a:off x="919163" y="1597025"/>
            <a:ext cx="10754636" cy="44196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Footer Placeholder 2">
            <a:extLst>
              <a:ext uri="{FF2B5EF4-FFF2-40B4-BE49-F238E27FC236}">
                <a16:creationId xmlns:a16="http://schemas.microsoft.com/office/drawing/2014/main" id="{D52B381F-95BC-297C-3E28-20053DE26A30}"/>
              </a:ext>
            </a:extLst>
          </p:cNvPr>
          <p:cNvSpPr>
            <a:spLocks noGrp="1"/>
          </p:cNvSpPr>
          <p:nvPr>
            <p:ph type="ftr" sz="quarter" idx="15"/>
          </p:nvPr>
        </p:nvSpPr>
        <p:spPr/>
        <p:txBody>
          <a:bodyPr/>
          <a:lstStyle/>
          <a:p>
            <a:r>
              <a:rPr lang="fi-FI" noProof="0"/>
              <a:t>Puheterapeutti Anne Hilden 2023</a:t>
            </a:r>
          </a:p>
        </p:txBody>
      </p:sp>
      <p:sp>
        <p:nvSpPr>
          <p:cNvPr id="2" name="Date Placeholder 1">
            <a:extLst>
              <a:ext uri="{FF2B5EF4-FFF2-40B4-BE49-F238E27FC236}">
                <a16:creationId xmlns:a16="http://schemas.microsoft.com/office/drawing/2014/main" id="{AC9E2BD0-F516-B11C-048C-EE4D3BBE2720}"/>
              </a:ext>
            </a:extLst>
          </p:cNvPr>
          <p:cNvSpPr>
            <a:spLocks noGrp="1"/>
          </p:cNvSpPr>
          <p:nvPr>
            <p:ph type="dt" sz="half" idx="14"/>
          </p:nvPr>
        </p:nvSpPr>
        <p:spPr/>
        <p:txBody>
          <a:bodyPr/>
          <a:lstStyle/>
          <a:p>
            <a:fld id="{399CE12A-4AB2-4C0F-992A-7A2D04DE84EC}" type="datetime1">
              <a:rPr lang="fi-FI" noProof="0" smtClean="0"/>
              <a:t>10.5.2023</a:t>
            </a:fld>
            <a:endParaRPr lang="fi-FI" noProof="0"/>
          </a:p>
        </p:txBody>
      </p:sp>
      <p:sp>
        <p:nvSpPr>
          <p:cNvPr id="9" name="Slide Number Placeholder 8">
            <a:extLst>
              <a:ext uri="{FF2B5EF4-FFF2-40B4-BE49-F238E27FC236}">
                <a16:creationId xmlns:a16="http://schemas.microsoft.com/office/drawing/2014/main" id="{474EB327-6BCE-E1B7-9C4D-B36A8D79B475}"/>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8542369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Väliotsikko 1">
    <p:bg>
      <p:bgPr>
        <a:solidFill>
          <a:srgbClr val="DFF4F8"/>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34237982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Väliotsikko 2">
    <p:bg>
      <p:bgPr>
        <a:solidFill>
          <a:srgbClr val="FEF4E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56A2F8-DAB1-81A8-2E37-07107F6E942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4419600" y="1359097"/>
            <a:ext cx="7772400" cy="5498903"/>
          </a:xfrm>
          <a:prstGeom prst="rect">
            <a:avLst/>
          </a:prstGeom>
        </p:spPr>
      </p:pic>
      <p:sp>
        <p:nvSpPr>
          <p:cNvPr id="2" name="Title 1">
            <a:extLst>
              <a:ext uri="{FF2B5EF4-FFF2-40B4-BE49-F238E27FC236}">
                <a16:creationId xmlns:a16="http://schemas.microsoft.com/office/drawing/2014/main" id="{2190ABBF-71ED-C623-40BF-C8E7B29CC40E}"/>
              </a:ext>
            </a:extLst>
          </p:cNvPr>
          <p:cNvSpPr>
            <a:spLocks noGrp="1"/>
          </p:cNvSpPr>
          <p:nvPr>
            <p:ph type="title"/>
          </p:nvPr>
        </p:nvSpPr>
        <p:spPr>
          <a:xfrm>
            <a:off x="831850" y="576263"/>
            <a:ext cx="10515600" cy="2852737"/>
          </a:xfrm>
        </p:spPr>
        <p:txBody>
          <a:bodyPr anchor="b"/>
          <a:lstStyle>
            <a:lvl1pPr>
              <a:defRPr sz="6000"/>
            </a:lvl1pPr>
          </a:lstStyle>
          <a:p>
            <a:r>
              <a:rPr lang="fi-FI" noProof="0"/>
              <a:t>Muokkaa perustyyl. napsautt.</a:t>
            </a:r>
          </a:p>
        </p:txBody>
      </p:sp>
      <p:sp>
        <p:nvSpPr>
          <p:cNvPr id="3" name="Text Placeholder 2">
            <a:extLst>
              <a:ext uri="{FF2B5EF4-FFF2-40B4-BE49-F238E27FC236}">
                <a16:creationId xmlns:a16="http://schemas.microsoft.com/office/drawing/2014/main" id="{A6478986-9F30-B45A-BE8D-5508DE4BC31F}"/>
              </a:ext>
            </a:extLst>
          </p:cNvPr>
          <p:cNvSpPr>
            <a:spLocks noGrp="1"/>
          </p:cNvSpPr>
          <p:nvPr>
            <p:ph type="body" idx="1"/>
          </p:nvPr>
        </p:nvSpPr>
        <p:spPr>
          <a:xfrm>
            <a:off x="831850" y="3455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a:t>
            </a:r>
          </a:p>
        </p:txBody>
      </p:sp>
    </p:spTree>
    <p:extLst>
      <p:ext uri="{BB962C8B-B14F-4D97-AF65-F5344CB8AC3E}">
        <p14:creationId xmlns:p14="http://schemas.microsoft.com/office/powerpoint/2010/main" val="23216502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1597024"/>
            <a:ext cx="5171466" cy="4419147"/>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96D9665-2BF7-429C-AC24-816024DA82EC}"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2103231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0DB3-F74A-1EA5-CA5D-99C0844D9CB9}"/>
              </a:ext>
            </a:extLst>
          </p:cNvPr>
          <p:cNvSpPr>
            <a:spLocks noGrp="1"/>
          </p:cNvSpPr>
          <p:nvPr>
            <p:ph type="title"/>
          </p:nvPr>
        </p:nvSpPr>
        <p:spPr/>
        <p:txBody>
          <a:bodyPr/>
          <a:lstStyle/>
          <a:p>
            <a:r>
              <a:rPr lang="fi-FI" noProof="0"/>
              <a:t>Muokkaa perustyyl. napsautt.</a:t>
            </a:r>
          </a:p>
        </p:txBody>
      </p:sp>
      <p:sp>
        <p:nvSpPr>
          <p:cNvPr id="5" name="Text Placeholder 2">
            <a:extLst>
              <a:ext uri="{FF2B5EF4-FFF2-40B4-BE49-F238E27FC236}">
                <a16:creationId xmlns:a16="http://schemas.microsoft.com/office/drawing/2014/main" id="{8AA1D6B8-0B87-B80B-7E16-A1FC707D7534}"/>
              </a:ext>
            </a:extLst>
          </p:cNvPr>
          <p:cNvSpPr>
            <a:spLocks noGrp="1"/>
          </p:cNvSpPr>
          <p:nvPr>
            <p:ph type="body" idx="1"/>
          </p:nvPr>
        </p:nvSpPr>
        <p:spPr>
          <a:xfrm>
            <a:off x="919162" y="1597025"/>
            <a:ext cx="5176837"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8" name="Sisällön paikkamerkki 7">
            <a:extLst>
              <a:ext uri="{FF2B5EF4-FFF2-40B4-BE49-F238E27FC236}">
                <a16:creationId xmlns:a16="http://schemas.microsoft.com/office/drawing/2014/main" id="{B41AAC21-EDA2-D650-5A4B-8DABB9510A99}"/>
              </a:ext>
            </a:extLst>
          </p:cNvPr>
          <p:cNvSpPr>
            <a:spLocks noGrp="1"/>
          </p:cNvSpPr>
          <p:nvPr>
            <p:ph sz="quarter" idx="13"/>
          </p:nvPr>
        </p:nvSpPr>
        <p:spPr>
          <a:xfrm>
            <a:off x="919163"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Text Placeholder 4">
            <a:extLst>
              <a:ext uri="{FF2B5EF4-FFF2-40B4-BE49-F238E27FC236}">
                <a16:creationId xmlns:a16="http://schemas.microsoft.com/office/drawing/2014/main" id="{4BE74966-D776-B4C8-5434-EC2D5BF0EC3E}"/>
              </a:ext>
            </a:extLst>
          </p:cNvPr>
          <p:cNvSpPr>
            <a:spLocks noGrp="1"/>
          </p:cNvSpPr>
          <p:nvPr>
            <p:ph type="body" sz="quarter" idx="3"/>
          </p:nvPr>
        </p:nvSpPr>
        <p:spPr>
          <a:xfrm>
            <a:off x="6287509" y="1597025"/>
            <a:ext cx="5171465" cy="413044"/>
          </a:xfrm>
        </p:spPr>
        <p:txBody>
          <a:bodyPr anchor="b">
            <a:normAutofit/>
          </a:bodyPr>
          <a:lstStyle>
            <a:lvl1pPr marL="0" indent="0">
              <a:buNone/>
              <a:defRPr sz="2000" b="0">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a:t>
            </a:r>
          </a:p>
        </p:txBody>
      </p:sp>
      <p:sp>
        <p:nvSpPr>
          <p:cNvPr id="4" name="Sisällön paikkamerkki 7">
            <a:extLst>
              <a:ext uri="{FF2B5EF4-FFF2-40B4-BE49-F238E27FC236}">
                <a16:creationId xmlns:a16="http://schemas.microsoft.com/office/drawing/2014/main" id="{24BC3655-C1E0-B95F-9D57-487BBC79CB3E}"/>
              </a:ext>
            </a:extLst>
          </p:cNvPr>
          <p:cNvSpPr>
            <a:spLocks noGrp="1"/>
          </p:cNvSpPr>
          <p:nvPr>
            <p:ph sz="quarter" idx="17"/>
          </p:nvPr>
        </p:nvSpPr>
        <p:spPr>
          <a:xfrm>
            <a:off x="6292880" y="2197915"/>
            <a:ext cx="5171466" cy="3818256"/>
          </a:xfrm>
        </p:spPr>
        <p:txBody>
          <a:bodyPr/>
          <a:lstStyle>
            <a:lvl1pPr>
              <a:defRPr sz="2000"/>
            </a:lvl1pPr>
            <a:lvl2pPr>
              <a:defRPr sz="1800"/>
            </a:lvl2p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Alatunnisteen paikkamerkki 6">
            <a:extLst>
              <a:ext uri="{FF2B5EF4-FFF2-40B4-BE49-F238E27FC236}">
                <a16:creationId xmlns:a16="http://schemas.microsoft.com/office/drawing/2014/main" id="{9EBE6020-86D5-987D-F627-77275399447F}"/>
              </a:ext>
            </a:extLst>
          </p:cNvPr>
          <p:cNvSpPr>
            <a:spLocks noGrp="1"/>
          </p:cNvSpPr>
          <p:nvPr>
            <p:ph type="ftr" sz="quarter" idx="15"/>
          </p:nvPr>
        </p:nvSpPr>
        <p:spPr/>
        <p:txBody>
          <a:bodyPr/>
          <a:lstStyle/>
          <a:p>
            <a:r>
              <a:rPr lang="fi-FI" noProof="0"/>
              <a:t>Puheterapeutti Anne Hilden 2023</a:t>
            </a:r>
          </a:p>
        </p:txBody>
      </p:sp>
      <p:sp>
        <p:nvSpPr>
          <p:cNvPr id="3" name="Päivämäärän paikkamerkki 2">
            <a:extLst>
              <a:ext uri="{FF2B5EF4-FFF2-40B4-BE49-F238E27FC236}">
                <a16:creationId xmlns:a16="http://schemas.microsoft.com/office/drawing/2014/main" id="{1E277A0A-2A7D-6524-2A5F-8D5B8B903037}"/>
              </a:ext>
            </a:extLst>
          </p:cNvPr>
          <p:cNvSpPr>
            <a:spLocks noGrp="1"/>
          </p:cNvSpPr>
          <p:nvPr>
            <p:ph type="dt" sz="half" idx="14"/>
          </p:nvPr>
        </p:nvSpPr>
        <p:spPr/>
        <p:txBody>
          <a:bodyPr/>
          <a:lstStyle/>
          <a:p>
            <a:fld id="{00F42814-6241-418C-85C5-87BAD7C4E97D}" type="datetime1">
              <a:rPr lang="fi-FI" noProof="0" smtClean="0"/>
              <a:t>10.5.2023</a:t>
            </a:fld>
            <a:endParaRPr lang="fi-FI" noProof="0"/>
          </a:p>
        </p:txBody>
      </p:sp>
      <p:sp>
        <p:nvSpPr>
          <p:cNvPr id="9" name="Dian numeron paikkamerkki 8">
            <a:extLst>
              <a:ext uri="{FF2B5EF4-FFF2-40B4-BE49-F238E27FC236}">
                <a16:creationId xmlns:a16="http://schemas.microsoft.com/office/drawing/2014/main" id="{C6C936AA-3DFD-CB3B-E4E9-50702E8C3693}"/>
              </a:ext>
            </a:extLst>
          </p:cNvPr>
          <p:cNvSpPr>
            <a:spLocks noGrp="1"/>
          </p:cNvSpPr>
          <p:nvPr>
            <p:ph type="sldNum" sz="quarter" idx="16"/>
          </p:nvPr>
        </p:nvSpPr>
        <p:spPr/>
        <p:txBody>
          <a:body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1473915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Teksti+kuva vaale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p>
            <a:fld id="{98D07B6F-B91C-4A28-A4ED-E060E915359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p>
            <a:fld id="{43AF15DB-8468-DA4F-98B9-DC37122F7E4C}" type="slidenum">
              <a:rPr lang="fi-FI" noProof="0" smtClean="0"/>
              <a:t>‹#›</a:t>
            </a:fld>
            <a:endParaRPr lang="fi-FI" noProof="0"/>
          </a:p>
        </p:txBody>
      </p:sp>
    </p:spTree>
    <p:extLst>
      <p:ext uri="{BB962C8B-B14F-4D97-AF65-F5344CB8AC3E}">
        <p14:creationId xmlns:p14="http://schemas.microsoft.com/office/powerpoint/2010/main" val="42848996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Teksti+kuva tumm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037D1-4409-0CF0-5F16-3A7AE5CC6F90}"/>
              </a:ext>
            </a:extLst>
          </p:cNvPr>
          <p:cNvSpPr>
            <a:spLocks noGrp="1"/>
          </p:cNvSpPr>
          <p:nvPr>
            <p:ph type="title"/>
          </p:nvPr>
        </p:nvSpPr>
        <p:spPr>
          <a:xfrm>
            <a:off x="839788" y="457200"/>
            <a:ext cx="3932237" cy="1600200"/>
          </a:xfrm>
        </p:spPr>
        <p:txBody>
          <a:bodyPr anchor="b"/>
          <a:lstStyle>
            <a:lvl1pPr>
              <a:defRPr sz="3200"/>
            </a:lvl1pPr>
          </a:lstStyle>
          <a:p>
            <a:r>
              <a:rPr lang="fi-FI" noProof="0"/>
              <a:t>Muokkaa perustyyl. napsautt.</a:t>
            </a:r>
          </a:p>
        </p:txBody>
      </p:sp>
      <p:sp>
        <p:nvSpPr>
          <p:cNvPr id="3" name="Picture Placeholder 2">
            <a:extLst>
              <a:ext uri="{FF2B5EF4-FFF2-40B4-BE49-F238E27FC236}">
                <a16:creationId xmlns:a16="http://schemas.microsoft.com/office/drawing/2014/main" id="{FD0DEA8F-BE4B-B64F-70E6-96B5D7327944}"/>
              </a:ext>
            </a:extLst>
          </p:cNvPr>
          <p:cNvSpPr>
            <a:spLocks noGrp="1"/>
          </p:cNvSpPr>
          <p:nvPr>
            <p:ph type="pic" idx="1"/>
          </p:nvPr>
        </p:nvSpPr>
        <p:spPr>
          <a:xfrm>
            <a:off x="5183188" y="0"/>
            <a:ext cx="7008812" cy="6857999"/>
          </a:xfrm>
        </p:spPr>
        <p:txBody>
          <a:bodyPr anchor="ctr" anchorCtr="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noProof="0"/>
              <a:t>Lisää kuva napsauttamalla kuvaketta</a:t>
            </a:r>
          </a:p>
        </p:txBody>
      </p:sp>
      <p:sp>
        <p:nvSpPr>
          <p:cNvPr id="4" name="Text Placeholder 3">
            <a:extLst>
              <a:ext uri="{FF2B5EF4-FFF2-40B4-BE49-F238E27FC236}">
                <a16:creationId xmlns:a16="http://schemas.microsoft.com/office/drawing/2014/main" id="{0BF2ADD3-ED1E-57EB-6AD1-6571C3021E27}"/>
              </a:ext>
            </a:extLst>
          </p:cNvPr>
          <p:cNvSpPr>
            <a:spLocks noGrp="1"/>
          </p:cNvSpPr>
          <p:nvPr>
            <p:ph type="body" sz="half" idx="2"/>
          </p:nvPr>
        </p:nvSpPr>
        <p:spPr>
          <a:xfrm>
            <a:off x="839788" y="2173406"/>
            <a:ext cx="3932237" cy="3811588"/>
          </a:xfrm>
        </p:spPr>
        <p:txBody>
          <a:bodyPr>
            <a:normAutofit/>
          </a:bodyPr>
          <a:lstStyle>
            <a:lvl1pPr marL="0" indent="0">
              <a:lnSpc>
                <a:spcPts val="2700"/>
              </a:lnSpc>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noProof="0"/>
              <a:t>Muokkaa tekstin perustyylejä</a:t>
            </a:r>
          </a:p>
        </p:txBody>
      </p:sp>
      <p:sp>
        <p:nvSpPr>
          <p:cNvPr id="6" name="Footer Placeholder 5">
            <a:extLst>
              <a:ext uri="{FF2B5EF4-FFF2-40B4-BE49-F238E27FC236}">
                <a16:creationId xmlns:a16="http://schemas.microsoft.com/office/drawing/2014/main" id="{C30850C3-409F-5FE7-778A-3679D9E3D723}"/>
              </a:ext>
            </a:extLst>
          </p:cNvPr>
          <p:cNvSpPr>
            <a:spLocks noGrp="1"/>
          </p:cNvSpPr>
          <p:nvPr>
            <p:ph type="ftr" sz="quarter" idx="11"/>
          </p:nvPr>
        </p:nvSpPr>
        <p:spPr/>
        <p:txBody>
          <a:bodyPr/>
          <a:lstStyle>
            <a:lvl1pPr>
              <a:defRPr>
                <a:solidFill>
                  <a:schemeClr val="bg1"/>
                </a:solidFill>
              </a:defRPr>
            </a:lvl1pPr>
          </a:lstStyle>
          <a:p>
            <a:r>
              <a:rPr lang="fi-FI" noProof="0"/>
              <a:t>Puheterapeutti Anne Hilden 2023</a:t>
            </a:r>
          </a:p>
        </p:txBody>
      </p:sp>
      <p:sp>
        <p:nvSpPr>
          <p:cNvPr id="5" name="Date Placeholder 4">
            <a:extLst>
              <a:ext uri="{FF2B5EF4-FFF2-40B4-BE49-F238E27FC236}">
                <a16:creationId xmlns:a16="http://schemas.microsoft.com/office/drawing/2014/main" id="{7CE2B672-1FFC-10BC-3C54-7488CF90DB99}"/>
              </a:ext>
            </a:extLst>
          </p:cNvPr>
          <p:cNvSpPr>
            <a:spLocks noGrp="1"/>
          </p:cNvSpPr>
          <p:nvPr>
            <p:ph type="dt" sz="half" idx="10"/>
          </p:nvPr>
        </p:nvSpPr>
        <p:spPr/>
        <p:txBody>
          <a:bodyPr/>
          <a:lstStyle>
            <a:lvl1pPr>
              <a:defRPr>
                <a:solidFill>
                  <a:schemeClr val="bg1"/>
                </a:solidFill>
              </a:defRPr>
            </a:lvl1pPr>
          </a:lstStyle>
          <a:p>
            <a:fld id="{DDFF9051-40BD-43AD-9F35-255B552DF2C1}" type="datetime1">
              <a:rPr lang="fi-FI" noProof="0" smtClean="0"/>
              <a:t>10.5.2023</a:t>
            </a:fld>
            <a:endParaRPr lang="fi-FI" noProof="0"/>
          </a:p>
        </p:txBody>
      </p:sp>
      <p:sp>
        <p:nvSpPr>
          <p:cNvPr id="7" name="Slide Number Placeholder 6">
            <a:extLst>
              <a:ext uri="{FF2B5EF4-FFF2-40B4-BE49-F238E27FC236}">
                <a16:creationId xmlns:a16="http://schemas.microsoft.com/office/drawing/2014/main" id="{FFEAA05D-4AAB-EF39-370B-E7FD467F1BAF}"/>
              </a:ext>
            </a:extLst>
          </p:cNvPr>
          <p:cNvSpPr>
            <a:spLocks noGrp="1"/>
          </p:cNvSpPr>
          <p:nvPr>
            <p:ph type="sldNum" sz="quarter" idx="12"/>
          </p:nvPr>
        </p:nvSpPr>
        <p:spPr/>
        <p:txBody>
          <a:bodyPr/>
          <a:lstStyle>
            <a:lvl1pPr>
              <a:defRPr>
                <a:solidFill>
                  <a:schemeClr val="bg1"/>
                </a:solidFill>
              </a:defRPr>
            </a:lvl1pPr>
          </a:lstStyle>
          <a:p>
            <a:fld id="{43AF15DB-8468-DA4F-98B9-DC37122F7E4C}" type="slidenum">
              <a:rPr lang="fi-FI" noProof="0" smtClean="0"/>
              <a:pPr/>
              <a:t>‹#›</a:t>
            </a:fld>
            <a:endParaRPr lang="fi-FI" noProof="0"/>
          </a:p>
        </p:txBody>
      </p:sp>
    </p:spTree>
    <p:extLst>
      <p:ext uri="{BB962C8B-B14F-4D97-AF65-F5344CB8AC3E}">
        <p14:creationId xmlns:p14="http://schemas.microsoft.com/office/powerpoint/2010/main" val="1787993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image" Target="../media/image2.sv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image" Target="../media/image1.png"/><Relationship Id="rId2" Type="http://schemas.openxmlformats.org/officeDocument/2006/relationships/slideLayout" Target="../slideLayouts/slideLayout137.xml"/><Relationship Id="rId16" Type="http://schemas.openxmlformats.org/officeDocument/2006/relationships/theme" Target="../theme/theme10.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image" Target="../media/image7.png"/><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image" Target="../media/image2.sv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image" Target="../media/image1.png"/><Relationship Id="rId2" Type="http://schemas.openxmlformats.org/officeDocument/2006/relationships/slideLayout" Target="../slideLayouts/slideLayout173.xml"/><Relationship Id="rId16" Type="http://schemas.openxmlformats.org/officeDocument/2006/relationships/theme" Target="../theme/theme12.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2.sv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2.sv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png"/><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2.sv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image" Target="../media/image2.sv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image" Target="../media/image1.png"/><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2.sv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image" Target="../media/image1.png"/><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image" Target="../media/image2.sv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1.png"/><Relationship Id="rId2" Type="http://schemas.openxmlformats.org/officeDocument/2006/relationships/slideLayout" Target="../slideLayouts/slideLayout92.xml"/><Relationship Id="rId16"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image" Target="../media/image2.sv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image" Target="../media/image1.png"/><Relationship Id="rId2" Type="http://schemas.openxmlformats.org/officeDocument/2006/relationships/slideLayout" Target="../slideLayouts/slideLayout107.xml"/><Relationship Id="rId16" Type="http://schemas.openxmlformats.org/officeDocument/2006/relationships/theme" Target="../theme/theme8.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image" Target="../media/image2.svg"/><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image" Target="../media/image1.png"/><Relationship Id="rId2" Type="http://schemas.openxmlformats.org/officeDocument/2006/relationships/slideLayout" Target="../slideLayouts/slideLayout122.xml"/><Relationship Id="rId16" Type="http://schemas.openxmlformats.org/officeDocument/2006/relationships/theme" Target="../theme/theme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AB509852-0DC8-4D89-8F09-D84E0BEC1537}"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868" r:id="rId1"/>
    <p:sldLayoutId id="2147483688" r:id="rId2"/>
    <p:sldLayoutId id="2147483689" r:id="rId3"/>
    <p:sldLayoutId id="2147483690" r:id="rId4"/>
    <p:sldLayoutId id="2147483691" r:id="rId5"/>
    <p:sldLayoutId id="2147483692" r:id="rId6"/>
    <p:sldLayoutId id="2147483693" r:id="rId7"/>
    <p:sldLayoutId id="2147483694" r:id="rId8"/>
    <p:sldLayoutId id="2147483871" r:id="rId9"/>
    <p:sldLayoutId id="2147483874" r:id="rId10"/>
    <p:sldLayoutId id="2147483863" r:id="rId11"/>
    <p:sldLayoutId id="2147483869" r:id="rId12"/>
    <p:sldLayoutId id="2147483864" r:id="rId13"/>
    <p:sldLayoutId id="2147483870" r:id="rId14"/>
    <p:sldLayoutId id="2147483701"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AB509852-0DC8-4D89-8F09-D84E0BEC1537}"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243A338-5EC7-4196-A0E8-05B1FE38639B}"/>
              </a:ext>
            </a:extLst>
          </p:cNvPr>
          <p:cNvSpPr>
            <a:spLocks noGrp="1"/>
          </p:cNvSpPr>
          <p:nvPr>
            <p:ph type="title"/>
          </p:nvPr>
        </p:nvSpPr>
        <p:spPr>
          <a:xfrm>
            <a:off x="960182" y="1258479"/>
            <a:ext cx="10273953" cy="1059526"/>
          </a:xfrm>
          <a:prstGeom prst="rect">
            <a:avLst/>
          </a:prstGeom>
        </p:spPr>
        <p:txBody>
          <a:bodyPr vert="horz" lIns="0" tIns="0" rIns="0" bIns="0" rtlCol="0" anchor="t" anchorCtr="0">
            <a:no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861561A0-4845-4E30-A051-2FD9AFC9AE2A}"/>
              </a:ext>
            </a:extLst>
          </p:cNvPr>
          <p:cNvSpPr>
            <a:spLocks noGrp="1"/>
          </p:cNvSpPr>
          <p:nvPr>
            <p:ph type="body" idx="1"/>
          </p:nvPr>
        </p:nvSpPr>
        <p:spPr>
          <a:xfrm>
            <a:off x="960182" y="2318004"/>
            <a:ext cx="10273953" cy="36000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B01483E-483F-47D3-AD16-1A9A682B89F5}"/>
              </a:ext>
            </a:extLst>
          </p:cNvPr>
          <p:cNvSpPr>
            <a:spLocks noGrp="1"/>
          </p:cNvSpPr>
          <p:nvPr>
            <p:ph type="dt" sz="half" idx="2"/>
          </p:nvPr>
        </p:nvSpPr>
        <p:spPr>
          <a:xfrm>
            <a:off x="838200" y="6432605"/>
            <a:ext cx="2743200" cy="288870"/>
          </a:xfrm>
          <a:prstGeom prst="rect">
            <a:avLst/>
          </a:prstGeom>
        </p:spPr>
        <p:txBody>
          <a:bodyPr vert="horz" lIns="0" tIns="0" rIns="0" bIns="0" rtlCol="0" anchor="ctr" anchorCtr="0">
            <a:noAutofit/>
          </a:bodyPr>
          <a:lstStyle>
            <a:lvl1pPr algn="l">
              <a:defRPr sz="1000">
                <a:solidFill>
                  <a:schemeClr val="tx1"/>
                </a:solidFill>
              </a:defRPr>
            </a:lvl1pPr>
          </a:lstStyle>
          <a:p>
            <a:fld id="{B62D47A2-5883-460C-BB04-150A3ADAC716}" type="datetime1">
              <a:rPr lang="fi-FI" smtClean="0"/>
              <a:t>10.5.2023</a:t>
            </a:fld>
            <a:endParaRPr lang="fi-FI"/>
          </a:p>
        </p:txBody>
      </p:sp>
      <p:sp>
        <p:nvSpPr>
          <p:cNvPr id="5" name="Alatunnisteen paikkamerkki 4">
            <a:extLst>
              <a:ext uri="{FF2B5EF4-FFF2-40B4-BE49-F238E27FC236}">
                <a16:creationId xmlns:a16="http://schemas.microsoft.com/office/drawing/2014/main" id="{CFDCAB2B-23AF-4B8F-8F67-2952F4848072}"/>
              </a:ext>
            </a:extLst>
          </p:cNvPr>
          <p:cNvSpPr>
            <a:spLocks noGrp="1"/>
          </p:cNvSpPr>
          <p:nvPr>
            <p:ph type="ftr" sz="quarter" idx="3"/>
          </p:nvPr>
        </p:nvSpPr>
        <p:spPr>
          <a:xfrm>
            <a:off x="7289504" y="6432605"/>
            <a:ext cx="4114800" cy="288870"/>
          </a:xfrm>
          <a:prstGeom prst="rect">
            <a:avLst/>
          </a:prstGeom>
        </p:spPr>
        <p:txBody>
          <a:bodyPr vert="horz" lIns="0" tIns="0" rIns="0" bIns="0" rtlCol="0" anchor="ctr" anchorCtr="0">
            <a:noAutofit/>
          </a:bodyPr>
          <a:lstStyle>
            <a:lvl1pPr algn="ctr">
              <a:defRPr sz="1000">
                <a:solidFill>
                  <a:schemeClr val="tx1"/>
                </a:solidFill>
              </a:defRPr>
            </a:lvl1pPr>
          </a:lstStyle>
          <a:p>
            <a:endParaRPr lang="fi-FI"/>
          </a:p>
        </p:txBody>
      </p:sp>
      <p:sp>
        <p:nvSpPr>
          <p:cNvPr id="6" name="Dian numeron paikkamerkki 5">
            <a:extLst>
              <a:ext uri="{FF2B5EF4-FFF2-40B4-BE49-F238E27FC236}">
                <a16:creationId xmlns:a16="http://schemas.microsoft.com/office/drawing/2014/main" id="{7B7EE758-1955-4ECF-A6DD-011EFA3D630C}"/>
              </a:ext>
            </a:extLst>
          </p:cNvPr>
          <p:cNvSpPr>
            <a:spLocks noGrp="1"/>
          </p:cNvSpPr>
          <p:nvPr>
            <p:ph type="sldNum" sz="quarter" idx="4"/>
          </p:nvPr>
        </p:nvSpPr>
        <p:spPr>
          <a:xfrm>
            <a:off x="238723" y="6432605"/>
            <a:ext cx="424260" cy="288870"/>
          </a:xfrm>
          <a:prstGeom prst="rect">
            <a:avLst/>
          </a:prstGeom>
        </p:spPr>
        <p:txBody>
          <a:bodyPr vert="horz" lIns="0" tIns="0" rIns="0" bIns="0" rtlCol="0" anchor="ctr" anchorCtr="0">
            <a:noAutofit/>
          </a:bodyPr>
          <a:lstStyle>
            <a:lvl1pPr algn="r">
              <a:defRPr sz="1000">
                <a:solidFill>
                  <a:schemeClr val="tx1"/>
                </a:solidFill>
              </a:defRPr>
            </a:lvl1pPr>
          </a:lstStyle>
          <a:p>
            <a:fld id="{03D2D5F4-4871-4469-8343-ED7F6811B37D}" type="slidenum">
              <a:rPr lang="fi-FI" smtClean="0"/>
              <a:pPr/>
              <a:t>‹#›</a:t>
            </a:fld>
            <a:endParaRPr lang="fi-FI"/>
          </a:p>
        </p:txBody>
      </p:sp>
      <p:pic>
        <p:nvPicPr>
          <p:cNvPr id="9" name="Kuva 8">
            <a:extLst>
              <a:ext uri="{FF2B5EF4-FFF2-40B4-BE49-F238E27FC236}">
                <a16:creationId xmlns:a16="http://schemas.microsoft.com/office/drawing/2014/main" id="{AD22220A-C205-40F2-91C4-6D86D4D6081B}"/>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9788890" y="433578"/>
            <a:ext cx="1895983" cy="193549"/>
          </a:xfrm>
          <a:prstGeom prst="rect">
            <a:avLst/>
          </a:prstGeom>
        </p:spPr>
      </p:pic>
    </p:spTree>
    <p:extLst>
      <p:ext uri="{BB962C8B-B14F-4D97-AF65-F5344CB8AC3E}">
        <p14:creationId xmlns:p14="http://schemas.microsoft.com/office/powerpoint/2010/main" val="876649302"/>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60" r:id="rId3"/>
    <p:sldLayoutId id="2147483674" r:id="rId4"/>
    <p:sldLayoutId id="2147483661" r:id="rId5"/>
    <p:sldLayoutId id="2147483650" r:id="rId6"/>
    <p:sldLayoutId id="2147483662" r:id="rId7"/>
    <p:sldLayoutId id="2147483663" r:id="rId8"/>
    <p:sldLayoutId id="2147483667" r:id="rId9"/>
    <p:sldLayoutId id="2147483658" r:id="rId10"/>
    <p:sldLayoutId id="2147483651" r:id="rId11"/>
    <p:sldLayoutId id="2147483671" r:id="rId12"/>
    <p:sldLayoutId id="2147483665" r:id="rId13"/>
    <p:sldLayoutId id="2147483654" r:id="rId14"/>
    <p:sldLayoutId id="2147483672" r:id="rId15"/>
    <p:sldLayoutId id="2147483655" r:id="rId16"/>
    <p:sldLayoutId id="2147483668" r:id="rId17"/>
    <p:sldLayoutId id="2147483675" r:id="rId18"/>
    <p:sldLayoutId id="2147483669" r:id="rId19"/>
    <p:sldLayoutId id="2147483676" r:id="rId20"/>
    <p:sldLayoutId id="2147483670" r:id="rId21"/>
  </p:sldLayoutIdLst>
  <p:hf sldNum="0" hdr="0" ftr="0" dt="0"/>
  <p:txStyles>
    <p:titleStyle>
      <a:lvl1pPr algn="l" defTabSz="457200" rtl="0" eaLnBrk="1" latinLnBrk="0" hangingPunct="1">
        <a:lnSpc>
          <a:spcPct val="80000"/>
        </a:lnSpc>
        <a:spcBef>
          <a:spcPct val="0"/>
        </a:spcBef>
        <a:buNone/>
        <a:defRPr sz="4800" b="1" kern="1200">
          <a:solidFill>
            <a:schemeClr val="tx1"/>
          </a:solidFill>
          <a:latin typeface="+mj-lt"/>
          <a:ea typeface="+mj-ea"/>
          <a:cs typeface="+mj-cs"/>
        </a:defRPr>
      </a:lvl1pPr>
    </p:titleStyle>
    <p:bodyStyle>
      <a:lvl1pPr marL="134144" indent="-134144" algn="l" defTabSz="4572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1pPr>
      <a:lvl2pPr marL="313532" indent="-134144" algn="l" defTabSz="4572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92919" indent="-134144" algn="l" defTabSz="4572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3pPr>
      <a:lvl4pPr marL="672307" indent="-134144" algn="l" defTabSz="4572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4pPr>
      <a:lvl5pPr marL="851694" indent="-134144" algn="l" defTabSz="4572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fi-FI"/>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DEC01080-88F6-4A64-8ACB-017E6EF9A2A3}"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686" r:id="rId1"/>
    <p:sldLayoutId id="2147483861" r:id="rId2"/>
    <p:sldLayoutId id="2147483862" r:id="rId3"/>
    <p:sldLayoutId id="2147483697" r:id="rId4"/>
    <p:sldLayoutId id="2147483699" r:id="rId5"/>
    <p:sldLayoutId id="2147483865" r:id="rId6"/>
    <p:sldLayoutId id="2147483866" r:id="rId7"/>
    <p:sldLayoutId id="2147483867" r:id="rId8"/>
    <p:sldLayoutId id="2147483687" r:id="rId9"/>
    <p:sldLayoutId id="2147483698" r:id="rId10"/>
    <p:sldLayoutId id="2147483700" r:id="rId11"/>
    <p:sldLayoutId id="2147483695" r:id="rId12"/>
    <p:sldLayoutId id="2147483872" r:id="rId13"/>
    <p:sldLayoutId id="2147483873" r:id="rId14"/>
    <p:sldLayoutId id="2147483696"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AB509852-0DC8-4D89-8F09-D84E0BEC1537}"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AB509852-0DC8-4D89-8F09-D84E0BEC1537}"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AB509852-0DC8-4D89-8F09-D84E0BEC1537}"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AB509852-0DC8-4D89-8F09-D84E0BEC1537}"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AB509852-0DC8-4D89-8F09-D84E0BEC1537}"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AB509852-0DC8-4D89-8F09-D84E0BEC1537}"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AB509852-0DC8-4D89-8F09-D84E0BEC1537}"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64EEA-D436-3C4A-3897-F98B42CCD4B4}"/>
              </a:ext>
            </a:extLst>
          </p:cNvPr>
          <p:cNvSpPr>
            <a:spLocks noGrp="1"/>
          </p:cNvSpPr>
          <p:nvPr>
            <p:ph type="title"/>
          </p:nvPr>
        </p:nvSpPr>
        <p:spPr>
          <a:xfrm>
            <a:off x="919620" y="271181"/>
            <a:ext cx="10516641" cy="1137998"/>
          </a:xfrm>
          <a:prstGeom prst="rect">
            <a:avLst/>
          </a:prstGeom>
        </p:spPr>
        <p:txBody>
          <a:bodyPr vert="horz" lIns="91440" tIns="45720" rIns="91440" bIns="45720" rtlCol="0" anchor="ctr">
            <a:normAutofit/>
          </a:bodyPr>
          <a:lstStyle/>
          <a:p>
            <a:r>
              <a:rPr lang="fi-FI" noProof="0"/>
              <a:t>Muokkaa </a:t>
            </a:r>
            <a:r>
              <a:rPr lang="fi-FI" noProof="0" err="1"/>
              <a:t>ots</a:t>
            </a:r>
            <a:r>
              <a:rPr lang="fi-FI" noProof="0"/>
              <a:t>. </a:t>
            </a:r>
            <a:r>
              <a:rPr lang="fi-FI" noProof="0" err="1"/>
              <a:t>perustyyl</a:t>
            </a:r>
            <a:r>
              <a:rPr lang="fi-FI" noProof="0"/>
              <a:t>. </a:t>
            </a:r>
            <a:r>
              <a:rPr lang="fi-FI" noProof="0" err="1"/>
              <a:t>napsautt</a:t>
            </a:r>
            <a:r>
              <a:rPr lang="fi-FI" noProof="0"/>
              <a:t>.</a:t>
            </a:r>
          </a:p>
        </p:txBody>
      </p:sp>
      <p:sp>
        <p:nvSpPr>
          <p:cNvPr id="3" name="Text Placeholder 2">
            <a:extLst>
              <a:ext uri="{FF2B5EF4-FFF2-40B4-BE49-F238E27FC236}">
                <a16:creationId xmlns:a16="http://schemas.microsoft.com/office/drawing/2014/main" id="{D14E93CC-C39C-C4AD-736B-757745438941}"/>
              </a:ext>
            </a:extLst>
          </p:cNvPr>
          <p:cNvSpPr>
            <a:spLocks noGrp="1"/>
          </p:cNvSpPr>
          <p:nvPr>
            <p:ph type="body" idx="1"/>
          </p:nvPr>
        </p:nvSpPr>
        <p:spPr>
          <a:xfrm>
            <a:off x="919620" y="1596706"/>
            <a:ext cx="10754637" cy="4419466"/>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Footer Placeholder 4">
            <a:extLst>
              <a:ext uri="{FF2B5EF4-FFF2-40B4-BE49-F238E27FC236}">
                <a16:creationId xmlns:a16="http://schemas.microsoft.com/office/drawing/2014/main" id="{75CEC1D4-A337-4F7B-E3E9-615367E2DAD2}"/>
              </a:ext>
            </a:extLst>
          </p:cNvPr>
          <p:cNvSpPr>
            <a:spLocks noGrp="1"/>
          </p:cNvSpPr>
          <p:nvPr>
            <p:ph type="ftr" sz="quarter" idx="3"/>
          </p:nvPr>
        </p:nvSpPr>
        <p:spPr>
          <a:xfrm>
            <a:off x="7601202" y="6426027"/>
            <a:ext cx="2416916" cy="365125"/>
          </a:xfrm>
          <a:prstGeom prst="rect">
            <a:avLst/>
          </a:prstGeom>
        </p:spPr>
        <p:txBody>
          <a:bodyPr vert="horz" lIns="0" tIns="0" rIns="0" bIns="0" rtlCol="0" anchor="ctr"/>
          <a:lstStyle>
            <a:lvl1pPr algn="r">
              <a:defRPr sz="1100">
                <a:solidFill>
                  <a:srgbClr val="398BA2"/>
                </a:solidFill>
              </a:defRPr>
            </a:lvl1pPr>
          </a:lstStyle>
          <a:p>
            <a:r>
              <a:rPr lang="fi-FI" noProof="0"/>
              <a:t>Puheterapeutti Anne Hilden 2023</a:t>
            </a:r>
          </a:p>
        </p:txBody>
      </p:sp>
      <p:sp>
        <p:nvSpPr>
          <p:cNvPr id="4" name="Date Placeholder 3">
            <a:extLst>
              <a:ext uri="{FF2B5EF4-FFF2-40B4-BE49-F238E27FC236}">
                <a16:creationId xmlns:a16="http://schemas.microsoft.com/office/drawing/2014/main" id="{79917DCA-4998-0667-7822-DE9CC04238EA}"/>
              </a:ext>
            </a:extLst>
          </p:cNvPr>
          <p:cNvSpPr>
            <a:spLocks noGrp="1"/>
          </p:cNvSpPr>
          <p:nvPr>
            <p:ph type="dt" sz="half" idx="2"/>
          </p:nvPr>
        </p:nvSpPr>
        <p:spPr>
          <a:xfrm>
            <a:off x="10102710" y="6426027"/>
            <a:ext cx="827236" cy="365125"/>
          </a:xfrm>
          <a:prstGeom prst="rect">
            <a:avLst/>
          </a:prstGeom>
        </p:spPr>
        <p:txBody>
          <a:bodyPr vert="horz" lIns="0" tIns="0" rIns="0" bIns="0" rtlCol="0" anchor="ctr"/>
          <a:lstStyle>
            <a:lvl1pPr algn="l">
              <a:defRPr sz="1100">
                <a:solidFill>
                  <a:srgbClr val="398BA2"/>
                </a:solidFill>
              </a:defRPr>
            </a:lvl1pPr>
          </a:lstStyle>
          <a:p>
            <a:fld id="{AB509852-0DC8-4D89-8F09-D84E0BEC1537}" type="datetime1">
              <a:rPr lang="fi-FI" smtClean="0"/>
              <a:t>10.5.2023</a:t>
            </a:fld>
            <a:endParaRPr lang="fi-FI"/>
          </a:p>
        </p:txBody>
      </p:sp>
      <p:sp>
        <p:nvSpPr>
          <p:cNvPr id="6" name="Slide Number Placeholder 5">
            <a:extLst>
              <a:ext uri="{FF2B5EF4-FFF2-40B4-BE49-F238E27FC236}">
                <a16:creationId xmlns:a16="http://schemas.microsoft.com/office/drawing/2014/main" id="{44A3DAB1-061D-A119-85B4-C527D70077FB}"/>
              </a:ext>
            </a:extLst>
          </p:cNvPr>
          <p:cNvSpPr>
            <a:spLocks noGrp="1"/>
          </p:cNvSpPr>
          <p:nvPr>
            <p:ph type="sldNum" sz="quarter" idx="4"/>
          </p:nvPr>
        </p:nvSpPr>
        <p:spPr>
          <a:xfrm>
            <a:off x="10992941" y="6426027"/>
            <a:ext cx="681316" cy="365125"/>
          </a:xfrm>
          <a:prstGeom prst="rect">
            <a:avLst/>
          </a:prstGeom>
        </p:spPr>
        <p:txBody>
          <a:bodyPr vert="horz" lIns="0" tIns="0" rIns="0" bIns="0" rtlCol="0" anchor="ctr"/>
          <a:lstStyle>
            <a:lvl1pPr algn="r">
              <a:defRPr sz="1100">
                <a:solidFill>
                  <a:srgbClr val="398BA2"/>
                </a:solidFill>
              </a:defRPr>
            </a:lvl1pPr>
          </a:lstStyle>
          <a:p>
            <a:fld id="{43AF15DB-8468-DA4F-98B9-DC37122F7E4C}" type="slidenum">
              <a:rPr lang="fi-FI" noProof="0" smtClean="0"/>
              <a:pPr/>
              <a:t>‹#›</a:t>
            </a:fld>
            <a:endParaRPr lang="fi-FI" noProof="0"/>
          </a:p>
        </p:txBody>
      </p:sp>
      <p:pic>
        <p:nvPicPr>
          <p:cNvPr id="8" name="Graphic 7">
            <a:extLst>
              <a:ext uri="{FF2B5EF4-FFF2-40B4-BE49-F238E27FC236}">
                <a16:creationId xmlns:a16="http://schemas.microsoft.com/office/drawing/2014/main" id="{BF033760-7FA4-1B3A-1D2A-7FEB2EEBA33C}"/>
              </a:ext>
              <a:ext uri="{C183D7F6-B498-43B3-948B-1728B52AA6E4}">
                <adec:decorative xmlns:adec="http://schemas.microsoft.com/office/drawing/2017/decorative" val="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7346" y="6110519"/>
            <a:ext cx="2751904" cy="714607"/>
          </a:xfrm>
          <a:prstGeom prst="rect">
            <a:avLst/>
          </a:prstGeom>
        </p:spPr>
      </p:pic>
    </p:spTree>
    <p:extLst>
      <p:ext uri="{BB962C8B-B14F-4D97-AF65-F5344CB8AC3E}">
        <p14:creationId xmlns:p14="http://schemas.microsoft.com/office/powerpoint/2010/main" val="2269248874"/>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Lst>
  <p:hf sldNum="0" hdr="0" dt="0"/>
  <p:txStyles>
    <p:titleStyle>
      <a:lvl1pPr algn="l" defTabSz="914400" rtl="0" eaLnBrk="1" latinLnBrk="0" hangingPunct="1">
        <a:lnSpc>
          <a:spcPts val="3800"/>
        </a:lnSpc>
        <a:spcBef>
          <a:spcPct val="0"/>
        </a:spcBef>
        <a:buNone/>
        <a:defRPr sz="3200" b="0" i="0" kern="1200">
          <a:solidFill>
            <a:schemeClr val="tx2"/>
          </a:solidFill>
          <a:latin typeface="+mj-lt"/>
          <a:ea typeface="+mj-ea"/>
          <a:cs typeface="Segoe UI" panose="020B0502040204020203" pitchFamily="34" charset="0"/>
        </a:defRPr>
      </a:lvl1pPr>
    </p:titleStyle>
    <p:bodyStyle>
      <a:lvl1pPr marL="228600" indent="-228600" algn="l" defTabSz="914400" rtl="0" eaLnBrk="1" latinLnBrk="0" hangingPunct="1">
        <a:lnSpc>
          <a:spcPct val="114000"/>
        </a:lnSpc>
        <a:spcBef>
          <a:spcPts val="1000"/>
        </a:spcBef>
        <a:buClr>
          <a:srgbClr val="F9B233"/>
        </a:buClr>
        <a:buFont typeface="Arial" panose="020B0604020202020204" pitchFamily="34" charset="0"/>
        <a:buChar char="•"/>
        <a:defRPr sz="2200" kern="1200">
          <a:solidFill>
            <a:schemeClr val="tx1"/>
          </a:solidFill>
          <a:latin typeface="+mn-lt"/>
          <a:ea typeface="+mn-ea"/>
          <a:cs typeface="Segoe UI" panose="020B0502040204020203" pitchFamily="34" charset="0"/>
        </a:defRPr>
      </a:lvl1pPr>
      <a:lvl2pPr marL="685800" indent="-228600" algn="l" defTabSz="914400" rtl="0" eaLnBrk="1" latinLnBrk="0" hangingPunct="1">
        <a:lnSpc>
          <a:spcPct val="110000"/>
        </a:lnSpc>
        <a:spcBef>
          <a:spcPts val="500"/>
        </a:spcBef>
        <a:buClr>
          <a:srgbClr val="F9B233"/>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143000" indent="-228600" algn="l" defTabSz="914400" rtl="0" eaLnBrk="1" latinLnBrk="0" hangingPunct="1">
        <a:lnSpc>
          <a:spcPct val="110000"/>
        </a:lnSpc>
        <a:spcBef>
          <a:spcPts val="500"/>
        </a:spcBef>
        <a:buClr>
          <a:srgbClr val="F9B233"/>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6002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4pPr>
      <a:lvl5pPr marL="2057400" indent="-228600" algn="l" defTabSz="914400" rtl="0" eaLnBrk="1" latinLnBrk="0" hangingPunct="1">
        <a:lnSpc>
          <a:spcPct val="110000"/>
        </a:lnSpc>
        <a:spcBef>
          <a:spcPts val="500"/>
        </a:spcBef>
        <a:buClr>
          <a:srgbClr val="F9B233"/>
        </a:buClr>
        <a:buFont typeface="Arial" panose="020B0604020202020204" pitchFamily="34" charset="0"/>
        <a:buChar char="•"/>
        <a:defRPr sz="16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6.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5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view.officeapps.live.com/op/view.aspx?src=https%3A%2F%2Fwww.utu.fi%2Fsites%2Fdefault%2Ffiles%2Fmedia%2FKieliPeda%2520osio%25201%2520Word%2520lomake_0.docx&amp;wdOrigin=BROWSELINK" TargetMode="External"/><Relationship Id="rId2" Type="http://schemas.openxmlformats.org/officeDocument/2006/relationships/image" Target="../media/image31.png"/><Relationship Id="rId1" Type="http://schemas.openxmlformats.org/officeDocument/2006/relationships/slideLayout" Target="../slideLayouts/slideLayout156.xml"/><Relationship Id="rId6" Type="http://schemas.openxmlformats.org/officeDocument/2006/relationships/image" Target="../media/image33.png"/><Relationship Id="rId5" Type="http://schemas.openxmlformats.org/officeDocument/2006/relationships/hyperlink" Target="https://www.utu.fi/sites/default/files/media/Kielipeda_tyovaline.pdf" TargetMode="External"/><Relationship Id="rId4" Type="http://schemas.openxmlformats.org/officeDocument/2006/relationships/hyperlink" Target="https://www.kielinuppu.fi/"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6.xml"/></Relationships>
</file>

<file path=ppt/slides/_rels/slide17.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40.svg"/><Relationship Id="rId2" Type="http://schemas.openxmlformats.org/officeDocument/2006/relationships/image" Target="../media/image35.png"/><Relationship Id="rId1" Type="http://schemas.openxmlformats.org/officeDocument/2006/relationships/slideLayout" Target="../slideLayouts/slideLayout156.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6.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hyperlink" Target="https://bulletin.nmi.fi/wp-content/uploads/2021/02/Heiskanen.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6.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peda.net/kouvola/perusopetus/hankkeet/lukeva-kouvola/iltasatulaatikko" TargetMode="External"/><Relationship Id="rId1" Type="http://schemas.openxmlformats.org/officeDocument/2006/relationships/slideLayout" Target="../slideLayouts/slideLayout156.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8.xml"/></Relationships>
</file>

<file path=ppt/slides/_rels/slide25.xml.rels><?xml version="1.0" encoding="UTF-8" standalone="yes"?>
<Relationships xmlns="http://schemas.openxmlformats.org/package/2006/relationships"><Relationship Id="rId3" Type="http://schemas.openxmlformats.org/officeDocument/2006/relationships/hyperlink" Target="https://www.haaraamo.fi/2021/02/tulosta-lorukortteja-pdf-lorupussin-kuvallinen-ompeluohje.html" TargetMode="External"/><Relationship Id="rId2" Type="http://schemas.openxmlformats.org/officeDocument/2006/relationships/hyperlink" Target="https://peda.net/kouvola/perusopetus/hankkeet/lukeva-kouvola/lorukortteja/lorukortteja" TargetMode="External"/><Relationship Id="rId1" Type="http://schemas.openxmlformats.org/officeDocument/2006/relationships/slideLayout" Target="../slideLayouts/slideLayout164.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58.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57.xml"/></Relationships>
</file>

<file path=ppt/slides/_rels/slide28.xml.rels><?xml version="1.0" encoding="UTF-8" standalone="yes"?>
<Relationships xmlns="http://schemas.openxmlformats.org/package/2006/relationships"><Relationship Id="rId2" Type="http://schemas.openxmlformats.org/officeDocument/2006/relationships/hyperlink" Target="https://peda.net/kouvola/perusopetus/hankkeet/lukeva-kouvola" TargetMode="External"/><Relationship Id="rId1" Type="http://schemas.openxmlformats.org/officeDocument/2006/relationships/slideLayout" Target="../slideLayouts/slideLayout15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a:t>Sanavaraston laajentaminen lausepuheen ja kertovan puheen mahdollistajana</a:t>
            </a:r>
          </a:p>
        </p:txBody>
      </p:sp>
      <p:sp>
        <p:nvSpPr>
          <p:cNvPr id="3" name="Alaotsikko 2"/>
          <p:cNvSpPr>
            <a:spLocks noGrp="1"/>
          </p:cNvSpPr>
          <p:nvPr>
            <p:ph type="subTitle" idx="1"/>
          </p:nvPr>
        </p:nvSpPr>
        <p:spPr/>
        <p:txBody>
          <a:bodyPr/>
          <a:lstStyle/>
          <a:p>
            <a:r>
              <a:rPr lang="fi-FI"/>
              <a:t>Projektikoordinaattori, puheterapeutti Anne Hilden 2023</a:t>
            </a:r>
          </a:p>
          <a:p>
            <a:r>
              <a:rPr lang="fi-FI"/>
              <a:t>Kehitetty osana </a:t>
            </a:r>
            <a:r>
              <a:rPr lang="fi-FI" err="1"/>
              <a:t>STM:n</a:t>
            </a:r>
            <a:r>
              <a:rPr lang="fi-FI"/>
              <a:t> rahoittamaa Tulevaisuuden </a:t>
            </a:r>
            <a:r>
              <a:rPr lang="fi-FI" err="1"/>
              <a:t>sotekeskus</a:t>
            </a:r>
            <a:r>
              <a:rPr lang="fi-FI"/>
              <a:t>-hanketta Kymenlaakson hyvinvointialueella</a:t>
            </a:r>
          </a:p>
          <a:p>
            <a:endParaRPr lang="fi-FI"/>
          </a:p>
        </p:txBody>
      </p:sp>
    </p:spTree>
    <p:extLst>
      <p:ext uri="{BB962C8B-B14F-4D97-AF65-F5344CB8AC3E}">
        <p14:creationId xmlns:p14="http://schemas.microsoft.com/office/powerpoint/2010/main" val="4190394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9620" y="271181"/>
            <a:ext cx="10516641" cy="916442"/>
          </a:xfrm>
        </p:spPr>
        <p:txBody>
          <a:bodyPr/>
          <a:lstStyle/>
          <a:p>
            <a:r>
              <a:rPr lang="fi-FI" sz="2800"/>
              <a:t>Tuen</a:t>
            </a:r>
            <a:r>
              <a:rPr lang="fi-FI"/>
              <a:t> kohteena lausepuheen oppiminen</a:t>
            </a:r>
          </a:p>
        </p:txBody>
      </p:sp>
      <p:sp>
        <p:nvSpPr>
          <p:cNvPr id="3" name="Sisällön paikkamerkki 2"/>
          <p:cNvSpPr>
            <a:spLocks noGrp="1"/>
          </p:cNvSpPr>
          <p:nvPr>
            <p:ph sz="quarter" idx="13"/>
          </p:nvPr>
        </p:nvSpPr>
        <p:spPr>
          <a:xfrm>
            <a:off x="657922" y="1092820"/>
            <a:ext cx="11015877" cy="5051502"/>
          </a:xfrm>
        </p:spPr>
        <p:txBody>
          <a:bodyPr>
            <a:normAutofit lnSpcReduction="10000"/>
          </a:bodyPr>
          <a:lstStyle/>
          <a:p>
            <a:r>
              <a:rPr lang="fi-FI"/>
              <a:t>Lapsi oppii lauseiden rakentamisen </a:t>
            </a:r>
            <a:r>
              <a:rPr lang="fi-FI" b="1"/>
              <a:t>aikuisen tuella laajentavan keskustelun </a:t>
            </a:r>
            <a:r>
              <a:rPr lang="fi-FI"/>
              <a:t>kautta.</a:t>
            </a:r>
          </a:p>
          <a:p>
            <a:r>
              <a:rPr lang="fi-FI"/>
              <a:t>Aikuisen kannattaa huomata herkästi </a:t>
            </a:r>
            <a:r>
              <a:rPr lang="fi-FI" b="1"/>
              <a:t>lapsen yksisanaiset puhealoitteet ja laajentaa </a:t>
            </a:r>
            <a:r>
              <a:rPr lang="fi-FI"/>
              <a:t>ilmausta lasta ilahduttavaan ja kannustavaan tyyliin. ”Kappas, kun huomasit oravan. Kylläpä se kiipeää ketterästi puuhun. Ja onpa sillä todella tuuhea pörröhäntä”. </a:t>
            </a:r>
          </a:p>
          <a:p>
            <a:r>
              <a:rPr lang="fi-FI" b="1"/>
              <a:t>Apukysymyksillä </a:t>
            </a:r>
            <a:r>
              <a:rPr lang="fi-FI"/>
              <a:t>vedetään lapsi mukaan keskusteluun ja ottamaan lisää vuoroja ilmaisussaan. ”Mitähän tuo orava löytää tuolta kuusesta? Niinpä, se syö noissa kävyissä olevia siemeniä. Miksiköhän puun juurella on noin paljon käpyroskaa?”. </a:t>
            </a:r>
            <a:r>
              <a:rPr lang="fi-FI" b="1"/>
              <a:t>Vähintään 3, isommilla 5 vuoronvaihtoa tulisi keskustelussa olla</a:t>
            </a:r>
            <a:r>
              <a:rPr lang="fi-FI"/>
              <a:t>.</a:t>
            </a:r>
          </a:p>
          <a:p>
            <a:r>
              <a:rPr lang="fi-FI" b="1">
                <a:solidFill>
                  <a:srgbClr val="FF0000"/>
                </a:solidFill>
              </a:rPr>
              <a:t>Laajentamisen ja riittävien vuoronvaihtojen on todettu merkittävästi vaikuttavan lapsen kielenkehitystä tukevasti</a:t>
            </a:r>
            <a:r>
              <a:rPr lang="fi-FI">
                <a:solidFill>
                  <a:srgbClr val="FF0000"/>
                </a:solidFill>
              </a:rPr>
              <a:t>.</a:t>
            </a:r>
          </a:p>
          <a:p>
            <a:r>
              <a:rPr lang="fi-FI"/>
              <a:t>Arjen keskustelutilanteiden ohella </a:t>
            </a:r>
            <a:r>
              <a:rPr lang="fi-FI" b="1"/>
              <a:t>luetuista tarinoista on hyvä aina keskustella</a:t>
            </a:r>
            <a:r>
              <a:rPr lang="fi-FI"/>
              <a:t>, joko lukemisen mittaan tai jälkeenpäin.</a:t>
            </a:r>
          </a:p>
        </p:txBody>
      </p:sp>
      <p:sp>
        <p:nvSpPr>
          <p:cNvPr id="4" name="Alatunnisteen paikkamerkki 3"/>
          <p:cNvSpPr>
            <a:spLocks noGrp="1"/>
          </p:cNvSpPr>
          <p:nvPr>
            <p:ph type="ftr" sz="quarter" idx="15"/>
          </p:nvPr>
        </p:nvSpPr>
        <p:spPr/>
        <p:txBody>
          <a:bodyPr/>
          <a:lstStyle/>
          <a:p>
            <a:r>
              <a:rPr lang="fi-FI" noProof="0"/>
              <a:t>Puheterapeutti Anne Hilden 2023</a:t>
            </a:r>
          </a:p>
        </p:txBody>
      </p:sp>
    </p:spTree>
    <p:extLst>
      <p:ext uri="{BB962C8B-B14F-4D97-AF65-F5344CB8AC3E}">
        <p14:creationId xmlns:p14="http://schemas.microsoft.com/office/powerpoint/2010/main" val="2183243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9620" y="271181"/>
            <a:ext cx="10516641" cy="710126"/>
          </a:xfrm>
        </p:spPr>
        <p:txBody>
          <a:bodyPr/>
          <a:lstStyle/>
          <a:p>
            <a:r>
              <a:rPr lang="fi-FI"/>
              <a:t>Tuen kohteena kertominen</a:t>
            </a:r>
          </a:p>
        </p:txBody>
      </p:sp>
      <p:sp>
        <p:nvSpPr>
          <p:cNvPr id="3" name="Sisällön paikkamerkki 2"/>
          <p:cNvSpPr>
            <a:spLocks noGrp="1"/>
          </p:cNvSpPr>
          <p:nvPr>
            <p:ph sz="quarter" idx="13"/>
          </p:nvPr>
        </p:nvSpPr>
        <p:spPr>
          <a:xfrm>
            <a:off x="557561" y="1092820"/>
            <a:ext cx="11116238" cy="5018048"/>
          </a:xfrm>
        </p:spPr>
        <p:txBody>
          <a:bodyPr>
            <a:normAutofit fontScale="92500" lnSpcReduction="10000"/>
          </a:bodyPr>
          <a:lstStyle/>
          <a:p>
            <a:r>
              <a:rPr lang="fi-FI"/>
              <a:t>On tärkeää, että </a:t>
            </a:r>
            <a:r>
              <a:rPr lang="fi-FI" b="1"/>
              <a:t>lapsilla on omia mielenkiinnon kohteita</a:t>
            </a:r>
            <a:r>
              <a:rPr lang="fi-FI"/>
              <a:t>, arkiset rutiinit eivät useinkaan houkuta kertomaan.</a:t>
            </a:r>
          </a:p>
          <a:p>
            <a:r>
              <a:rPr lang="fi-FI" b="1">
                <a:solidFill>
                  <a:srgbClr val="FF0000"/>
                </a:solidFill>
              </a:rPr>
              <a:t>Lapset tarvitsevat kertomisen mallia</a:t>
            </a:r>
            <a:r>
              <a:rPr lang="fi-FI">
                <a:solidFill>
                  <a:srgbClr val="FF0000"/>
                </a:solidFill>
              </a:rPr>
              <a:t>. Aikuisten on hyvä kertoilla asioita omista mielenkiintoisista havainnoistaan ja tapahtumistaan.</a:t>
            </a:r>
          </a:p>
          <a:p>
            <a:r>
              <a:rPr lang="fi-FI" b="1">
                <a:solidFill>
                  <a:srgbClr val="FF0000"/>
                </a:solidFill>
              </a:rPr>
              <a:t>Tenttaamalla lapsen tekemisiä kertomista ei kannata treenata</a:t>
            </a:r>
            <a:r>
              <a:rPr lang="fi-FI"/>
              <a:t>.</a:t>
            </a:r>
          </a:p>
          <a:p>
            <a:r>
              <a:rPr lang="fi-FI"/>
              <a:t>Roolihahmon tai mieleisen satuhahmon puuhia sitä vastoin </a:t>
            </a:r>
            <a:r>
              <a:rPr lang="fi-FI" b="1"/>
              <a:t>voidaan yhdessä kuvailla ja selostaa ja sitten pyytää lasta kertomaan, mitä muistaa.</a:t>
            </a:r>
            <a:endParaRPr lang="fi-FI"/>
          </a:p>
          <a:p>
            <a:r>
              <a:rPr lang="fi-FI" b="1"/>
              <a:t>Kuvat kertomisen tukena </a:t>
            </a:r>
            <a:r>
              <a:rPr lang="fi-FI"/>
              <a:t>auttavat muistamaan yksityiskohtia sekä säilyttämään loogisen etenemisen.</a:t>
            </a:r>
          </a:p>
          <a:p>
            <a:r>
              <a:rPr lang="fi-FI" b="1"/>
              <a:t>Apukysymyksillä </a:t>
            </a:r>
            <a:r>
              <a:rPr lang="fi-FI"/>
              <a:t>tarinan kohokohtia voidaan selkeyttää: ”Kuka olikaan sankari? Missä se kulki ja kenet siellä tapasikaan? Mitä lopussa tapahtui?”</a:t>
            </a:r>
          </a:p>
          <a:p>
            <a:r>
              <a:rPr lang="fi-FI"/>
              <a:t>On tärkeää oppia </a:t>
            </a:r>
            <a:r>
              <a:rPr lang="fi-FI">
                <a:solidFill>
                  <a:srgbClr val="FF0000"/>
                </a:solidFill>
              </a:rPr>
              <a:t>kuvailemaan tavaroita, määrittelemään asioita, kertoilla tapahtumista, tunnelmista kuin </a:t>
            </a:r>
            <a:r>
              <a:rPr lang="fi-FI" b="1">
                <a:solidFill>
                  <a:srgbClr val="FF0000"/>
                </a:solidFill>
              </a:rPr>
              <a:t>myös ilmaista mielipiteitään ja tunteitaan. </a:t>
            </a:r>
            <a:endParaRPr lang="fi-FI">
              <a:solidFill>
                <a:srgbClr val="FF0000"/>
              </a:solidFill>
            </a:endParaRPr>
          </a:p>
        </p:txBody>
      </p:sp>
      <p:sp>
        <p:nvSpPr>
          <p:cNvPr id="4" name="Alatunnisteen paikkamerkki 3"/>
          <p:cNvSpPr>
            <a:spLocks noGrp="1"/>
          </p:cNvSpPr>
          <p:nvPr>
            <p:ph type="ftr" sz="quarter" idx="15"/>
          </p:nvPr>
        </p:nvSpPr>
        <p:spPr/>
        <p:txBody>
          <a:bodyPr/>
          <a:lstStyle/>
          <a:p>
            <a:r>
              <a:rPr lang="fi-FI" noProof="0"/>
              <a:t>Puheterapeutti Anne Hilden 2023</a:t>
            </a:r>
          </a:p>
        </p:txBody>
      </p:sp>
    </p:spTree>
    <p:extLst>
      <p:ext uri="{BB962C8B-B14F-4D97-AF65-F5344CB8AC3E}">
        <p14:creationId xmlns:p14="http://schemas.microsoft.com/office/powerpoint/2010/main" val="1319423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592261-D203-0915-3452-5126098FFC42}"/>
              </a:ext>
            </a:extLst>
          </p:cNvPr>
          <p:cNvSpPr>
            <a:spLocks noGrp="1"/>
          </p:cNvSpPr>
          <p:nvPr>
            <p:ph type="title"/>
          </p:nvPr>
        </p:nvSpPr>
        <p:spPr>
          <a:xfrm>
            <a:off x="785962" y="788109"/>
            <a:ext cx="10273953" cy="1059526"/>
          </a:xfrm>
        </p:spPr>
        <p:txBody>
          <a:bodyPr/>
          <a:lstStyle/>
          <a:p>
            <a:r>
              <a:rPr lang="fi-FI"/>
              <a:t>Vasusta poimittua</a:t>
            </a:r>
          </a:p>
        </p:txBody>
      </p:sp>
      <p:sp>
        <p:nvSpPr>
          <p:cNvPr id="3" name="Sisällön paikkamerkki 2">
            <a:extLst>
              <a:ext uri="{FF2B5EF4-FFF2-40B4-BE49-F238E27FC236}">
                <a16:creationId xmlns:a16="http://schemas.microsoft.com/office/drawing/2014/main" id="{56CB8B0B-A2A0-C2EC-46F0-563C42595259}"/>
              </a:ext>
            </a:extLst>
          </p:cNvPr>
          <p:cNvSpPr>
            <a:spLocks noGrp="1"/>
          </p:cNvSpPr>
          <p:nvPr>
            <p:ph idx="1"/>
          </p:nvPr>
        </p:nvSpPr>
        <p:spPr>
          <a:xfrm>
            <a:off x="536482" y="2152214"/>
            <a:ext cx="10273953" cy="3600000"/>
          </a:xfrm>
        </p:spPr>
        <p:txBody>
          <a:bodyPr/>
          <a:lstStyle/>
          <a:p>
            <a:pPr marL="133985" indent="-133985"/>
            <a:r>
              <a:rPr lang="fi-FI" sz="1800" dirty="0">
                <a:cs typeface="Arial"/>
              </a:rPr>
              <a:t>Johdonmukainen toiminnan </a:t>
            </a:r>
            <a:r>
              <a:rPr lang="fi-FI" sz="1800" b="1" dirty="0">
                <a:cs typeface="Arial"/>
              </a:rPr>
              <a:t>sanallistaminen</a:t>
            </a:r>
            <a:r>
              <a:rPr lang="fi-FI" sz="1800" dirty="0">
                <a:cs typeface="Arial"/>
              </a:rPr>
              <a:t> ja </a:t>
            </a:r>
            <a:r>
              <a:rPr lang="fi-FI" sz="1800" b="1" dirty="0">
                <a:cs typeface="Arial"/>
              </a:rPr>
              <a:t>keskusteleminen</a:t>
            </a:r>
            <a:r>
              <a:rPr lang="fi-FI" sz="1800" dirty="0">
                <a:cs typeface="Arial"/>
              </a:rPr>
              <a:t> tukevat lasten sanavarannon kehittymistä. Erilaisissa varhaiskasvatuksen tilanteissa käytetään </a:t>
            </a:r>
            <a:r>
              <a:rPr lang="fi-FI" sz="1800" b="1" dirty="0">
                <a:cs typeface="Arial"/>
              </a:rPr>
              <a:t>kuvailevaa</a:t>
            </a:r>
            <a:r>
              <a:rPr lang="fi-FI" sz="1800" dirty="0">
                <a:cs typeface="Arial"/>
              </a:rPr>
              <a:t> ja </a:t>
            </a:r>
            <a:r>
              <a:rPr lang="fi-FI" sz="1800" b="1" dirty="0">
                <a:cs typeface="Arial"/>
              </a:rPr>
              <a:t>tarkkaa kieltä</a:t>
            </a:r>
            <a:r>
              <a:rPr lang="fi-FI" sz="1800" dirty="0">
                <a:cs typeface="Arial"/>
              </a:rPr>
              <a:t>. Tarvittaessa käytetään</a:t>
            </a:r>
            <a:r>
              <a:rPr lang="fi-FI" sz="1800" b="1" dirty="0">
                <a:cs typeface="Arial"/>
              </a:rPr>
              <a:t> kuvia, esineitä ja tukiviittomia</a:t>
            </a:r>
            <a:r>
              <a:rPr lang="fi-FI" sz="1800" dirty="0">
                <a:cs typeface="Arial"/>
              </a:rPr>
              <a:t>.</a:t>
            </a:r>
          </a:p>
          <a:p>
            <a:pPr marL="133985" indent="-133985"/>
            <a:endParaRPr lang="fi-FI" sz="1800" dirty="0">
              <a:cs typeface="Arial"/>
            </a:endParaRPr>
          </a:p>
          <a:p>
            <a:pPr marL="133985" indent="-133985"/>
            <a:endParaRPr lang="fi-FI" sz="1800" dirty="0">
              <a:cs typeface="Arial"/>
            </a:endParaRPr>
          </a:p>
          <a:p>
            <a:pPr marL="133985" indent="-133985"/>
            <a:r>
              <a:rPr lang="fi-FI" sz="1800" dirty="0">
                <a:cs typeface="Arial"/>
              </a:rPr>
              <a:t>Lasten kielellinen ilmaisu monipuolistuu, kun heidän kielellinen muistinsa ja sanavarantonsa laajenee.</a:t>
            </a:r>
            <a:r>
              <a:rPr lang="fi-FI" sz="1800" b="1" dirty="0">
                <a:cs typeface="Arial"/>
              </a:rPr>
              <a:t> Kielellä leikittely, nimeäminen sekä kuvaavien sanojen käyttäminen edistävät sanavarannon kehittymistä.</a:t>
            </a:r>
          </a:p>
          <a:p>
            <a:pPr marL="0" indent="0">
              <a:buNone/>
            </a:pPr>
            <a:endParaRPr lang="fi-FI" sz="1800" dirty="0">
              <a:cs typeface="Arial"/>
            </a:endParaRPr>
          </a:p>
          <a:p>
            <a:pPr marL="0" indent="0">
              <a:buNone/>
            </a:pPr>
            <a:r>
              <a:rPr lang="fi-FI" sz="1800" dirty="0">
                <a:cs typeface="Arial"/>
              </a:rPr>
              <a:t>(Varhaiskasvatussuunnitelman perusteet 2022)</a:t>
            </a:r>
          </a:p>
          <a:p>
            <a:pPr marL="0" indent="0">
              <a:buNone/>
            </a:pPr>
            <a:endParaRPr lang="fi-FI" sz="1800" dirty="0">
              <a:cs typeface="Arial"/>
            </a:endParaRPr>
          </a:p>
          <a:p>
            <a:pPr marL="0" indent="0">
              <a:buNone/>
            </a:pPr>
            <a:endParaRPr lang="fi-FI" sz="1800" dirty="0">
              <a:cs typeface="Arial"/>
            </a:endParaRPr>
          </a:p>
          <a:p>
            <a:pPr marL="0" indent="0">
              <a:buNone/>
            </a:pPr>
            <a:endParaRPr lang="fi-FI">
              <a:cs typeface="Arial"/>
            </a:endParaRPr>
          </a:p>
          <a:p>
            <a:pPr marL="0" indent="0">
              <a:buNone/>
            </a:pPr>
            <a:endParaRPr lang="fi-FI">
              <a:cs typeface="Arial"/>
            </a:endParaRPr>
          </a:p>
          <a:p>
            <a:pPr marL="0" indent="0">
              <a:buNone/>
            </a:pPr>
            <a:endParaRPr lang="fi-FI">
              <a:cs typeface="Arial"/>
            </a:endParaRPr>
          </a:p>
        </p:txBody>
      </p:sp>
    </p:spTree>
    <p:extLst>
      <p:ext uri="{BB962C8B-B14F-4D97-AF65-F5344CB8AC3E}">
        <p14:creationId xmlns:p14="http://schemas.microsoft.com/office/powerpoint/2010/main" val="3892738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10" descr="Kuva, joka sisältää kohteen kaavio&#10;&#10;Kuvaus luotu automaattisesti">
            <a:extLst>
              <a:ext uri="{FF2B5EF4-FFF2-40B4-BE49-F238E27FC236}">
                <a16:creationId xmlns:a16="http://schemas.microsoft.com/office/drawing/2014/main" id="{56786AA2-E6CC-6087-7A18-C32DF2034FAD}"/>
              </a:ext>
            </a:extLst>
          </p:cNvPr>
          <p:cNvPicPr>
            <a:picLocks noChangeAspect="1"/>
          </p:cNvPicPr>
          <p:nvPr/>
        </p:nvPicPr>
        <p:blipFill>
          <a:blip r:embed="rId2"/>
          <a:stretch>
            <a:fillRect/>
          </a:stretch>
        </p:blipFill>
        <p:spPr>
          <a:xfrm>
            <a:off x="9849380" y="960967"/>
            <a:ext cx="674158" cy="4163483"/>
          </a:xfrm>
          <a:prstGeom prst="rect">
            <a:avLst/>
          </a:prstGeom>
        </p:spPr>
      </p:pic>
      <p:sp>
        <p:nvSpPr>
          <p:cNvPr id="2" name="Otsikko 1">
            <a:extLst>
              <a:ext uri="{FF2B5EF4-FFF2-40B4-BE49-F238E27FC236}">
                <a16:creationId xmlns:a16="http://schemas.microsoft.com/office/drawing/2014/main" id="{2FD8CF39-7532-3A15-DFAC-5E87CE711105}"/>
              </a:ext>
            </a:extLst>
          </p:cNvPr>
          <p:cNvSpPr>
            <a:spLocks noGrp="1"/>
          </p:cNvSpPr>
          <p:nvPr>
            <p:ph type="title"/>
          </p:nvPr>
        </p:nvSpPr>
        <p:spPr>
          <a:xfrm>
            <a:off x="170712" y="134482"/>
            <a:ext cx="10273953" cy="1059526"/>
          </a:xfrm>
        </p:spPr>
        <p:txBody>
          <a:bodyPr/>
          <a:lstStyle/>
          <a:p>
            <a:r>
              <a:rPr lang="fi-FI"/>
              <a:t>Kaarlo 2 v.</a:t>
            </a:r>
            <a:br>
              <a:rPr lang="fi-FI"/>
            </a:br>
            <a:endParaRPr lang="fi-FI"/>
          </a:p>
        </p:txBody>
      </p:sp>
      <p:sp>
        <p:nvSpPr>
          <p:cNvPr id="7" name="Sisällön paikkamerkki 6">
            <a:extLst>
              <a:ext uri="{FF2B5EF4-FFF2-40B4-BE49-F238E27FC236}">
                <a16:creationId xmlns:a16="http://schemas.microsoft.com/office/drawing/2014/main" id="{EE402CA8-A025-9593-39D3-7D0AF8A81C24}"/>
              </a:ext>
            </a:extLst>
          </p:cNvPr>
          <p:cNvSpPr>
            <a:spLocks noGrp="1"/>
          </p:cNvSpPr>
          <p:nvPr>
            <p:ph idx="1"/>
          </p:nvPr>
        </p:nvSpPr>
        <p:spPr>
          <a:xfrm>
            <a:off x="175228" y="1004495"/>
            <a:ext cx="8557336" cy="2453613"/>
          </a:xfrm>
        </p:spPr>
        <p:txBody>
          <a:bodyPr/>
          <a:lstStyle/>
          <a:p>
            <a:pPr marL="133985" indent="-133985"/>
            <a:r>
              <a:rPr lang="fi-FI" sz="1600" dirty="0">
                <a:cs typeface="Arial"/>
              </a:rPr>
              <a:t>Ollut päiväkodin pienten ryhmässä n. vuoden</a:t>
            </a:r>
          </a:p>
          <a:p>
            <a:pPr marL="133985" indent="-133985"/>
            <a:r>
              <a:rPr lang="fi-FI" sz="1600" dirty="0">
                <a:cs typeface="Arial"/>
              </a:rPr>
              <a:t>Päiväkodin tavat ja rutiinit ovat tuttuja ja Kaarlo viihtyy ryhmässä</a:t>
            </a:r>
          </a:p>
          <a:p>
            <a:pPr marL="133985" indent="-133985"/>
            <a:r>
              <a:rPr lang="fi-FI" sz="1600" dirty="0">
                <a:cs typeface="Arial"/>
              </a:rPr>
              <a:t>Kaarlo on </a:t>
            </a:r>
            <a:r>
              <a:rPr lang="fi-FI" sz="1600" b="1" dirty="0">
                <a:cs typeface="Arial"/>
              </a:rPr>
              <a:t>kiinnostunut </a:t>
            </a:r>
            <a:r>
              <a:rPr lang="fi-FI" sz="1600" dirty="0">
                <a:cs typeface="Arial"/>
              </a:rPr>
              <a:t>autoista ja koirista. Perheellä on kotona oma koira Minttu.</a:t>
            </a:r>
          </a:p>
          <a:p>
            <a:pPr marL="133985" indent="-133985"/>
            <a:r>
              <a:rPr lang="fi-FI" sz="1600" dirty="0">
                <a:cs typeface="Arial"/>
              </a:rPr>
              <a:t>Päiväkodissa Kaarlo pitää siitä, kun aikuinen laulaa ja leikkii tuttua laululeikkiä ja Kaarlo leikkii mukana.</a:t>
            </a:r>
          </a:p>
          <a:p>
            <a:pPr marL="133985" indent="-133985"/>
            <a:r>
              <a:rPr lang="fi-FI" sz="1600" dirty="0">
                <a:cs typeface="Arial"/>
              </a:rPr>
              <a:t>Kaarlo on sujuvasti vuorovaikutuksessa muihin elein ja äännähdyksin. Kaarlo tuottaa yksittäisiä sanoja. </a:t>
            </a:r>
          </a:p>
          <a:p>
            <a:pPr marL="133985" indent="-133985"/>
            <a:r>
              <a:rPr lang="fi-FI" sz="1600" dirty="0">
                <a:cs typeface="Arial"/>
              </a:rPr>
              <a:t>Neuvolassa on kiinnitetty huomiota Kaarlon puheen kehitykseen ja sieltä onkin suositettu konsultoimaan puheterapeuttia Kaarlon puheen kehityksen tukemiseksi arjessa (monialainen yhteistyö).</a:t>
            </a:r>
          </a:p>
          <a:p>
            <a:pPr marL="133985" indent="-133985"/>
            <a:r>
              <a:rPr lang="fi-FI" sz="1600" dirty="0">
                <a:cs typeface="Arial"/>
              </a:rPr>
              <a:t>Myös varhaiskasvatuksen erityisopettajaa on pyydetty arvioimaan Kaarlon tarvitsemia tukitoimia (konsultaatio)</a:t>
            </a:r>
          </a:p>
          <a:p>
            <a:pPr marL="133985" indent="-133985"/>
            <a:r>
              <a:rPr lang="fi-FI" sz="1600" dirty="0">
                <a:cs typeface="Arial"/>
              </a:rPr>
              <a:t>Kaarlon tukitoimet kirjataan yhteistyössä huoltajien kanssa Kaarlon vasuun.</a:t>
            </a:r>
          </a:p>
          <a:p>
            <a:pPr marL="0" indent="0">
              <a:buNone/>
            </a:pPr>
            <a:endParaRPr lang="fi-FI">
              <a:cs typeface="Arial"/>
            </a:endParaRPr>
          </a:p>
          <a:p>
            <a:pPr marL="133985" indent="-133985"/>
            <a:endParaRPr lang="fi-FI" sz="1000">
              <a:cs typeface="Arial"/>
            </a:endParaRPr>
          </a:p>
        </p:txBody>
      </p:sp>
      <p:pic>
        <p:nvPicPr>
          <p:cNvPr id="3" name="Kuva 3" descr="Kuva, joka sisältää kohteen teksti&#10;&#10;Kuvaus luotu automaattisesti">
            <a:extLst>
              <a:ext uri="{FF2B5EF4-FFF2-40B4-BE49-F238E27FC236}">
                <a16:creationId xmlns:a16="http://schemas.microsoft.com/office/drawing/2014/main" id="{4DBAB64C-F57D-4874-60D2-AFF8BC967B39}"/>
              </a:ext>
            </a:extLst>
          </p:cNvPr>
          <p:cNvPicPr>
            <a:picLocks noChangeAspect="1"/>
          </p:cNvPicPr>
          <p:nvPr/>
        </p:nvPicPr>
        <p:blipFill>
          <a:blip r:embed="rId3"/>
          <a:stretch>
            <a:fillRect/>
          </a:stretch>
        </p:blipFill>
        <p:spPr>
          <a:xfrm>
            <a:off x="10485120" y="1005840"/>
            <a:ext cx="1219200" cy="4114800"/>
          </a:xfrm>
          <a:prstGeom prst="rect">
            <a:avLst/>
          </a:prstGeom>
        </p:spPr>
      </p:pic>
      <p:sp>
        <p:nvSpPr>
          <p:cNvPr id="5" name="Tekstiruutu 4">
            <a:extLst>
              <a:ext uri="{FF2B5EF4-FFF2-40B4-BE49-F238E27FC236}">
                <a16:creationId xmlns:a16="http://schemas.microsoft.com/office/drawing/2014/main" id="{67230CB7-9C57-B249-B380-41023CB1CAF7}"/>
              </a:ext>
            </a:extLst>
          </p:cNvPr>
          <p:cNvSpPr txBox="1"/>
          <p:nvPr/>
        </p:nvSpPr>
        <p:spPr>
          <a:xfrm>
            <a:off x="9892782" y="2969823"/>
            <a:ext cx="2000155" cy="1264073"/>
          </a:xfrm>
          <a:prstGeom prst="rect">
            <a:avLst/>
          </a:prstGeom>
          <a:noFill/>
          <a:ln w="5715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err="1"/>
          </a:p>
        </p:txBody>
      </p:sp>
      <p:pic>
        <p:nvPicPr>
          <p:cNvPr id="9" name="Kuva 9" descr="Evästettä tavoiteltanut lapsi">
            <a:extLst>
              <a:ext uri="{FF2B5EF4-FFF2-40B4-BE49-F238E27FC236}">
                <a16:creationId xmlns:a16="http://schemas.microsoft.com/office/drawing/2014/main" id="{A76D6882-0E2F-5538-D0F2-D17F9F3370F0}"/>
              </a:ext>
            </a:extLst>
          </p:cNvPr>
          <p:cNvPicPr>
            <a:picLocks noChangeAspect="1"/>
          </p:cNvPicPr>
          <p:nvPr/>
        </p:nvPicPr>
        <p:blipFill>
          <a:blip r:embed="rId4"/>
          <a:stretch>
            <a:fillRect/>
          </a:stretch>
        </p:blipFill>
        <p:spPr>
          <a:xfrm>
            <a:off x="226483" y="4398349"/>
            <a:ext cx="3399366" cy="2262884"/>
          </a:xfrm>
          <a:prstGeom prst="rect">
            <a:avLst/>
          </a:prstGeom>
        </p:spPr>
      </p:pic>
    </p:spTree>
    <p:extLst>
      <p:ext uri="{BB962C8B-B14F-4D97-AF65-F5344CB8AC3E}">
        <p14:creationId xmlns:p14="http://schemas.microsoft.com/office/powerpoint/2010/main" val="418160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48031A-3A0E-BA39-CBED-BFD233F4619E}"/>
              </a:ext>
            </a:extLst>
          </p:cNvPr>
          <p:cNvSpPr>
            <a:spLocks noGrp="1"/>
          </p:cNvSpPr>
          <p:nvPr>
            <p:ph type="title"/>
          </p:nvPr>
        </p:nvSpPr>
        <p:spPr/>
        <p:txBody>
          <a:bodyPr/>
          <a:lstStyle/>
          <a:p>
            <a:r>
              <a:rPr lang="fi-FI" sz="3200"/>
              <a:t>Kaarlon tuki muodostetaan toimintaympäristöä muokkaamalla</a:t>
            </a:r>
            <a:r>
              <a:rPr lang="fi-FI"/>
              <a:t>   </a:t>
            </a:r>
          </a:p>
        </p:txBody>
      </p:sp>
      <p:sp>
        <p:nvSpPr>
          <p:cNvPr id="3" name="Sisällön paikkamerkki 2">
            <a:extLst>
              <a:ext uri="{FF2B5EF4-FFF2-40B4-BE49-F238E27FC236}">
                <a16:creationId xmlns:a16="http://schemas.microsoft.com/office/drawing/2014/main" id="{D66F6540-7B70-3E6E-8EC6-525AF0692180}"/>
              </a:ext>
            </a:extLst>
          </p:cNvPr>
          <p:cNvSpPr>
            <a:spLocks noGrp="1"/>
          </p:cNvSpPr>
          <p:nvPr>
            <p:ph idx="1"/>
          </p:nvPr>
        </p:nvSpPr>
        <p:spPr/>
        <p:txBody>
          <a:bodyPr/>
          <a:lstStyle/>
          <a:p>
            <a:pPr marL="0" indent="0">
              <a:buNone/>
            </a:pPr>
            <a:r>
              <a:rPr lang="fi-FI" dirty="0">
                <a:cs typeface="Arial"/>
              </a:rPr>
              <a:t>Pedagogisessa toiminnassa huomioidaan lapsen kiinnostuksen kohteet </a:t>
            </a:r>
          </a:p>
        </p:txBody>
      </p:sp>
      <p:sp>
        <p:nvSpPr>
          <p:cNvPr id="5" name="Tekstiruutu 4">
            <a:extLst>
              <a:ext uri="{FF2B5EF4-FFF2-40B4-BE49-F238E27FC236}">
                <a16:creationId xmlns:a16="http://schemas.microsoft.com/office/drawing/2014/main" id="{280C31CD-0FD9-585B-5410-9CF1A115DD38}"/>
              </a:ext>
            </a:extLst>
          </p:cNvPr>
          <p:cNvSpPr txBox="1"/>
          <p:nvPr/>
        </p:nvSpPr>
        <p:spPr>
          <a:xfrm>
            <a:off x="1261768" y="2947604"/>
            <a:ext cx="9553074" cy="221599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133985" indent="-133985">
              <a:buFont typeface="Arial"/>
              <a:buChar char="•"/>
            </a:pPr>
            <a:endParaRPr lang="fi-FI" sz="1600">
              <a:cs typeface="Arial"/>
            </a:endParaRPr>
          </a:p>
          <a:p>
            <a:pPr marL="313055" lvl="1" indent="-133985">
              <a:buFont typeface="Arial"/>
              <a:buChar char="•"/>
            </a:pPr>
            <a:r>
              <a:rPr lang="fi-FI" sz="1600" b="1">
                <a:cs typeface="Arial"/>
              </a:rPr>
              <a:t>Kaarlon kiinnostuksen kohteita, kuten autoja ja koiria sekä laululeikkejä hyödynnetään sanavaraston laajentamisessa.</a:t>
            </a:r>
          </a:p>
          <a:p>
            <a:pPr marL="313055" lvl="1" indent="-133985">
              <a:buFont typeface="Arial"/>
              <a:buChar char="•"/>
            </a:pPr>
            <a:endParaRPr lang="fi-FI" sz="1600" b="1">
              <a:cs typeface="Arial"/>
            </a:endParaRPr>
          </a:p>
          <a:p>
            <a:pPr marL="313055" lvl="1" indent="-133985">
              <a:buFont typeface="Arial"/>
              <a:buChar char="•"/>
            </a:pPr>
            <a:r>
              <a:rPr lang="fi-FI" sz="1600" b="1">
                <a:cs typeface="Arial"/>
              </a:rPr>
              <a:t>Kielellisesti rikas ja selkeä ilmaisu, sekä kuvien käyttö huomioidaan ryhmässä. </a:t>
            </a:r>
            <a:endParaRPr lang="en-US" sz="1600" b="1">
              <a:cs typeface="Arial"/>
            </a:endParaRPr>
          </a:p>
          <a:p>
            <a:pPr marL="313055" lvl="1" indent="-133985">
              <a:buFont typeface="Arial"/>
              <a:buChar char="•"/>
            </a:pPr>
            <a:endParaRPr lang="fi-FI" sz="1600" b="1">
              <a:cs typeface="Arial"/>
            </a:endParaRPr>
          </a:p>
          <a:p>
            <a:pPr marL="313055" lvl="1" indent="-133985">
              <a:buFont typeface="Arial"/>
              <a:buChar char="•"/>
            </a:pPr>
            <a:r>
              <a:rPr lang="fi-FI" sz="1600" b="1">
                <a:cs typeface="Arial"/>
              </a:rPr>
              <a:t>Lisäksi yksilöllisenä tukena nimetään asioita ja esineitä arjen tilanteissa tavoitteena sanavaraston kartuttaminen</a:t>
            </a:r>
            <a:endParaRPr lang="en-US" sz="1600" b="1">
              <a:cs typeface="Arial"/>
            </a:endParaRPr>
          </a:p>
          <a:p>
            <a:pPr marL="313055" lvl="1" indent="-133985">
              <a:buFont typeface="Arial"/>
              <a:buChar char="•"/>
            </a:pPr>
            <a:endParaRPr lang="fi-FI" sz="1600" b="1"/>
          </a:p>
        </p:txBody>
      </p:sp>
      <p:pic>
        <p:nvPicPr>
          <p:cNvPr id="4" name="Kuva 5" descr="Koiranpentu 2 tasaisella täytöllä">
            <a:extLst>
              <a:ext uri="{FF2B5EF4-FFF2-40B4-BE49-F238E27FC236}">
                <a16:creationId xmlns:a16="http://schemas.microsoft.com/office/drawing/2014/main" id="{69A6B69D-E600-B100-E450-4162BDF82E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00000">
            <a:off x="5638800" y="5652911"/>
            <a:ext cx="914400" cy="914400"/>
          </a:xfrm>
          <a:prstGeom prst="rect">
            <a:avLst/>
          </a:prstGeom>
        </p:spPr>
      </p:pic>
      <p:pic>
        <p:nvPicPr>
          <p:cNvPr id="6" name="Kuva 6" descr="Koiranpentu tasaisella täytöllä">
            <a:extLst>
              <a:ext uri="{FF2B5EF4-FFF2-40B4-BE49-F238E27FC236}">
                <a16:creationId xmlns:a16="http://schemas.microsoft.com/office/drawing/2014/main" id="{D3B7DCE2-D1EB-222D-50E4-6CC326ADEB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60000">
            <a:off x="7680207" y="5521207"/>
            <a:ext cx="914400" cy="914400"/>
          </a:xfrm>
          <a:prstGeom prst="rect">
            <a:avLst/>
          </a:prstGeom>
        </p:spPr>
      </p:pic>
      <p:pic>
        <p:nvPicPr>
          <p:cNvPr id="7" name="Kuva 7" descr="Koira tasaisella täytöllä">
            <a:extLst>
              <a:ext uri="{FF2B5EF4-FFF2-40B4-BE49-F238E27FC236}">
                <a16:creationId xmlns:a16="http://schemas.microsoft.com/office/drawing/2014/main" id="{AE343956-9C31-0329-BEF1-E524395653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300000">
            <a:off x="9552282" y="5398911"/>
            <a:ext cx="914400" cy="914400"/>
          </a:xfrm>
          <a:prstGeom prst="rect">
            <a:avLst/>
          </a:prstGeom>
        </p:spPr>
      </p:pic>
    </p:spTree>
    <p:extLst>
      <p:ext uri="{BB962C8B-B14F-4D97-AF65-F5344CB8AC3E}">
        <p14:creationId xmlns:p14="http://schemas.microsoft.com/office/powerpoint/2010/main" val="1764258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6" descr="Kuva, joka sisältää kohteen teksti, pöytä&#10;&#10;Kuvaus luotu automaattisesti">
            <a:extLst>
              <a:ext uri="{FF2B5EF4-FFF2-40B4-BE49-F238E27FC236}">
                <a16:creationId xmlns:a16="http://schemas.microsoft.com/office/drawing/2014/main" id="{AF437A11-25EA-4778-AD70-BEB832C631AF}"/>
              </a:ext>
            </a:extLst>
          </p:cNvPr>
          <p:cNvPicPr>
            <a:picLocks noGrp="1" noChangeAspect="1"/>
          </p:cNvPicPr>
          <p:nvPr>
            <p:ph idx="1"/>
          </p:nvPr>
        </p:nvPicPr>
        <p:blipFill>
          <a:blip r:embed="rId2"/>
          <a:stretch>
            <a:fillRect/>
          </a:stretch>
        </p:blipFill>
        <p:spPr>
          <a:xfrm>
            <a:off x="2474386" y="416203"/>
            <a:ext cx="6133964" cy="6038400"/>
          </a:xfrm>
        </p:spPr>
      </p:pic>
      <p:sp>
        <p:nvSpPr>
          <p:cNvPr id="6" name="Tekstiruutu 5">
            <a:extLst>
              <a:ext uri="{FF2B5EF4-FFF2-40B4-BE49-F238E27FC236}">
                <a16:creationId xmlns:a16="http://schemas.microsoft.com/office/drawing/2014/main" id="{9431390F-2E06-EE11-F23A-6423517C245A}"/>
              </a:ext>
            </a:extLst>
          </p:cNvPr>
          <p:cNvSpPr txBox="1"/>
          <p:nvPr/>
        </p:nvSpPr>
        <p:spPr>
          <a:xfrm>
            <a:off x="2804849" y="1393865"/>
            <a:ext cx="7978155" cy="663964"/>
          </a:xfrm>
          <a:prstGeom prst="rect">
            <a:avLst/>
          </a:prstGeom>
          <a:solidFill>
            <a:schemeClr val="accent4"/>
          </a:solid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fi-FI" sz="1000">
                <a:cs typeface="Arial"/>
              </a:rPr>
              <a:t>Kaarlo on kiinnostunut autoista ja koirista. Perheellä on kotona oma koira Minttu. Päiväkodissa Kaarlo pitää siitä, että aikuinen laulaa ja leikkii tuttua laululeikkiä ja Kaarlo leikkii mukana. Toimintaa suunnitellaan Kaarlon kiinnostuksen kohteiden pohjalta. Kaarlo on sujuvasti vuorovaikutuksessa muihin elein ja äännähdyksin. Kaarlo tuottaa yksittäisiä sanoja. </a:t>
            </a:r>
            <a:endParaRPr lang="fi-FI" sz="1000"/>
          </a:p>
        </p:txBody>
      </p:sp>
      <p:sp>
        <p:nvSpPr>
          <p:cNvPr id="8" name="Tekstiruutu 7">
            <a:extLst>
              <a:ext uri="{FF2B5EF4-FFF2-40B4-BE49-F238E27FC236}">
                <a16:creationId xmlns:a16="http://schemas.microsoft.com/office/drawing/2014/main" id="{39B9473F-FFD3-9B72-018F-CB00ECF6A395}"/>
              </a:ext>
            </a:extLst>
          </p:cNvPr>
          <p:cNvSpPr txBox="1"/>
          <p:nvPr/>
        </p:nvSpPr>
        <p:spPr>
          <a:xfrm>
            <a:off x="2806699" y="2556510"/>
            <a:ext cx="2654299" cy="1138773"/>
          </a:xfrm>
          <a:prstGeom prst="rect">
            <a:avLst/>
          </a:prstGeom>
          <a:solidFill>
            <a:schemeClr val="accent4"/>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1000">
                <a:cs typeface="Arial"/>
              </a:rPr>
              <a:t>Kielellisesti rikas ja selkeä ilmaisu</a:t>
            </a:r>
          </a:p>
          <a:p>
            <a:endParaRPr lang="fi-FI" sz="1000">
              <a:cs typeface="Arial"/>
            </a:endParaRPr>
          </a:p>
          <a:p>
            <a:r>
              <a:rPr lang="fi-FI" sz="1000">
                <a:cs typeface="Arial"/>
              </a:rPr>
              <a:t>Kuvien käytön lisääminen</a:t>
            </a:r>
          </a:p>
          <a:p>
            <a:endParaRPr lang="fi-FI" sz="1000">
              <a:cs typeface="Arial"/>
            </a:endParaRPr>
          </a:p>
          <a:p>
            <a:r>
              <a:rPr lang="fi-FI" sz="1000">
                <a:cs typeface="Arial"/>
              </a:rPr>
              <a:t>Yleisenä tukena sanavaraston kartuttaminen</a:t>
            </a:r>
          </a:p>
          <a:p>
            <a:endParaRPr lang="fi-FI" sz="1200">
              <a:cs typeface="Arial"/>
            </a:endParaRPr>
          </a:p>
          <a:p>
            <a:endParaRPr lang="fi-FI" sz="1200">
              <a:cs typeface="Arial"/>
            </a:endParaRPr>
          </a:p>
        </p:txBody>
      </p:sp>
      <p:sp>
        <p:nvSpPr>
          <p:cNvPr id="9" name="Tekstiruutu 8">
            <a:extLst>
              <a:ext uri="{FF2B5EF4-FFF2-40B4-BE49-F238E27FC236}">
                <a16:creationId xmlns:a16="http://schemas.microsoft.com/office/drawing/2014/main" id="{4845477C-7100-383E-A7EA-1BFC626F0A5D}"/>
              </a:ext>
            </a:extLst>
          </p:cNvPr>
          <p:cNvSpPr txBox="1"/>
          <p:nvPr/>
        </p:nvSpPr>
        <p:spPr>
          <a:xfrm>
            <a:off x="5657142" y="2622362"/>
            <a:ext cx="4216596" cy="2123658"/>
          </a:xfrm>
          <a:prstGeom prst="rect">
            <a:avLst/>
          </a:prstGeom>
          <a:solidFill>
            <a:schemeClr val="accent4"/>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fi-FI" sz="800">
                <a:cs typeface="Arial"/>
              </a:rPr>
              <a:t>Puhutaan lyhyin, selkein lausein</a:t>
            </a:r>
          </a:p>
          <a:p>
            <a:endParaRPr lang="fi-FI" sz="800">
              <a:cs typeface="Arial"/>
            </a:endParaRPr>
          </a:p>
          <a:p>
            <a:r>
              <a:rPr lang="fi-FI" sz="800">
                <a:cs typeface="Arial"/>
              </a:rPr>
              <a:t>Kuvia käytetään arjen toiminnoissa. Laululeikkejä kuvitetaan sanavaraston kartuttamisen tukemisessa. Kaarlo pitää erityisesti Pikkukoira haukkuu -laululeikistä. Laululeikeissä tai arjen toiminnoissa käytetään myös tukiviittomia apuna. </a:t>
            </a:r>
          </a:p>
          <a:p>
            <a:endParaRPr lang="fi-FI" sz="800">
              <a:cs typeface="Arial"/>
            </a:endParaRPr>
          </a:p>
          <a:p>
            <a:r>
              <a:rPr lang="fi-FI" sz="800">
                <a:cs typeface="Arial"/>
              </a:rPr>
              <a:t>Nimetään asioita ja esineitä arjen tilanteissa ja toistetaan sanoja. Sanavarastoa havainnoidaan ja dokumentoidaan arvioinnin tueksi.</a:t>
            </a:r>
          </a:p>
          <a:p>
            <a:endParaRPr lang="fi-FI" sz="800">
              <a:cs typeface="Arial"/>
            </a:endParaRPr>
          </a:p>
          <a:p>
            <a:endParaRPr lang="fi-FI" sz="800">
              <a:cs typeface="Arial"/>
            </a:endParaRPr>
          </a:p>
          <a:p>
            <a:endParaRPr lang="fi-FI" sz="800">
              <a:cs typeface="Arial"/>
            </a:endParaRPr>
          </a:p>
          <a:p>
            <a:endParaRPr lang="fi-FI" sz="800">
              <a:cs typeface="Arial"/>
            </a:endParaRPr>
          </a:p>
          <a:p>
            <a:endParaRPr lang="fi-FI" sz="800">
              <a:cs typeface="Arial"/>
            </a:endParaRPr>
          </a:p>
          <a:p>
            <a:endParaRPr lang="fi-FI" sz="1000">
              <a:cs typeface="Arial"/>
            </a:endParaRPr>
          </a:p>
          <a:p>
            <a:endParaRPr lang="fi-FI" sz="1200">
              <a:cs typeface="Arial"/>
            </a:endParaRPr>
          </a:p>
          <a:p>
            <a:endParaRPr lang="fi-FI" sz="1200">
              <a:cs typeface="Arial"/>
            </a:endParaRPr>
          </a:p>
        </p:txBody>
      </p:sp>
      <p:sp>
        <p:nvSpPr>
          <p:cNvPr id="10" name="Tekstiruutu 9">
            <a:extLst>
              <a:ext uri="{FF2B5EF4-FFF2-40B4-BE49-F238E27FC236}">
                <a16:creationId xmlns:a16="http://schemas.microsoft.com/office/drawing/2014/main" id="{5F2EA1E7-2F5F-AD30-3636-68B6FDB5A633}"/>
              </a:ext>
            </a:extLst>
          </p:cNvPr>
          <p:cNvSpPr txBox="1"/>
          <p:nvPr/>
        </p:nvSpPr>
        <p:spPr>
          <a:xfrm>
            <a:off x="2857498" y="5502910"/>
            <a:ext cx="5387339" cy="677108"/>
          </a:xfrm>
          <a:prstGeom prst="rect">
            <a:avLst/>
          </a:prstGeom>
          <a:solidFill>
            <a:schemeClr val="accent4"/>
          </a:solid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fi-FI" sz="800">
              <a:cs typeface="Arial"/>
            </a:endParaRPr>
          </a:p>
          <a:p>
            <a:pPr>
              <a:lnSpc>
                <a:spcPct val="150000"/>
              </a:lnSpc>
            </a:pPr>
            <a:r>
              <a:rPr lang="fi-FI" sz="800">
                <a:cs typeface="Arial"/>
              </a:rPr>
              <a:t>Kaarloa tuetaan yleisen tuen tasolla pedagogisen tuen muodoin (Mm. kuvat ja tukiviittomat). Sanavarastoa havainnoidaan ja dokumentoidaan arvioinnin tueksi.</a:t>
            </a:r>
          </a:p>
          <a:p>
            <a:endParaRPr lang="fi-FI" sz="1200">
              <a:cs typeface="Arial"/>
            </a:endParaRPr>
          </a:p>
        </p:txBody>
      </p:sp>
      <p:pic>
        <p:nvPicPr>
          <p:cNvPr id="2" name="Kuva 2" descr="Kuva, joka sisältää kohteen logo&#10;&#10;Kuvaus luotu automaattisesti">
            <a:extLst>
              <a:ext uri="{FF2B5EF4-FFF2-40B4-BE49-F238E27FC236}">
                <a16:creationId xmlns:a16="http://schemas.microsoft.com/office/drawing/2014/main" id="{9609D134-C97C-B985-C7B8-E1240383B238}"/>
              </a:ext>
            </a:extLst>
          </p:cNvPr>
          <p:cNvPicPr>
            <a:picLocks noChangeAspect="1"/>
          </p:cNvPicPr>
          <p:nvPr/>
        </p:nvPicPr>
        <p:blipFill>
          <a:blip r:embed="rId3"/>
          <a:stretch>
            <a:fillRect/>
          </a:stretch>
        </p:blipFill>
        <p:spPr>
          <a:xfrm>
            <a:off x="396993" y="1085571"/>
            <a:ext cx="1275646" cy="1253155"/>
          </a:xfrm>
          <a:prstGeom prst="rect">
            <a:avLst/>
          </a:prstGeom>
        </p:spPr>
      </p:pic>
      <p:sp>
        <p:nvSpPr>
          <p:cNvPr id="3" name="Tekstiruutu 2">
            <a:extLst>
              <a:ext uri="{FF2B5EF4-FFF2-40B4-BE49-F238E27FC236}">
                <a16:creationId xmlns:a16="http://schemas.microsoft.com/office/drawing/2014/main" id="{2E0529D8-4927-5C89-77B7-86B2F7194810}"/>
              </a:ext>
            </a:extLst>
          </p:cNvPr>
          <p:cNvSpPr txBox="1"/>
          <p:nvPr/>
        </p:nvSpPr>
        <p:spPr>
          <a:xfrm>
            <a:off x="152400" y="2485437"/>
            <a:ext cx="274320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err="1">
                <a:hlinkClick r:id="rId4"/>
              </a:rPr>
              <a:t>Kielinuppu</a:t>
            </a:r>
            <a:r>
              <a:rPr lang="en-US" dirty="0">
                <a:hlinkClick r:id="rId4"/>
              </a:rPr>
              <a:t> | </a:t>
            </a:r>
            <a:r>
              <a:rPr lang="en-US" dirty="0" err="1">
                <a:hlinkClick r:id="rId4"/>
              </a:rPr>
              <a:t>Kielinuppu</a:t>
            </a:r>
            <a:endParaRPr lang="en-US" dirty="0"/>
          </a:p>
        </p:txBody>
      </p:sp>
      <p:sp>
        <p:nvSpPr>
          <p:cNvPr id="4" name="Tekstiruutu 3">
            <a:extLst>
              <a:ext uri="{FF2B5EF4-FFF2-40B4-BE49-F238E27FC236}">
                <a16:creationId xmlns:a16="http://schemas.microsoft.com/office/drawing/2014/main" id="{5C439258-FE80-89C2-408E-BC887AFF1596}"/>
              </a:ext>
            </a:extLst>
          </p:cNvPr>
          <p:cNvSpPr txBox="1"/>
          <p:nvPr/>
        </p:nvSpPr>
        <p:spPr>
          <a:xfrm>
            <a:off x="114771" y="4846696"/>
            <a:ext cx="2743200" cy="5539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hlinkClick r:id="rId5"/>
              </a:rPr>
              <a:t>Kielipeda_tyovaline.pdf (utu.fi)</a:t>
            </a:r>
            <a:endParaRPr lang="en-US" dirty="0"/>
          </a:p>
        </p:txBody>
      </p:sp>
      <p:pic>
        <p:nvPicPr>
          <p:cNvPr id="7" name="Kuva 10" descr="Kuva, joka sisältää kohteen teksti, henkilö&#10;&#10;Kuvaus luotu automaattisesti">
            <a:extLst>
              <a:ext uri="{FF2B5EF4-FFF2-40B4-BE49-F238E27FC236}">
                <a16:creationId xmlns:a16="http://schemas.microsoft.com/office/drawing/2014/main" id="{504F082B-7CAB-A77D-811B-3CF7BB14B286}"/>
              </a:ext>
            </a:extLst>
          </p:cNvPr>
          <p:cNvPicPr>
            <a:picLocks noChangeAspect="1"/>
          </p:cNvPicPr>
          <p:nvPr/>
        </p:nvPicPr>
        <p:blipFill>
          <a:blip r:embed="rId6"/>
          <a:stretch>
            <a:fillRect/>
          </a:stretch>
        </p:blipFill>
        <p:spPr>
          <a:xfrm>
            <a:off x="538104" y="3031825"/>
            <a:ext cx="1162756" cy="1631610"/>
          </a:xfrm>
          <a:prstGeom prst="rect">
            <a:avLst/>
          </a:prstGeom>
        </p:spPr>
      </p:pic>
      <p:sp>
        <p:nvSpPr>
          <p:cNvPr id="11" name="Tekstiruutu 10">
            <a:extLst>
              <a:ext uri="{FF2B5EF4-FFF2-40B4-BE49-F238E27FC236}">
                <a16:creationId xmlns:a16="http://schemas.microsoft.com/office/drawing/2014/main" id="{A31A0D77-5902-FC37-A057-6D8B94CE0628}"/>
              </a:ext>
            </a:extLst>
          </p:cNvPr>
          <p:cNvSpPr txBox="1"/>
          <p:nvPr/>
        </p:nvSpPr>
        <p:spPr>
          <a:xfrm>
            <a:off x="114770" y="5505215"/>
            <a:ext cx="2291645" cy="83099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err="1">
                <a:hlinkClick r:id="rId7"/>
              </a:rPr>
              <a:t>Kielitietoisen</a:t>
            </a:r>
            <a:r>
              <a:rPr lang="en-US" dirty="0">
                <a:hlinkClick r:id="rId7"/>
              </a:rPr>
              <a:t> </a:t>
            </a:r>
            <a:r>
              <a:rPr lang="en-US" dirty="0" err="1">
                <a:hlinkClick r:id="rId7"/>
              </a:rPr>
              <a:t>oppimisympäristön</a:t>
            </a:r>
            <a:r>
              <a:rPr lang="en-US" dirty="0">
                <a:hlinkClick r:id="rId7"/>
              </a:rPr>
              <a:t> </a:t>
            </a:r>
            <a:r>
              <a:rPr lang="en-US" dirty="0" err="1">
                <a:hlinkClick r:id="rId7"/>
              </a:rPr>
              <a:t>arviointi</a:t>
            </a:r>
            <a:endParaRPr lang="en-US" dirty="0"/>
          </a:p>
        </p:txBody>
      </p:sp>
      <p:sp>
        <p:nvSpPr>
          <p:cNvPr id="12" name="Puhekupla: Suorakulmio, kulmat pyöristettu 11">
            <a:extLst>
              <a:ext uri="{FF2B5EF4-FFF2-40B4-BE49-F238E27FC236}">
                <a16:creationId xmlns:a16="http://schemas.microsoft.com/office/drawing/2014/main" id="{79C0F876-37F5-CBF3-5CBD-114DBD81E53D}"/>
              </a:ext>
            </a:extLst>
          </p:cNvPr>
          <p:cNvSpPr/>
          <p:nvPr/>
        </p:nvSpPr>
        <p:spPr>
          <a:xfrm>
            <a:off x="8667284" y="3945675"/>
            <a:ext cx="2986612" cy="1802042"/>
          </a:xfrm>
          <a:prstGeom prst="wedgeRoundRectCallout">
            <a:avLst>
              <a:gd name="adj1" fmla="val -31275"/>
              <a:gd name="adj2" fmla="val 6434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a:extLst>
              <a:ext uri="{FF2B5EF4-FFF2-40B4-BE49-F238E27FC236}">
                <a16:creationId xmlns:a16="http://schemas.microsoft.com/office/drawing/2014/main" id="{85FD66E3-3733-17CE-2124-51C848E4A2BC}"/>
              </a:ext>
            </a:extLst>
          </p:cNvPr>
          <p:cNvSpPr txBox="1"/>
          <p:nvPr/>
        </p:nvSpPr>
        <p:spPr>
          <a:xfrm>
            <a:off x="8804494" y="4308087"/>
            <a:ext cx="2739538" cy="1077218"/>
          </a:xfrm>
          <a:prstGeom prst="rect">
            <a:avLst/>
          </a:prstGeom>
          <a:noFill/>
        </p:spPr>
        <p:txBody>
          <a:bodyPr wrap="square" lIns="0" tIns="0" rIns="0" bIns="0" rtlCol="0">
            <a:spAutoFit/>
          </a:bodyPr>
          <a:lstStyle/>
          <a:p>
            <a:pPr algn="l"/>
            <a:r>
              <a:rPr lang="fi-FI" sz="1000" dirty="0"/>
              <a:t>Kaarloa koskeva esimerkki on poimittu Pienet tuetut askeleet –kirjasta ja lapsen varhaiskasvatussuunnitelmaan tehdyt kirjaukset mukailevat kirjan sisältöä. Miten konkretisoisit ja tarkentaisit Kaarlon vasu kirjauksia mm. </a:t>
            </a:r>
            <a:r>
              <a:rPr lang="fi-FI" sz="1000"/>
              <a:t>yleisen tuen </a:t>
            </a:r>
            <a:r>
              <a:rPr lang="fi-FI" sz="1000" dirty="0"/>
              <a:t>osalta? Seuraavalla dialla esimerkki pedagogisesta kirjaamisesta lapsen vasuun.</a:t>
            </a:r>
          </a:p>
        </p:txBody>
      </p:sp>
    </p:spTree>
    <p:extLst>
      <p:ext uri="{BB962C8B-B14F-4D97-AF65-F5344CB8AC3E}">
        <p14:creationId xmlns:p14="http://schemas.microsoft.com/office/powerpoint/2010/main" val="651290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CD82A813-0001-F7C6-AAA7-44C2197369B9}"/>
              </a:ext>
            </a:extLst>
          </p:cNvPr>
          <p:cNvPicPr>
            <a:picLocks noChangeAspect="1"/>
          </p:cNvPicPr>
          <p:nvPr/>
        </p:nvPicPr>
        <p:blipFill>
          <a:blip r:embed="rId2"/>
          <a:stretch>
            <a:fillRect/>
          </a:stretch>
        </p:blipFill>
        <p:spPr>
          <a:xfrm>
            <a:off x="1274323" y="871902"/>
            <a:ext cx="9992571" cy="5531826"/>
          </a:xfrm>
          <a:prstGeom prst="rect">
            <a:avLst/>
          </a:prstGeom>
        </p:spPr>
      </p:pic>
    </p:spTree>
    <p:extLst>
      <p:ext uri="{BB962C8B-B14F-4D97-AF65-F5344CB8AC3E}">
        <p14:creationId xmlns:p14="http://schemas.microsoft.com/office/powerpoint/2010/main" val="1786920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41631D0-6D03-D138-80B7-13736EC086F1}"/>
              </a:ext>
            </a:extLst>
          </p:cNvPr>
          <p:cNvSpPr>
            <a:spLocks noGrp="1"/>
          </p:cNvSpPr>
          <p:nvPr>
            <p:ph type="title"/>
          </p:nvPr>
        </p:nvSpPr>
        <p:spPr/>
        <p:txBody>
          <a:bodyPr/>
          <a:lstStyle/>
          <a:p>
            <a:r>
              <a:rPr lang="fi-FI" sz="3600"/>
              <a:t>Toimintaa arvioidaan</a:t>
            </a:r>
          </a:p>
        </p:txBody>
      </p:sp>
      <p:sp>
        <p:nvSpPr>
          <p:cNvPr id="3" name="Sisällön paikkamerkki 2">
            <a:extLst>
              <a:ext uri="{FF2B5EF4-FFF2-40B4-BE49-F238E27FC236}">
                <a16:creationId xmlns:a16="http://schemas.microsoft.com/office/drawing/2014/main" id="{06FE4FD6-CEFC-14F1-6267-B278C97801D5}"/>
              </a:ext>
            </a:extLst>
          </p:cNvPr>
          <p:cNvSpPr>
            <a:spLocks noGrp="1"/>
          </p:cNvSpPr>
          <p:nvPr>
            <p:ph idx="1"/>
          </p:nvPr>
        </p:nvSpPr>
        <p:spPr>
          <a:xfrm>
            <a:off x="956654" y="1897023"/>
            <a:ext cx="10273953" cy="3600000"/>
          </a:xfrm>
        </p:spPr>
        <p:txBody>
          <a:bodyPr/>
          <a:lstStyle/>
          <a:p>
            <a:pPr marL="313055" lvl="1" indent="-133985"/>
            <a:endParaRPr lang="fi-FI" sz="1600" b="1">
              <a:cs typeface="Arial"/>
            </a:endParaRPr>
          </a:p>
          <a:p>
            <a:pPr marL="313055" lvl="1" indent="-133985"/>
            <a:r>
              <a:rPr lang="fi-FI" sz="1600" b="1">
                <a:cs typeface="Arial"/>
              </a:rPr>
              <a:t>Kaarlon puheen kehitystä ja sanavaraston karttumista seurataan säännöllisesti arjessa havainnoiden ja kehitystä säännöllisesti dokumentoiden. </a:t>
            </a:r>
          </a:p>
          <a:p>
            <a:pPr marL="313055" lvl="1" indent="-133985"/>
            <a:endParaRPr lang="fi-FI" sz="1600" b="1">
              <a:cs typeface="Arial"/>
            </a:endParaRPr>
          </a:p>
          <a:p>
            <a:pPr marL="313055" lvl="1" indent="-133985"/>
            <a:r>
              <a:rPr lang="fi-FI" sz="1600" b="1">
                <a:cs typeface="Arial"/>
              </a:rPr>
              <a:t>Tiimissä arvioidaan sovittujen tukitoimien toteutumista.</a:t>
            </a:r>
          </a:p>
          <a:p>
            <a:pPr marL="313055" lvl="1" indent="-133985"/>
            <a:endParaRPr lang="fi-FI" sz="1600" b="1">
              <a:cs typeface="Arial"/>
            </a:endParaRPr>
          </a:p>
          <a:p>
            <a:pPr marL="313055" lvl="1" indent="-133985"/>
            <a:r>
              <a:rPr lang="fi-FI" sz="1600" b="1">
                <a:cs typeface="Arial"/>
              </a:rPr>
              <a:t>Uusi tapaaminen huoltajien kanssa sovitaan n. kuukauden päähän, jolloin tehtyjen havaintojen pohjalta tarkastellaan tuen vaikuttavuutta Kaarlon oppimiseen (pedagoginen dokumentointi). </a:t>
            </a:r>
            <a:endParaRPr lang="fi-FI">
              <a:cs typeface="Arial"/>
            </a:endParaRPr>
          </a:p>
          <a:p>
            <a:pPr marL="313055" lvl="1" indent="-133985"/>
            <a:endParaRPr lang="fi-FI" sz="1600" b="1">
              <a:cs typeface="Arial"/>
            </a:endParaRPr>
          </a:p>
          <a:p>
            <a:pPr marL="313055" lvl="1" indent="-133985"/>
            <a:r>
              <a:rPr lang="fi-FI" sz="1600" b="1">
                <a:cs typeface="Arial"/>
              </a:rPr>
              <a:t>Voidaan todeta, että puheen kehitys on edennyt: Kaarlo käyttää yksittäisiä sanoja erityisesti leikkitilanteissa ja toistelee sanoja aikuisen mallista. </a:t>
            </a:r>
            <a:endParaRPr lang="fi-FI">
              <a:cs typeface="Arial"/>
            </a:endParaRPr>
          </a:p>
          <a:p>
            <a:pPr marL="313055" lvl="1" indent="-133985"/>
            <a:endParaRPr lang="fi-FI" sz="1600" b="1">
              <a:cs typeface="Arial"/>
            </a:endParaRPr>
          </a:p>
          <a:p>
            <a:pPr marL="313055" lvl="1" indent="-133985"/>
            <a:r>
              <a:rPr lang="fi-FI" sz="1600" b="1">
                <a:cs typeface="Arial"/>
              </a:rPr>
              <a:t>Sovitaan, että samoja tukitoimia jatketaan edelleen ja sovitaan uusi tapaaminen huoltajien kanssa. </a:t>
            </a:r>
            <a:endParaRPr lang="fi-FI">
              <a:cs typeface="Arial"/>
            </a:endParaRPr>
          </a:p>
        </p:txBody>
      </p:sp>
      <p:pic>
        <p:nvPicPr>
          <p:cNvPr id="4" name="Kuva 4" descr="Auto tasaisella täytöllä">
            <a:extLst>
              <a:ext uri="{FF2B5EF4-FFF2-40B4-BE49-F238E27FC236}">
                <a16:creationId xmlns:a16="http://schemas.microsoft.com/office/drawing/2014/main" id="{8B7749F5-C5DF-C6D0-F020-D870DE98F9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420000">
            <a:off x="5901596" y="5707889"/>
            <a:ext cx="914400" cy="914400"/>
          </a:xfrm>
          <a:prstGeom prst="rect">
            <a:avLst/>
          </a:prstGeom>
        </p:spPr>
      </p:pic>
      <p:pic>
        <p:nvPicPr>
          <p:cNvPr id="9" name="Kuva 9" descr="Jäteauto tasaisella täytöllä">
            <a:extLst>
              <a:ext uri="{FF2B5EF4-FFF2-40B4-BE49-F238E27FC236}">
                <a16:creationId xmlns:a16="http://schemas.microsoft.com/office/drawing/2014/main" id="{B5978184-2B64-8EE7-53DF-3780CC04C8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360000">
            <a:off x="4360981" y="5774719"/>
            <a:ext cx="914400" cy="914400"/>
          </a:xfrm>
          <a:prstGeom prst="rect">
            <a:avLst/>
          </a:prstGeom>
        </p:spPr>
      </p:pic>
      <p:pic>
        <p:nvPicPr>
          <p:cNvPr id="10" name="Kuva 10" descr="Matkailuauto tasaisella täytöllä">
            <a:extLst>
              <a:ext uri="{FF2B5EF4-FFF2-40B4-BE49-F238E27FC236}">
                <a16:creationId xmlns:a16="http://schemas.microsoft.com/office/drawing/2014/main" id="{DB8AC677-41B4-A794-0610-2F6BF1022C0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360000">
            <a:off x="2642724" y="5908865"/>
            <a:ext cx="914400" cy="914400"/>
          </a:xfrm>
          <a:prstGeom prst="rect">
            <a:avLst/>
          </a:prstGeom>
        </p:spPr>
      </p:pic>
    </p:spTree>
    <p:extLst>
      <p:ext uri="{BB962C8B-B14F-4D97-AF65-F5344CB8AC3E}">
        <p14:creationId xmlns:p14="http://schemas.microsoft.com/office/powerpoint/2010/main" val="1073927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17D702-9BC0-9289-C492-5CDDACAD9F6A}"/>
              </a:ext>
            </a:extLst>
          </p:cNvPr>
          <p:cNvSpPr>
            <a:spLocks noGrp="1"/>
          </p:cNvSpPr>
          <p:nvPr>
            <p:ph type="title"/>
          </p:nvPr>
        </p:nvSpPr>
        <p:spPr/>
        <p:txBody>
          <a:bodyPr/>
          <a:lstStyle/>
          <a:p>
            <a:endParaRPr lang="fi-FI"/>
          </a:p>
        </p:txBody>
      </p:sp>
      <p:pic>
        <p:nvPicPr>
          <p:cNvPr id="4" name="Kuva 4" descr="Kuva, joka sisältää kohteen diagrammi&#10;&#10;Kuvaus luotu automaattisesti">
            <a:extLst>
              <a:ext uri="{FF2B5EF4-FFF2-40B4-BE49-F238E27FC236}">
                <a16:creationId xmlns:a16="http://schemas.microsoft.com/office/drawing/2014/main" id="{16972343-F3C0-50C4-9A3F-A3048B65DCCB}"/>
              </a:ext>
            </a:extLst>
          </p:cNvPr>
          <p:cNvPicPr>
            <a:picLocks noGrp="1" noChangeAspect="1"/>
          </p:cNvPicPr>
          <p:nvPr>
            <p:ph idx="1"/>
          </p:nvPr>
        </p:nvPicPr>
        <p:blipFill>
          <a:blip r:embed="rId2"/>
          <a:stretch>
            <a:fillRect/>
          </a:stretch>
        </p:blipFill>
        <p:spPr>
          <a:xfrm>
            <a:off x="454443" y="769314"/>
            <a:ext cx="9427113" cy="5154857"/>
          </a:xfrm>
        </p:spPr>
      </p:pic>
      <p:sp>
        <p:nvSpPr>
          <p:cNvPr id="3" name="Tekstiruutu 2">
            <a:extLst>
              <a:ext uri="{FF2B5EF4-FFF2-40B4-BE49-F238E27FC236}">
                <a16:creationId xmlns:a16="http://schemas.microsoft.com/office/drawing/2014/main" id="{53F9956B-1685-1A9F-919F-EFCCE6BAED6A}"/>
              </a:ext>
            </a:extLst>
          </p:cNvPr>
          <p:cNvSpPr txBox="1"/>
          <p:nvPr/>
        </p:nvSpPr>
        <p:spPr>
          <a:xfrm>
            <a:off x="453437" y="6126103"/>
            <a:ext cx="8011348" cy="646331"/>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sz="1400" err="1"/>
              <a:t>Varhaiskasvatuksen</a:t>
            </a:r>
            <a:r>
              <a:rPr lang="en-US" sz="1400"/>
              <a:t> </a:t>
            </a:r>
            <a:r>
              <a:rPr lang="en-US" sz="1400" err="1"/>
              <a:t>uudistuva</a:t>
            </a:r>
            <a:r>
              <a:rPr lang="en-US" sz="1400"/>
              <a:t> </a:t>
            </a:r>
            <a:r>
              <a:rPr lang="en-US" sz="1400" err="1"/>
              <a:t>tuki</a:t>
            </a:r>
            <a:r>
              <a:rPr lang="en-US" sz="1400"/>
              <a:t> -tallennekokonaisuus</a:t>
            </a:r>
          </a:p>
          <a:p>
            <a:endParaRPr lang="en-US" sz="1400">
              <a:cs typeface="Arial"/>
            </a:endParaRPr>
          </a:p>
          <a:p>
            <a:endParaRPr lang="en-US" sz="1400">
              <a:cs typeface="Arial"/>
            </a:endParaRPr>
          </a:p>
        </p:txBody>
      </p:sp>
    </p:spTree>
    <p:extLst>
      <p:ext uri="{BB962C8B-B14F-4D97-AF65-F5344CB8AC3E}">
        <p14:creationId xmlns:p14="http://schemas.microsoft.com/office/powerpoint/2010/main" val="3704937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11" descr="Kuva, joka sisältää kohteen teksti, sanomalehti&#10;&#10;Kuvaus luotu automaattisesti">
            <a:extLst>
              <a:ext uri="{FF2B5EF4-FFF2-40B4-BE49-F238E27FC236}">
                <a16:creationId xmlns:a16="http://schemas.microsoft.com/office/drawing/2014/main" id="{9364B17A-A96F-FCB3-CA67-64A6C36263C8}"/>
              </a:ext>
            </a:extLst>
          </p:cNvPr>
          <p:cNvPicPr>
            <a:picLocks noChangeAspect="1"/>
          </p:cNvPicPr>
          <p:nvPr/>
        </p:nvPicPr>
        <p:blipFill>
          <a:blip r:embed="rId2"/>
          <a:stretch>
            <a:fillRect/>
          </a:stretch>
        </p:blipFill>
        <p:spPr>
          <a:xfrm>
            <a:off x="2602972" y="437766"/>
            <a:ext cx="6685972" cy="5982468"/>
          </a:xfrm>
          <a:prstGeom prst="rect">
            <a:avLst/>
          </a:prstGeom>
        </p:spPr>
      </p:pic>
      <p:pic>
        <p:nvPicPr>
          <p:cNvPr id="6" name="Kuva 6" descr="Kuva, joka sisältää kohteen teksti, sisä-&#10;&#10;Kuvaus luotu automaattisesti">
            <a:extLst>
              <a:ext uri="{FF2B5EF4-FFF2-40B4-BE49-F238E27FC236}">
                <a16:creationId xmlns:a16="http://schemas.microsoft.com/office/drawing/2014/main" id="{27E4A641-88C0-C36A-B356-C59A1C471591}"/>
              </a:ext>
            </a:extLst>
          </p:cNvPr>
          <p:cNvPicPr>
            <a:picLocks noChangeAspect="1"/>
          </p:cNvPicPr>
          <p:nvPr/>
        </p:nvPicPr>
        <p:blipFill>
          <a:blip r:embed="rId3"/>
          <a:stretch>
            <a:fillRect/>
          </a:stretch>
        </p:blipFill>
        <p:spPr>
          <a:xfrm rot="21062200">
            <a:off x="596809" y="251486"/>
            <a:ext cx="1340320" cy="1952006"/>
          </a:xfrm>
          <a:prstGeom prst="rect">
            <a:avLst/>
          </a:prstGeom>
        </p:spPr>
      </p:pic>
      <p:sp>
        <p:nvSpPr>
          <p:cNvPr id="2" name="Tekstiruutu 1">
            <a:extLst>
              <a:ext uri="{FF2B5EF4-FFF2-40B4-BE49-F238E27FC236}">
                <a16:creationId xmlns:a16="http://schemas.microsoft.com/office/drawing/2014/main" id="{C15241D5-3316-331B-9E67-4B698A34E0C0}"/>
              </a:ext>
            </a:extLst>
          </p:cNvPr>
          <p:cNvSpPr txBox="1"/>
          <p:nvPr/>
        </p:nvSpPr>
        <p:spPr>
          <a:xfrm>
            <a:off x="244495" y="3128639"/>
            <a:ext cx="2169349" cy="172354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en-US" sz="1400" dirty="0">
              <a:cs typeface="Arial"/>
            </a:endParaRPr>
          </a:p>
          <a:p>
            <a:r>
              <a:rPr lang="en-US" sz="1400" dirty="0" err="1">
                <a:hlinkClick r:id="rId4"/>
              </a:rPr>
              <a:t>Heiskanen</a:t>
            </a:r>
            <a:r>
              <a:rPr lang="en-US" sz="1400" dirty="0">
                <a:hlinkClick r:id="rId4"/>
              </a:rPr>
              <a:t>, N. (2021) </a:t>
            </a:r>
            <a:r>
              <a:rPr lang="en-US" sz="1400" dirty="0" err="1">
                <a:hlinkClick r:id="rId4"/>
              </a:rPr>
              <a:t>Pedagogiset</a:t>
            </a:r>
            <a:r>
              <a:rPr lang="en-US" sz="1400" dirty="0">
                <a:hlinkClick r:id="rId4"/>
              </a:rPr>
              <a:t> </a:t>
            </a:r>
            <a:r>
              <a:rPr lang="en-US" sz="1400" dirty="0" err="1">
                <a:hlinkClick r:id="rId4"/>
              </a:rPr>
              <a:t>asiakirjat</a:t>
            </a:r>
            <a:r>
              <a:rPr lang="en-US" sz="1400" dirty="0">
                <a:hlinkClick r:id="rId4"/>
              </a:rPr>
              <a:t> </a:t>
            </a:r>
            <a:r>
              <a:rPr lang="en-US" sz="1400" dirty="0" err="1">
                <a:hlinkClick r:id="rId4"/>
              </a:rPr>
              <a:t>lapsen</a:t>
            </a:r>
            <a:r>
              <a:rPr lang="en-US" sz="1400" dirty="0">
                <a:hlinkClick r:id="rId4"/>
              </a:rPr>
              <a:t> </a:t>
            </a:r>
            <a:r>
              <a:rPr lang="en-US" sz="1400" dirty="0" err="1">
                <a:hlinkClick r:id="rId4"/>
              </a:rPr>
              <a:t>tuen</a:t>
            </a:r>
            <a:r>
              <a:rPr lang="en-US" sz="1400" dirty="0">
                <a:hlinkClick r:id="rId4"/>
              </a:rPr>
              <a:t>  </a:t>
            </a:r>
            <a:r>
              <a:rPr lang="en-US" sz="1400" dirty="0" err="1">
                <a:hlinkClick r:id="rId4"/>
              </a:rPr>
              <a:t>suunnittelunvälineinä</a:t>
            </a:r>
            <a:r>
              <a:rPr lang="en-US" sz="1400" dirty="0">
                <a:hlinkClick r:id="rId4"/>
              </a:rPr>
              <a:t> ja </a:t>
            </a:r>
            <a:r>
              <a:rPr lang="en-US" sz="1400" dirty="0" err="1">
                <a:hlinkClick r:id="rId4"/>
              </a:rPr>
              <a:t>sosiaalisen</a:t>
            </a:r>
            <a:r>
              <a:rPr lang="en-US" sz="1400" dirty="0">
                <a:hlinkClick r:id="rId4"/>
              </a:rPr>
              <a:t>  </a:t>
            </a:r>
            <a:r>
              <a:rPr lang="en-US" sz="1400" dirty="0" err="1">
                <a:hlinkClick r:id="rId4"/>
              </a:rPr>
              <a:t>todellisuuden</a:t>
            </a:r>
            <a:r>
              <a:rPr lang="en-US" sz="1400" dirty="0">
                <a:hlinkClick r:id="rId4"/>
              </a:rPr>
              <a:t> </a:t>
            </a:r>
            <a:r>
              <a:rPr lang="en-US" sz="1400" dirty="0" err="1">
                <a:hlinkClick r:id="rId4"/>
              </a:rPr>
              <a:t>muokkaajina</a:t>
            </a:r>
            <a:endParaRPr lang="en-US" sz="1400" dirty="0">
              <a:cs typeface="Arial"/>
            </a:endParaRPr>
          </a:p>
        </p:txBody>
      </p:sp>
      <p:sp>
        <p:nvSpPr>
          <p:cNvPr id="3" name="Tekstiruutu 2">
            <a:extLst>
              <a:ext uri="{FF2B5EF4-FFF2-40B4-BE49-F238E27FC236}">
                <a16:creationId xmlns:a16="http://schemas.microsoft.com/office/drawing/2014/main" id="{0365130E-1686-42B3-73F9-3693D05A38DA}"/>
              </a:ext>
            </a:extLst>
          </p:cNvPr>
          <p:cNvSpPr txBox="1"/>
          <p:nvPr/>
        </p:nvSpPr>
        <p:spPr>
          <a:xfrm>
            <a:off x="833341" y="2754380"/>
            <a:ext cx="2048070"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r>
              <a:rPr lang="fi-FI" dirty="0">
                <a:cs typeface="Arial"/>
              </a:rPr>
              <a:t>Lisälukemisto:</a:t>
            </a:r>
            <a:endParaRPr lang="fi-FI" dirty="0"/>
          </a:p>
        </p:txBody>
      </p:sp>
      <p:pic>
        <p:nvPicPr>
          <p:cNvPr id="4" name="Kuva 6" descr="Kirjat tasaisella täytöllä">
            <a:extLst>
              <a:ext uri="{FF2B5EF4-FFF2-40B4-BE49-F238E27FC236}">
                <a16:creationId xmlns:a16="http://schemas.microsoft.com/office/drawing/2014/main" id="{BFA9D756-EEB5-C640-359F-501ABE2E64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7992" y="2553271"/>
            <a:ext cx="679215" cy="679215"/>
          </a:xfrm>
          <a:prstGeom prst="rect">
            <a:avLst/>
          </a:prstGeom>
        </p:spPr>
      </p:pic>
    </p:spTree>
    <p:extLst>
      <p:ext uri="{BB962C8B-B14F-4D97-AF65-F5344CB8AC3E}">
        <p14:creationId xmlns:p14="http://schemas.microsoft.com/office/powerpoint/2010/main" val="695260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5">
            <a:extLst>
              <a:ext uri="{FF2B5EF4-FFF2-40B4-BE49-F238E27FC236}">
                <a16:creationId xmlns:a16="http://schemas.microsoft.com/office/drawing/2014/main" id="{95DCBD5F-52DE-AA0D-C417-EC24D748D8B1}"/>
              </a:ext>
            </a:extLst>
          </p:cNvPr>
          <p:cNvPicPr>
            <a:picLocks noGrp="1" noChangeAspect="1"/>
          </p:cNvPicPr>
          <p:nvPr>
            <p:ph sz="quarter" idx="13"/>
          </p:nvPr>
        </p:nvPicPr>
        <p:blipFill>
          <a:blip r:embed="rId2"/>
          <a:stretch>
            <a:fillRect/>
          </a:stretch>
        </p:blipFill>
        <p:spPr>
          <a:xfrm>
            <a:off x="1023725" y="255904"/>
            <a:ext cx="9611249" cy="5902507"/>
          </a:xfrm>
        </p:spPr>
      </p:pic>
      <p:sp>
        <p:nvSpPr>
          <p:cNvPr id="4" name="Alatunnisteen paikkamerkki 3">
            <a:extLst>
              <a:ext uri="{FF2B5EF4-FFF2-40B4-BE49-F238E27FC236}">
                <a16:creationId xmlns:a16="http://schemas.microsoft.com/office/drawing/2014/main" id="{E74D5D86-BE6E-2CB4-F254-7E2E6CA42CAF}"/>
              </a:ext>
            </a:extLst>
          </p:cNvPr>
          <p:cNvSpPr>
            <a:spLocks noGrp="1"/>
          </p:cNvSpPr>
          <p:nvPr>
            <p:ph type="ftr" sz="quarter" idx="15"/>
          </p:nvPr>
        </p:nvSpPr>
        <p:spPr/>
        <p:txBody>
          <a:bodyPr/>
          <a:lstStyle/>
          <a:p>
            <a:r>
              <a:rPr lang="fi-FI" noProof="0"/>
              <a:t>Puheterapeutti Anne Hilden 2023</a:t>
            </a:r>
          </a:p>
        </p:txBody>
      </p:sp>
      <p:sp>
        <p:nvSpPr>
          <p:cNvPr id="6" name="Tekstiruutu 5">
            <a:extLst>
              <a:ext uri="{FF2B5EF4-FFF2-40B4-BE49-F238E27FC236}">
                <a16:creationId xmlns:a16="http://schemas.microsoft.com/office/drawing/2014/main" id="{602503BC-D441-524B-6970-08EB34804E56}"/>
              </a:ext>
            </a:extLst>
          </p:cNvPr>
          <p:cNvSpPr txBox="1"/>
          <p:nvPr/>
        </p:nvSpPr>
        <p:spPr>
          <a:xfrm>
            <a:off x="5828359" y="543700"/>
            <a:ext cx="2514928" cy="4044103"/>
          </a:xfrm>
          <a:prstGeom prst="rect">
            <a:avLst/>
          </a:prstGeom>
          <a:noFill/>
          <a:ln w="57150">
            <a:solidFill>
              <a:schemeClr val="accent3"/>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err="1"/>
          </a:p>
        </p:txBody>
      </p:sp>
    </p:spTree>
    <p:extLst>
      <p:ext uri="{BB962C8B-B14F-4D97-AF65-F5344CB8AC3E}">
        <p14:creationId xmlns:p14="http://schemas.microsoft.com/office/powerpoint/2010/main" val="2089303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D9D2CE-6ED4-02CB-187A-5BF0A6CC1E94}"/>
              </a:ext>
            </a:extLst>
          </p:cNvPr>
          <p:cNvSpPr>
            <a:spLocks noGrp="1"/>
          </p:cNvSpPr>
          <p:nvPr>
            <p:ph type="title"/>
          </p:nvPr>
        </p:nvSpPr>
        <p:spPr>
          <a:xfrm>
            <a:off x="771987" y="765467"/>
            <a:ext cx="11078364" cy="1577110"/>
          </a:xfrm>
        </p:spPr>
        <p:txBody>
          <a:bodyPr/>
          <a:lstStyle/>
          <a:p>
            <a:r>
              <a:rPr lang="fi-FI"/>
              <a:t>          </a:t>
            </a:r>
            <a:r>
              <a:rPr lang="fi-FI" sz="3000"/>
              <a:t>VUOROVAIKUTUSTA TUKEVA OPPIMISYMPÄRISTÖ</a:t>
            </a:r>
            <a:r>
              <a:rPr lang="fi-FI"/>
              <a:t> </a:t>
            </a:r>
          </a:p>
        </p:txBody>
      </p:sp>
      <p:sp>
        <p:nvSpPr>
          <p:cNvPr id="5" name="Tekstiruutu 4">
            <a:extLst>
              <a:ext uri="{FF2B5EF4-FFF2-40B4-BE49-F238E27FC236}">
                <a16:creationId xmlns:a16="http://schemas.microsoft.com/office/drawing/2014/main" id="{80620AAE-485F-F2BE-D6FB-CC4B351BF83E}"/>
              </a:ext>
            </a:extLst>
          </p:cNvPr>
          <p:cNvSpPr txBox="1"/>
          <p:nvPr/>
        </p:nvSpPr>
        <p:spPr>
          <a:xfrm>
            <a:off x="483854" y="1795019"/>
            <a:ext cx="10269786" cy="5955476"/>
          </a:xfrm>
          <a:prstGeom prst="rect">
            <a:avLst/>
          </a:prstGeom>
          <a:noFill/>
          <a:ln>
            <a:noFill/>
          </a:ln>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fi-FI" dirty="0">
                <a:cs typeface="Arial"/>
              </a:rPr>
              <a:t>Houkuttelee lasta leikkimään, tutkimaan ja oppimaan</a:t>
            </a:r>
            <a:r>
              <a:rPr lang="fi-FI" dirty="0">
                <a:solidFill>
                  <a:srgbClr val="00B0F0"/>
                </a:solidFill>
                <a:cs typeface="Arial"/>
              </a:rPr>
              <a:t>         tutkitaan kieltä ja sanoja lapsen kiinnostuksen kohteista lähtien</a:t>
            </a:r>
          </a:p>
          <a:p>
            <a:pPr marL="285750" indent="-285750">
              <a:buFont typeface="Arial"/>
              <a:buChar char="•"/>
            </a:pPr>
            <a:endParaRPr lang="fi-FI">
              <a:solidFill>
                <a:srgbClr val="00B0F0"/>
              </a:solidFill>
              <a:ea typeface="+mn-lt"/>
              <a:cs typeface="+mn-lt"/>
            </a:endParaRPr>
          </a:p>
          <a:p>
            <a:pPr marL="285750" indent="-285750">
              <a:buFont typeface="Arial"/>
              <a:buChar char="•"/>
            </a:pPr>
            <a:r>
              <a:rPr lang="fi-FI" dirty="0">
                <a:ea typeface="+mn-lt"/>
                <a:cs typeface="+mn-lt"/>
              </a:rPr>
              <a:t>Ryhmässä on kiireetön ilmapiiri          </a:t>
            </a:r>
            <a:r>
              <a:rPr lang="fi-FI" dirty="0">
                <a:solidFill>
                  <a:srgbClr val="00B0F0"/>
                </a:solidFill>
                <a:ea typeface="+mn-lt"/>
                <a:cs typeface="+mn-lt"/>
              </a:rPr>
              <a:t>aikuisen läsnäolo ja</a:t>
            </a:r>
            <a:r>
              <a:rPr lang="fi-FI" dirty="0">
                <a:solidFill>
                  <a:srgbClr val="000000"/>
                </a:solidFill>
                <a:ea typeface="+mn-lt"/>
                <a:cs typeface="+mn-lt"/>
              </a:rPr>
              <a:t> </a:t>
            </a:r>
            <a:r>
              <a:rPr lang="fi-FI" dirty="0">
                <a:solidFill>
                  <a:srgbClr val="00B0F0"/>
                </a:solidFill>
                <a:ea typeface="+mn-lt"/>
                <a:cs typeface="+mn-lt"/>
              </a:rPr>
              <a:t>aika juttelulle</a:t>
            </a:r>
          </a:p>
          <a:p>
            <a:pPr marL="285750" indent="-285750">
              <a:buFont typeface="Arial"/>
              <a:buChar char="•"/>
            </a:pPr>
            <a:endParaRPr lang="fi-FI">
              <a:solidFill>
                <a:srgbClr val="00B0F0"/>
              </a:solidFill>
              <a:ea typeface="+mn-lt"/>
              <a:cs typeface="+mn-lt"/>
            </a:endParaRPr>
          </a:p>
          <a:p>
            <a:pPr marL="285750" indent="-285750">
              <a:buFont typeface="Arial"/>
              <a:buChar char="•"/>
            </a:pPr>
            <a:r>
              <a:rPr lang="fi-FI" dirty="0">
                <a:ea typeface="+mn-lt"/>
                <a:cs typeface="+mn-lt"/>
              </a:rPr>
              <a:t>Myönteinen ja sensitiivinen vuorovaikutus näkyy puheessa, eleissä ja toiminnassa  </a:t>
            </a:r>
            <a:endParaRPr lang="fi-FI" dirty="0">
              <a:solidFill>
                <a:srgbClr val="00B0F0"/>
              </a:solidFill>
              <a:ea typeface="+mn-lt"/>
              <a:cs typeface="+mn-lt"/>
            </a:endParaRPr>
          </a:p>
          <a:p>
            <a:pPr marL="285750" indent="-285750">
              <a:buFont typeface="Arial"/>
              <a:buChar char="•"/>
            </a:pPr>
            <a:endParaRPr lang="fi-FI">
              <a:ea typeface="+mn-lt"/>
              <a:cs typeface="+mn-lt"/>
            </a:endParaRPr>
          </a:p>
          <a:p>
            <a:pPr marL="285750" indent="-285750">
              <a:buFont typeface="Arial"/>
              <a:buChar char="•"/>
            </a:pPr>
            <a:r>
              <a:rPr lang="fi-FI" dirty="0">
                <a:ea typeface="+mn-lt"/>
                <a:cs typeface="+mn-lt"/>
              </a:rPr>
              <a:t>Jokainen lapsi tulee kuulluksi ja kohdatuksi päivän aikana   </a:t>
            </a:r>
            <a:r>
              <a:rPr lang="fi-FI" dirty="0">
                <a:solidFill>
                  <a:srgbClr val="000000"/>
                </a:solidFill>
                <a:ea typeface="+mn-lt"/>
                <a:cs typeface="+mn-lt"/>
              </a:rPr>
              <a:t>      </a:t>
            </a:r>
            <a:r>
              <a:rPr lang="fi-FI" dirty="0">
                <a:solidFill>
                  <a:srgbClr val="00B0F0"/>
                </a:solidFill>
                <a:ea typeface="+mn-lt"/>
                <a:cs typeface="+mn-lt"/>
              </a:rPr>
              <a:t>kielitietoisuus yksilöllisesti</a:t>
            </a:r>
          </a:p>
          <a:p>
            <a:pPr marL="285750" indent="-285750">
              <a:buFont typeface="Arial"/>
              <a:buChar char="•"/>
            </a:pPr>
            <a:endParaRPr lang="fi-FI">
              <a:solidFill>
                <a:srgbClr val="FF0000"/>
              </a:solidFill>
              <a:ea typeface="+mn-lt"/>
              <a:cs typeface="+mn-lt"/>
            </a:endParaRPr>
          </a:p>
          <a:p>
            <a:pPr marL="285750" indent="-285750">
              <a:buFont typeface="Arial"/>
              <a:buChar char="•"/>
            </a:pPr>
            <a:r>
              <a:rPr lang="fi-FI" dirty="0">
                <a:ea typeface="+mn-lt"/>
                <a:cs typeface="+mn-lt"/>
              </a:rPr>
              <a:t>Ryhmässä iloitaan lasten onnistumisista ja annetaan myönteistä palautetta   </a:t>
            </a:r>
            <a:r>
              <a:rPr lang="fi-FI" dirty="0">
                <a:solidFill>
                  <a:srgbClr val="000000"/>
                </a:solidFill>
                <a:ea typeface="+mn-lt"/>
                <a:cs typeface="+mn-lt"/>
              </a:rPr>
              <a:t>    </a:t>
            </a:r>
            <a:r>
              <a:rPr lang="fi-FI" dirty="0">
                <a:solidFill>
                  <a:srgbClr val="00B0F0"/>
                </a:solidFill>
                <a:ea typeface="+mn-lt"/>
                <a:cs typeface="+mn-lt"/>
              </a:rPr>
              <a:t>myös vanhemmille</a:t>
            </a:r>
            <a:r>
              <a:rPr lang="fi-FI" dirty="0">
                <a:solidFill>
                  <a:srgbClr val="000000"/>
                </a:solidFill>
                <a:ea typeface="+mn-lt"/>
                <a:cs typeface="+mn-lt"/>
              </a:rPr>
              <a:t> </a:t>
            </a:r>
            <a:r>
              <a:rPr lang="fi-FI" dirty="0">
                <a:ea typeface="+mn-lt"/>
                <a:cs typeface="+mn-lt"/>
              </a:rPr>
              <a:t> </a:t>
            </a:r>
          </a:p>
          <a:p>
            <a:pPr marL="285750" indent="-285750">
              <a:buFont typeface="Arial"/>
              <a:buChar char="•"/>
            </a:pPr>
            <a:r>
              <a:rPr lang="fi-FI" dirty="0">
                <a:ea typeface="+mn-lt"/>
                <a:cs typeface="+mn-lt"/>
              </a:rPr>
              <a:t>Lasta rohkaistaan vuorovaikutukseen ja itseilmaisuun          </a:t>
            </a:r>
            <a:r>
              <a:rPr lang="fi-FI" dirty="0">
                <a:solidFill>
                  <a:srgbClr val="00B0F0"/>
                </a:solidFill>
                <a:ea typeface="+mn-lt"/>
                <a:cs typeface="+mn-lt"/>
              </a:rPr>
              <a:t>mallinnetaan vanhemmalle</a:t>
            </a:r>
          </a:p>
          <a:p>
            <a:pPr marL="285750" indent="-285750">
              <a:buFont typeface="Arial"/>
              <a:buChar char="•"/>
            </a:pPr>
            <a:endParaRPr lang="fi-FI">
              <a:ea typeface="+mn-lt"/>
              <a:cs typeface="+mn-lt"/>
            </a:endParaRPr>
          </a:p>
          <a:p>
            <a:pPr marL="285750" indent="-285750">
              <a:buFont typeface="Arial"/>
              <a:buChar char="•"/>
            </a:pPr>
            <a:r>
              <a:rPr lang="fi-FI" dirty="0">
                <a:ea typeface="+mn-lt"/>
                <a:cs typeface="+mn-lt"/>
              </a:rPr>
              <a:t>Jokaisella on mahdollisuus olla vuorovaikutuksessa</a:t>
            </a:r>
            <a:r>
              <a:rPr lang="fi-FI" dirty="0">
                <a:solidFill>
                  <a:srgbClr val="000000"/>
                </a:solidFill>
                <a:ea typeface="+mn-lt"/>
                <a:cs typeface="+mn-lt"/>
              </a:rPr>
              <a:t>       </a:t>
            </a:r>
            <a:r>
              <a:rPr lang="fi-FI" dirty="0">
                <a:solidFill>
                  <a:srgbClr val="00B0F0"/>
                </a:solidFill>
                <a:ea typeface="+mn-lt"/>
                <a:cs typeface="+mn-lt"/>
              </a:rPr>
              <a:t> ilmeet, eleet, olemus, tukiviittomat, kuvat</a:t>
            </a:r>
          </a:p>
          <a:p>
            <a:pPr marL="285750" indent="-285750">
              <a:buFont typeface="Arial"/>
              <a:buChar char="•"/>
            </a:pPr>
            <a:endParaRPr lang="fi-FI">
              <a:solidFill>
                <a:srgbClr val="00B0F0"/>
              </a:solidFill>
              <a:ea typeface="+mn-lt"/>
              <a:cs typeface="+mn-lt"/>
            </a:endParaRPr>
          </a:p>
          <a:p>
            <a:pPr marL="285750" indent="-285750">
              <a:buFont typeface="Arial"/>
              <a:buChar char="•"/>
            </a:pPr>
            <a:r>
              <a:rPr lang="fi-FI" dirty="0">
                <a:ea typeface="+mn-lt"/>
                <a:cs typeface="+mn-lt"/>
              </a:rPr>
              <a:t>Ryhmässä harjoitellaan vuorovaikutus- ja ryhmätaitoja   </a:t>
            </a:r>
            <a:r>
              <a:rPr lang="fi-FI" dirty="0">
                <a:solidFill>
                  <a:srgbClr val="000000"/>
                </a:solidFill>
                <a:ea typeface="+mn-lt"/>
                <a:cs typeface="+mn-lt"/>
              </a:rPr>
              <a:t> </a:t>
            </a:r>
            <a:r>
              <a:rPr lang="fi-FI" dirty="0">
                <a:solidFill>
                  <a:srgbClr val="00B0F0"/>
                </a:solidFill>
                <a:ea typeface="+mn-lt"/>
                <a:cs typeface="+mn-lt"/>
              </a:rPr>
              <a:t>vertaiset ja paremmin puhuvat mallina</a:t>
            </a:r>
            <a:endParaRPr lang="fi-FI" dirty="0">
              <a:solidFill>
                <a:srgbClr val="00B0F0"/>
              </a:solidFill>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p:txBody>
      </p:sp>
      <p:pic>
        <p:nvPicPr>
          <p:cNvPr id="6" name="Kuva 6">
            <a:extLst>
              <a:ext uri="{FF2B5EF4-FFF2-40B4-BE49-F238E27FC236}">
                <a16:creationId xmlns:a16="http://schemas.microsoft.com/office/drawing/2014/main" id="{A64CC979-DFBA-B03B-795F-E737A819898E}"/>
              </a:ext>
            </a:extLst>
          </p:cNvPr>
          <p:cNvPicPr>
            <a:picLocks noChangeAspect="1"/>
          </p:cNvPicPr>
          <p:nvPr/>
        </p:nvPicPr>
        <p:blipFill>
          <a:blip r:embed="rId2"/>
          <a:stretch>
            <a:fillRect/>
          </a:stretch>
        </p:blipFill>
        <p:spPr>
          <a:xfrm>
            <a:off x="10633832" y="684910"/>
            <a:ext cx="897154" cy="750788"/>
          </a:xfrm>
          <a:prstGeom prst="rect">
            <a:avLst/>
          </a:prstGeom>
        </p:spPr>
      </p:pic>
      <p:pic>
        <p:nvPicPr>
          <p:cNvPr id="9" name="Kuva 9" descr="Kuva, joka sisältää kohteen teksti&#10;&#10;Kuvaus luotu automaattisesti">
            <a:extLst>
              <a:ext uri="{FF2B5EF4-FFF2-40B4-BE49-F238E27FC236}">
                <a16:creationId xmlns:a16="http://schemas.microsoft.com/office/drawing/2014/main" id="{507A9C5F-A961-3EA7-3008-06B3492B943B}"/>
              </a:ext>
            </a:extLst>
          </p:cNvPr>
          <p:cNvPicPr>
            <a:picLocks noGrp="1" noChangeAspect="1"/>
          </p:cNvPicPr>
          <p:nvPr>
            <p:ph idx="1"/>
          </p:nvPr>
        </p:nvPicPr>
        <p:blipFill>
          <a:blip r:embed="rId3"/>
          <a:stretch>
            <a:fillRect/>
          </a:stretch>
        </p:blipFill>
        <p:spPr>
          <a:xfrm>
            <a:off x="62608" y="630046"/>
            <a:ext cx="2483736" cy="1090104"/>
          </a:xfrm>
        </p:spPr>
      </p:pic>
      <p:sp>
        <p:nvSpPr>
          <p:cNvPr id="3" name="Nuoli: Oikea 2">
            <a:extLst>
              <a:ext uri="{FF2B5EF4-FFF2-40B4-BE49-F238E27FC236}">
                <a16:creationId xmlns:a16="http://schemas.microsoft.com/office/drawing/2014/main" id="{C6E30F61-F255-1691-7562-AA2715A88119}"/>
              </a:ext>
            </a:extLst>
          </p:cNvPr>
          <p:cNvSpPr/>
          <p:nvPr/>
        </p:nvSpPr>
        <p:spPr>
          <a:xfrm>
            <a:off x="6173807" y="1850098"/>
            <a:ext cx="461002" cy="18261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Nuoli: Oikea 3">
            <a:extLst>
              <a:ext uri="{FF2B5EF4-FFF2-40B4-BE49-F238E27FC236}">
                <a16:creationId xmlns:a16="http://schemas.microsoft.com/office/drawing/2014/main" id="{24A76840-37BF-440F-C72A-89D059FE335E}"/>
              </a:ext>
            </a:extLst>
          </p:cNvPr>
          <p:cNvSpPr/>
          <p:nvPr/>
        </p:nvSpPr>
        <p:spPr>
          <a:xfrm>
            <a:off x="4000504" y="2656257"/>
            <a:ext cx="470408" cy="18164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Nuoli: Oikea 6">
            <a:extLst>
              <a:ext uri="{FF2B5EF4-FFF2-40B4-BE49-F238E27FC236}">
                <a16:creationId xmlns:a16="http://schemas.microsoft.com/office/drawing/2014/main" id="{83527271-CC33-AE99-AD7A-B0EE01BDB04B}"/>
              </a:ext>
            </a:extLst>
          </p:cNvPr>
          <p:cNvSpPr/>
          <p:nvPr/>
        </p:nvSpPr>
        <p:spPr>
          <a:xfrm>
            <a:off x="6042591" y="5392049"/>
            <a:ext cx="413964" cy="20241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Nuoli: Oikea 7">
            <a:extLst>
              <a:ext uri="{FF2B5EF4-FFF2-40B4-BE49-F238E27FC236}">
                <a16:creationId xmlns:a16="http://schemas.microsoft.com/office/drawing/2014/main" id="{FB5E5A94-1217-BB1A-7536-8175597F6D96}"/>
              </a:ext>
            </a:extLst>
          </p:cNvPr>
          <p:cNvSpPr/>
          <p:nvPr/>
        </p:nvSpPr>
        <p:spPr>
          <a:xfrm>
            <a:off x="8338785" y="4282761"/>
            <a:ext cx="413964" cy="20094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Nuoli: Oikea 9">
            <a:extLst>
              <a:ext uri="{FF2B5EF4-FFF2-40B4-BE49-F238E27FC236}">
                <a16:creationId xmlns:a16="http://schemas.microsoft.com/office/drawing/2014/main" id="{6787F805-3A89-DDB0-7C6F-42D060BA6CF7}"/>
              </a:ext>
            </a:extLst>
          </p:cNvPr>
          <p:cNvSpPr/>
          <p:nvPr/>
        </p:nvSpPr>
        <p:spPr>
          <a:xfrm>
            <a:off x="6666031" y="3729488"/>
            <a:ext cx="413964" cy="21035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Nuoli: Oikea 10">
            <a:extLst>
              <a:ext uri="{FF2B5EF4-FFF2-40B4-BE49-F238E27FC236}">
                <a16:creationId xmlns:a16="http://schemas.microsoft.com/office/drawing/2014/main" id="{78FD5A9C-4A9C-91E3-8E35-83BD033F529A}"/>
              </a:ext>
            </a:extLst>
          </p:cNvPr>
          <p:cNvSpPr/>
          <p:nvPr/>
        </p:nvSpPr>
        <p:spPr>
          <a:xfrm>
            <a:off x="6250042" y="4819539"/>
            <a:ext cx="503396" cy="19764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Nuoli: Oikea 11">
            <a:extLst>
              <a:ext uri="{FF2B5EF4-FFF2-40B4-BE49-F238E27FC236}">
                <a16:creationId xmlns:a16="http://schemas.microsoft.com/office/drawing/2014/main" id="{2C42A0EF-6A3C-C726-21AA-FD820AB50466}"/>
              </a:ext>
            </a:extLst>
          </p:cNvPr>
          <p:cNvSpPr/>
          <p:nvPr/>
        </p:nvSpPr>
        <p:spPr>
          <a:xfrm>
            <a:off x="6254861" y="5967909"/>
            <a:ext cx="245608" cy="1525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013477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D9D2CE-6ED4-02CB-187A-5BF0A6CC1E94}"/>
              </a:ext>
            </a:extLst>
          </p:cNvPr>
          <p:cNvSpPr>
            <a:spLocks noGrp="1"/>
          </p:cNvSpPr>
          <p:nvPr>
            <p:ph type="title"/>
          </p:nvPr>
        </p:nvSpPr>
        <p:spPr>
          <a:xfrm>
            <a:off x="867894" y="721973"/>
            <a:ext cx="11078364" cy="1577110"/>
          </a:xfrm>
        </p:spPr>
        <p:txBody>
          <a:bodyPr/>
          <a:lstStyle/>
          <a:p>
            <a:r>
              <a:rPr lang="fi-FI" dirty="0"/>
              <a:t>             </a:t>
            </a:r>
            <a:r>
              <a:rPr lang="fi-FI" sz="3200" dirty="0"/>
              <a:t>PEDAGOGISET MENETELMÄT</a:t>
            </a:r>
            <a:r>
              <a:rPr lang="fi-FI" dirty="0"/>
              <a:t> </a:t>
            </a:r>
          </a:p>
        </p:txBody>
      </p:sp>
      <p:sp>
        <p:nvSpPr>
          <p:cNvPr id="5" name="Tekstiruutu 4">
            <a:extLst>
              <a:ext uri="{FF2B5EF4-FFF2-40B4-BE49-F238E27FC236}">
                <a16:creationId xmlns:a16="http://schemas.microsoft.com/office/drawing/2014/main" id="{80620AAE-485F-F2BE-D6FB-CC4B351BF83E}"/>
              </a:ext>
            </a:extLst>
          </p:cNvPr>
          <p:cNvSpPr txBox="1"/>
          <p:nvPr/>
        </p:nvSpPr>
        <p:spPr>
          <a:xfrm>
            <a:off x="444147" y="1786834"/>
            <a:ext cx="11153593" cy="526297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285750" indent="-285750">
              <a:buFont typeface="Arial"/>
              <a:buChar char="•"/>
            </a:pPr>
            <a:r>
              <a:rPr lang="fi-FI">
                <a:ea typeface="+mn-lt"/>
                <a:cs typeface="+mn-lt"/>
              </a:rPr>
              <a:t>Ryhmän toiminnassa on huomioitu oppimisen alueet </a:t>
            </a:r>
            <a:r>
              <a:rPr lang="fi-FI" err="1">
                <a:ea typeface="+mn-lt"/>
                <a:cs typeface="+mn-lt"/>
              </a:rPr>
              <a:t>VASU:n</a:t>
            </a:r>
            <a:r>
              <a:rPr lang="fi-FI">
                <a:ea typeface="+mn-lt"/>
                <a:cs typeface="+mn-lt"/>
              </a:rPr>
              <a:t> mukaisesti (kielten rikas maailma, ilmaisun monet muodot, minä ja meidän yhteisömme, tutkin ja toimin ympäristössä, kasvan, liikun ja kehityn)</a:t>
            </a:r>
            <a:endParaRPr lang="fi-FI"/>
          </a:p>
          <a:p>
            <a:pPr marL="285750" indent="-285750">
              <a:buFont typeface="Arial"/>
              <a:buChar char="•"/>
            </a:pPr>
            <a:endParaRPr lang="fi-FI">
              <a:ea typeface="+mn-lt"/>
              <a:cs typeface="+mn-lt"/>
            </a:endParaRPr>
          </a:p>
          <a:p>
            <a:pPr marL="285750" indent="-285750">
              <a:buFont typeface="Arial"/>
              <a:buChar char="•"/>
            </a:pPr>
            <a:r>
              <a:rPr lang="fi-FI">
                <a:ea typeface="+mn-lt"/>
                <a:cs typeface="+mn-lt"/>
              </a:rPr>
              <a:t>Toimintaa havainnoidaan, arvioidaan ja dokumentoidaan säännöllisesti           </a:t>
            </a:r>
            <a:r>
              <a:rPr lang="fi-FI">
                <a:solidFill>
                  <a:srgbClr val="000000"/>
                </a:solidFill>
                <a:ea typeface="+mn-lt"/>
                <a:cs typeface="+mn-lt"/>
              </a:rPr>
              <a:t>  </a:t>
            </a:r>
            <a:r>
              <a:rPr lang="fi-FI">
                <a:solidFill>
                  <a:srgbClr val="00B0F0"/>
                </a:solidFill>
                <a:ea typeface="+mn-lt"/>
                <a:cs typeface="+mn-lt"/>
              </a:rPr>
              <a:t>kielitietoisuus</a:t>
            </a:r>
          </a:p>
          <a:p>
            <a:pPr marL="285750" indent="-285750">
              <a:buFont typeface="Arial"/>
              <a:buChar char="•"/>
            </a:pPr>
            <a:endParaRPr lang="fi-FI">
              <a:ea typeface="+mn-lt"/>
              <a:cs typeface="+mn-lt"/>
            </a:endParaRPr>
          </a:p>
          <a:p>
            <a:pPr marL="285750" indent="-285750">
              <a:buFont typeface="Arial"/>
              <a:buChar char="•"/>
            </a:pPr>
            <a:r>
              <a:rPr lang="fi-FI">
                <a:ea typeface="+mn-lt"/>
                <a:cs typeface="+mn-lt"/>
              </a:rPr>
              <a:t>Ryhmän toiminnassa on huomioitu lasten tarpeet ja mielenkiinnon kohteet   </a:t>
            </a:r>
            <a:r>
              <a:rPr lang="fi-FI">
                <a:solidFill>
                  <a:srgbClr val="000000"/>
                </a:solidFill>
                <a:ea typeface="+mn-lt"/>
                <a:cs typeface="+mn-lt"/>
              </a:rPr>
              <a:t>       </a:t>
            </a:r>
            <a:r>
              <a:rPr lang="fi-FI">
                <a:solidFill>
                  <a:srgbClr val="00B0F0"/>
                </a:solidFill>
                <a:ea typeface="+mn-lt"/>
                <a:cs typeface="+mn-lt"/>
              </a:rPr>
              <a:t>laajennetaan</a:t>
            </a:r>
          </a:p>
          <a:p>
            <a:pPr marL="285750" indent="-285750">
              <a:buFont typeface="Arial"/>
              <a:buChar char="•"/>
            </a:pPr>
            <a:endParaRPr lang="fi-FI">
              <a:ea typeface="+mn-lt"/>
              <a:cs typeface="+mn-lt"/>
            </a:endParaRPr>
          </a:p>
          <a:p>
            <a:pPr marL="285750" indent="-285750">
              <a:buFont typeface="Arial"/>
              <a:buChar char="•"/>
            </a:pPr>
            <a:r>
              <a:rPr lang="fi-FI">
                <a:ea typeface="+mn-lt"/>
                <a:cs typeface="+mn-lt"/>
              </a:rPr>
              <a:t>Ryhmässä on pedagogista pienryhmätoimintaa             </a:t>
            </a:r>
            <a:r>
              <a:rPr lang="fi-FI">
                <a:solidFill>
                  <a:srgbClr val="00B0F0"/>
                </a:solidFill>
                <a:ea typeface="+mn-lt"/>
                <a:cs typeface="+mn-lt"/>
              </a:rPr>
              <a:t>mahdollistaa vuorovaikutuksen</a:t>
            </a:r>
            <a:r>
              <a:rPr lang="fi-FI">
                <a:ea typeface="+mn-lt"/>
                <a:cs typeface="+mn-lt"/>
              </a:rPr>
              <a:t>                      </a:t>
            </a:r>
          </a:p>
          <a:p>
            <a:r>
              <a:rPr lang="fi-FI">
                <a:ea typeface="+mn-lt"/>
                <a:cs typeface="+mn-lt"/>
              </a:rPr>
              <a:t>                 </a:t>
            </a:r>
          </a:p>
          <a:p>
            <a:pPr marL="285750" indent="-285750">
              <a:buFont typeface="Arial"/>
              <a:buChar char="•"/>
            </a:pPr>
            <a:r>
              <a:rPr lang="fi-FI">
                <a:ea typeface="+mn-lt"/>
                <a:cs typeface="+mn-lt"/>
              </a:rPr>
              <a:t>Toiminnan sisällössä ja kestossa on huomioitu lasten ikä- ja kehitystaso sekä toiminnan vaihtelevuus</a:t>
            </a:r>
          </a:p>
          <a:p>
            <a:pPr marL="285750" indent="-285750">
              <a:buFont typeface="Arial"/>
              <a:buChar char="•"/>
            </a:pPr>
            <a:endParaRPr lang="fi-FI">
              <a:ea typeface="+mn-lt"/>
              <a:cs typeface="+mn-lt"/>
            </a:endParaRPr>
          </a:p>
          <a:p>
            <a:pPr marL="285750" indent="-285750">
              <a:buFont typeface="Arial"/>
              <a:buChar char="•"/>
            </a:pPr>
            <a:r>
              <a:rPr lang="fi-FI">
                <a:ea typeface="+mn-lt"/>
                <a:cs typeface="+mn-lt"/>
              </a:rPr>
              <a:t>Toimintaa sanoitetaan ja havainnollistetaan, että lapset ymmärtävät mitä ollaan tekemässä, mitä heiltä odotetaan ja miksi</a:t>
            </a:r>
          </a:p>
          <a:p>
            <a:pPr marL="285750" indent="-285750">
              <a:buFont typeface="Arial"/>
              <a:buChar char="•"/>
            </a:pPr>
            <a:endParaRPr lang="fi-FI">
              <a:ea typeface="+mn-lt"/>
              <a:cs typeface="+mn-lt"/>
            </a:endParaRPr>
          </a:p>
          <a:p>
            <a:pPr marL="285750" indent="-285750">
              <a:buFont typeface="Arial"/>
              <a:buChar char="•"/>
            </a:pPr>
            <a:r>
              <a:rPr lang="fi-FI">
                <a:ea typeface="+mn-lt"/>
                <a:cs typeface="+mn-lt"/>
              </a:rPr>
              <a:t>Lapsille tarjotaan mahdollisuuksia tehdä itse päätöksiä ja valintoja itseään koskevissa asioissa</a:t>
            </a:r>
          </a:p>
          <a:p>
            <a:pPr marL="285750" indent="-285750">
              <a:buFont typeface="Arial"/>
              <a:buChar char="•"/>
            </a:pPr>
            <a:endParaRPr lang="fi-FI">
              <a:ea typeface="+mn-lt"/>
              <a:cs typeface="+mn-lt"/>
            </a:endParaRPr>
          </a:p>
          <a:p>
            <a:pPr marL="285750" indent="-285750">
              <a:buFont typeface="Arial"/>
              <a:buChar char="•"/>
            </a:pPr>
            <a:r>
              <a:rPr lang="fi-FI">
                <a:ea typeface="+mn-lt"/>
                <a:cs typeface="+mn-lt"/>
              </a:rPr>
              <a:t>Siirtymä- ja odottelutilanteet suunnitellaan ja ennakoidaan</a:t>
            </a:r>
            <a:endParaRPr lang="fi-FI">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p:txBody>
      </p:sp>
      <p:pic>
        <p:nvPicPr>
          <p:cNvPr id="6" name="Kuva 6">
            <a:extLst>
              <a:ext uri="{FF2B5EF4-FFF2-40B4-BE49-F238E27FC236}">
                <a16:creationId xmlns:a16="http://schemas.microsoft.com/office/drawing/2014/main" id="{A64CC979-DFBA-B03B-795F-E737A819898E}"/>
              </a:ext>
            </a:extLst>
          </p:cNvPr>
          <p:cNvPicPr>
            <a:picLocks noChangeAspect="1"/>
          </p:cNvPicPr>
          <p:nvPr/>
        </p:nvPicPr>
        <p:blipFill>
          <a:blip r:embed="rId2"/>
          <a:stretch>
            <a:fillRect/>
          </a:stretch>
        </p:blipFill>
        <p:spPr>
          <a:xfrm>
            <a:off x="8777641" y="495907"/>
            <a:ext cx="897154" cy="750788"/>
          </a:xfrm>
          <a:prstGeom prst="rect">
            <a:avLst/>
          </a:prstGeom>
        </p:spPr>
      </p:pic>
      <p:pic>
        <p:nvPicPr>
          <p:cNvPr id="9" name="Kuva 9" descr="Kuva, joka sisältää kohteen teksti&#10;&#10;Kuvaus luotu automaattisesti">
            <a:extLst>
              <a:ext uri="{FF2B5EF4-FFF2-40B4-BE49-F238E27FC236}">
                <a16:creationId xmlns:a16="http://schemas.microsoft.com/office/drawing/2014/main" id="{507A9C5F-A961-3EA7-3008-06B3492B943B}"/>
              </a:ext>
            </a:extLst>
          </p:cNvPr>
          <p:cNvPicPr>
            <a:picLocks noGrp="1" noChangeAspect="1"/>
          </p:cNvPicPr>
          <p:nvPr>
            <p:ph idx="1"/>
          </p:nvPr>
        </p:nvPicPr>
        <p:blipFill>
          <a:blip r:embed="rId3"/>
          <a:stretch>
            <a:fillRect/>
          </a:stretch>
        </p:blipFill>
        <p:spPr>
          <a:xfrm>
            <a:off x="221434" y="418318"/>
            <a:ext cx="2483736" cy="1090104"/>
          </a:xfrm>
        </p:spPr>
      </p:pic>
      <p:sp>
        <p:nvSpPr>
          <p:cNvPr id="3" name="Nuoli: Oikea 2">
            <a:extLst>
              <a:ext uri="{FF2B5EF4-FFF2-40B4-BE49-F238E27FC236}">
                <a16:creationId xmlns:a16="http://schemas.microsoft.com/office/drawing/2014/main" id="{EFAA35F3-A192-FDC2-E1ED-AF240BFCD50F}"/>
              </a:ext>
            </a:extLst>
          </p:cNvPr>
          <p:cNvSpPr/>
          <p:nvPr/>
        </p:nvSpPr>
        <p:spPr>
          <a:xfrm>
            <a:off x="7921018" y="2612831"/>
            <a:ext cx="733816" cy="24944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Nuoli: Oikea 3">
            <a:extLst>
              <a:ext uri="{FF2B5EF4-FFF2-40B4-BE49-F238E27FC236}">
                <a16:creationId xmlns:a16="http://schemas.microsoft.com/office/drawing/2014/main" id="{D82DE55E-E3ED-D437-6ADD-C5FDA3B5BBAB}"/>
              </a:ext>
            </a:extLst>
          </p:cNvPr>
          <p:cNvSpPr/>
          <p:nvPr/>
        </p:nvSpPr>
        <p:spPr>
          <a:xfrm>
            <a:off x="8252041" y="3141411"/>
            <a:ext cx="526853" cy="25885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Nuoli: Oikea 6">
            <a:extLst>
              <a:ext uri="{FF2B5EF4-FFF2-40B4-BE49-F238E27FC236}">
                <a16:creationId xmlns:a16="http://schemas.microsoft.com/office/drawing/2014/main" id="{641DCB22-9567-72C6-751E-F2336701F3BD}"/>
              </a:ext>
            </a:extLst>
          </p:cNvPr>
          <p:cNvSpPr/>
          <p:nvPr/>
        </p:nvSpPr>
        <p:spPr>
          <a:xfrm>
            <a:off x="5544472" y="3707618"/>
            <a:ext cx="743223" cy="2400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4170550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D9D2CE-6ED4-02CB-187A-5BF0A6CC1E94}"/>
              </a:ext>
            </a:extLst>
          </p:cNvPr>
          <p:cNvSpPr>
            <a:spLocks noGrp="1"/>
          </p:cNvSpPr>
          <p:nvPr>
            <p:ph type="title"/>
          </p:nvPr>
        </p:nvSpPr>
        <p:spPr>
          <a:xfrm>
            <a:off x="830264" y="656121"/>
            <a:ext cx="11078364" cy="1577110"/>
          </a:xfrm>
        </p:spPr>
        <p:txBody>
          <a:bodyPr/>
          <a:lstStyle/>
          <a:p>
            <a:r>
              <a:rPr lang="fi-FI" dirty="0"/>
              <a:t>                  </a:t>
            </a:r>
            <a:r>
              <a:rPr lang="fi-FI" sz="3200" dirty="0"/>
              <a:t>LEIKKI</a:t>
            </a:r>
            <a:r>
              <a:rPr lang="fi-FI" dirty="0"/>
              <a:t> </a:t>
            </a:r>
          </a:p>
        </p:txBody>
      </p:sp>
      <p:sp>
        <p:nvSpPr>
          <p:cNvPr id="5" name="Tekstiruutu 4">
            <a:extLst>
              <a:ext uri="{FF2B5EF4-FFF2-40B4-BE49-F238E27FC236}">
                <a16:creationId xmlns:a16="http://schemas.microsoft.com/office/drawing/2014/main" id="{80620AAE-485F-F2BE-D6FB-CC4B351BF83E}"/>
              </a:ext>
            </a:extLst>
          </p:cNvPr>
          <p:cNvSpPr txBox="1"/>
          <p:nvPr/>
        </p:nvSpPr>
        <p:spPr>
          <a:xfrm>
            <a:off x="547629" y="1589278"/>
            <a:ext cx="11144186" cy="553997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endParaRPr lang="fi-FI" sz="900">
              <a:cs typeface="Arial"/>
            </a:endParaRPr>
          </a:p>
          <a:p>
            <a:pPr marL="285750" indent="-285750">
              <a:buFont typeface="Arial"/>
              <a:buChar char="•"/>
            </a:pPr>
            <a:r>
              <a:rPr lang="fi-FI" dirty="0">
                <a:ea typeface="+mn-lt"/>
                <a:cs typeface="+mn-lt"/>
              </a:rPr>
              <a:t>Leikkiympäristö on siisti, houkutteleva ja sitä muokataan lasten kiinnostuksen kohteiden mukaan </a:t>
            </a:r>
          </a:p>
          <a:p>
            <a:pPr marL="285750" indent="-285750">
              <a:buFont typeface="Arial"/>
              <a:buChar char="•"/>
            </a:pPr>
            <a:endParaRPr lang="fi-FI"/>
          </a:p>
          <a:p>
            <a:pPr marL="285750" indent="-285750">
              <a:buFont typeface="Arial"/>
              <a:buChar char="•"/>
            </a:pPr>
            <a:r>
              <a:rPr lang="fi-FI" dirty="0">
                <a:ea typeface="+mn-lt"/>
                <a:cs typeface="+mn-lt"/>
              </a:rPr>
              <a:t>Leikkiympäristöt suunnitellaan yhdessä lasten kanssa   </a:t>
            </a:r>
            <a:r>
              <a:rPr lang="fi-FI" dirty="0">
                <a:solidFill>
                  <a:srgbClr val="000000"/>
                </a:solidFill>
                <a:ea typeface="+mn-lt"/>
                <a:cs typeface="+mn-lt"/>
              </a:rPr>
              <a:t>        </a:t>
            </a:r>
            <a:r>
              <a:rPr lang="fi-FI" dirty="0">
                <a:solidFill>
                  <a:srgbClr val="00B0F0"/>
                </a:solidFill>
                <a:ea typeface="+mn-lt"/>
                <a:cs typeface="+mn-lt"/>
              </a:rPr>
              <a:t>havainnot ryhmästä perustana</a:t>
            </a:r>
          </a:p>
          <a:p>
            <a:pPr marL="285750" indent="-285750">
              <a:buFont typeface="Arial"/>
              <a:buChar char="•"/>
            </a:pPr>
            <a:endParaRPr lang="fi-FI">
              <a:ea typeface="+mn-lt"/>
              <a:cs typeface="+mn-lt"/>
            </a:endParaRPr>
          </a:p>
          <a:p>
            <a:pPr marL="285750" indent="-285750">
              <a:buFont typeface="Arial"/>
              <a:buChar char="•"/>
            </a:pPr>
            <a:r>
              <a:rPr lang="fi-FI" dirty="0">
                <a:ea typeface="+mn-lt"/>
                <a:cs typeface="+mn-lt"/>
              </a:rPr>
              <a:t>Leikkivaihtoehtoja ja leikki-ideoita on esillä kuvina</a:t>
            </a:r>
          </a:p>
          <a:p>
            <a:pPr marL="285750" indent="-285750">
              <a:buFont typeface="Arial"/>
              <a:buChar char="•"/>
            </a:pPr>
            <a:endParaRPr lang="fi-FI">
              <a:ea typeface="+mn-lt"/>
              <a:cs typeface="+mn-lt"/>
            </a:endParaRPr>
          </a:p>
          <a:p>
            <a:pPr marL="285750" indent="-285750">
              <a:buFont typeface="Arial"/>
              <a:buChar char="•"/>
            </a:pPr>
            <a:r>
              <a:rPr lang="fi-FI" dirty="0">
                <a:ea typeface="+mn-lt"/>
                <a:cs typeface="+mn-lt"/>
              </a:rPr>
              <a:t>Aikuinen on lasten tukena leikin suunnittelussa ja aloituksessa</a:t>
            </a:r>
            <a:r>
              <a:rPr lang="fi-FI" dirty="0">
                <a:solidFill>
                  <a:srgbClr val="00B0F0"/>
                </a:solidFill>
                <a:ea typeface="+mn-lt"/>
                <a:cs typeface="+mn-lt"/>
              </a:rPr>
              <a:t>         ja mukana leikkimässä, mallintamassa</a:t>
            </a:r>
          </a:p>
          <a:p>
            <a:pPr marL="285750" indent="-285750">
              <a:buFont typeface="Arial"/>
              <a:buChar char="•"/>
            </a:pPr>
            <a:endParaRPr lang="fi-FI">
              <a:ea typeface="+mn-lt"/>
              <a:cs typeface="+mn-lt"/>
            </a:endParaRPr>
          </a:p>
          <a:p>
            <a:pPr marL="285750" indent="-285750">
              <a:buFont typeface="Arial"/>
              <a:buChar char="•"/>
            </a:pPr>
            <a:r>
              <a:rPr lang="fi-FI" dirty="0">
                <a:ea typeface="+mn-lt"/>
                <a:cs typeface="+mn-lt"/>
              </a:rPr>
              <a:t>Aikuinen tukee kaikkia lapsia leikkiin pääsemisessä heidän tarpeidensa mukaan</a:t>
            </a:r>
          </a:p>
          <a:p>
            <a:pPr marL="285750" indent="-285750">
              <a:buFont typeface="Arial"/>
              <a:buChar char="•"/>
            </a:pPr>
            <a:endParaRPr lang="fi-FI">
              <a:ea typeface="+mn-lt"/>
              <a:cs typeface="+mn-lt"/>
            </a:endParaRPr>
          </a:p>
          <a:p>
            <a:pPr marL="285750" indent="-285750">
              <a:buFont typeface="Arial"/>
              <a:buChar char="•"/>
            </a:pPr>
            <a:r>
              <a:rPr lang="fi-FI" dirty="0">
                <a:ea typeface="+mn-lt"/>
                <a:cs typeface="+mn-lt"/>
              </a:rPr>
              <a:t>Aikuinen havainnoi leikin kulkua</a:t>
            </a:r>
          </a:p>
          <a:p>
            <a:pPr marL="285750" indent="-285750">
              <a:buFont typeface="Arial"/>
              <a:buChar char="•"/>
            </a:pPr>
            <a:endParaRPr lang="fi-FI">
              <a:ea typeface="+mn-lt"/>
              <a:cs typeface="+mn-lt"/>
            </a:endParaRPr>
          </a:p>
          <a:p>
            <a:pPr marL="285750" indent="-285750">
              <a:buFont typeface="Arial"/>
              <a:buChar char="•"/>
            </a:pPr>
            <a:r>
              <a:rPr lang="fi-FI" dirty="0">
                <a:ea typeface="+mn-lt"/>
                <a:cs typeface="+mn-lt"/>
              </a:rPr>
              <a:t>Aikuinen ohjaa ja tukee leikkiä sisällä ja ulkona   </a:t>
            </a:r>
            <a:r>
              <a:rPr lang="fi-FI" dirty="0">
                <a:solidFill>
                  <a:srgbClr val="000000"/>
                </a:solidFill>
                <a:ea typeface="+mn-lt"/>
                <a:cs typeface="+mn-lt"/>
              </a:rPr>
              <a:t>       </a:t>
            </a:r>
            <a:r>
              <a:rPr lang="fi-FI" dirty="0">
                <a:solidFill>
                  <a:srgbClr val="00B0F0"/>
                </a:solidFill>
                <a:ea typeface="+mn-lt"/>
                <a:cs typeface="+mn-lt"/>
              </a:rPr>
              <a:t>kielitietoisuus</a:t>
            </a:r>
          </a:p>
          <a:p>
            <a:pPr marL="285750" indent="-285750">
              <a:buFont typeface="Arial"/>
              <a:buChar char="•"/>
            </a:pPr>
            <a:endParaRPr lang="fi-FI"/>
          </a:p>
          <a:p>
            <a:pPr marL="285750" indent="-285750">
              <a:buFont typeface="Arial"/>
              <a:buChar char="•"/>
            </a:pPr>
            <a:r>
              <a:rPr lang="fi-FI" dirty="0">
                <a:ea typeface="+mn-lt"/>
                <a:cs typeface="+mn-lt"/>
              </a:rPr>
              <a:t>Aikuinen ennakoi ja tukee leikin lopettamista, sekä siirtymää seuraavaan asiaan</a:t>
            </a:r>
            <a:endParaRPr lang="fi-FI" dirty="0">
              <a:cs typeface="Arial"/>
            </a:endParaRPr>
          </a:p>
          <a:p>
            <a:endParaRPr lang="fi-FI">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a:p>
            <a:endParaRPr lang="fi-FI" sz="900">
              <a:cs typeface="Arial"/>
            </a:endParaRPr>
          </a:p>
        </p:txBody>
      </p:sp>
      <p:pic>
        <p:nvPicPr>
          <p:cNvPr id="6" name="Kuva 6">
            <a:extLst>
              <a:ext uri="{FF2B5EF4-FFF2-40B4-BE49-F238E27FC236}">
                <a16:creationId xmlns:a16="http://schemas.microsoft.com/office/drawing/2014/main" id="{A64CC979-DFBA-B03B-795F-E737A819898E}"/>
              </a:ext>
            </a:extLst>
          </p:cNvPr>
          <p:cNvPicPr>
            <a:picLocks noChangeAspect="1"/>
          </p:cNvPicPr>
          <p:nvPr/>
        </p:nvPicPr>
        <p:blipFill>
          <a:blip r:embed="rId2"/>
          <a:stretch>
            <a:fillRect/>
          </a:stretch>
        </p:blipFill>
        <p:spPr>
          <a:xfrm>
            <a:off x="7233725" y="507268"/>
            <a:ext cx="897154" cy="750788"/>
          </a:xfrm>
          <a:prstGeom prst="rect">
            <a:avLst/>
          </a:prstGeom>
        </p:spPr>
      </p:pic>
      <p:pic>
        <p:nvPicPr>
          <p:cNvPr id="9" name="Kuva 9" descr="Kuva, joka sisältää kohteen teksti&#10;&#10;Kuvaus luotu automaattisesti">
            <a:extLst>
              <a:ext uri="{FF2B5EF4-FFF2-40B4-BE49-F238E27FC236}">
                <a16:creationId xmlns:a16="http://schemas.microsoft.com/office/drawing/2014/main" id="{507A9C5F-A961-3EA7-3008-06B3492B943B}"/>
              </a:ext>
            </a:extLst>
          </p:cNvPr>
          <p:cNvPicPr>
            <a:picLocks noGrp="1" noChangeAspect="1"/>
          </p:cNvPicPr>
          <p:nvPr>
            <p:ph idx="1"/>
          </p:nvPr>
        </p:nvPicPr>
        <p:blipFill>
          <a:blip r:embed="rId3"/>
          <a:stretch>
            <a:fillRect/>
          </a:stretch>
        </p:blipFill>
        <p:spPr>
          <a:xfrm>
            <a:off x="285209" y="414409"/>
            <a:ext cx="2483736" cy="1090104"/>
          </a:xfrm>
        </p:spPr>
      </p:pic>
      <p:sp>
        <p:nvSpPr>
          <p:cNvPr id="3" name="Nuoli: Oikea 2">
            <a:extLst>
              <a:ext uri="{FF2B5EF4-FFF2-40B4-BE49-F238E27FC236}">
                <a16:creationId xmlns:a16="http://schemas.microsoft.com/office/drawing/2014/main" id="{3E199604-4139-73C5-BB37-3BE0B5006E92}"/>
              </a:ext>
            </a:extLst>
          </p:cNvPr>
          <p:cNvSpPr/>
          <p:nvPr/>
        </p:nvSpPr>
        <p:spPr>
          <a:xfrm>
            <a:off x="6321759" y="2302387"/>
            <a:ext cx="573891" cy="22122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Nuoli: Oikea 3">
            <a:extLst>
              <a:ext uri="{FF2B5EF4-FFF2-40B4-BE49-F238E27FC236}">
                <a16:creationId xmlns:a16="http://schemas.microsoft.com/office/drawing/2014/main" id="{2B1F314F-0278-E052-3238-DF21111A8B8C}"/>
              </a:ext>
            </a:extLst>
          </p:cNvPr>
          <p:cNvSpPr/>
          <p:nvPr/>
        </p:nvSpPr>
        <p:spPr>
          <a:xfrm>
            <a:off x="5636782" y="5022893"/>
            <a:ext cx="489224" cy="230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Nuoli: Oikea 6">
            <a:extLst>
              <a:ext uri="{FF2B5EF4-FFF2-40B4-BE49-F238E27FC236}">
                <a16:creationId xmlns:a16="http://schemas.microsoft.com/office/drawing/2014/main" id="{591B2978-6C1D-77D3-26C7-C0BA8CDEC79A}"/>
              </a:ext>
            </a:extLst>
          </p:cNvPr>
          <p:cNvSpPr/>
          <p:nvPr/>
        </p:nvSpPr>
        <p:spPr>
          <a:xfrm>
            <a:off x="7180277" y="3384605"/>
            <a:ext cx="444019" cy="21743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82584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2D61DF81-A670-7C7C-E75E-5EE665345660}"/>
              </a:ext>
            </a:extLst>
          </p:cNvPr>
          <p:cNvSpPr txBox="1"/>
          <p:nvPr/>
        </p:nvSpPr>
        <p:spPr>
          <a:xfrm>
            <a:off x="960182" y="328922"/>
            <a:ext cx="10273953" cy="2137826"/>
          </a:xfrm>
          <a:prstGeom prst="rect">
            <a:avLst/>
          </a:prstGeom>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457200">
              <a:lnSpc>
                <a:spcPct val="80000"/>
              </a:lnSpc>
              <a:spcBef>
                <a:spcPct val="0"/>
              </a:spcBef>
              <a:spcAft>
                <a:spcPts val="600"/>
              </a:spcAft>
            </a:pPr>
            <a:r>
              <a:rPr lang="fi-FI" sz="3200" b="1">
                <a:latin typeface="+mj-lt"/>
                <a:ea typeface="+mj-ea"/>
                <a:cs typeface="+mj-cs"/>
              </a:rPr>
              <a:t>Vinkki:</a:t>
            </a:r>
            <a:endParaRPr lang="fi-FI" sz="3200"/>
          </a:p>
          <a:p>
            <a:pPr defTabSz="457200">
              <a:lnSpc>
                <a:spcPct val="80000"/>
              </a:lnSpc>
              <a:spcBef>
                <a:spcPct val="0"/>
              </a:spcBef>
              <a:spcAft>
                <a:spcPts val="600"/>
              </a:spcAft>
            </a:pPr>
            <a:endParaRPr lang="fi-FI" sz="3200" b="1">
              <a:latin typeface="+mj-lt"/>
              <a:ea typeface="+mj-ea"/>
              <a:cs typeface="+mj-cs"/>
            </a:endParaRPr>
          </a:p>
          <a:p>
            <a:pPr defTabSz="457200">
              <a:lnSpc>
                <a:spcPct val="80000"/>
              </a:lnSpc>
              <a:spcBef>
                <a:spcPct val="0"/>
              </a:spcBef>
              <a:spcAft>
                <a:spcPts val="600"/>
              </a:spcAft>
            </a:pPr>
            <a:r>
              <a:rPr lang="fi-FI" sz="2400" b="1">
                <a:latin typeface="+mj-lt"/>
                <a:ea typeface="+mj-ea"/>
                <a:cs typeface="+mj-cs"/>
              </a:rPr>
              <a:t>Lukeva</a:t>
            </a:r>
            <a:r>
              <a:rPr lang="fi-FI" sz="2400" b="1" kern="1200">
                <a:latin typeface="+mj-lt"/>
                <a:ea typeface="+mj-ea"/>
                <a:cs typeface="+mj-cs"/>
              </a:rPr>
              <a:t> Kouvola hankkeella</a:t>
            </a:r>
            <a:r>
              <a:rPr lang="fi-FI" sz="2400" b="1">
                <a:latin typeface="+mj-lt"/>
                <a:ea typeface="+mj-ea"/>
                <a:cs typeface="+mj-cs"/>
              </a:rPr>
              <a:t> on</a:t>
            </a:r>
            <a:r>
              <a:rPr lang="fi-FI" sz="2400" b="1" kern="1200">
                <a:latin typeface="+mj-lt"/>
                <a:ea typeface="+mj-ea"/>
                <a:cs typeface="+mj-cs"/>
              </a:rPr>
              <a:t> päiväkoteihin lainattavissa oleva iltasatulaatikko, jonka tavoitteena on lisätä lasten ja perheiden lukemista ja yhdessäoloa. 1-3 </a:t>
            </a:r>
            <a:r>
              <a:rPr lang="fi-FI" sz="2400" b="1" kern="1200" err="1">
                <a:latin typeface="+mj-lt"/>
                <a:ea typeface="+mj-ea"/>
                <a:cs typeface="+mj-cs"/>
              </a:rPr>
              <a:t>vuotialle</a:t>
            </a:r>
            <a:r>
              <a:rPr lang="fi-FI" sz="2400" b="1">
                <a:latin typeface="+mj-lt"/>
                <a:ea typeface="+mj-ea"/>
                <a:cs typeface="+mj-cs"/>
              </a:rPr>
              <a:t> on</a:t>
            </a:r>
            <a:r>
              <a:rPr lang="fi-FI" sz="2400" b="1" kern="1200">
                <a:latin typeface="+mj-lt"/>
                <a:ea typeface="+mj-ea"/>
                <a:cs typeface="+mj-cs"/>
              </a:rPr>
              <a:t> oma iltasatulaatikko.</a:t>
            </a:r>
            <a:endParaRPr lang="fi-FI">
              <a:ea typeface="+mj-ea"/>
              <a:cs typeface="+mj-cs"/>
            </a:endParaRPr>
          </a:p>
          <a:p>
            <a:pPr defTabSz="457200">
              <a:lnSpc>
                <a:spcPct val="80000"/>
              </a:lnSpc>
              <a:spcBef>
                <a:spcPct val="0"/>
              </a:spcBef>
              <a:spcAft>
                <a:spcPts val="600"/>
              </a:spcAft>
            </a:pPr>
            <a:r>
              <a:rPr lang="fi-FI" sz="2400">
                <a:ea typeface="+mn-lt"/>
                <a:cs typeface="+mn-lt"/>
                <a:hlinkClick r:id="rId2"/>
              </a:rPr>
              <a:t>Iltasatulaatikko (peda.net)</a:t>
            </a:r>
          </a:p>
          <a:p>
            <a:pPr defTabSz="457200">
              <a:lnSpc>
                <a:spcPct val="80000"/>
              </a:lnSpc>
              <a:spcBef>
                <a:spcPct val="0"/>
              </a:spcBef>
              <a:spcAft>
                <a:spcPts val="600"/>
              </a:spcAft>
            </a:pPr>
            <a:endParaRPr lang="fi-FI" sz="2400">
              <a:ea typeface="+mj-ea"/>
              <a:cs typeface="Arial"/>
            </a:endParaRPr>
          </a:p>
        </p:txBody>
      </p:sp>
      <p:pic>
        <p:nvPicPr>
          <p:cNvPr id="4" name="Kuva 4" descr="Kuva, joka sisältää kohteen teksti, kirja, sisä-, hylly&#10;&#10;Kuvaus luotu automaattisesti">
            <a:extLst>
              <a:ext uri="{FF2B5EF4-FFF2-40B4-BE49-F238E27FC236}">
                <a16:creationId xmlns:a16="http://schemas.microsoft.com/office/drawing/2014/main" id="{5D5EDA0B-05CE-5409-C688-0BA7512245DD}"/>
              </a:ext>
            </a:extLst>
          </p:cNvPr>
          <p:cNvPicPr>
            <a:picLocks noGrp="1" noChangeAspect="1"/>
          </p:cNvPicPr>
          <p:nvPr>
            <p:ph idx="1"/>
          </p:nvPr>
        </p:nvPicPr>
        <p:blipFill rotWithShape="1">
          <a:blip r:embed="rId3"/>
          <a:srcRect t="11067" b="11067"/>
          <a:stretch/>
        </p:blipFill>
        <p:spPr>
          <a:xfrm>
            <a:off x="1571663" y="2741336"/>
            <a:ext cx="9060398" cy="3176668"/>
          </a:xfrm>
          <a:noFill/>
        </p:spPr>
      </p:pic>
    </p:spTree>
    <p:extLst>
      <p:ext uri="{BB962C8B-B14F-4D97-AF65-F5344CB8AC3E}">
        <p14:creationId xmlns:p14="http://schemas.microsoft.com/office/powerpoint/2010/main" val="1787371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F67A2F79-C261-5A4D-2EFB-99E8762D6212}"/>
              </a:ext>
            </a:extLst>
          </p:cNvPr>
          <p:cNvSpPr>
            <a:spLocks noGrp="1"/>
          </p:cNvSpPr>
          <p:nvPr>
            <p:ph idx="1"/>
          </p:nvPr>
        </p:nvSpPr>
        <p:spPr>
          <a:xfrm>
            <a:off x="960183" y="794004"/>
            <a:ext cx="4877579" cy="5857245"/>
          </a:xfrm>
        </p:spPr>
        <p:txBody>
          <a:bodyPr/>
          <a:lstStyle/>
          <a:p>
            <a:pPr marL="179070" lvl="1" indent="0">
              <a:buNone/>
            </a:pPr>
            <a:r>
              <a:rPr lang="en-US" sz="3600" b="1" err="1">
                <a:cs typeface="Arial"/>
              </a:rPr>
              <a:t>Vinkki</a:t>
            </a:r>
            <a:r>
              <a:rPr lang="en-US" sz="3600" b="1">
                <a:cs typeface="Arial"/>
              </a:rPr>
              <a:t>:</a:t>
            </a:r>
            <a:endParaRPr lang="fi-FI" b="1">
              <a:cs typeface="Arial"/>
            </a:endParaRPr>
          </a:p>
        </p:txBody>
      </p:sp>
      <p:pic>
        <p:nvPicPr>
          <p:cNvPr id="3" name="Kuva 3" descr="Kuva, joka sisältää kohteen teksti&#10;&#10;Kuvaus luotu automaattisesti">
            <a:extLst>
              <a:ext uri="{FF2B5EF4-FFF2-40B4-BE49-F238E27FC236}">
                <a16:creationId xmlns:a16="http://schemas.microsoft.com/office/drawing/2014/main" id="{54CFC3F7-9CCD-E8EC-93F0-DD7ED75C46B4}"/>
              </a:ext>
            </a:extLst>
          </p:cNvPr>
          <p:cNvPicPr>
            <a:picLocks noChangeAspect="1"/>
          </p:cNvPicPr>
          <p:nvPr/>
        </p:nvPicPr>
        <p:blipFill rotWithShape="1">
          <a:blip r:embed="rId2"/>
          <a:srcRect t="4828" r="2" b="21478"/>
          <a:stretch/>
        </p:blipFill>
        <p:spPr>
          <a:xfrm>
            <a:off x="6096397" y="848413"/>
            <a:ext cx="6095603" cy="6009587"/>
          </a:xfrm>
          <a:prstGeom prst="parallelogram">
            <a:avLst>
              <a:gd name="adj" fmla="val 7412"/>
            </a:avLst>
          </a:prstGeom>
          <a:noFill/>
        </p:spPr>
      </p:pic>
      <p:sp>
        <p:nvSpPr>
          <p:cNvPr id="10" name="Title 3">
            <a:extLst>
              <a:ext uri="{FF2B5EF4-FFF2-40B4-BE49-F238E27FC236}">
                <a16:creationId xmlns:a16="http://schemas.microsoft.com/office/drawing/2014/main" id="{58F63653-0FD2-5FCE-F8F5-85A811293D7A}"/>
              </a:ext>
            </a:extLst>
          </p:cNvPr>
          <p:cNvSpPr>
            <a:spLocks noGrp="1"/>
          </p:cNvSpPr>
          <p:nvPr>
            <p:ph type="title"/>
          </p:nvPr>
        </p:nvSpPr>
        <p:spPr>
          <a:xfrm>
            <a:off x="541615" y="1431356"/>
            <a:ext cx="4915208" cy="1303752"/>
          </a:xfrm>
        </p:spPr>
        <p:txBody>
          <a:bodyPr/>
          <a:lstStyle/>
          <a:p>
            <a:r>
              <a:rPr lang="en-US" sz="2400" dirty="0" err="1"/>
              <a:t>Sanavaraston</a:t>
            </a:r>
            <a:r>
              <a:rPr lang="en-US" sz="2400" dirty="0"/>
              <a:t> ja </a:t>
            </a:r>
            <a:r>
              <a:rPr lang="en-US" sz="2400" dirty="0" err="1"/>
              <a:t>kerronnan</a:t>
            </a:r>
            <a:r>
              <a:rPr lang="en-US" sz="2400" dirty="0"/>
              <a:t> </a:t>
            </a:r>
            <a:r>
              <a:rPr lang="en-US" sz="2400" dirty="0" err="1"/>
              <a:t>tukena</a:t>
            </a:r>
            <a:r>
              <a:rPr lang="en-US" sz="2400" dirty="0"/>
              <a:t> mm. </a:t>
            </a:r>
            <a:r>
              <a:rPr lang="en-US" sz="2400" dirty="0" err="1"/>
              <a:t>laulut</a:t>
            </a:r>
            <a:r>
              <a:rPr lang="en-US" sz="2400" dirty="0"/>
              <a:t>, </a:t>
            </a:r>
            <a:r>
              <a:rPr lang="en-US" sz="2400" dirty="0" err="1"/>
              <a:t>laulupiirtäminen</a:t>
            </a:r>
            <a:r>
              <a:rPr lang="en-US" sz="2400" dirty="0"/>
              <a:t>, </a:t>
            </a:r>
            <a:r>
              <a:rPr lang="en-US" sz="2400" dirty="0" err="1"/>
              <a:t>lorut</a:t>
            </a:r>
            <a:r>
              <a:rPr lang="en-US" sz="2400" dirty="0"/>
              <a:t>, </a:t>
            </a:r>
            <a:r>
              <a:rPr lang="en-US" sz="2400" dirty="0" err="1"/>
              <a:t>runot</a:t>
            </a:r>
            <a:r>
              <a:rPr lang="en-US" sz="2400" dirty="0"/>
              <a:t> ja </a:t>
            </a:r>
            <a:r>
              <a:rPr lang="en-US" sz="2400" dirty="0" err="1"/>
              <a:t>sadut</a:t>
            </a:r>
            <a:r>
              <a:rPr lang="en-US" sz="2400" dirty="0"/>
              <a:t>, </a:t>
            </a:r>
            <a:r>
              <a:rPr lang="en-US" sz="2400" dirty="0" err="1"/>
              <a:t>saduttaminen</a:t>
            </a:r>
            <a:r>
              <a:rPr lang="en-US" sz="2400" dirty="0"/>
              <a:t> </a:t>
            </a:r>
            <a:r>
              <a:rPr lang="en-US" sz="2400" dirty="0" err="1"/>
              <a:t>sekä</a:t>
            </a:r>
            <a:r>
              <a:rPr lang="en-US" sz="2400" dirty="0"/>
              <a:t> </a:t>
            </a:r>
            <a:r>
              <a:rPr lang="en-US" sz="2400" dirty="0" err="1"/>
              <a:t>roolileikit</a:t>
            </a:r>
            <a:r>
              <a:rPr lang="en-US" sz="2400" dirty="0"/>
              <a:t> ja </a:t>
            </a:r>
            <a:r>
              <a:rPr lang="en-US" sz="2400" dirty="0" err="1"/>
              <a:t>nukketeatteri</a:t>
            </a:r>
            <a:r>
              <a:rPr lang="en-US" sz="2400" dirty="0"/>
              <a:t>.</a:t>
            </a:r>
            <a:br>
              <a:rPr lang="en-US" dirty="0"/>
            </a:br>
            <a:br>
              <a:rPr lang="en-US" dirty="0"/>
            </a:br>
            <a:endParaRPr lang="en-US" sz="2400"/>
          </a:p>
        </p:txBody>
      </p:sp>
      <p:sp>
        <p:nvSpPr>
          <p:cNvPr id="2" name="Tekstiruutu 1">
            <a:extLst>
              <a:ext uri="{FF2B5EF4-FFF2-40B4-BE49-F238E27FC236}">
                <a16:creationId xmlns:a16="http://schemas.microsoft.com/office/drawing/2014/main" id="{60A217BC-B415-953B-93A4-8595AD877A79}"/>
              </a:ext>
            </a:extLst>
          </p:cNvPr>
          <p:cNvSpPr txBox="1"/>
          <p:nvPr/>
        </p:nvSpPr>
        <p:spPr>
          <a:xfrm>
            <a:off x="408214" y="2728850"/>
            <a:ext cx="5479967" cy="332398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endParaRPr lang="fi-FI" dirty="0">
              <a:cs typeface="Arial"/>
            </a:endParaRPr>
          </a:p>
          <a:p>
            <a:r>
              <a:rPr lang="fi-FI" dirty="0">
                <a:cs typeface="Arial"/>
              </a:rPr>
              <a:t>Oppimista tukeva ja mahdollistava vuorovaikutus tarkoittaa myös sitä, että lapsi saa aikuiselta kielellisen mallin, joka tukee sanaston ja kielen kehitystä. Ryhmän aikuisten ja vertaisten mallista lapsi oppii sanoja myös sosiaalisia taitoja ja vastavuoroista kommunikointia. Varhaiskasvatuksen ammattilaiset tukevat lapsen sanavaraston kehittymistä vastaamalla lapsen vuorovaikutusaloitteisiin, nimeämällä asioita sekä lukemalla, </a:t>
            </a:r>
            <a:r>
              <a:rPr lang="fi-FI" dirty="0" err="1">
                <a:cs typeface="Arial"/>
              </a:rPr>
              <a:t>loruttelemalla</a:t>
            </a:r>
            <a:r>
              <a:rPr lang="fi-FI" dirty="0">
                <a:cs typeface="Arial"/>
              </a:rPr>
              <a:t> ja laulamalla lapsen kanssa (Pienet tuetut askeleet)</a:t>
            </a:r>
            <a:endParaRPr lang="fi-FI" dirty="0"/>
          </a:p>
        </p:txBody>
      </p:sp>
    </p:spTree>
    <p:extLst>
      <p:ext uri="{BB962C8B-B14F-4D97-AF65-F5344CB8AC3E}">
        <p14:creationId xmlns:p14="http://schemas.microsoft.com/office/powerpoint/2010/main" val="3083247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01F27D-62EE-10B4-DB5F-2825B0C1FA4E}"/>
              </a:ext>
            </a:extLst>
          </p:cNvPr>
          <p:cNvSpPr>
            <a:spLocks noGrp="1"/>
          </p:cNvSpPr>
          <p:nvPr>
            <p:ph type="title"/>
          </p:nvPr>
        </p:nvSpPr>
        <p:spPr>
          <a:xfrm>
            <a:off x="4784559" y="1258479"/>
            <a:ext cx="6449576" cy="4078771"/>
          </a:xfrm>
        </p:spPr>
        <p:txBody>
          <a:bodyPr/>
          <a:lstStyle/>
          <a:p>
            <a:r>
              <a:rPr lang="fi-FI" sz="3600"/>
              <a:t>Vinkki:</a:t>
            </a:r>
            <a:br>
              <a:rPr lang="fi-FI"/>
            </a:br>
            <a:r>
              <a:rPr lang="fi-FI" sz="2400" err="1"/>
              <a:t>Hääräämön</a:t>
            </a:r>
            <a:r>
              <a:rPr lang="fi-FI" sz="2400"/>
              <a:t> lorukortit</a:t>
            </a:r>
            <a:br>
              <a:rPr lang="fi-FI" sz="2400"/>
            </a:br>
            <a:br>
              <a:rPr lang="fi-FI"/>
            </a:br>
            <a:br>
              <a:rPr lang="fi-FI" sz="2000" b="0"/>
            </a:br>
            <a:r>
              <a:rPr lang="fi-FI" sz="2000" b="0">
                <a:ea typeface="+mj-lt"/>
                <a:cs typeface="+mj-lt"/>
                <a:hlinkClick r:id="rId2"/>
              </a:rPr>
              <a:t>Lorukortteja (peda.net)</a:t>
            </a:r>
            <a:br>
              <a:rPr lang="fi-FI" sz="2000" b="0"/>
            </a:br>
            <a:br>
              <a:rPr lang="fi-FI" sz="2000"/>
            </a:br>
            <a:r>
              <a:rPr lang="fi-FI" sz="2000" b="0">
                <a:ea typeface="+mj-lt"/>
                <a:cs typeface="+mj-lt"/>
                <a:hlinkClick r:id="rId3"/>
              </a:rPr>
              <a:t>https://www.haaraamo.fi/2021/02/tulosta-lorukortteja-pdf-lorupussin-kuvallinen-ompeluohje.html</a:t>
            </a:r>
            <a:endParaRPr lang="fi-FI" sz="2000"/>
          </a:p>
        </p:txBody>
      </p:sp>
      <p:pic>
        <p:nvPicPr>
          <p:cNvPr id="3" name="Kuva 3" descr="Kuva, joka sisältää kohteen diagrammi, teksti&#10;&#10;Kuvaus luotu automaattisesti">
            <a:extLst>
              <a:ext uri="{FF2B5EF4-FFF2-40B4-BE49-F238E27FC236}">
                <a16:creationId xmlns:a16="http://schemas.microsoft.com/office/drawing/2014/main" id="{3F43ACD9-0A4B-5D98-7D1F-A28BDFC61848}"/>
              </a:ext>
            </a:extLst>
          </p:cNvPr>
          <p:cNvPicPr>
            <a:picLocks noChangeAspect="1"/>
          </p:cNvPicPr>
          <p:nvPr/>
        </p:nvPicPr>
        <p:blipFill>
          <a:blip r:embed="rId4"/>
          <a:stretch>
            <a:fillRect/>
          </a:stretch>
        </p:blipFill>
        <p:spPr>
          <a:xfrm>
            <a:off x="828136" y="874802"/>
            <a:ext cx="3533954" cy="5295301"/>
          </a:xfrm>
          <a:prstGeom prst="rect">
            <a:avLst/>
          </a:prstGeom>
        </p:spPr>
      </p:pic>
    </p:spTree>
    <p:extLst>
      <p:ext uri="{BB962C8B-B14F-4D97-AF65-F5344CB8AC3E}">
        <p14:creationId xmlns:p14="http://schemas.microsoft.com/office/powerpoint/2010/main" val="7509980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6ED7E9EC-CB95-7468-8036-3B09BE65563E}"/>
              </a:ext>
            </a:extLst>
          </p:cNvPr>
          <p:cNvSpPr>
            <a:spLocks noGrp="1"/>
          </p:cNvSpPr>
          <p:nvPr>
            <p:ph idx="1"/>
          </p:nvPr>
        </p:nvSpPr>
        <p:spPr>
          <a:xfrm>
            <a:off x="260003" y="1442994"/>
            <a:ext cx="5184357" cy="4935971"/>
          </a:xfrm>
        </p:spPr>
        <p:txBody>
          <a:bodyPr anchor="t">
            <a:normAutofit fontScale="77500" lnSpcReduction="20000"/>
          </a:bodyPr>
          <a:lstStyle/>
          <a:p>
            <a:pPr marL="133985" indent="-133985">
              <a:lnSpc>
                <a:spcPct val="90000"/>
              </a:lnSpc>
              <a:spcAft>
                <a:spcPts val="600"/>
              </a:spcAft>
            </a:pPr>
            <a:endParaRPr lang="fi-FI" sz="1600">
              <a:cs typeface="Arial"/>
            </a:endParaRPr>
          </a:p>
          <a:p>
            <a:pPr marL="133985" indent="-133985">
              <a:lnSpc>
                <a:spcPct val="90000"/>
              </a:lnSpc>
              <a:spcAft>
                <a:spcPts val="600"/>
              </a:spcAft>
            </a:pPr>
            <a:endParaRPr lang="fi-FI" sz="1800" b="1" dirty="0">
              <a:cs typeface="Arial"/>
            </a:endParaRPr>
          </a:p>
          <a:p>
            <a:pPr marL="133985" indent="-133985">
              <a:lnSpc>
                <a:spcPct val="90000"/>
              </a:lnSpc>
              <a:spcAft>
                <a:spcPts val="600"/>
              </a:spcAft>
            </a:pPr>
            <a:r>
              <a:rPr lang="fi-FI" sz="1800" b="1" dirty="0"/>
              <a:t>Yhteiset tilanteet ovat tärkeä ja yksi osa varhaiskasvatuksen pedagogiikkaa. </a:t>
            </a:r>
            <a:endParaRPr lang="fi-FI" sz="1800" b="1" dirty="0">
              <a:cs typeface="Arial"/>
            </a:endParaRPr>
          </a:p>
          <a:p>
            <a:pPr marL="133985" indent="-133985">
              <a:lnSpc>
                <a:spcPct val="90000"/>
              </a:lnSpc>
              <a:spcAft>
                <a:spcPts val="600"/>
              </a:spcAft>
            </a:pPr>
            <a:endParaRPr lang="fi-FI" sz="1800" b="1" dirty="0">
              <a:cs typeface="Arial"/>
            </a:endParaRPr>
          </a:p>
          <a:p>
            <a:pPr marL="133985" indent="-133985">
              <a:lnSpc>
                <a:spcPct val="90000"/>
              </a:lnSpc>
              <a:spcAft>
                <a:spcPts val="600"/>
              </a:spcAft>
            </a:pPr>
            <a:r>
              <a:rPr lang="fi-FI" sz="1800" b="1" dirty="0"/>
              <a:t>Yhteiset tilanteet voidaan jo alun alkaen toteuttaa pienessä ryhmässä, jolloin lasta aktivoiva pedagogiikka lisääntyy. </a:t>
            </a:r>
            <a:endParaRPr lang="fi-FI" sz="1800" b="1" dirty="0">
              <a:cs typeface="Arial"/>
            </a:endParaRPr>
          </a:p>
          <a:p>
            <a:pPr marL="133985" indent="-133985">
              <a:lnSpc>
                <a:spcPct val="90000"/>
              </a:lnSpc>
              <a:spcAft>
                <a:spcPts val="600"/>
              </a:spcAft>
            </a:pPr>
            <a:endParaRPr lang="fi-FI" sz="1800" b="1" dirty="0">
              <a:cs typeface="Arial"/>
            </a:endParaRPr>
          </a:p>
          <a:p>
            <a:pPr marL="133985" indent="-133985">
              <a:lnSpc>
                <a:spcPct val="90000"/>
              </a:lnSpc>
              <a:spcAft>
                <a:spcPts val="600"/>
              </a:spcAft>
            </a:pPr>
            <a:r>
              <a:rPr lang="fi-FI" sz="1800" b="1" dirty="0"/>
              <a:t>Lapsen on kuitenkin hyvä tuntea kuuluvansa johonkin ryhmään. </a:t>
            </a:r>
            <a:endParaRPr lang="fi-FI" sz="1800" b="1" dirty="0">
              <a:cs typeface="Arial"/>
            </a:endParaRPr>
          </a:p>
          <a:p>
            <a:pPr marL="133985" indent="-133985">
              <a:lnSpc>
                <a:spcPct val="90000"/>
              </a:lnSpc>
              <a:spcAft>
                <a:spcPts val="600"/>
              </a:spcAft>
            </a:pPr>
            <a:endParaRPr lang="fi-FI" sz="1800" b="1" dirty="0">
              <a:cs typeface="Arial"/>
            </a:endParaRPr>
          </a:p>
          <a:p>
            <a:pPr marL="133985" indent="-133985">
              <a:lnSpc>
                <a:spcPct val="90000"/>
              </a:lnSpc>
              <a:spcAft>
                <a:spcPts val="600"/>
              </a:spcAft>
            </a:pPr>
            <a:r>
              <a:rPr lang="fi-FI" sz="1800" b="1" dirty="0"/>
              <a:t>Suunnittelussa ja toteutuksessa olisikin otettava huomioon, miten erilaisilla tavoilla yhteiseen toimintaan voidaan liittyä.</a:t>
            </a:r>
            <a:endParaRPr lang="fi-FI" sz="1800" b="1" dirty="0">
              <a:cs typeface="Arial"/>
            </a:endParaRPr>
          </a:p>
          <a:p>
            <a:pPr marL="133985" indent="-133985">
              <a:lnSpc>
                <a:spcPct val="90000"/>
              </a:lnSpc>
              <a:spcAft>
                <a:spcPts val="600"/>
              </a:spcAft>
            </a:pPr>
            <a:endParaRPr lang="fi-FI" sz="1800" b="1" dirty="0">
              <a:cs typeface="Arial"/>
            </a:endParaRPr>
          </a:p>
          <a:p>
            <a:pPr marL="133985" indent="-133985">
              <a:lnSpc>
                <a:spcPct val="90000"/>
              </a:lnSpc>
              <a:spcAft>
                <a:spcPts val="600"/>
              </a:spcAft>
            </a:pPr>
            <a:endParaRPr lang="fi-FI" sz="1800" b="1" dirty="0">
              <a:cs typeface="Arial"/>
            </a:endParaRPr>
          </a:p>
          <a:p>
            <a:pPr marL="133985" indent="-133985">
              <a:lnSpc>
                <a:spcPct val="90000"/>
              </a:lnSpc>
              <a:spcAft>
                <a:spcPts val="600"/>
              </a:spcAft>
            </a:pPr>
            <a:r>
              <a:rPr lang="fi-FI" sz="1800" b="1" dirty="0">
                <a:cs typeface="Arial"/>
              </a:rPr>
              <a:t>YHTEISÖLLISYYS = OSALLISUUS</a:t>
            </a:r>
          </a:p>
          <a:p>
            <a:pPr marL="133985" indent="-133985">
              <a:lnSpc>
                <a:spcPct val="90000"/>
              </a:lnSpc>
              <a:spcAft>
                <a:spcPts val="600"/>
              </a:spcAft>
            </a:pPr>
            <a:endParaRPr lang="fi-FI" sz="1800" b="1" dirty="0">
              <a:cs typeface="Arial"/>
            </a:endParaRPr>
          </a:p>
          <a:p>
            <a:pPr marL="133985" indent="-133985">
              <a:lnSpc>
                <a:spcPct val="90000"/>
              </a:lnSpc>
              <a:spcAft>
                <a:spcPts val="600"/>
              </a:spcAft>
            </a:pPr>
            <a:r>
              <a:rPr lang="fi-FI" sz="1800" b="1" dirty="0">
                <a:cs typeface="Arial"/>
              </a:rPr>
              <a:t>AINA VÄLILLÄ ON HYVÄ TOIMIA MYÖS ISOMMASSA RYHMÄSSÄ!</a:t>
            </a:r>
          </a:p>
          <a:p>
            <a:pPr marL="133985" indent="-133985">
              <a:lnSpc>
                <a:spcPct val="90000"/>
              </a:lnSpc>
              <a:spcAft>
                <a:spcPts val="600"/>
              </a:spcAft>
            </a:pPr>
            <a:endParaRPr lang="fi-FI" sz="1600">
              <a:cs typeface="Arial"/>
            </a:endParaRPr>
          </a:p>
          <a:p>
            <a:pPr marL="133985" indent="-133985">
              <a:lnSpc>
                <a:spcPct val="90000"/>
              </a:lnSpc>
              <a:spcAft>
                <a:spcPts val="600"/>
              </a:spcAft>
            </a:pPr>
            <a:endParaRPr lang="fi-FI" sz="1300">
              <a:cs typeface="Arial"/>
            </a:endParaRPr>
          </a:p>
          <a:p>
            <a:pPr marL="133985" indent="-133985">
              <a:lnSpc>
                <a:spcPct val="90000"/>
              </a:lnSpc>
              <a:spcAft>
                <a:spcPts val="600"/>
              </a:spcAft>
            </a:pPr>
            <a:endParaRPr lang="fi-FI" sz="1300">
              <a:cs typeface="Arial"/>
            </a:endParaRPr>
          </a:p>
          <a:p>
            <a:pPr marL="133985" indent="-133985">
              <a:lnSpc>
                <a:spcPct val="90000"/>
              </a:lnSpc>
              <a:spcAft>
                <a:spcPts val="600"/>
              </a:spcAft>
            </a:pPr>
            <a:endParaRPr lang="fi-FI" sz="1300">
              <a:cs typeface="Arial"/>
            </a:endParaRPr>
          </a:p>
          <a:p>
            <a:pPr marL="0" indent="0">
              <a:lnSpc>
                <a:spcPct val="90000"/>
              </a:lnSpc>
              <a:spcAft>
                <a:spcPts val="600"/>
              </a:spcAft>
              <a:buNone/>
            </a:pPr>
            <a:endParaRPr lang="fi-FI" sz="1300"/>
          </a:p>
          <a:p>
            <a:pPr marL="0" indent="0">
              <a:lnSpc>
                <a:spcPct val="90000"/>
              </a:lnSpc>
              <a:spcAft>
                <a:spcPts val="600"/>
              </a:spcAft>
              <a:buNone/>
            </a:pPr>
            <a:r>
              <a:rPr lang="fi-FI" sz="1300" dirty="0"/>
              <a:t>               </a:t>
            </a:r>
            <a:endParaRPr lang="fi-FI" sz="1300" dirty="0">
              <a:cs typeface="Arial"/>
            </a:endParaRPr>
          </a:p>
        </p:txBody>
      </p:sp>
      <p:pic>
        <p:nvPicPr>
          <p:cNvPr id="6" name="Kuva 6" descr="Kuva, joka sisältää kohteen sisä-, useita&#10;&#10;Kuvaus luotu automaattisesti">
            <a:extLst>
              <a:ext uri="{FF2B5EF4-FFF2-40B4-BE49-F238E27FC236}">
                <a16:creationId xmlns:a16="http://schemas.microsoft.com/office/drawing/2014/main" id="{84EF3D1E-A1CE-1222-FEDC-F0BBB9186372}"/>
              </a:ext>
            </a:extLst>
          </p:cNvPr>
          <p:cNvPicPr>
            <a:picLocks noChangeAspect="1"/>
          </p:cNvPicPr>
          <p:nvPr/>
        </p:nvPicPr>
        <p:blipFill rotWithShape="1">
          <a:blip r:embed="rId2"/>
          <a:srcRect l="18554" r="16278" b="2"/>
          <a:stretch/>
        </p:blipFill>
        <p:spPr>
          <a:xfrm>
            <a:off x="5532319" y="828619"/>
            <a:ext cx="6392486" cy="5821562"/>
          </a:xfrm>
          <a:prstGeom prst="parallelogram">
            <a:avLst>
              <a:gd name="adj" fmla="val 7412"/>
            </a:avLst>
          </a:prstGeom>
          <a:noFill/>
        </p:spPr>
      </p:pic>
      <p:sp>
        <p:nvSpPr>
          <p:cNvPr id="2" name="Otsikko 1">
            <a:extLst>
              <a:ext uri="{FF2B5EF4-FFF2-40B4-BE49-F238E27FC236}">
                <a16:creationId xmlns:a16="http://schemas.microsoft.com/office/drawing/2014/main" id="{1DD3B147-95B5-8EA4-81B4-FC44B9DAE9E7}"/>
              </a:ext>
            </a:extLst>
          </p:cNvPr>
          <p:cNvSpPr>
            <a:spLocks noGrp="1"/>
          </p:cNvSpPr>
          <p:nvPr>
            <p:ph type="title"/>
          </p:nvPr>
        </p:nvSpPr>
        <p:spPr>
          <a:xfrm>
            <a:off x="415897" y="446999"/>
            <a:ext cx="4877579" cy="930876"/>
          </a:xfrm>
        </p:spPr>
        <p:txBody>
          <a:bodyPr anchor="t">
            <a:normAutofit/>
          </a:bodyPr>
          <a:lstStyle/>
          <a:p>
            <a:r>
              <a:rPr lang="fi-FI" sz="3200" dirty="0"/>
              <a:t>Yhdessä tekemällä kieli kehittyy</a:t>
            </a:r>
          </a:p>
        </p:txBody>
      </p:sp>
    </p:spTree>
    <p:extLst>
      <p:ext uri="{BB962C8B-B14F-4D97-AF65-F5344CB8AC3E}">
        <p14:creationId xmlns:p14="http://schemas.microsoft.com/office/powerpoint/2010/main" val="1235987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C50427-E0F3-B0E6-73D9-763A183452F8}"/>
              </a:ext>
            </a:extLst>
          </p:cNvPr>
          <p:cNvSpPr>
            <a:spLocks noGrp="1"/>
          </p:cNvSpPr>
          <p:nvPr>
            <p:ph type="title"/>
          </p:nvPr>
        </p:nvSpPr>
        <p:spPr>
          <a:xfrm>
            <a:off x="653403" y="1258479"/>
            <a:ext cx="10273953" cy="1059526"/>
          </a:xfrm>
        </p:spPr>
        <p:txBody>
          <a:bodyPr anchor="t">
            <a:normAutofit/>
          </a:bodyPr>
          <a:lstStyle/>
          <a:p>
            <a:r>
              <a:rPr lang="fi-FI"/>
              <a:t>Kuvaennakointi kielenkehityksen tukena</a:t>
            </a:r>
          </a:p>
        </p:txBody>
      </p:sp>
      <p:sp>
        <p:nvSpPr>
          <p:cNvPr id="3" name="Sisällön paikkamerkki 2">
            <a:extLst>
              <a:ext uri="{FF2B5EF4-FFF2-40B4-BE49-F238E27FC236}">
                <a16:creationId xmlns:a16="http://schemas.microsoft.com/office/drawing/2014/main" id="{FD535C57-0864-A6F7-B916-9C5C8CD6F34D}"/>
              </a:ext>
            </a:extLst>
          </p:cNvPr>
          <p:cNvSpPr>
            <a:spLocks noGrp="1"/>
          </p:cNvSpPr>
          <p:nvPr>
            <p:ph idx="1"/>
          </p:nvPr>
        </p:nvSpPr>
        <p:spPr>
          <a:xfrm>
            <a:off x="653404" y="2268523"/>
            <a:ext cx="4877579" cy="3600000"/>
          </a:xfrm>
        </p:spPr>
        <p:txBody>
          <a:bodyPr anchor="t">
            <a:normAutofit/>
          </a:bodyPr>
          <a:lstStyle/>
          <a:p>
            <a:pPr marL="133985" indent="-133985">
              <a:lnSpc>
                <a:spcPct val="90000"/>
              </a:lnSpc>
              <a:spcAft>
                <a:spcPts val="600"/>
              </a:spcAft>
            </a:pPr>
            <a:r>
              <a:rPr lang="fi-FI" sz="1600" b="1" dirty="0"/>
              <a:t>Jo aivan pienellä lapsella on tarve ennakoida tulevaa.</a:t>
            </a:r>
            <a:endParaRPr lang="fi-FI" sz="1600" b="1">
              <a:cs typeface="Arial"/>
            </a:endParaRPr>
          </a:p>
          <a:p>
            <a:pPr marL="133985" indent="-133985">
              <a:lnSpc>
                <a:spcPct val="90000"/>
              </a:lnSpc>
              <a:spcAft>
                <a:spcPts val="600"/>
              </a:spcAft>
            </a:pPr>
            <a:endParaRPr lang="fi-FI" sz="1600" b="1" dirty="0"/>
          </a:p>
          <a:p>
            <a:pPr marL="133985" indent="-133985">
              <a:lnSpc>
                <a:spcPct val="90000"/>
              </a:lnSpc>
              <a:spcAft>
                <a:spcPts val="600"/>
              </a:spcAft>
            </a:pPr>
            <a:r>
              <a:rPr lang="fi-FI" sz="1600" b="1" dirty="0"/>
              <a:t>Päivästä toiseen samoina toistuvat ja aktiivisesti tutkimuksen kohteena olevat kuvakortit tukevat lapsen mahdollisuutta ennakointiin ja myös lapsen kielen kehitystä.</a:t>
            </a:r>
            <a:endParaRPr lang="fi-FI" sz="1600" b="1">
              <a:cs typeface="Arial"/>
            </a:endParaRPr>
          </a:p>
          <a:p>
            <a:pPr marL="133985" indent="-133985">
              <a:lnSpc>
                <a:spcPct val="90000"/>
              </a:lnSpc>
              <a:spcAft>
                <a:spcPts val="600"/>
              </a:spcAft>
            </a:pPr>
            <a:endParaRPr lang="fi-FI" sz="1600" b="1" dirty="0"/>
          </a:p>
          <a:p>
            <a:pPr marL="133985" indent="-133985">
              <a:lnSpc>
                <a:spcPct val="90000"/>
              </a:lnSpc>
              <a:spcAft>
                <a:spcPts val="600"/>
              </a:spcAft>
            </a:pPr>
            <a:r>
              <a:rPr lang="fi-FI" sz="1600" b="1" dirty="0"/>
              <a:t>Päivän struktuurin läpikäyminen vaikkapa aamukokoontumisissa on siis hyvä idea.</a:t>
            </a:r>
            <a:endParaRPr lang="fi-FI" sz="1600" b="1">
              <a:cs typeface="Arial"/>
            </a:endParaRPr>
          </a:p>
          <a:p>
            <a:pPr marL="133985" indent="-133985">
              <a:lnSpc>
                <a:spcPct val="90000"/>
              </a:lnSpc>
              <a:spcAft>
                <a:spcPts val="600"/>
              </a:spcAft>
            </a:pPr>
            <a:endParaRPr lang="fi-FI" sz="1600" b="1" dirty="0"/>
          </a:p>
          <a:p>
            <a:pPr marL="133985" indent="-133985">
              <a:lnSpc>
                <a:spcPct val="90000"/>
              </a:lnSpc>
              <a:spcAft>
                <a:spcPts val="600"/>
              </a:spcAft>
            </a:pPr>
            <a:r>
              <a:rPr lang="fi-FI" sz="1600" b="1" dirty="0"/>
              <a:t>Kuitenkin mitä pienemmästä lapsesta on kyse, sitä reaaliaikaisempaa ennakoinnin tulee olla.</a:t>
            </a:r>
            <a:endParaRPr lang="fi-FI" sz="1600" b="1" dirty="0">
              <a:cs typeface="Arial"/>
            </a:endParaRPr>
          </a:p>
          <a:p>
            <a:pPr marL="133985" indent="-133985">
              <a:lnSpc>
                <a:spcPct val="90000"/>
              </a:lnSpc>
              <a:spcAft>
                <a:spcPts val="600"/>
              </a:spcAft>
            </a:pPr>
            <a:endParaRPr lang="fi-FI" sz="2000"/>
          </a:p>
          <a:p>
            <a:pPr marL="133985" indent="-133985">
              <a:lnSpc>
                <a:spcPct val="90000"/>
              </a:lnSpc>
              <a:spcAft>
                <a:spcPts val="600"/>
              </a:spcAft>
            </a:pPr>
            <a:endParaRPr lang="fi-FI" sz="2000"/>
          </a:p>
        </p:txBody>
      </p:sp>
      <p:pic>
        <p:nvPicPr>
          <p:cNvPr id="4" name="Kuva 4">
            <a:extLst>
              <a:ext uri="{FF2B5EF4-FFF2-40B4-BE49-F238E27FC236}">
                <a16:creationId xmlns:a16="http://schemas.microsoft.com/office/drawing/2014/main" id="{861DF7C4-2722-DC58-9060-BC9335DCDEBF}"/>
              </a:ext>
            </a:extLst>
          </p:cNvPr>
          <p:cNvPicPr>
            <a:picLocks noChangeAspect="1"/>
          </p:cNvPicPr>
          <p:nvPr/>
        </p:nvPicPr>
        <p:blipFill rotWithShape="1">
          <a:blip r:embed="rId2"/>
          <a:srcRect l="4054" r="9910" b="-2"/>
          <a:stretch/>
        </p:blipFill>
        <p:spPr>
          <a:xfrm>
            <a:off x="6437703" y="2318004"/>
            <a:ext cx="4877579" cy="3600000"/>
          </a:xfrm>
          <a:prstGeom prst="rect">
            <a:avLst/>
          </a:prstGeom>
          <a:noFill/>
        </p:spPr>
      </p:pic>
    </p:spTree>
    <p:extLst>
      <p:ext uri="{BB962C8B-B14F-4D97-AF65-F5344CB8AC3E}">
        <p14:creationId xmlns:p14="http://schemas.microsoft.com/office/powerpoint/2010/main" val="316558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343A34-EB15-529B-1F41-A9DC767B52E7}"/>
              </a:ext>
            </a:extLst>
          </p:cNvPr>
          <p:cNvSpPr>
            <a:spLocks noGrp="1"/>
          </p:cNvSpPr>
          <p:nvPr>
            <p:ph type="title"/>
          </p:nvPr>
        </p:nvSpPr>
        <p:spPr/>
        <p:txBody>
          <a:bodyPr/>
          <a:lstStyle/>
          <a:p>
            <a:r>
              <a:rPr lang="fi-FI" sz="3000"/>
              <a:t>Lähteet</a:t>
            </a:r>
            <a:endParaRPr lang="fi-FI"/>
          </a:p>
        </p:txBody>
      </p:sp>
      <p:sp>
        <p:nvSpPr>
          <p:cNvPr id="3" name="Sisällön paikkamerkki 2">
            <a:extLst>
              <a:ext uri="{FF2B5EF4-FFF2-40B4-BE49-F238E27FC236}">
                <a16:creationId xmlns:a16="http://schemas.microsoft.com/office/drawing/2014/main" id="{65B57510-3F89-CB6A-2805-85045D91D43E}"/>
              </a:ext>
            </a:extLst>
          </p:cNvPr>
          <p:cNvSpPr>
            <a:spLocks noGrp="1"/>
          </p:cNvSpPr>
          <p:nvPr>
            <p:ph idx="1"/>
          </p:nvPr>
        </p:nvSpPr>
        <p:spPr>
          <a:xfrm>
            <a:off x="821637" y="2416966"/>
            <a:ext cx="10273953" cy="3600000"/>
          </a:xfrm>
        </p:spPr>
        <p:txBody>
          <a:bodyPr/>
          <a:lstStyle/>
          <a:p>
            <a:pPr marL="133985" indent="-133985">
              <a:lnSpc>
                <a:spcPct val="150000"/>
              </a:lnSpc>
            </a:pPr>
            <a:r>
              <a:rPr lang="fi-FI" sz="1400" b="1" dirty="0">
                <a:cs typeface="Arial"/>
              </a:rPr>
              <a:t>Ahonen, L., Roos P. 2021. Untuvikot. Alle 3-vuotiaiden pedagogiikka.</a:t>
            </a:r>
            <a:endParaRPr lang="fi-FI" b="1" dirty="0">
              <a:cs typeface="Arial"/>
            </a:endParaRPr>
          </a:p>
          <a:p>
            <a:pPr marL="133985" indent="-133985">
              <a:lnSpc>
                <a:spcPct val="150000"/>
              </a:lnSpc>
            </a:pPr>
            <a:r>
              <a:rPr lang="fi-FI" sz="1400" b="1" dirty="0">
                <a:cs typeface="Arial"/>
              </a:rPr>
              <a:t>Heiskanen, N., Syrjämäki M. (toim.) 2022. Pienet tuetut askeleet. Varhaiskasvatuksen uudistuva tuki ja kehittyvät käytännöt.</a:t>
            </a:r>
          </a:p>
          <a:p>
            <a:pPr marL="133985" indent="-133985">
              <a:lnSpc>
                <a:spcPct val="150000"/>
              </a:lnSpc>
            </a:pPr>
            <a:r>
              <a:rPr lang="fi-FI" sz="1400" b="1" dirty="0">
                <a:cs typeface="Arial"/>
              </a:rPr>
              <a:t>Yleinen tuki. Kouvolan varhaiskasvatuksen erityisopettajien työkalu yleisen tuen arviointiin ja suunnitteluun  pohdinnan ja keskustelun tueksi.</a:t>
            </a:r>
          </a:p>
          <a:p>
            <a:pPr marL="133985" indent="-133985">
              <a:lnSpc>
                <a:spcPct val="150000"/>
              </a:lnSpc>
            </a:pPr>
            <a:r>
              <a:rPr lang="fi-FI" sz="1400" b="1" dirty="0">
                <a:cs typeface="Arial"/>
              </a:rPr>
              <a:t>Varhaiskasvatussuunnitelman perusteet 2022. Opetushallitus. </a:t>
            </a:r>
            <a:endParaRPr lang="fi-FI" b="1" dirty="0"/>
          </a:p>
          <a:p>
            <a:pPr marL="133985" indent="-133985">
              <a:lnSpc>
                <a:spcPct val="150000"/>
              </a:lnSpc>
            </a:pPr>
            <a:r>
              <a:rPr lang="fi-FI" sz="1400" dirty="0">
                <a:ea typeface="+mn-lt"/>
                <a:cs typeface="+mn-lt"/>
                <a:hlinkClick r:id="rId2"/>
              </a:rPr>
              <a:t>https://peda.net/kouvola/perusopetus/hankkeet/lukeva-kouvola</a:t>
            </a:r>
            <a:endParaRPr lang="fi-FI" sz="1400" dirty="0">
              <a:cs typeface="Arial"/>
            </a:endParaRPr>
          </a:p>
          <a:p>
            <a:pPr marL="133985" indent="-133985">
              <a:lnSpc>
                <a:spcPct val="150000"/>
              </a:lnSpc>
            </a:pPr>
            <a:endParaRPr lang="fi-FI" sz="1400">
              <a:solidFill>
                <a:srgbClr val="000000"/>
              </a:solidFill>
              <a:cs typeface="Arial"/>
            </a:endParaRPr>
          </a:p>
        </p:txBody>
      </p:sp>
    </p:spTree>
    <p:extLst>
      <p:ext uri="{BB962C8B-B14F-4D97-AF65-F5344CB8AC3E}">
        <p14:creationId xmlns:p14="http://schemas.microsoft.com/office/powerpoint/2010/main" val="351612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17AB3B-B570-49F5-813C-68D8C6C67CCB}"/>
              </a:ext>
            </a:extLst>
          </p:cNvPr>
          <p:cNvSpPr>
            <a:spLocks noGrp="1"/>
          </p:cNvSpPr>
          <p:nvPr>
            <p:ph type="ctrTitle"/>
          </p:nvPr>
        </p:nvSpPr>
        <p:spPr/>
        <p:txBody>
          <a:bodyPr/>
          <a:lstStyle/>
          <a:p>
            <a:r>
              <a:rPr lang="fi-FI" noProof="0"/>
              <a:t>Kiitos</a:t>
            </a:r>
            <a:r>
              <a:rPr lang="fi-FI"/>
              <a:t>.</a:t>
            </a:r>
            <a:endParaRPr lang="fi-FI" noProof="0"/>
          </a:p>
        </p:txBody>
      </p:sp>
      <p:sp>
        <p:nvSpPr>
          <p:cNvPr id="3" name="Alaotsikko 2">
            <a:extLst>
              <a:ext uri="{FF2B5EF4-FFF2-40B4-BE49-F238E27FC236}">
                <a16:creationId xmlns:a16="http://schemas.microsoft.com/office/drawing/2014/main" id="{BCA31579-9056-44A7-B208-B324FFC54609}"/>
              </a:ext>
            </a:extLst>
          </p:cNvPr>
          <p:cNvSpPr>
            <a:spLocks noGrp="1"/>
          </p:cNvSpPr>
          <p:nvPr>
            <p:ph type="subTitle" idx="1"/>
          </p:nvPr>
        </p:nvSpPr>
        <p:spPr>
          <a:xfrm>
            <a:off x="2319663" y="5563224"/>
            <a:ext cx="9039999" cy="499046"/>
          </a:xfrm>
        </p:spPr>
        <p:txBody>
          <a:bodyPr/>
          <a:lstStyle/>
          <a:p>
            <a:r>
              <a:rPr lang="fi-FI">
                <a:cs typeface="Arial"/>
              </a:rPr>
              <a:t>Varhaiskasvatuksen tuen uudistaminen -hanke</a:t>
            </a:r>
          </a:p>
          <a:p>
            <a:r>
              <a:rPr lang="fi-FI">
                <a:cs typeface="Arial"/>
              </a:rPr>
              <a:t>Mari Skyttä, Elina Valosaari ja Marika Hyyrynen</a:t>
            </a:r>
            <a:endParaRPr lang="fi-FI"/>
          </a:p>
        </p:txBody>
      </p:sp>
    </p:spTree>
    <p:extLst>
      <p:ext uri="{BB962C8B-B14F-4D97-AF65-F5344CB8AC3E}">
        <p14:creationId xmlns:p14="http://schemas.microsoft.com/office/powerpoint/2010/main" val="995117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Pulmat lausepuheen ja kertomistaitojen kehityksessä</a:t>
            </a:r>
          </a:p>
        </p:txBody>
      </p:sp>
      <p:sp>
        <p:nvSpPr>
          <p:cNvPr id="3" name="Sisällön paikkamerkki 2"/>
          <p:cNvSpPr>
            <a:spLocks noGrp="1"/>
          </p:cNvSpPr>
          <p:nvPr>
            <p:ph sz="quarter" idx="13"/>
          </p:nvPr>
        </p:nvSpPr>
        <p:spPr>
          <a:xfrm>
            <a:off x="919163" y="1271239"/>
            <a:ext cx="10754636" cy="5051502"/>
          </a:xfrm>
        </p:spPr>
        <p:txBody>
          <a:bodyPr>
            <a:normAutofit/>
          </a:bodyPr>
          <a:lstStyle/>
          <a:p>
            <a:r>
              <a:rPr lang="fi-FI"/>
              <a:t>Puheterapiaan lähettämisen syy </a:t>
            </a:r>
            <a:r>
              <a:rPr lang="fi-FI" b="1"/>
              <a:t>2 -3 –vuotiailla usein lausepuheen puuttuminen tai vähäisyys</a:t>
            </a:r>
            <a:r>
              <a:rPr lang="fi-FI"/>
              <a:t>, ilmaisun niukkuus, pysyminen sana-tai tavutasolla pitkään.</a:t>
            </a:r>
          </a:p>
          <a:p>
            <a:r>
              <a:rPr lang="fi-FI"/>
              <a:t>Lauseenmuodostuksen ongelmat, taivutuksen pulmat ja niukka sanavarasto </a:t>
            </a:r>
            <a:r>
              <a:rPr lang="fi-FI" b="1"/>
              <a:t>4-vuotiailla ennakoivat haasteita luki-valmiuksissa.</a:t>
            </a:r>
            <a:endParaRPr lang="fi-FI"/>
          </a:p>
          <a:p>
            <a:r>
              <a:rPr lang="fi-FI"/>
              <a:t>Esikoululaisilla kertomistaitojen puutteet vähentävät osallisuutta ja tuottavat </a:t>
            </a:r>
            <a:r>
              <a:rPr lang="fi-FI" b="1"/>
              <a:t>vaikeuksia kielellisessä vuorovaikutuksessa </a:t>
            </a:r>
            <a:r>
              <a:rPr lang="fi-FI"/>
              <a:t>niin kaveripiirin kuin vieraiden ihmisten seurassa sekä oppimistilanteissa.</a:t>
            </a:r>
          </a:p>
          <a:p>
            <a:r>
              <a:rPr lang="fi-FI"/>
              <a:t>Sisältösanojen niukkuus ja käytetyn kielikoodin yksinkertaisuus koululaisilla </a:t>
            </a:r>
            <a:r>
              <a:rPr lang="fi-FI" b="1"/>
              <a:t>haittaa itseilmaisua ja ymmärretyksi tulemista yleensä ja </a:t>
            </a:r>
            <a:r>
              <a:rPr lang="fi-FI"/>
              <a:t>Koulupolku kaikkine lukuaineineen mahdollisesti työläs ja huonosti opiskelua motivoiva, erityisesti </a:t>
            </a:r>
            <a:r>
              <a:rPr lang="fi-FI" b="1"/>
              <a:t>luetun ymmärtämisen </a:t>
            </a:r>
            <a:r>
              <a:rPr lang="fi-FI"/>
              <a:t>vaikeuksista johtuen.</a:t>
            </a:r>
          </a:p>
          <a:p>
            <a:endParaRPr lang="fi-FI"/>
          </a:p>
        </p:txBody>
      </p:sp>
      <p:sp>
        <p:nvSpPr>
          <p:cNvPr id="4" name="Alatunnisteen paikkamerkki 3"/>
          <p:cNvSpPr>
            <a:spLocks noGrp="1"/>
          </p:cNvSpPr>
          <p:nvPr>
            <p:ph type="ftr" sz="quarter" idx="15"/>
          </p:nvPr>
        </p:nvSpPr>
        <p:spPr/>
        <p:txBody>
          <a:bodyPr/>
          <a:lstStyle/>
          <a:p>
            <a:r>
              <a:rPr lang="fi-FI" noProof="0"/>
              <a:t>Puheterapeutti Anne Hilden 2023</a:t>
            </a:r>
          </a:p>
        </p:txBody>
      </p:sp>
    </p:spTree>
    <p:extLst>
      <p:ext uri="{BB962C8B-B14F-4D97-AF65-F5344CB8AC3E}">
        <p14:creationId xmlns:p14="http://schemas.microsoft.com/office/powerpoint/2010/main" val="3569515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Lausepuheen edellytykset</a:t>
            </a:r>
          </a:p>
        </p:txBody>
      </p:sp>
      <p:sp>
        <p:nvSpPr>
          <p:cNvPr id="3" name="Sisällön paikkamerkki 2"/>
          <p:cNvSpPr>
            <a:spLocks noGrp="1"/>
          </p:cNvSpPr>
          <p:nvPr>
            <p:ph sz="quarter" idx="13"/>
          </p:nvPr>
        </p:nvSpPr>
        <p:spPr>
          <a:xfrm>
            <a:off x="657922" y="1409179"/>
            <a:ext cx="11016335" cy="4723084"/>
          </a:xfrm>
        </p:spPr>
        <p:txBody>
          <a:bodyPr/>
          <a:lstStyle/>
          <a:p>
            <a:r>
              <a:rPr lang="fi-FI"/>
              <a:t>Lapsen </a:t>
            </a:r>
            <a:r>
              <a:rPr lang="fi-FI" b="1"/>
              <a:t>halukkuus osallistua </a:t>
            </a:r>
            <a:r>
              <a:rPr lang="fi-FI"/>
              <a:t>vuorovaikutukseen ja vaikuttaa.</a:t>
            </a:r>
          </a:p>
          <a:p>
            <a:r>
              <a:rPr lang="fi-FI"/>
              <a:t>Lapsen </a:t>
            </a:r>
            <a:r>
              <a:rPr lang="fi-FI" b="1"/>
              <a:t>halukkuus matkia </a:t>
            </a:r>
            <a:r>
              <a:rPr lang="fi-FI"/>
              <a:t>aikuismaista puheen soljuntaa.</a:t>
            </a:r>
          </a:p>
          <a:p>
            <a:r>
              <a:rPr lang="fi-FI"/>
              <a:t>Lapsen </a:t>
            </a:r>
            <a:r>
              <a:rPr lang="fi-FI" b="1"/>
              <a:t>auditiivisen muistin kehitys </a:t>
            </a:r>
            <a:r>
              <a:rPr lang="fi-FI"/>
              <a:t>ja muistikapasiteetin laajeneminen.</a:t>
            </a:r>
          </a:p>
          <a:p>
            <a:r>
              <a:rPr lang="fi-FI"/>
              <a:t>Riittävä </a:t>
            </a:r>
            <a:r>
              <a:rPr lang="fi-FI" b="1"/>
              <a:t>harjaantuminen </a:t>
            </a:r>
            <a:r>
              <a:rPr lang="fi-FI"/>
              <a:t>sanojen muodostamisessa.</a:t>
            </a:r>
          </a:p>
          <a:p>
            <a:r>
              <a:rPr lang="fi-FI"/>
              <a:t>Riittävästi </a:t>
            </a:r>
            <a:r>
              <a:rPr lang="fi-FI" b="1"/>
              <a:t>usein kuultuja ja toistettuja lauserakenteita</a:t>
            </a:r>
            <a:r>
              <a:rPr lang="fi-FI"/>
              <a:t>.</a:t>
            </a:r>
          </a:p>
          <a:p>
            <a:r>
              <a:rPr lang="fi-FI">
                <a:solidFill>
                  <a:srgbClr val="FF0000"/>
                </a:solidFill>
              </a:rPr>
              <a:t>Yksisanaisten </a:t>
            </a:r>
            <a:r>
              <a:rPr lang="fi-FI" b="1">
                <a:solidFill>
                  <a:srgbClr val="FF0000"/>
                </a:solidFill>
              </a:rPr>
              <a:t>ilmausten laajentaminen </a:t>
            </a:r>
            <a:r>
              <a:rPr lang="fi-FI">
                <a:solidFill>
                  <a:srgbClr val="FF0000"/>
                </a:solidFill>
              </a:rPr>
              <a:t>aikuisten toimesta ja oikea-aikainen tuki lähikehityksen vyöhykkeellä.</a:t>
            </a:r>
          </a:p>
          <a:p>
            <a:r>
              <a:rPr lang="fi-FI"/>
              <a:t>Aikuisten osoittama </a:t>
            </a:r>
            <a:r>
              <a:rPr lang="fi-FI" b="1"/>
              <a:t>kiinnostuneisuus </a:t>
            </a:r>
            <a:r>
              <a:rPr lang="fi-FI"/>
              <a:t>lapsen ilmaisun sisältöjä kohtaan.</a:t>
            </a:r>
          </a:p>
        </p:txBody>
      </p:sp>
      <p:sp>
        <p:nvSpPr>
          <p:cNvPr id="4" name="Alatunnisteen paikkamerkki 3"/>
          <p:cNvSpPr>
            <a:spLocks noGrp="1"/>
          </p:cNvSpPr>
          <p:nvPr>
            <p:ph type="ftr" sz="quarter" idx="15"/>
          </p:nvPr>
        </p:nvSpPr>
        <p:spPr/>
        <p:txBody>
          <a:bodyPr/>
          <a:lstStyle/>
          <a:p>
            <a:r>
              <a:rPr lang="fi-FI" noProof="0"/>
              <a:t>Puheterapeutti Anne Hilden 2023</a:t>
            </a:r>
          </a:p>
        </p:txBody>
      </p:sp>
    </p:spTree>
    <p:extLst>
      <p:ext uri="{BB962C8B-B14F-4D97-AF65-F5344CB8AC3E}">
        <p14:creationId xmlns:p14="http://schemas.microsoft.com/office/powerpoint/2010/main" val="659361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Kielen kehityksen vaiheet</a:t>
            </a:r>
          </a:p>
        </p:txBody>
      </p:sp>
      <p:sp>
        <p:nvSpPr>
          <p:cNvPr id="3" name="Sisällön paikkamerkki 2"/>
          <p:cNvSpPr>
            <a:spLocks noGrp="1"/>
          </p:cNvSpPr>
          <p:nvPr>
            <p:ph sz="quarter" idx="13"/>
          </p:nvPr>
        </p:nvSpPr>
        <p:spPr>
          <a:xfrm>
            <a:off x="680224" y="1170878"/>
            <a:ext cx="10993575" cy="4995746"/>
          </a:xfrm>
        </p:spPr>
        <p:txBody>
          <a:bodyPr>
            <a:normAutofit fontScale="92500"/>
          </a:bodyPr>
          <a:lstStyle/>
          <a:p>
            <a:r>
              <a:rPr lang="fi-FI" b="1">
                <a:solidFill>
                  <a:srgbClr val="FF0000"/>
                </a:solidFill>
              </a:rPr>
              <a:t>7-12 kk </a:t>
            </a:r>
            <a:r>
              <a:rPr lang="fi-FI"/>
              <a:t>– Lapsi jokeltelee monipuolisesti. </a:t>
            </a:r>
            <a:r>
              <a:rPr lang="fi-FI" b="1"/>
              <a:t>Ääntely </a:t>
            </a:r>
            <a:r>
              <a:rPr lang="fi-FI"/>
              <a:t>alkaa muistuttaa ympärillä puhuttavan kielen ominaisuuksia. Lapsi pyrkii kontaktiin toisten kanssa ja käyttää </a:t>
            </a:r>
            <a:r>
              <a:rPr lang="fi-FI" b="1"/>
              <a:t>eleitä ilmaisun tukena</a:t>
            </a:r>
            <a:r>
              <a:rPr lang="fi-FI"/>
              <a:t>.</a:t>
            </a:r>
          </a:p>
          <a:p>
            <a:r>
              <a:rPr lang="fi-FI" b="1">
                <a:solidFill>
                  <a:srgbClr val="FF0000"/>
                </a:solidFill>
              </a:rPr>
              <a:t>1 v </a:t>
            </a:r>
            <a:r>
              <a:rPr lang="fi-FI"/>
              <a:t>- Lapsen ensisanat ilmaantuvat noin 1-vuotiaana. Sanasto karttuu yksilöllisesti ja </a:t>
            </a:r>
            <a:r>
              <a:rPr lang="fi-FI" b="1"/>
              <a:t>1½-vuotiaana lapsi tuottaa 5-30 </a:t>
            </a:r>
            <a:r>
              <a:rPr lang="fi-FI"/>
              <a:t>sanaa. Lapsi ymmärtää sanoja enemmän kuin pystyy itse käyttämään. Lapsi noudattaa lyhyitä toimintaohjeita ja kehotuksia. Lapsella on symbolisia leikkitoimintoja.</a:t>
            </a:r>
          </a:p>
          <a:p>
            <a:r>
              <a:rPr lang="fi-FI" b="1">
                <a:solidFill>
                  <a:srgbClr val="FF0000"/>
                </a:solidFill>
              </a:rPr>
              <a:t>2 v </a:t>
            </a:r>
            <a:r>
              <a:rPr lang="fi-FI"/>
              <a:t>- Lapsi ilmaisee itseään puhumalla. Sanavarasto karttuu vauhdilla. Lapsi ymmärtää noin 250 sanaa. Lapsi tuottaa </a:t>
            </a:r>
            <a:r>
              <a:rPr lang="fi-FI" b="1"/>
              <a:t>2-3 sanan ydinlauseita</a:t>
            </a:r>
            <a:r>
              <a:rPr lang="fi-FI"/>
              <a:t>.</a:t>
            </a:r>
          </a:p>
          <a:p>
            <a:r>
              <a:rPr lang="fi-FI" b="1">
                <a:solidFill>
                  <a:srgbClr val="FF0000"/>
                </a:solidFill>
              </a:rPr>
              <a:t>3 v </a:t>
            </a:r>
            <a:r>
              <a:rPr lang="fi-FI"/>
              <a:t>- Lapsi opettelee innokkaasti uusia sanoja. Aktiivisessa </a:t>
            </a:r>
            <a:r>
              <a:rPr lang="fi-FI" b="1"/>
              <a:t>käytössä on lähes 1000 sanaa</a:t>
            </a:r>
            <a:r>
              <a:rPr lang="fi-FI"/>
              <a:t>. Sanastossa on eniten substantiiveja ja verbejä. Adjektiivien, pronominien ja partikkeleiden käyttö yleistyy. Lapsi tuottaa sanayhdistelmiä, joissa sanat taipuvat. Taivutusmuotojen käyttö laajenee. Lapsi käyttää myös omatekoisia muotoja ja taivutuksia.</a:t>
            </a:r>
          </a:p>
          <a:p>
            <a:endParaRPr lang="fi-FI"/>
          </a:p>
        </p:txBody>
      </p:sp>
      <p:sp>
        <p:nvSpPr>
          <p:cNvPr id="4" name="Alatunnisteen paikkamerkki 3"/>
          <p:cNvSpPr>
            <a:spLocks noGrp="1"/>
          </p:cNvSpPr>
          <p:nvPr>
            <p:ph type="ftr" sz="quarter" idx="15"/>
          </p:nvPr>
        </p:nvSpPr>
        <p:spPr/>
        <p:txBody>
          <a:bodyPr/>
          <a:lstStyle/>
          <a:p>
            <a:r>
              <a:rPr lang="fi-FI" noProof="0"/>
              <a:t>Puheterapeutti Anne Hilden 2023</a:t>
            </a:r>
          </a:p>
        </p:txBody>
      </p:sp>
    </p:spTree>
    <p:extLst>
      <p:ext uri="{BB962C8B-B14F-4D97-AF65-F5344CB8AC3E}">
        <p14:creationId xmlns:p14="http://schemas.microsoft.com/office/powerpoint/2010/main" val="13095239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9620" y="271181"/>
            <a:ext cx="10516641" cy="1000058"/>
          </a:xfrm>
        </p:spPr>
        <p:txBody>
          <a:bodyPr/>
          <a:lstStyle/>
          <a:p>
            <a:r>
              <a:rPr lang="fi-FI"/>
              <a:t>Tuen kohteena lapsen osallisuus</a:t>
            </a:r>
          </a:p>
        </p:txBody>
      </p:sp>
      <p:sp>
        <p:nvSpPr>
          <p:cNvPr id="3" name="Sisällön paikkamerkki 2"/>
          <p:cNvSpPr>
            <a:spLocks noGrp="1"/>
          </p:cNvSpPr>
          <p:nvPr>
            <p:ph sz="quarter" idx="13"/>
          </p:nvPr>
        </p:nvSpPr>
        <p:spPr>
          <a:xfrm>
            <a:off x="646771" y="1170878"/>
            <a:ext cx="11027028" cy="4995746"/>
          </a:xfrm>
        </p:spPr>
        <p:txBody>
          <a:bodyPr>
            <a:normAutofit lnSpcReduction="10000"/>
          </a:bodyPr>
          <a:lstStyle/>
          <a:p>
            <a:r>
              <a:rPr lang="fi-FI" b="1">
                <a:solidFill>
                  <a:srgbClr val="FF0000"/>
                </a:solidFill>
              </a:rPr>
              <a:t>Havaitaan</a:t>
            </a:r>
            <a:r>
              <a:rPr lang="fi-FI" b="1"/>
              <a:t> lapsen kommunikaatioaloitteet </a:t>
            </a:r>
            <a:r>
              <a:rPr lang="fi-FI"/>
              <a:t>herkästi ja kiinnostutaan siitä. </a:t>
            </a:r>
            <a:r>
              <a:rPr lang="fi-FI" b="1">
                <a:solidFill>
                  <a:srgbClr val="FF0000"/>
                </a:solidFill>
              </a:rPr>
              <a:t>Hyväksytään</a:t>
            </a:r>
            <a:r>
              <a:rPr lang="fi-FI" b="1"/>
              <a:t> eleet jne</a:t>
            </a:r>
            <a:r>
              <a:rPr lang="fi-FI"/>
              <a:t>. korvaamaan puuttuvia sanoja lapsen ilmaisussa. </a:t>
            </a:r>
            <a:r>
              <a:rPr lang="fi-FI" b="1">
                <a:solidFill>
                  <a:srgbClr val="FF0000"/>
                </a:solidFill>
              </a:rPr>
              <a:t>Kannustetaan</a:t>
            </a:r>
            <a:r>
              <a:rPr lang="fi-FI" b="1"/>
              <a:t> monipuoliseen ja monikanavaiseen viestintään.</a:t>
            </a:r>
            <a:endParaRPr lang="fi-FI"/>
          </a:p>
          <a:p>
            <a:r>
              <a:rPr lang="fi-FI"/>
              <a:t>Annetaan tietoisesti </a:t>
            </a:r>
            <a:r>
              <a:rPr lang="fi-FI" b="1"/>
              <a:t>mallia monipuolisesta lauseiden käytöstä </a:t>
            </a:r>
            <a:r>
              <a:rPr lang="fi-FI"/>
              <a:t>omassa puheessa; kerrotaan, todetaan, kuvaillaan, kysytään, vastataan, kielletään, pyydetään ja pohditaan lapselle malliksi. Käytetään vivahteikasta ääntä ja sanastollisesti rikasta puheen soljuntaa ja houkutellaan näin lapsi mukaan vuorovaikutukseen.</a:t>
            </a:r>
          </a:p>
          <a:p>
            <a:r>
              <a:rPr lang="fi-FI" b="1">
                <a:solidFill>
                  <a:srgbClr val="FF0000"/>
                </a:solidFill>
              </a:rPr>
              <a:t>Kuunnellaan</a:t>
            </a:r>
            <a:r>
              <a:rPr lang="fi-FI"/>
              <a:t> </a:t>
            </a:r>
            <a:r>
              <a:rPr lang="fi-FI" b="1"/>
              <a:t>lapsen kokonaisilmaisua </a:t>
            </a:r>
            <a:r>
              <a:rPr lang="fi-FI"/>
              <a:t>ja viestin sisältöä ja </a:t>
            </a:r>
            <a:r>
              <a:rPr lang="fi-FI" b="1">
                <a:solidFill>
                  <a:srgbClr val="FF0000"/>
                </a:solidFill>
              </a:rPr>
              <a:t>peilataan</a:t>
            </a:r>
            <a:r>
              <a:rPr lang="fi-FI" b="1"/>
              <a:t> se hänelle puhuttuna lauseena</a:t>
            </a:r>
            <a:r>
              <a:rPr lang="fi-FI"/>
              <a:t>.</a:t>
            </a:r>
          </a:p>
          <a:p>
            <a:r>
              <a:rPr lang="fi-FI" b="1"/>
              <a:t>Laajennetaan lapsen yksisanaiset ilmaukset</a:t>
            </a:r>
            <a:r>
              <a:rPr lang="fi-FI"/>
              <a:t>.</a:t>
            </a:r>
          </a:p>
          <a:p>
            <a:r>
              <a:rPr lang="fi-FI"/>
              <a:t>Otetaan lapsi todesta ja </a:t>
            </a:r>
            <a:r>
              <a:rPr lang="fi-FI" b="1">
                <a:solidFill>
                  <a:srgbClr val="FF0000"/>
                </a:solidFill>
              </a:rPr>
              <a:t>nähdään</a:t>
            </a:r>
            <a:r>
              <a:rPr lang="fi-FI" b="1"/>
              <a:t> alusta asti </a:t>
            </a:r>
            <a:r>
              <a:rPr lang="fi-FI" b="1">
                <a:solidFill>
                  <a:srgbClr val="FF0000"/>
                </a:solidFill>
              </a:rPr>
              <a:t>keskustelukumppanina</a:t>
            </a:r>
            <a:r>
              <a:rPr lang="fi-FI"/>
              <a:t>, jonka osallistumisella on merkitystä.</a:t>
            </a:r>
          </a:p>
        </p:txBody>
      </p:sp>
      <p:sp>
        <p:nvSpPr>
          <p:cNvPr id="4" name="Alatunnisteen paikkamerkki 3"/>
          <p:cNvSpPr>
            <a:spLocks noGrp="1"/>
          </p:cNvSpPr>
          <p:nvPr>
            <p:ph type="ftr" sz="quarter" idx="15"/>
          </p:nvPr>
        </p:nvSpPr>
        <p:spPr/>
        <p:txBody>
          <a:bodyPr/>
          <a:lstStyle/>
          <a:p>
            <a:r>
              <a:rPr lang="fi-FI" noProof="0"/>
              <a:t>Puheterapeutti Anne Hilden 2023</a:t>
            </a:r>
          </a:p>
        </p:txBody>
      </p:sp>
    </p:spTree>
    <p:extLst>
      <p:ext uri="{BB962C8B-B14F-4D97-AF65-F5344CB8AC3E}">
        <p14:creationId xmlns:p14="http://schemas.microsoft.com/office/powerpoint/2010/main" val="186379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Tuen kohteena lapsen kuulomuisti</a:t>
            </a:r>
          </a:p>
        </p:txBody>
      </p:sp>
      <p:sp>
        <p:nvSpPr>
          <p:cNvPr id="3" name="Sisällön paikkamerkki 2"/>
          <p:cNvSpPr>
            <a:spLocks noGrp="1"/>
          </p:cNvSpPr>
          <p:nvPr>
            <p:ph sz="quarter" idx="13"/>
          </p:nvPr>
        </p:nvSpPr>
        <p:spPr>
          <a:xfrm>
            <a:off x="769434" y="1226634"/>
            <a:ext cx="10904365" cy="4789991"/>
          </a:xfrm>
        </p:spPr>
        <p:txBody>
          <a:bodyPr>
            <a:normAutofit fontScale="92500" lnSpcReduction="10000"/>
          </a:bodyPr>
          <a:lstStyle/>
          <a:p>
            <a:r>
              <a:rPr lang="fi-FI"/>
              <a:t>Lapsen täytyy kuulla </a:t>
            </a:r>
            <a:r>
              <a:rPr lang="fi-FI" b="1"/>
              <a:t>puheen elementtejä monipuolisesti ja runsaasti toistuen</a:t>
            </a:r>
            <a:r>
              <a:rPr lang="fi-FI"/>
              <a:t>, kunnes niistä tulee tuttuja ja tuttuus houkuttaa itsekin tuottamista kokeilemaan.</a:t>
            </a:r>
          </a:p>
          <a:p>
            <a:r>
              <a:rPr lang="fi-FI"/>
              <a:t>Lorujen rytmi ja laulujen melodia tukevat sanahahmojen ja lausemallien muistamista. </a:t>
            </a:r>
            <a:r>
              <a:rPr lang="fi-FI" b="1"/>
              <a:t>Siksi </a:t>
            </a:r>
            <a:r>
              <a:rPr lang="fi-FI" b="1">
                <a:solidFill>
                  <a:srgbClr val="FF0000"/>
                </a:solidFill>
              </a:rPr>
              <a:t>loruilla on suuri merkitys</a:t>
            </a:r>
            <a:r>
              <a:rPr lang="fi-FI">
                <a:solidFill>
                  <a:srgbClr val="FF0000"/>
                </a:solidFill>
              </a:rPr>
              <a:t>!</a:t>
            </a:r>
          </a:p>
          <a:p>
            <a:r>
              <a:rPr lang="fi-FI"/>
              <a:t>Fraasit ja toivotukset </a:t>
            </a:r>
            <a:r>
              <a:rPr lang="fi-FI" b="1"/>
              <a:t>opitaan helpoiten laulamalla</a:t>
            </a:r>
            <a:r>
              <a:rPr lang="fi-FI"/>
              <a:t>.</a:t>
            </a:r>
          </a:p>
          <a:p>
            <a:r>
              <a:rPr lang="fi-FI" b="1"/>
              <a:t>Ohjauksen pilkkominen </a:t>
            </a:r>
            <a:r>
              <a:rPr lang="fi-FI"/>
              <a:t>fraasin mittaisiksi ilmaisuiksi auttaa muistamaan asian.</a:t>
            </a:r>
          </a:p>
          <a:p>
            <a:r>
              <a:rPr lang="fi-FI"/>
              <a:t>Lause on kieliopillisesti yksi asia. Kirjoitettuna pisteiden väliin erotettu osa kokonaissisällöstä. Myös puheessa kannattaa pisteen paikkoja kunnioittaa ja </a:t>
            </a:r>
            <a:r>
              <a:rPr lang="fi-FI" b="1"/>
              <a:t>tauottaa omaa tuotostaan</a:t>
            </a:r>
            <a:r>
              <a:rPr lang="fi-FI"/>
              <a:t>.</a:t>
            </a:r>
          </a:p>
          <a:p>
            <a:r>
              <a:rPr lang="fi-FI">
                <a:solidFill>
                  <a:srgbClr val="FF0000"/>
                </a:solidFill>
              </a:rPr>
              <a:t>Rikkaasti soljuvaa, sopivasti tauotettua lausepuhetta voidaan tarjota </a:t>
            </a:r>
            <a:r>
              <a:rPr lang="fi-FI" b="1">
                <a:solidFill>
                  <a:srgbClr val="FF0000"/>
                </a:solidFill>
              </a:rPr>
              <a:t>lukemalla kirjoja</a:t>
            </a:r>
            <a:r>
              <a:rPr lang="fi-FI"/>
              <a:t>. </a:t>
            </a:r>
          </a:p>
          <a:p>
            <a:r>
              <a:rPr lang="fi-FI" b="1">
                <a:solidFill>
                  <a:srgbClr val="FF0000"/>
                </a:solidFill>
              </a:rPr>
              <a:t>Muistamista voi harjoitella</a:t>
            </a:r>
            <a:r>
              <a:rPr lang="fi-FI" b="1"/>
              <a:t> </a:t>
            </a:r>
            <a:r>
              <a:rPr lang="fi-FI"/>
              <a:t>kirjaa luettaessa kysymällä edellisen sivun asioita tai piilosta pilkottavaa/piiloon laitettua asiaa, tutun kirjan kivoja yksityiskohtia. Nimettäviä sanoja voi auttaa alkuun antamalla vihjeitä: viittomaa, alkuäännettä tai –tavua.</a:t>
            </a:r>
          </a:p>
        </p:txBody>
      </p:sp>
      <p:sp>
        <p:nvSpPr>
          <p:cNvPr id="4" name="Alatunnisteen paikkamerkki 3"/>
          <p:cNvSpPr>
            <a:spLocks noGrp="1"/>
          </p:cNvSpPr>
          <p:nvPr>
            <p:ph type="ftr" sz="quarter" idx="15"/>
          </p:nvPr>
        </p:nvSpPr>
        <p:spPr/>
        <p:txBody>
          <a:bodyPr/>
          <a:lstStyle/>
          <a:p>
            <a:r>
              <a:rPr lang="fi-FI" noProof="0"/>
              <a:t>Puheterapeutti Anne Hilden 2023</a:t>
            </a:r>
          </a:p>
        </p:txBody>
      </p:sp>
    </p:spTree>
    <p:extLst>
      <p:ext uri="{BB962C8B-B14F-4D97-AF65-F5344CB8AC3E}">
        <p14:creationId xmlns:p14="http://schemas.microsoft.com/office/powerpoint/2010/main" val="451463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9620" y="271181"/>
            <a:ext cx="10516641" cy="916442"/>
          </a:xfrm>
        </p:spPr>
        <p:txBody>
          <a:bodyPr>
            <a:normAutofit/>
          </a:bodyPr>
          <a:lstStyle/>
          <a:p>
            <a:r>
              <a:rPr lang="fi-FI"/>
              <a:t>Tuen kohteena sanaston oppiminen</a:t>
            </a:r>
          </a:p>
        </p:txBody>
      </p:sp>
      <p:sp>
        <p:nvSpPr>
          <p:cNvPr id="3" name="Sisällön paikkamerkki 2"/>
          <p:cNvSpPr>
            <a:spLocks noGrp="1"/>
          </p:cNvSpPr>
          <p:nvPr>
            <p:ph sz="quarter" idx="13"/>
          </p:nvPr>
        </p:nvSpPr>
        <p:spPr>
          <a:xfrm>
            <a:off x="635620" y="1187622"/>
            <a:ext cx="11038179" cy="4900943"/>
          </a:xfrm>
        </p:spPr>
        <p:txBody>
          <a:bodyPr>
            <a:normAutofit fontScale="92500" lnSpcReduction="10000"/>
          </a:bodyPr>
          <a:lstStyle/>
          <a:p>
            <a:r>
              <a:rPr lang="fi-FI"/>
              <a:t>Pienet lapset ovat luonnostaan innokkaita katsomaan aikuisten kasvoja ja suuta sekä matkimaan aikuisten eleitä, ilmeitä ja puhetta. </a:t>
            </a:r>
            <a:r>
              <a:rPr lang="fi-FI" b="1"/>
              <a:t>Kannattaa mallittaa sanojen tuottamista niin, että lapsi voi seurata suun liikkeitä läheltä.</a:t>
            </a:r>
            <a:endParaRPr lang="fi-FI"/>
          </a:p>
          <a:p>
            <a:r>
              <a:rPr lang="fi-FI"/>
              <a:t>On tärkeää </a:t>
            </a:r>
            <a:r>
              <a:rPr lang="fi-FI" b="1"/>
              <a:t>suunnata puhetta lapselle </a:t>
            </a:r>
            <a:r>
              <a:rPr lang="fi-FI" b="1">
                <a:solidFill>
                  <a:srgbClr val="FF0000"/>
                </a:solidFill>
              </a:rPr>
              <a:t>katsekontaktissa</a:t>
            </a:r>
            <a:r>
              <a:rPr lang="fi-FI" b="1"/>
              <a:t> </a:t>
            </a:r>
            <a:r>
              <a:rPr lang="fi-FI"/>
              <a:t>ja liikuttaa suuta selkeästi. Lapsi katsoessaan saa peilisolujensa kautta tuntumaa puheen tuottamisesta.</a:t>
            </a:r>
          </a:p>
          <a:p>
            <a:r>
              <a:rPr lang="fi-FI" b="1">
                <a:solidFill>
                  <a:srgbClr val="FF0000"/>
                </a:solidFill>
              </a:rPr>
              <a:t>Uusia sanoja </a:t>
            </a:r>
            <a:r>
              <a:rPr lang="fi-FI">
                <a:solidFill>
                  <a:srgbClr val="FF0000"/>
                </a:solidFill>
              </a:rPr>
              <a:t>kannattaa pysähtyä </a:t>
            </a:r>
            <a:r>
              <a:rPr lang="fi-FI" b="1">
                <a:solidFill>
                  <a:srgbClr val="FF0000"/>
                </a:solidFill>
              </a:rPr>
              <a:t>tietoisesti maistelemaan</a:t>
            </a:r>
            <a:r>
              <a:rPr lang="fi-FI"/>
              <a:t>. Sanaston onomatopoeesia kannattaa hyödyntää. Jo 2-vuotiaat osaavat yhdistää </a:t>
            </a:r>
            <a:r>
              <a:rPr lang="fi-FI" err="1"/>
              <a:t>nonsense</a:t>
            </a:r>
            <a:r>
              <a:rPr lang="fi-FI"/>
              <a:t>-sanat KIKI ja BOUBA terävään ja pyöreämuotoiseen kuvioon oikein. Suomen kielessä on runsaasti erittäin kuvaavia sanoja; VELLI, LETTU, LAULAA, HYPPÄÄ, LOIKKAA, TAAPERTAA </a:t>
            </a:r>
            <a:r>
              <a:rPr lang="fi-FI" err="1"/>
              <a:t>jne</a:t>
            </a:r>
            <a:endParaRPr lang="fi-FI"/>
          </a:p>
          <a:p>
            <a:r>
              <a:rPr lang="fi-FI"/>
              <a:t>Sanojen merkitykset ja vivahde-erot opitaan viljelemällä runsaasti </a:t>
            </a:r>
            <a:r>
              <a:rPr lang="fi-FI" b="1"/>
              <a:t>värikästä sanastoa tilanneyhteyksissään. </a:t>
            </a:r>
            <a:endParaRPr lang="fi-FI"/>
          </a:p>
          <a:p>
            <a:r>
              <a:rPr lang="fi-FI">
                <a:solidFill>
                  <a:srgbClr val="FF0000"/>
                </a:solidFill>
              </a:rPr>
              <a:t>Sanaston tietoisen tutkimisen ja merkitysten avaamisen on todettu </a:t>
            </a:r>
            <a:r>
              <a:rPr lang="fi-FI" b="1">
                <a:solidFill>
                  <a:srgbClr val="FF0000"/>
                </a:solidFill>
              </a:rPr>
              <a:t>ennakoivan luetun ymmärtämisen taitoa koulussa.</a:t>
            </a:r>
            <a:endParaRPr lang="fi-FI">
              <a:solidFill>
                <a:srgbClr val="FF0000"/>
              </a:solidFill>
            </a:endParaRPr>
          </a:p>
          <a:p>
            <a:endParaRPr lang="fi-FI"/>
          </a:p>
        </p:txBody>
      </p:sp>
      <p:sp>
        <p:nvSpPr>
          <p:cNvPr id="4" name="Alatunnisteen paikkamerkki 3"/>
          <p:cNvSpPr>
            <a:spLocks noGrp="1"/>
          </p:cNvSpPr>
          <p:nvPr>
            <p:ph type="ftr" sz="quarter" idx="15"/>
          </p:nvPr>
        </p:nvSpPr>
        <p:spPr/>
        <p:txBody>
          <a:bodyPr/>
          <a:lstStyle/>
          <a:p>
            <a:r>
              <a:rPr lang="fi-FI" noProof="0"/>
              <a:t>Puheterapeutti Anne Hilden 2023</a:t>
            </a:r>
          </a:p>
        </p:txBody>
      </p:sp>
    </p:spTree>
    <p:extLst>
      <p:ext uri="{BB962C8B-B14F-4D97-AF65-F5344CB8AC3E}">
        <p14:creationId xmlns:p14="http://schemas.microsoft.com/office/powerpoint/2010/main" val="2983475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19620" y="271181"/>
            <a:ext cx="10516641" cy="665521"/>
          </a:xfrm>
        </p:spPr>
        <p:txBody>
          <a:bodyPr/>
          <a:lstStyle/>
          <a:p>
            <a:r>
              <a:rPr lang="fi-FI"/>
              <a:t>Varhaisen sanaston erityispiirteet</a:t>
            </a:r>
          </a:p>
        </p:txBody>
      </p:sp>
      <p:sp>
        <p:nvSpPr>
          <p:cNvPr id="3" name="Sisällön paikkamerkki 2"/>
          <p:cNvSpPr>
            <a:spLocks noGrp="1"/>
          </p:cNvSpPr>
          <p:nvPr>
            <p:ph sz="quarter" idx="13"/>
          </p:nvPr>
        </p:nvSpPr>
        <p:spPr>
          <a:xfrm>
            <a:off x="724829" y="936702"/>
            <a:ext cx="10948970" cy="5079923"/>
          </a:xfrm>
        </p:spPr>
        <p:txBody>
          <a:bodyPr>
            <a:normAutofit fontScale="92500" lnSpcReduction="20000"/>
          </a:bodyPr>
          <a:lstStyle/>
          <a:p>
            <a:r>
              <a:rPr lang="fi-FI"/>
              <a:t>Ensimmäisenä pieni lapsi oppii elämänsä tärkeitä sanoja ja ns. avainsanaston, joka koostuu itseen ja lähipiiriin liittyvistä merkityksistä; ÄITI, ISI, MAITO, KAKKA, POIS, EI, Sanoissa tavallista </a:t>
            </a:r>
            <a:r>
              <a:rPr lang="fi-FI" b="1"/>
              <a:t>on äänteellinen ja tavurakenteen yksinkertaisuus</a:t>
            </a:r>
            <a:r>
              <a:rPr lang="fi-FI"/>
              <a:t>; PAPPA, KUKKA, PÄÄ, TÄÄ, PIIPAA, HAUHAU</a:t>
            </a:r>
          </a:p>
          <a:p>
            <a:r>
              <a:rPr lang="fi-FI"/>
              <a:t>Saman yksinkertaisen muodon mukaan lapsi muokkaa myös muita sanoja. Tavallisia ovat alku-tai lopputavut, </a:t>
            </a:r>
            <a:r>
              <a:rPr lang="fi-FI" err="1"/>
              <a:t>reduplikaatiot</a:t>
            </a:r>
            <a:r>
              <a:rPr lang="fi-FI"/>
              <a:t> ja yksikonsonanttisuus/ -vokaalisuus; KII=kirja, KEE=kenkä, PUU=puuro, TO=maito/auto/kiitos, POPO=mopo, PIPI=kipeä</a:t>
            </a:r>
          </a:p>
          <a:p>
            <a:r>
              <a:rPr lang="fi-FI"/>
              <a:t>Merkityksellisistä ”taikasanoista” </a:t>
            </a:r>
            <a:r>
              <a:rPr lang="fi-FI" b="1"/>
              <a:t>siirtyminen nimeämiseen on tärkeä vaihe </a:t>
            </a:r>
            <a:r>
              <a:rPr lang="fi-FI"/>
              <a:t>sanavaraston kartuttamisessa, sillä </a:t>
            </a:r>
            <a:r>
              <a:rPr lang="fi-FI" b="1">
                <a:solidFill>
                  <a:srgbClr val="FF0000"/>
                </a:solidFill>
              </a:rPr>
              <a:t>50 sanan verran erilaisia sanoja tarvitaan lausepuheen käynnistymiseen.</a:t>
            </a:r>
            <a:endParaRPr lang="fi-FI">
              <a:solidFill>
                <a:srgbClr val="FF0000"/>
              </a:solidFill>
            </a:endParaRPr>
          </a:p>
          <a:p>
            <a:r>
              <a:rPr lang="fi-FI" b="1"/>
              <a:t>Nimisanojen lihavoittaminen verbeillä ja adjektiiveilla </a:t>
            </a:r>
            <a:r>
              <a:rPr lang="fi-FI"/>
              <a:t>tapahtuu aikuisen avulla.</a:t>
            </a:r>
          </a:p>
          <a:p>
            <a:r>
              <a:rPr lang="fi-FI">
                <a:solidFill>
                  <a:srgbClr val="FF0000"/>
                </a:solidFill>
              </a:rPr>
              <a:t>Aikuisten kannattaa käyttää </a:t>
            </a:r>
            <a:r>
              <a:rPr lang="fi-FI" b="1">
                <a:solidFill>
                  <a:srgbClr val="FF0000"/>
                </a:solidFill>
              </a:rPr>
              <a:t>asioista oikeita nimiä tai viittomia</a:t>
            </a:r>
            <a:r>
              <a:rPr lang="fi-FI">
                <a:solidFill>
                  <a:srgbClr val="FF0000"/>
                </a:solidFill>
              </a:rPr>
              <a:t>, yleisluontoiset viittaukset TUO, TÄNNE, SITÄ, NÄMÄ, TUOLLA jne. eivät rakenna lapsen sanavarastoa.</a:t>
            </a:r>
          </a:p>
          <a:p>
            <a:r>
              <a:rPr lang="fi-FI" b="1"/>
              <a:t>Lukemisen merkitys sanavaraston laajentamisessa on kiistaton</a:t>
            </a:r>
            <a:r>
              <a:rPr lang="fi-FI"/>
              <a:t>. 3-vuotias, jolle luetaan päivittäin on kuullut miljoona sanaa enemmän kuin lapsi, jolle ei lueta.</a:t>
            </a:r>
          </a:p>
        </p:txBody>
      </p:sp>
      <p:sp>
        <p:nvSpPr>
          <p:cNvPr id="4" name="Alatunnisteen paikkamerkki 3"/>
          <p:cNvSpPr>
            <a:spLocks noGrp="1"/>
          </p:cNvSpPr>
          <p:nvPr>
            <p:ph type="ftr" sz="quarter" idx="15"/>
          </p:nvPr>
        </p:nvSpPr>
        <p:spPr/>
        <p:txBody>
          <a:bodyPr/>
          <a:lstStyle/>
          <a:p>
            <a:r>
              <a:rPr lang="fi-FI" noProof="0"/>
              <a:t>Puheterapeutti Anne Hilden 2023</a:t>
            </a:r>
          </a:p>
        </p:txBody>
      </p:sp>
    </p:spTree>
    <p:extLst>
      <p:ext uri="{BB962C8B-B14F-4D97-AF65-F5344CB8AC3E}">
        <p14:creationId xmlns:p14="http://schemas.microsoft.com/office/powerpoint/2010/main" val="3611092921"/>
      </p:ext>
    </p:extLst>
  </p:cSld>
  <p:clrMapOvr>
    <a:masterClrMapping/>
  </p:clrMapOvr>
</p:sld>
</file>

<file path=ppt/theme/theme1.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10.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11.xml><?xml version="1.0" encoding="utf-8"?>
<a:theme xmlns:a="http://schemas.openxmlformats.org/drawingml/2006/main" name="Kouvola">
  <a:themeElements>
    <a:clrScheme name="Kouvola">
      <a:dk1>
        <a:sysClr val="windowText" lastClr="000000"/>
      </a:dk1>
      <a:lt1>
        <a:sysClr val="window" lastClr="FFFFFF"/>
      </a:lt1>
      <a:dk2>
        <a:srgbClr val="28482B"/>
      </a:dk2>
      <a:lt2>
        <a:srgbClr val="E7E6E6"/>
      </a:lt2>
      <a:accent1>
        <a:srgbClr val="CEFF23"/>
      </a:accent1>
      <a:accent2>
        <a:srgbClr val="A75042"/>
      </a:accent2>
      <a:accent3>
        <a:srgbClr val="28482B"/>
      </a:accent3>
      <a:accent4>
        <a:srgbClr val="97B3D4"/>
      </a:accent4>
      <a:accent5>
        <a:srgbClr val="000000"/>
      </a:accent5>
      <a:accent6>
        <a:srgbClr val="7F7F7F"/>
      </a:accent6>
      <a:hlink>
        <a:srgbClr val="0563C1"/>
      </a:hlink>
      <a:folHlink>
        <a:srgbClr val="954F72"/>
      </a:folHlink>
    </a:clrScheme>
    <a:fontScheme name="Arial Narrow - Arial">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Kouvola_esitysmallipohja_2022" id="{920C091D-0194-4B76-A49D-304726FE087A}" vid="{9105EFCA-9D97-41B8-B7DE-26C4F4359098}"/>
    </a:ext>
  </a:extLst>
</a:theme>
</file>

<file path=ppt/theme/theme12.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2.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3.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4.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5.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6.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7.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8.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ppt/theme/theme9.xml><?xml version="1.0" encoding="utf-8"?>
<a:theme xmlns:a="http://schemas.openxmlformats.org/drawingml/2006/main" name="Kymenhva-2022">
  <a:themeElements>
    <a:clrScheme name="KymenHVA">
      <a:dk1>
        <a:srgbClr val="1E1E1E"/>
      </a:dk1>
      <a:lt1>
        <a:sysClr val="window" lastClr="FFFFFF"/>
      </a:lt1>
      <a:dk2>
        <a:srgbClr val="144C5B"/>
      </a:dk2>
      <a:lt2>
        <a:srgbClr val="E9E9E9"/>
      </a:lt2>
      <a:accent1>
        <a:srgbClr val="398BA2"/>
      </a:accent1>
      <a:accent2>
        <a:srgbClr val="FAB233"/>
      </a:accent2>
      <a:accent3>
        <a:srgbClr val="28B9CE"/>
      </a:accent3>
      <a:accent4>
        <a:srgbClr val="144C5B"/>
      </a:accent4>
      <a:accent5>
        <a:srgbClr val="FACC7D"/>
      </a:accent5>
      <a:accent6>
        <a:srgbClr val="4BCB72"/>
      </a:accent6>
      <a:hlink>
        <a:srgbClr val="009ED4"/>
      </a:hlink>
      <a:folHlink>
        <a:srgbClr val="7F7874"/>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defPPr>
      </a:lstStyle>
    </a:txDef>
  </a:objectDefaults>
  <a:extraClrSchemeLst/>
  <a:extLst>
    <a:ext uri="{05A4C25C-085E-4340-85A3-A5531E510DB2}">
      <thm15:themeFamily xmlns:thm15="http://schemas.microsoft.com/office/thememl/2012/main" name="Esitys1" id="{D8114509-B409-41AD-9ACC-807A05CF1500}" vid="{C9F4672F-F79B-4DC7-8C01-B31BF6CA6DC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b4a58b4-99b1-43ab-a426-dd97745a6e65">
      <Terms xmlns="http://schemas.microsoft.com/office/infopath/2007/PartnerControls"/>
    </lcf76f155ced4ddcb4097134ff3c332f>
    <TaxCatchAll xmlns="e45e7fe5-42d5-485a-a868-09dc277c431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2244712000827D49AD586D6D2F398A37" ma:contentTypeVersion="10" ma:contentTypeDescription="Luo uusi asiakirja." ma:contentTypeScope="" ma:versionID="9d6c35591d08e4799fb2a7c73ce48f6a">
  <xsd:schema xmlns:xsd="http://www.w3.org/2001/XMLSchema" xmlns:xs="http://www.w3.org/2001/XMLSchema" xmlns:p="http://schemas.microsoft.com/office/2006/metadata/properties" xmlns:ns2="cb4a58b4-99b1-43ab-a426-dd97745a6e65" xmlns:ns3="e45e7fe5-42d5-485a-a868-09dc277c4312" targetNamespace="http://schemas.microsoft.com/office/2006/metadata/properties" ma:root="true" ma:fieldsID="65ad42c70075de0b7f610d512f12f6fb" ns2:_="" ns3:_="">
    <xsd:import namespace="cb4a58b4-99b1-43ab-a426-dd97745a6e65"/>
    <xsd:import namespace="e45e7fe5-42d5-485a-a868-09dc277c431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a58b4-99b1-43ab-a426-dd97745a6e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Kuvien tunnisteet" ma:readOnly="false" ma:fieldId="{5cf76f15-5ced-4ddc-b409-7134ff3c332f}" ma:taxonomyMulti="true" ma:sspId="f81ded02-9f86-4b0c-8912-f5f43177ca33"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5e7fe5-42d5-485a-a868-09dc277c431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e5b50b0-8fbf-46b3-a315-0a5553a29cc0}" ma:internalName="TaxCatchAll" ma:showField="CatchAllData" ma:web="e45e7fe5-42d5-485a-a868-09dc277c43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A190D6-07DE-4C08-B945-C013106D823B}">
  <ds:schemaRefs>
    <ds:schemaRef ds:uri="cb4a58b4-99b1-43ab-a426-dd97745a6e65"/>
    <ds:schemaRef ds:uri="e45e7fe5-42d5-485a-a868-09dc277c431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0632604-AC82-416A-839D-F644E4B6B40E}">
  <ds:schemaRefs>
    <ds:schemaRef ds:uri="cb4a58b4-99b1-43ab-a426-dd97745a6e65"/>
    <ds:schemaRef ds:uri="e45e7fe5-42d5-485a-a868-09dc277c431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05A742C-3B98-471B-8A32-0357A7123C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TotalTime>
  <Words>2292</Words>
  <Application>Microsoft Office PowerPoint</Application>
  <PresentationFormat>Laajakuva</PresentationFormat>
  <Paragraphs>249</Paragraphs>
  <Slides>29</Slides>
  <Notes>0</Notes>
  <HiddenSlides>0</HiddenSlides>
  <MMClips>0</MMClips>
  <ScaleCrop>false</ScaleCrop>
  <HeadingPairs>
    <vt:vector size="6" baseType="variant">
      <vt:variant>
        <vt:lpstr>Käytetyt fontit</vt:lpstr>
      </vt:variant>
      <vt:variant>
        <vt:i4>4</vt:i4>
      </vt:variant>
      <vt:variant>
        <vt:lpstr>Teema</vt:lpstr>
      </vt:variant>
      <vt:variant>
        <vt:i4>12</vt:i4>
      </vt:variant>
      <vt:variant>
        <vt:lpstr>Dian otsikot</vt:lpstr>
      </vt:variant>
      <vt:variant>
        <vt:i4>29</vt:i4>
      </vt:variant>
    </vt:vector>
  </HeadingPairs>
  <TitlesOfParts>
    <vt:vector size="45" baseType="lpstr">
      <vt:lpstr>Arial</vt:lpstr>
      <vt:lpstr>Arial Narrow</vt:lpstr>
      <vt:lpstr>Segoe UI</vt:lpstr>
      <vt:lpstr>Segoe UI Semibold</vt:lpstr>
      <vt:lpstr>Kymenhva-2022</vt:lpstr>
      <vt:lpstr>Kymenhva-2022</vt:lpstr>
      <vt:lpstr>Kymenhva-2022</vt:lpstr>
      <vt:lpstr>Kymenhva-2022</vt:lpstr>
      <vt:lpstr>Kymenhva-2022</vt:lpstr>
      <vt:lpstr>Kymenhva-2022</vt:lpstr>
      <vt:lpstr>Kymenhva-2022</vt:lpstr>
      <vt:lpstr>Kymenhva-2022</vt:lpstr>
      <vt:lpstr>Kymenhva-2022</vt:lpstr>
      <vt:lpstr>Kymenhva-2022</vt:lpstr>
      <vt:lpstr>Kouvola</vt:lpstr>
      <vt:lpstr>Kymenhva-2022</vt:lpstr>
      <vt:lpstr>Sanavaraston laajentaminen lausepuheen ja kertovan puheen mahdollistajana</vt:lpstr>
      <vt:lpstr>PowerPoint-esitys</vt:lpstr>
      <vt:lpstr>Pulmat lausepuheen ja kertomistaitojen kehityksessä</vt:lpstr>
      <vt:lpstr>Lausepuheen edellytykset</vt:lpstr>
      <vt:lpstr>Kielen kehityksen vaiheet</vt:lpstr>
      <vt:lpstr>Tuen kohteena lapsen osallisuus</vt:lpstr>
      <vt:lpstr>Tuen kohteena lapsen kuulomuisti</vt:lpstr>
      <vt:lpstr>Tuen kohteena sanaston oppiminen</vt:lpstr>
      <vt:lpstr>Varhaisen sanaston erityispiirteet</vt:lpstr>
      <vt:lpstr>Tuen kohteena lausepuheen oppiminen</vt:lpstr>
      <vt:lpstr>Tuen kohteena kertominen</vt:lpstr>
      <vt:lpstr>Vasusta poimittua</vt:lpstr>
      <vt:lpstr>Kaarlo 2 v. </vt:lpstr>
      <vt:lpstr>Kaarlon tuki muodostetaan toimintaympäristöä muokkaamalla   </vt:lpstr>
      <vt:lpstr>PowerPoint-esitys</vt:lpstr>
      <vt:lpstr>PowerPoint-esitys</vt:lpstr>
      <vt:lpstr>Toimintaa arvioidaan</vt:lpstr>
      <vt:lpstr>PowerPoint-esitys</vt:lpstr>
      <vt:lpstr>PowerPoint-esitys</vt:lpstr>
      <vt:lpstr>          VUOROVAIKUTUSTA TUKEVA OPPIMISYMPÄRISTÖ </vt:lpstr>
      <vt:lpstr>             PEDAGOGISET MENETELMÄT </vt:lpstr>
      <vt:lpstr>                  LEIKKI </vt:lpstr>
      <vt:lpstr>PowerPoint-esitys</vt:lpstr>
      <vt:lpstr>Sanavaraston ja kerronnan tukena mm. laulut, laulupiirtäminen, lorut, runot ja sadut, saduttaminen sekä roolileikit ja nukketeatteri.  </vt:lpstr>
      <vt:lpstr>Vinkki: Hääräämön lorukortit   Lorukortteja (peda.net)  https://www.haaraamo.fi/2021/02/tulosta-lorukortteja-pdf-lorupussin-kuvallinen-ompeluohje.html</vt:lpstr>
      <vt:lpstr>Yhdessä tekemällä kieli kehittyy</vt:lpstr>
      <vt:lpstr>Kuvaennakointi kielenkehityksen tukena</vt:lpstr>
      <vt:lpstr>Lähteet</vt:lpstr>
      <vt:lpstr>Kiitos.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Hyyrynen Marika</dc:creator>
  <cp:lastModifiedBy>Hyyrynen Marika</cp:lastModifiedBy>
  <cp:revision>454</cp:revision>
  <dcterms:created xsi:type="dcterms:W3CDTF">2023-04-12T10:20:13Z</dcterms:created>
  <dcterms:modified xsi:type="dcterms:W3CDTF">2023-05-10T05:07:58Z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0x0101002244712000827D49AD586D6D2F398A37</vt:lpwstr>
  </property>
  <property fmtid="{D5CDD505-2E9C-101B-9397-08002B2CF9AE}" pid="3" name="MediaServiceImageTags">
    <vt:lpwstr/>
  </property>
</Properties>
</file>