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48" r:id="rId5"/>
  </p:sldMasterIdLst>
  <p:sldIdLst>
    <p:sldId id="269" r:id="rId6"/>
    <p:sldId id="274" r:id="rId7"/>
    <p:sldId id="293" r:id="rId8"/>
    <p:sldId id="292" r:id="rId9"/>
    <p:sldId id="294" r:id="rId10"/>
    <p:sldId id="283" r:id="rId11"/>
    <p:sldId id="268" r:id="rId12"/>
    <p:sldId id="267" r:id="rId13"/>
    <p:sldId id="266" r:id="rId14"/>
    <p:sldId id="265" r:id="rId15"/>
    <p:sldId id="264" r:id="rId16"/>
    <p:sldId id="263" r:id="rId17"/>
    <p:sldId id="262" r:id="rId18"/>
    <p:sldId id="261" r:id="rId19"/>
    <p:sldId id="260" r:id="rId20"/>
    <p:sldId id="259" r:id="rId21"/>
    <p:sldId id="258" r:id="rId22"/>
    <p:sldId id="288" r:id="rId23"/>
    <p:sldId id="287" r:id="rId24"/>
    <p:sldId id="289" r:id="rId25"/>
    <p:sldId id="282" r:id="rId26"/>
    <p:sldId id="281" r:id="rId27"/>
    <p:sldId id="290" r:id="rId28"/>
    <p:sldId id="296" r:id="rId29"/>
    <p:sldId id="297" r:id="rId30"/>
    <p:sldId id="286" r:id="rId31"/>
    <p:sldId id="257" r:id="rId32"/>
    <p:sldId id="256" r:id="rId33"/>
    <p:sldId id="278" r:id="rId34"/>
    <p:sldId id="280" r:id="rId35"/>
    <p:sldId id="272"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B3124-00FA-4C27-A1F3-563DD85D2583}" v="1557" dt="2023-04-25T08:15:54.030"/>
    <p1510:client id="{11B63B45-EC1E-4A0F-BCF7-5D135AFE4361}" v="873" dt="2023-04-26T19:50:18.850"/>
    <p1510:client id="{25ECB6F6-F81B-425C-839D-CBE13F0048D5}" v="10" dt="2023-04-21T12:02:35.861"/>
    <p1510:client id="{2CD87C40-8AF9-4A7B-9BD9-ADA8B2B2C323}" v="87" dt="2023-04-25T09:42:07.338"/>
    <p1510:client id="{3BA46E06-F60C-402F-8404-99C2F549197B}" v="14" dt="2023-04-12T10:25:20.348"/>
    <p1510:client id="{3E0B0D29-4E91-425C-A617-849E349DE473}" v="2" dt="2023-04-25T12:13:05.848"/>
    <p1510:client id="{4D4F54F3-F059-4C51-A165-307269BC2475}" v="2" dt="2023-04-21T11:59:13.474"/>
    <p1510:client id="{6A049CE3-2BE7-432F-84FD-D2A2ACDB37F0}" v="753" dt="2023-04-24T09:59:30.710"/>
    <p1510:client id="{6CB0B71C-5465-4FDB-8A74-467BE988C76D}" v="352" dt="2023-04-25T11:23:35.564"/>
    <p1510:client id="{6F7A7278-62CC-4247-B7A4-DEDC842653ED}" v="1485" dt="2023-04-27T08:30:53.343"/>
    <p1510:client id="{7AE39CBE-EB94-4095-8E5D-D9B36B522DF4}" v="6" dt="2023-04-25T12:31:54.202"/>
    <p1510:client id="{A656E704-9F87-49AC-9CC4-E24C7F446B30}" v="1395" dt="2023-04-26T12:38:14.964"/>
    <p1510:client id="{BADF9A3B-87F2-4CF5-A78F-BE7EE6AAC450}" v="13" dt="2023-04-21T11:56:22.562"/>
    <p1510:client id="{CD36F72F-5776-4B31-B5FA-AF4119563697}" v="1532" dt="2023-04-24T09:24:53.561"/>
    <p1510:client id="{D4F341D4-1F86-4268-B7AC-204E2FD502B5}" v="48" dt="2023-04-20T08:49:25.853"/>
    <p1510:client id="{D5BE87BB-85DD-450E-94E7-9D6795408498}" v="1144" dt="2023-04-26T18:57:13.956"/>
    <p1510:client id="{D6F695B8-5561-40BD-A273-0192E01B0FAA}" v="150" dt="2023-04-27T07:51:54.625"/>
    <p1510:client id="{EDA320BD-48B8-4602-AF1F-08ADBD6EF547}" v="1408" dt="2023-04-25T12:51:16.143"/>
    <p1510:client id="{F3934E17-D2A4-45B0-88CC-55852F2496D8}" v="5" dt="2023-04-27T07:58:28.825"/>
    <p1510:client id="{FE5F00C8-EA06-42C1-9030-D83939594FD4}" v="1718" dt="2023-04-25T10:41:18.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144C5B"/>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CDE267-9C4E-C136-72F7-2F773BE2CB2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2614" y="6110519"/>
            <a:ext cx="2753738" cy="715083"/>
          </a:xfrm>
          <a:prstGeom prst="rect">
            <a:avLst/>
          </a:prstGeom>
        </p:spPr>
      </p:pic>
      <p:pic>
        <p:nvPicPr>
          <p:cNvPr id="4" name="Picture 3">
            <a:extLst>
              <a:ext uri="{FF2B5EF4-FFF2-40B4-BE49-F238E27FC236}">
                <a16:creationId xmlns:a16="http://schemas.microsoft.com/office/drawing/2014/main" id="{BD98D6E7-F4D0-06DC-05E0-7621AB81DA4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419600" y="1359097"/>
            <a:ext cx="7772400" cy="5498903"/>
          </a:xfrm>
          <a:prstGeom prst="rect">
            <a:avLst/>
          </a:prstGeom>
        </p:spPr>
      </p:pic>
      <p:sp>
        <p:nvSpPr>
          <p:cNvPr id="2" name="Title 1">
            <a:extLst>
              <a:ext uri="{FF2B5EF4-FFF2-40B4-BE49-F238E27FC236}">
                <a16:creationId xmlns:a16="http://schemas.microsoft.com/office/drawing/2014/main" id="{26403F24-F303-C794-B10C-D9C3C86AFF92}"/>
              </a:ext>
            </a:extLst>
          </p:cNvPr>
          <p:cNvSpPr>
            <a:spLocks noGrp="1"/>
          </p:cNvSpPr>
          <p:nvPr>
            <p:ph type="ctrTitle"/>
          </p:nvPr>
        </p:nvSpPr>
        <p:spPr>
          <a:xfrm>
            <a:off x="706329" y="1122363"/>
            <a:ext cx="9144000" cy="2387600"/>
          </a:xfrm>
        </p:spPr>
        <p:txBody>
          <a:bodyPr anchor="b">
            <a:normAutofit/>
          </a:bodyPr>
          <a:lstStyle>
            <a:lvl1pPr algn="l">
              <a:lnSpc>
                <a:spcPts val="5800"/>
              </a:lnSpc>
              <a:defRPr sz="5400">
                <a:solidFill>
                  <a:schemeClr val="bg1"/>
                </a:solidFill>
              </a:defRPr>
            </a:lvl1pPr>
          </a:lstStyle>
          <a:p>
            <a:r>
              <a:rPr lang="fi-FI" noProof="0"/>
              <a:t>Muokkaa perustyyl. napsautt.</a:t>
            </a:r>
          </a:p>
        </p:txBody>
      </p:sp>
      <p:sp>
        <p:nvSpPr>
          <p:cNvPr id="3" name="Subtitle 2">
            <a:extLst>
              <a:ext uri="{FF2B5EF4-FFF2-40B4-BE49-F238E27FC236}">
                <a16:creationId xmlns:a16="http://schemas.microsoft.com/office/drawing/2014/main" id="{F3C1BD1A-979F-FF43-0FD4-13CA253C1ABF}"/>
              </a:ext>
            </a:extLst>
          </p:cNvPr>
          <p:cNvSpPr>
            <a:spLocks noGrp="1"/>
          </p:cNvSpPr>
          <p:nvPr>
            <p:ph type="subTitle" idx="1"/>
          </p:nvPr>
        </p:nvSpPr>
        <p:spPr>
          <a:xfrm>
            <a:off x="706329" y="3602038"/>
            <a:ext cx="7836474" cy="1655762"/>
          </a:xfrm>
        </p:spPr>
        <p:txBody>
          <a:bodyPr/>
          <a:lstStyle>
            <a:lvl1pPr marL="0" indent="0" algn="l">
              <a:lnSpc>
                <a:spcPts val="2800"/>
              </a:lnSpc>
              <a:buNone/>
              <a:defRPr sz="2400">
                <a:solidFill>
                  <a:srgbClr val="F9B2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396445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ksti+kuva vaale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839788" y="457200"/>
            <a:ext cx="6577770" cy="1600200"/>
          </a:xfrm>
        </p:spPr>
        <p:txBody>
          <a:bodyPr anchor="b"/>
          <a:lstStyle>
            <a:lvl1pPr>
              <a:defRPr sz="3200"/>
            </a:lvl1pPr>
          </a:lstStyle>
          <a:p>
            <a:r>
              <a:rPr lang="fi-FI" noProof="0"/>
              <a:t>Muokkaa perustyyl. napsautt.</a:t>
            </a:r>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7806519" y="0"/>
            <a:ext cx="4385481" cy="6857999"/>
          </a:xfrm>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839788" y="2173406"/>
            <a:ext cx="6577770" cy="3811588"/>
          </a:xfrm>
        </p:spPr>
        <p:txBody>
          <a:bodyPr>
            <a:normAutofit/>
          </a:bodyPr>
          <a:lstStyle>
            <a:lvl1pPr marL="0" indent="0">
              <a:lnSpc>
                <a:spcPts val="27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p>
            <a:r>
              <a:rPr lang="fi-FI" noProof="0"/>
              <a:t>Puheterapeutti Anne Hilden 2023</a:t>
            </a:r>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p>
            <a:fld id="{164C5859-9929-4D9E-B6F1-C1F444A35967}" type="datetime1">
              <a:rPr lang="fi-FI" noProof="0" smtClean="0"/>
              <a:t>27.4.2023</a:t>
            </a:fld>
            <a:endParaRPr lang="fi-FI" noProof="0"/>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p>
            <a:fld id="{43AF15DB-8468-DA4F-98B9-DC37122F7E4C}" type="slidenum">
              <a:rPr lang="fi-FI" noProof="0" smtClean="0"/>
              <a:t>‹#›</a:t>
            </a:fld>
            <a:endParaRPr lang="fi-FI" noProof="0"/>
          </a:p>
        </p:txBody>
      </p:sp>
    </p:spTree>
    <p:extLst>
      <p:ext uri="{BB962C8B-B14F-4D97-AF65-F5344CB8AC3E}">
        <p14:creationId xmlns:p14="http://schemas.microsoft.com/office/powerpoint/2010/main" val="21279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eksti+kuva tumm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839788" y="457200"/>
            <a:ext cx="6577770" cy="1600200"/>
          </a:xfrm>
        </p:spPr>
        <p:txBody>
          <a:bodyPr anchor="b"/>
          <a:lstStyle>
            <a:lvl1pPr>
              <a:defRPr sz="3200"/>
            </a:lvl1pPr>
          </a:lstStyle>
          <a:p>
            <a:r>
              <a:rPr lang="fi-FI" noProof="0"/>
              <a:t>Muokkaa perustyyl. napsautt.</a:t>
            </a:r>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7806519" y="0"/>
            <a:ext cx="4385481" cy="6857999"/>
          </a:xfrm>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839788" y="2173406"/>
            <a:ext cx="6577770" cy="3811588"/>
          </a:xfrm>
        </p:spPr>
        <p:txBody>
          <a:bodyPr>
            <a:normAutofit/>
          </a:bodyPr>
          <a:lstStyle>
            <a:lvl1pPr marL="0" indent="0">
              <a:lnSpc>
                <a:spcPts val="27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lvl1pPr>
              <a:defRPr>
                <a:solidFill>
                  <a:schemeClr val="bg1"/>
                </a:solidFill>
              </a:defRPr>
            </a:lvl1pPr>
          </a:lstStyle>
          <a:p>
            <a:r>
              <a:rPr lang="fi-FI" noProof="0"/>
              <a:t>Puheterapeutti Anne Hilden 2023</a:t>
            </a:r>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lvl1pPr>
              <a:defRPr>
                <a:solidFill>
                  <a:schemeClr val="bg1"/>
                </a:solidFill>
              </a:defRPr>
            </a:lvl1pPr>
          </a:lstStyle>
          <a:p>
            <a:fld id="{DDA399B7-720D-4778-A9A3-1C9839259B02}" type="datetime1">
              <a:rPr lang="fi-FI" smtClean="0"/>
              <a:t>27.4.2023</a:t>
            </a:fld>
            <a:endParaRPr lang="fi-FI"/>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lvl1pPr>
              <a:defRPr>
                <a:solidFill>
                  <a:schemeClr val="bg1"/>
                </a:solidFill>
              </a:defRPr>
            </a:lvl1p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5306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1A4B-9576-9A01-2C81-C3C03DF36375}"/>
              </a:ext>
            </a:extLst>
          </p:cNvPr>
          <p:cNvSpPr>
            <a:spLocks noGrp="1"/>
          </p:cNvSpPr>
          <p:nvPr>
            <p:ph type="title"/>
          </p:nvPr>
        </p:nvSpPr>
        <p:spPr/>
        <p:txBody>
          <a:bodyPr/>
          <a:lstStyle/>
          <a:p>
            <a:r>
              <a:rPr lang="fi-FI"/>
              <a:t>Muokkaa perustyyl. napsautt.</a:t>
            </a:r>
            <a:endParaRPr lang="en-FI"/>
          </a:p>
        </p:txBody>
      </p:sp>
      <p:sp>
        <p:nvSpPr>
          <p:cNvPr id="4" name="Footer Placeholder 3">
            <a:extLst>
              <a:ext uri="{FF2B5EF4-FFF2-40B4-BE49-F238E27FC236}">
                <a16:creationId xmlns:a16="http://schemas.microsoft.com/office/drawing/2014/main" id="{B65DB62C-555D-D6DE-51A7-66129B241199}"/>
              </a:ext>
            </a:extLst>
          </p:cNvPr>
          <p:cNvSpPr>
            <a:spLocks noGrp="1"/>
          </p:cNvSpPr>
          <p:nvPr>
            <p:ph type="ftr" sz="quarter" idx="11"/>
          </p:nvPr>
        </p:nvSpPr>
        <p:spPr/>
        <p:txBody>
          <a:bodyPr/>
          <a:lstStyle/>
          <a:p>
            <a:r>
              <a:rPr lang="fi-FI"/>
              <a:t>Puheterapeutti Anne Hilden 2023</a:t>
            </a:r>
            <a:endParaRPr lang="en-FI"/>
          </a:p>
        </p:txBody>
      </p:sp>
      <p:sp>
        <p:nvSpPr>
          <p:cNvPr id="3" name="Date Placeholder 2">
            <a:extLst>
              <a:ext uri="{FF2B5EF4-FFF2-40B4-BE49-F238E27FC236}">
                <a16:creationId xmlns:a16="http://schemas.microsoft.com/office/drawing/2014/main" id="{3373F76D-84CE-F603-D5EF-175A9F79BE35}"/>
              </a:ext>
            </a:extLst>
          </p:cNvPr>
          <p:cNvSpPr>
            <a:spLocks noGrp="1"/>
          </p:cNvSpPr>
          <p:nvPr>
            <p:ph type="dt" sz="half" idx="10"/>
          </p:nvPr>
        </p:nvSpPr>
        <p:spPr/>
        <p:txBody>
          <a:bodyPr/>
          <a:lstStyle/>
          <a:p>
            <a:fld id="{60D2407F-2D9E-46AD-8D0A-790D90AE383C}" type="datetime1">
              <a:rPr lang="fi-FI" smtClean="0"/>
              <a:t>27.4.2023</a:t>
            </a:fld>
            <a:endParaRPr lang="en-FI"/>
          </a:p>
        </p:txBody>
      </p:sp>
      <p:sp>
        <p:nvSpPr>
          <p:cNvPr id="5" name="Slide Number Placeholder 4">
            <a:extLst>
              <a:ext uri="{FF2B5EF4-FFF2-40B4-BE49-F238E27FC236}">
                <a16:creationId xmlns:a16="http://schemas.microsoft.com/office/drawing/2014/main" id="{D198CD02-7A38-53F1-B132-B66F1AE29F19}"/>
              </a:ext>
            </a:extLst>
          </p:cNvPr>
          <p:cNvSpPr>
            <a:spLocks noGrp="1"/>
          </p:cNvSpPr>
          <p:nvPr>
            <p:ph type="sldNum" sz="quarter" idx="12"/>
          </p:nvPr>
        </p:nvSpPr>
        <p:spPr/>
        <p:txBody>
          <a:bodyPr/>
          <a:lstStyle/>
          <a:p>
            <a:fld id="{43AF15DB-8468-DA4F-98B9-DC37122F7E4C}" type="slidenum">
              <a:rPr lang="en-FI" smtClean="0"/>
              <a:t>‹#›</a:t>
            </a:fld>
            <a:endParaRPr lang="en-FI"/>
          </a:p>
        </p:txBody>
      </p:sp>
    </p:spTree>
    <p:extLst>
      <p:ext uri="{BB962C8B-B14F-4D97-AF65-F5344CB8AC3E}">
        <p14:creationId xmlns:p14="http://schemas.microsoft.com/office/powerpoint/2010/main" val="392273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in otsikko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A53C0-116C-88A6-1324-EEC76BE0A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37924" y="1708833"/>
            <a:ext cx="9154076" cy="5149168"/>
          </a:xfrm>
          <a:prstGeom prst="rect">
            <a:avLst/>
          </a:prstGeom>
        </p:spPr>
      </p:pic>
      <p:sp>
        <p:nvSpPr>
          <p:cNvPr id="8" name="Otsikko 7">
            <a:extLst>
              <a:ext uri="{FF2B5EF4-FFF2-40B4-BE49-F238E27FC236}">
                <a16:creationId xmlns:a16="http://schemas.microsoft.com/office/drawing/2014/main" id="{6E453CD6-C647-0D04-4BA8-74D3C4E93B3A}"/>
              </a:ext>
            </a:extLst>
          </p:cNvPr>
          <p:cNvSpPr>
            <a:spLocks noGrp="1"/>
          </p:cNvSpPr>
          <p:nvPr>
            <p:ph type="title"/>
          </p:nvPr>
        </p:nvSpPr>
        <p:spPr/>
        <p:txBody>
          <a:bodyPr/>
          <a:lstStyle/>
          <a:p>
            <a:r>
              <a:rPr lang="fi-FI" noProof="0"/>
              <a:t>Muokkaa perustyyl. napsautt.</a:t>
            </a:r>
          </a:p>
        </p:txBody>
      </p:sp>
      <p:sp>
        <p:nvSpPr>
          <p:cNvPr id="3" name="Footer Placeholder 2">
            <a:extLst>
              <a:ext uri="{FF2B5EF4-FFF2-40B4-BE49-F238E27FC236}">
                <a16:creationId xmlns:a16="http://schemas.microsoft.com/office/drawing/2014/main" id="{D52B381F-95BC-297C-3E28-20053DE26A30}"/>
              </a:ext>
            </a:extLst>
          </p:cNvPr>
          <p:cNvSpPr>
            <a:spLocks noGrp="1"/>
          </p:cNvSpPr>
          <p:nvPr>
            <p:ph type="ftr" sz="quarter" idx="15"/>
          </p:nvPr>
        </p:nvSpPr>
        <p:spPr/>
        <p:txBody>
          <a:bodyPr/>
          <a:lstStyle/>
          <a:p>
            <a:r>
              <a:rPr lang="fi-FI" noProof="0"/>
              <a:t>Puheterapeutti Anne Hilden 2023</a:t>
            </a:r>
          </a:p>
        </p:txBody>
      </p:sp>
      <p:sp>
        <p:nvSpPr>
          <p:cNvPr id="2" name="Date Placeholder 1">
            <a:extLst>
              <a:ext uri="{FF2B5EF4-FFF2-40B4-BE49-F238E27FC236}">
                <a16:creationId xmlns:a16="http://schemas.microsoft.com/office/drawing/2014/main" id="{AC9E2BD0-F516-B11C-048C-EE4D3BBE2720}"/>
              </a:ext>
            </a:extLst>
          </p:cNvPr>
          <p:cNvSpPr>
            <a:spLocks noGrp="1"/>
          </p:cNvSpPr>
          <p:nvPr>
            <p:ph type="dt" sz="half" idx="14"/>
          </p:nvPr>
        </p:nvSpPr>
        <p:spPr/>
        <p:txBody>
          <a:bodyPr/>
          <a:lstStyle/>
          <a:p>
            <a:fld id="{34200CB0-F0D3-4AA5-9709-39CE5F3C7687}" type="datetime1">
              <a:rPr lang="fi-FI" noProof="0" smtClean="0"/>
              <a:t>27.4.2023</a:t>
            </a:fld>
            <a:endParaRPr lang="fi-FI" noProof="0"/>
          </a:p>
        </p:txBody>
      </p:sp>
      <p:sp>
        <p:nvSpPr>
          <p:cNvPr id="9" name="Slide Number Placeholder 8">
            <a:extLst>
              <a:ext uri="{FF2B5EF4-FFF2-40B4-BE49-F238E27FC236}">
                <a16:creationId xmlns:a16="http://schemas.microsoft.com/office/drawing/2014/main" id="{474EB327-6BCE-E1B7-9C4D-B36A8D79B475}"/>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540242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9A05C4-7AD7-71AE-0E72-38EA5C767FCC}"/>
              </a:ext>
            </a:extLst>
          </p:cNvPr>
          <p:cNvSpPr>
            <a:spLocks noGrp="1"/>
          </p:cNvSpPr>
          <p:nvPr>
            <p:ph type="ftr" sz="quarter" idx="11"/>
          </p:nvPr>
        </p:nvSpPr>
        <p:spPr/>
        <p:txBody>
          <a:bodyPr/>
          <a:lstStyle/>
          <a:p>
            <a:r>
              <a:rPr lang="fi-FI"/>
              <a:t>Puheterapeutti Anne Hilden 2023</a:t>
            </a:r>
            <a:endParaRPr lang="en-FI"/>
          </a:p>
        </p:txBody>
      </p:sp>
      <p:sp>
        <p:nvSpPr>
          <p:cNvPr id="2" name="Date Placeholder 1">
            <a:extLst>
              <a:ext uri="{FF2B5EF4-FFF2-40B4-BE49-F238E27FC236}">
                <a16:creationId xmlns:a16="http://schemas.microsoft.com/office/drawing/2014/main" id="{E1C67CA2-C70C-A458-346B-706D480419BA}"/>
              </a:ext>
            </a:extLst>
          </p:cNvPr>
          <p:cNvSpPr>
            <a:spLocks noGrp="1"/>
          </p:cNvSpPr>
          <p:nvPr>
            <p:ph type="dt" sz="half" idx="10"/>
          </p:nvPr>
        </p:nvSpPr>
        <p:spPr/>
        <p:txBody>
          <a:bodyPr/>
          <a:lstStyle/>
          <a:p>
            <a:fld id="{166FE35F-1144-499A-A821-725F0E70913E}" type="datetime1">
              <a:rPr lang="fi-FI" smtClean="0"/>
              <a:t>27.4.2023</a:t>
            </a:fld>
            <a:endParaRPr lang="en-FI"/>
          </a:p>
        </p:txBody>
      </p:sp>
      <p:sp>
        <p:nvSpPr>
          <p:cNvPr id="4" name="Slide Number Placeholder 3">
            <a:extLst>
              <a:ext uri="{FF2B5EF4-FFF2-40B4-BE49-F238E27FC236}">
                <a16:creationId xmlns:a16="http://schemas.microsoft.com/office/drawing/2014/main" id="{BFB4A672-2AA7-FBE4-BA0F-AE2184E2B96C}"/>
              </a:ext>
            </a:extLst>
          </p:cNvPr>
          <p:cNvSpPr>
            <a:spLocks noGrp="1"/>
          </p:cNvSpPr>
          <p:nvPr>
            <p:ph type="sldNum" sz="quarter" idx="12"/>
          </p:nvPr>
        </p:nvSpPr>
        <p:spPr/>
        <p:txBody>
          <a:bodyPr/>
          <a:lstStyle/>
          <a:p>
            <a:fld id="{43AF15DB-8468-DA4F-98B9-DC37122F7E4C}" type="slidenum">
              <a:rPr lang="en-FI" smtClean="0"/>
              <a:t>‹#›</a:t>
            </a:fld>
            <a:endParaRPr lang="en-FI"/>
          </a:p>
        </p:txBody>
      </p:sp>
    </p:spTree>
    <p:extLst>
      <p:ext uri="{BB962C8B-B14F-4D97-AF65-F5344CB8AC3E}">
        <p14:creationId xmlns:p14="http://schemas.microsoft.com/office/powerpoint/2010/main" val="387215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6F964-A346-4C9E-0FE9-C8D73BA1E67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37924" y="1708833"/>
            <a:ext cx="9154076" cy="5149168"/>
          </a:xfrm>
          <a:prstGeom prst="rect">
            <a:avLst/>
          </a:prstGeom>
        </p:spPr>
      </p:pic>
      <p:sp>
        <p:nvSpPr>
          <p:cNvPr id="2" name="Date Placeholder 1">
            <a:extLst>
              <a:ext uri="{FF2B5EF4-FFF2-40B4-BE49-F238E27FC236}">
                <a16:creationId xmlns:a16="http://schemas.microsoft.com/office/drawing/2014/main" id="{E1C67CA2-C70C-A458-346B-706D480419BA}"/>
              </a:ext>
            </a:extLst>
          </p:cNvPr>
          <p:cNvSpPr>
            <a:spLocks noGrp="1"/>
          </p:cNvSpPr>
          <p:nvPr>
            <p:ph type="dt" sz="half" idx="10"/>
          </p:nvPr>
        </p:nvSpPr>
        <p:spPr/>
        <p:txBody>
          <a:bodyPr/>
          <a:lstStyle/>
          <a:p>
            <a:fld id="{E8F680B3-530B-473F-A445-42D8062FA493}" type="datetime1">
              <a:rPr lang="fi-FI" smtClean="0"/>
              <a:t>27.4.2023</a:t>
            </a:fld>
            <a:endParaRPr lang="en-FI"/>
          </a:p>
        </p:txBody>
      </p:sp>
      <p:sp>
        <p:nvSpPr>
          <p:cNvPr id="3" name="Footer Placeholder 2">
            <a:extLst>
              <a:ext uri="{FF2B5EF4-FFF2-40B4-BE49-F238E27FC236}">
                <a16:creationId xmlns:a16="http://schemas.microsoft.com/office/drawing/2014/main" id="{9A9A05C4-7AD7-71AE-0E72-38EA5C767FCC}"/>
              </a:ext>
            </a:extLst>
          </p:cNvPr>
          <p:cNvSpPr>
            <a:spLocks noGrp="1"/>
          </p:cNvSpPr>
          <p:nvPr>
            <p:ph type="ftr" sz="quarter" idx="11"/>
          </p:nvPr>
        </p:nvSpPr>
        <p:spPr/>
        <p:txBody>
          <a:bodyPr/>
          <a:lstStyle/>
          <a:p>
            <a:r>
              <a:rPr lang="fi-FI"/>
              <a:t>Puheterapeutti Anne Hilden 2023</a:t>
            </a:r>
            <a:endParaRPr lang="en-FI"/>
          </a:p>
        </p:txBody>
      </p:sp>
      <p:sp>
        <p:nvSpPr>
          <p:cNvPr id="4" name="Slide Number Placeholder 3">
            <a:extLst>
              <a:ext uri="{FF2B5EF4-FFF2-40B4-BE49-F238E27FC236}">
                <a16:creationId xmlns:a16="http://schemas.microsoft.com/office/drawing/2014/main" id="{BFB4A672-2AA7-FBE4-BA0F-AE2184E2B96C}"/>
              </a:ext>
            </a:extLst>
          </p:cNvPr>
          <p:cNvSpPr>
            <a:spLocks noGrp="1"/>
          </p:cNvSpPr>
          <p:nvPr>
            <p:ph type="sldNum" sz="quarter" idx="12"/>
          </p:nvPr>
        </p:nvSpPr>
        <p:spPr/>
        <p:txBody>
          <a:bodyPr/>
          <a:lstStyle/>
          <a:p>
            <a:fld id="{43AF15DB-8468-DA4F-98B9-DC37122F7E4C}" type="slidenum">
              <a:rPr lang="en-FI" smtClean="0"/>
              <a:t>‹#›</a:t>
            </a:fld>
            <a:endParaRPr lang="en-FI"/>
          </a:p>
        </p:txBody>
      </p:sp>
    </p:spTree>
    <p:extLst>
      <p:ext uri="{BB962C8B-B14F-4D97-AF65-F5344CB8AC3E}">
        <p14:creationId xmlns:p14="http://schemas.microsoft.com/office/powerpoint/2010/main" val="1657854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97B3D4"/>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i-FI" sz="900"/>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979897" y="4914900"/>
            <a:ext cx="10231377" cy="821627"/>
          </a:xfrm>
        </p:spPr>
        <p:txBody>
          <a:bodyPr anchor="b"/>
          <a:lstStyle>
            <a:lvl1pPr algn="l">
              <a:defRPr sz="3600"/>
            </a:lvl1pPr>
          </a:lstStyle>
          <a:p>
            <a:r>
              <a:rPr lang="fi-FI"/>
              <a:t>Muokkaa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979897" y="5805742"/>
            <a:ext cx="10231377" cy="499046"/>
          </a:xfrm>
        </p:spPr>
        <p:txBody>
          <a:bodyPr/>
          <a:lstStyle>
            <a:lvl1pPr marL="0" indent="0" algn="l">
              <a:buNone/>
              <a:defRPr sz="18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napsautt.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a:solidFill>
            <a:schemeClr val="tx1"/>
          </a:solidFill>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Tree>
    <p:extLst>
      <p:ext uri="{BB962C8B-B14F-4D97-AF65-F5344CB8AC3E}">
        <p14:creationId xmlns:p14="http://schemas.microsoft.com/office/powerpoint/2010/main" val="309070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97B3D4"/>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i-FI" sz="900"/>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979897" y="4914900"/>
            <a:ext cx="10231377" cy="821627"/>
          </a:xfrm>
        </p:spPr>
        <p:txBody>
          <a:bodyPr anchor="b"/>
          <a:lstStyle>
            <a:lvl1pPr algn="l">
              <a:defRPr sz="3600"/>
            </a:lvl1pPr>
          </a:lstStyle>
          <a:p>
            <a:r>
              <a:rPr lang="fi-FI"/>
              <a:t>Muokkaa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979897" y="5805742"/>
            <a:ext cx="10231377" cy="499046"/>
          </a:xfrm>
        </p:spPr>
        <p:txBody>
          <a:bodyPr/>
          <a:lstStyle>
            <a:lvl1pPr marL="0" indent="0" algn="l">
              <a:buNone/>
              <a:defRPr sz="18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a:t>
            </a:r>
            <a:r>
              <a:rPr lang="fi-FI" err="1"/>
              <a:t>napsautt</a:t>
            </a:r>
            <a:r>
              <a:rPr lang="fi-FI"/>
              <a: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a:solidFill>
            <a:schemeClr val="tx1"/>
          </a:solidFill>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5" name="Tekstin paikkamerkki 4"/>
          <p:cNvSpPr>
            <a:spLocks noGrp="1"/>
          </p:cNvSpPr>
          <p:nvPr>
            <p:ph type="body" sz="quarter" idx="10"/>
          </p:nvPr>
        </p:nvSpPr>
        <p:spPr>
          <a:xfrm>
            <a:off x="979552" y="4932363"/>
            <a:ext cx="10232103" cy="873125"/>
          </a:xfrm>
        </p:spPr>
        <p:txBody>
          <a:bodyPr/>
          <a:lstStyle>
            <a:lvl1pPr marL="0" indent="0">
              <a:buNone/>
              <a:defRPr/>
            </a:lvl1pPr>
          </a:lstStyle>
          <a:p>
            <a:pPr lvl="0"/>
            <a:endParaRPr lang="fi-FI"/>
          </a:p>
          <a:p>
            <a:pPr lvl="0"/>
            <a:endParaRPr lang="fi-FI"/>
          </a:p>
        </p:txBody>
      </p:sp>
    </p:spTree>
    <p:extLst>
      <p:ext uri="{BB962C8B-B14F-4D97-AF65-F5344CB8AC3E}">
        <p14:creationId xmlns:p14="http://schemas.microsoft.com/office/powerpoint/2010/main" val="1565632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pic>
        <p:nvPicPr>
          <p:cNvPr id="26" name="Kuva 25" descr="Perhokalasta joella">
            <a:extLst>
              <a:ext uri="{FF2B5EF4-FFF2-40B4-BE49-F238E27FC236}">
                <a16:creationId xmlns:a16="http://schemas.microsoft.com/office/drawing/2014/main" id="{A95772C7-77B4-444C-BFCE-65A0D24582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194" cy="4987637"/>
          </a:xfrm>
          <a:prstGeom prst="rect">
            <a:avLst/>
          </a:prstGeom>
        </p:spPr>
      </p:pic>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45720" tIns="22860" rIns="45720" bIns="22860" numCol="1" anchor="t" anchorCtr="0" compatLnSpc="1">
            <a:prstTxWarp prst="textNoShape">
              <a:avLst/>
            </a:prstTxWarp>
          </a:bodyPr>
          <a:lstStyle/>
          <a:p>
            <a:endParaRPr lang="fi-FI" sz="900"/>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979897" y="4914900"/>
            <a:ext cx="10231377" cy="821627"/>
          </a:xfrm>
        </p:spPr>
        <p:txBody>
          <a:bodyPr anchor="b"/>
          <a:lstStyle>
            <a:lvl1pPr algn="l">
              <a:defRPr sz="36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979897" y="5805742"/>
            <a:ext cx="10231377" cy="499046"/>
          </a:xfrm>
        </p:spPr>
        <p:txBody>
          <a:bodyPr/>
          <a:lstStyle>
            <a:lvl1pPr marL="0" indent="0" algn="l">
              <a:buNone/>
              <a:defRPr sz="1800">
                <a:solidFill>
                  <a:schemeClr val="bg1"/>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napsautt.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Tree>
    <p:extLst>
      <p:ext uri="{BB962C8B-B14F-4D97-AF65-F5344CB8AC3E}">
        <p14:creationId xmlns:p14="http://schemas.microsoft.com/office/powerpoint/2010/main" val="212524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45720" tIns="22860" rIns="45720" bIns="22860" numCol="1" anchor="t" anchorCtr="0" compatLnSpc="1">
            <a:prstTxWarp prst="textNoShape">
              <a:avLst/>
            </a:prstTxWarp>
          </a:bodyPr>
          <a:lstStyle/>
          <a:p>
            <a:endParaRPr lang="fi-FI" sz="900"/>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979897" y="4914900"/>
            <a:ext cx="10231377" cy="821627"/>
          </a:xfrm>
        </p:spPr>
        <p:txBody>
          <a:bodyPr anchor="b"/>
          <a:lstStyle>
            <a:lvl1pPr algn="l">
              <a:defRPr sz="36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979897" y="5805742"/>
            <a:ext cx="10231377" cy="499046"/>
          </a:xfrm>
        </p:spPr>
        <p:txBody>
          <a:bodyPr/>
          <a:lstStyle>
            <a:lvl1pPr marL="0" indent="0" algn="l">
              <a:buNone/>
              <a:defRPr sz="1800">
                <a:solidFill>
                  <a:schemeClr val="bg1"/>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napsautt.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Tree>
    <p:extLst>
      <p:ext uri="{BB962C8B-B14F-4D97-AF65-F5344CB8AC3E}">
        <p14:creationId xmlns:p14="http://schemas.microsoft.com/office/powerpoint/2010/main" val="304878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DB3-F74A-1EA5-CA5D-99C0844D9CB9}"/>
              </a:ext>
            </a:extLst>
          </p:cNvPr>
          <p:cNvSpPr>
            <a:spLocks noGrp="1"/>
          </p:cNvSpPr>
          <p:nvPr>
            <p:ph type="title"/>
          </p:nvPr>
        </p:nvSpPr>
        <p:spPr/>
        <p:txBody>
          <a:bodyPr/>
          <a:lstStyle/>
          <a:p>
            <a:r>
              <a:rPr lang="fi-FI" noProof="0"/>
              <a:t>Muokkaa perustyyl. napsautt.</a:t>
            </a:r>
          </a:p>
        </p:txBody>
      </p:sp>
      <p:sp>
        <p:nvSpPr>
          <p:cNvPr id="8" name="Sisällön paikkamerkki 7">
            <a:extLst>
              <a:ext uri="{FF2B5EF4-FFF2-40B4-BE49-F238E27FC236}">
                <a16:creationId xmlns:a16="http://schemas.microsoft.com/office/drawing/2014/main" id="{B41AAC21-EDA2-D650-5A4B-8DABB9510A99}"/>
              </a:ext>
            </a:extLst>
          </p:cNvPr>
          <p:cNvSpPr>
            <a:spLocks noGrp="1"/>
          </p:cNvSpPr>
          <p:nvPr>
            <p:ph sz="quarter" idx="13"/>
          </p:nvPr>
        </p:nvSpPr>
        <p:spPr>
          <a:xfrm>
            <a:off x="919163" y="1597024"/>
            <a:ext cx="10755094" cy="4419147"/>
          </a:xfrm>
        </p:spPr>
        <p:txBody>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Alatunnisteen paikkamerkki 6">
            <a:extLst>
              <a:ext uri="{FF2B5EF4-FFF2-40B4-BE49-F238E27FC236}">
                <a16:creationId xmlns:a16="http://schemas.microsoft.com/office/drawing/2014/main" id="{9EBE6020-86D5-987D-F627-77275399447F}"/>
              </a:ext>
            </a:extLst>
          </p:cNvPr>
          <p:cNvSpPr>
            <a:spLocks noGrp="1"/>
          </p:cNvSpPr>
          <p:nvPr>
            <p:ph type="ftr" sz="quarter" idx="15"/>
          </p:nvPr>
        </p:nvSpPr>
        <p:spPr/>
        <p:txBody>
          <a:bodyPr/>
          <a:lstStyle/>
          <a:p>
            <a:r>
              <a:rPr lang="fi-FI" noProof="0"/>
              <a:t>Puheterapeutti Anne Hilden 2023</a:t>
            </a:r>
          </a:p>
        </p:txBody>
      </p:sp>
      <p:sp>
        <p:nvSpPr>
          <p:cNvPr id="3" name="Päivämäärän paikkamerkki 2">
            <a:extLst>
              <a:ext uri="{FF2B5EF4-FFF2-40B4-BE49-F238E27FC236}">
                <a16:creationId xmlns:a16="http://schemas.microsoft.com/office/drawing/2014/main" id="{1E277A0A-2A7D-6524-2A5F-8D5B8B903037}"/>
              </a:ext>
            </a:extLst>
          </p:cNvPr>
          <p:cNvSpPr>
            <a:spLocks noGrp="1"/>
          </p:cNvSpPr>
          <p:nvPr>
            <p:ph type="dt" sz="half" idx="14"/>
          </p:nvPr>
        </p:nvSpPr>
        <p:spPr/>
        <p:txBody>
          <a:bodyPr/>
          <a:lstStyle/>
          <a:p>
            <a:fld id="{CB728DC1-5956-469E-98BF-BD8395BC2208}" type="datetime1">
              <a:rPr lang="fi-FI" noProof="0" smtClean="0"/>
              <a:t>27.4.2023</a:t>
            </a:fld>
            <a:endParaRPr lang="fi-FI" noProof="0"/>
          </a:p>
        </p:txBody>
      </p:sp>
      <p:sp>
        <p:nvSpPr>
          <p:cNvPr id="9" name="Dian numeron paikkamerkki 8">
            <a:extLst>
              <a:ext uri="{FF2B5EF4-FFF2-40B4-BE49-F238E27FC236}">
                <a16:creationId xmlns:a16="http://schemas.microsoft.com/office/drawing/2014/main" id="{C6C936AA-3DFD-CB3B-E4E9-50702E8C3693}"/>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365913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pic>
        <p:nvPicPr>
          <p:cNvPr id="6" name="Kuva 5" descr="Miehet juomassa kahvia laiturilla">
            <a:extLst>
              <a:ext uri="{FF2B5EF4-FFF2-40B4-BE49-F238E27FC236}">
                <a16:creationId xmlns:a16="http://schemas.microsoft.com/office/drawing/2014/main" id="{FD4BC64C-DA58-4905-8D24-27C383396B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194" cy="5513852"/>
          </a:xfrm>
          <a:prstGeom prst="rect">
            <a:avLst/>
          </a:prstGeom>
        </p:spPr>
      </p:pic>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28482B"/>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i-FI" sz="900"/>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979897" y="4914900"/>
            <a:ext cx="10231377" cy="821627"/>
          </a:xfrm>
        </p:spPr>
        <p:txBody>
          <a:bodyPr anchor="b"/>
          <a:lstStyle>
            <a:lvl1pPr algn="l">
              <a:defRPr sz="36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979897" y="5805742"/>
            <a:ext cx="10231377" cy="499046"/>
          </a:xfrm>
        </p:spPr>
        <p:txBody>
          <a:bodyPr/>
          <a:lstStyle>
            <a:lvl1pPr marL="0" indent="0" algn="l">
              <a:buNone/>
              <a:defRPr sz="1800">
                <a:solidFill>
                  <a:schemeClr val="bg1"/>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napsautt.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Tree>
    <p:extLst>
      <p:ext uri="{BB962C8B-B14F-4D97-AF65-F5344CB8AC3E}">
        <p14:creationId xmlns:p14="http://schemas.microsoft.com/office/powerpoint/2010/main" val="2999588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ABD82827-46C8-4ECF-BAD3-366640BB9665}"/>
              </a:ext>
            </a:extLst>
          </p:cNvPr>
          <p:cNvGrpSpPr/>
          <p:nvPr userDrawn="1"/>
        </p:nvGrpSpPr>
        <p:grpSpPr>
          <a:xfrm>
            <a:off x="0" y="-9427"/>
            <a:ext cx="12192194" cy="6867427"/>
            <a:chOff x="0" y="-18854"/>
            <a:chExt cx="24382800" cy="13734854"/>
          </a:xfrm>
        </p:grpSpPr>
        <p:sp>
          <p:nvSpPr>
            <p:cNvPr id="11" name="Freeform 6">
              <a:extLst>
                <a:ext uri="{FF2B5EF4-FFF2-40B4-BE49-F238E27FC236}">
                  <a16:creationId xmlns:a16="http://schemas.microsoft.com/office/drawing/2014/main" id="{A212C9A9-DCFA-4B8E-B730-510B35928AB0}"/>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2" name="Freeform 7">
              <a:extLst>
                <a:ext uri="{FF2B5EF4-FFF2-40B4-BE49-F238E27FC236}">
                  <a16:creationId xmlns:a16="http://schemas.microsoft.com/office/drawing/2014/main" id="{ED24B50B-7AE3-49C1-AB52-2B4A1A2229AB}"/>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DA7EB6BE-E09D-4391-BB19-9AB34E85D629}"/>
              </a:ext>
            </a:extLst>
          </p:cNvPr>
          <p:cNvSpPr>
            <a:spLocks noGrp="1"/>
          </p:cNvSpPr>
          <p:nvPr userDrawn="1">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userDrawn="1">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userDrawn="1">
            <p:ph type="dt" sz="half" idx="10"/>
          </p:nvPr>
        </p:nvSpPr>
        <p:spPr/>
        <p:txBody>
          <a:bodyPr/>
          <a:lstStyle/>
          <a:p>
            <a:fld id="{DBC7025B-033D-4B6A-B0FA-D0DDBB57FF88}" type="datetime1">
              <a:rPr lang="fi-FI" smtClean="0"/>
              <a:t>27.4.2023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userDrawn="1">
            <p:ph type="ftr" sz="quarter" idx="11"/>
          </p:nvPr>
        </p:nvSpPr>
        <p:spPr/>
        <p:txBody>
          <a:bodyPr/>
          <a:lstStyle>
            <a:lvl1pPr>
              <a:defRPr>
                <a:solidFill>
                  <a:schemeClr val="bg1"/>
                </a:solidFill>
              </a:defRPr>
            </a:lvl1p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userDrawn="1">
            <p:ph type="sldNum" sz="quarter" idx="12"/>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ABD82827-46C8-4ECF-BAD3-366640BB9665}"/>
              </a:ext>
            </a:extLst>
          </p:cNvPr>
          <p:cNvGrpSpPr/>
          <p:nvPr userDrawn="1"/>
        </p:nvGrpSpPr>
        <p:grpSpPr>
          <a:xfrm>
            <a:off x="0" y="-9427"/>
            <a:ext cx="12192194" cy="6867427"/>
            <a:chOff x="0" y="-18854"/>
            <a:chExt cx="24382800" cy="13734854"/>
          </a:xfrm>
        </p:grpSpPr>
        <p:sp>
          <p:nvSpPr>
            <p:cNvPr id="11" name="Freeform 6">
              <a:extLst>
                <a:ext uri="{FF2B5EF4-FFF2-40B4-BE49-F238E27FC236}">
                  <a16:creationId xmlns:a16="http://schemas.microsoft.com/office/drawing/2014/main" id="{A212C9A9-DCFA-4B8E-B730-510B35928AB0}"/>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2" name="Freeform 7">
              <a:extLst>
                <a:ext uri="{FF2B5EF4-FFF2-40B4-BE49-F238E27FC236}">
                  <a16:creationId xmlns:a16="http://schemas.microsoft.com/office/drawing/2014/main" id="{ED24B50B-7AE3-49C1-AB52-2B4A1A2229AB}"/>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DA7EB6BE-E09D-4391-BB19-9AB34E85D629}"/>
              </a:ext>
            </a:extLst>
          </p:cNvPr>
          <p:cNvSpPr>
            <a:spLocks noGrp="1"/>
          </p:cNvSpPr>
          <p:nvPr userDrawn="1">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userDrawn="1">
            <p:ph idx="1"/>
          </p:nvPr>
        </p:nvSpPr>
        <p:spPr>
          <a:xfrm>
            <a:off x="960183" y="2318004"/>
            <a:ext cx="4877579" cy="360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userDrawn="1">
            <p:ph type="dt" sz="half" idx="10"/>
          </p:nvPr>
        </p:nvSpPr>
        <p:spPr/>
        <p:txBody>
          <a:bodyPr/>
          <a:lstStyle/>
          <a:p>
            <a:fld id="{AEEC36E0-62EA-43DA-A782-086AC04A9FF2}" type="datetime1">
              <a:rPr lang="fi-FI" smtClean="0"/>
              <a:t>27.4.2023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userDrawn="1">
            <p:ph type="ftr" sz="quarter" idx="11"/>
          </p:nvPr>
        </p:nvSpPr>
        <p:spPr/>
        <p:txBody>
          <a:bodyPr/>
          <a:lstStyle>
            <a:lvl1pPr>
              <a:defRPr>
                <a:solidFill>
                  <a:schemeClr val="bg1"/>
                </a:solidFill>
              </a:defRPr>
            </a:lvl1p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userDrawn="1">
            <p:ph type="sldNum" sz="quarter" idx="12"/>
          </p:nvPr>
        </p:nvSpPr>
        <p:spPr/>
        <p:txBody>
          <a:bodyPr/>
          <a:lstStyle/>
          <a:p>
            <a:fld id="{03D2D5F4-4871-4469-8343-ED7F6811B37D}" type="slidenum">
              <a:rPr lang="fi-FI" smtClean="0"/>
              <a:pPr/>
              <a:t>‹#›</a:t>
            </a:fld>
            <a:endParaRPr lang="fi-FI"/>
          </a:p>
        </p:txBody>
      </p:sp>
      <p:sp>
        <p:nvSpPr>
          <p:cNvPr id="13" name="Sisällön paikkamerkki 2">
            <a:extLst>
              <a:ext uri="{FF2B5EF4-FFF2-40B4-BE49-F238E27FC236}">
                <a16:creationId xmlns:a16="http://schemas.microsoft.com/office/drawing/2014/main" id="{187779D1-EF85-46EC-9EF7-9F0CFFF1F455}"/>
              </a:ext>
            </a:extLst>
          </p:cNvPr>
          <p:cNvSpPr>
            <a:spLocks noGrp="1"/>
          </p:cNvSpPr>
          <p:nvPr>
            <p:ph idx="13"/>
          </p:nvPr>
        </p:nvSpPr>
        <p:spPr>
          <a:xfrm>
            <a:off x="6437703" y="2318004"/>
            <a:ext cx="4877579" cy="360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198565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userDrawn="1">
            <p:ph idx="1"/>
          </p:nvPr>
        </p:nvSpPr>
        <p:spPr>
          <a:xfrm>
            <a:off x="960183" y="2318004"/>
            <a:ext cx="4877579" cy="360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userDrawn="1">
            <p:ph type="dt" sz="half" idx="10"/>
          </p:nvPr>
        </p:nvSpPr>
        <p:spPr/>
        <p:txBody>
          <a:bodyPr/>
          <a:lstStyle/>
          <a:p>
            <a:fld id="{B5D4D480-956B-4FFC-8657-40B8EAB56961}" type="datetime1">
              <a:rPr lang="fi-FI" smtClean="0"/>
              <a:t>27.4.2023</a:t>
            </a:fld>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userDrawn="1">
            <p:ph type="sldNum" sz="quarter" idx="12"/>
          </p:nvPr>
        </p:nvSpPr>
        <p:spPr/>
        <p:txBody>
          <a:bodyPr/>
          <a:lstStyle/>
          <a:p>
            <a:fld id="{03D2D5F4-4871-4469-8343-ED7F6811B37D}" type="slidenum">
              <a:rPr lang="fi-FI" smtClean="0"/>
              <a:pPr/>
              <a:t>‹#›</a:t>
            </a:fld>
            <a:endParaRPr lang="fi-FI"/>
          </a:p>
        </p:txBody>
      </p:sp>
      <p:sp>
        <p:nvSpPr>
          <p:cNvPr id="15" name="Kuvan paikkamerkki 2">
            <a:extLst>
              <a:ext uri="{FF2B5EF4-FFF2-40B4-BE49-F238E27FC236}">
                <a16:creationId xmlns:a16="http://schemas.microsoft.com/office/drawing/2014/main" id="{A232B4EE-B062-4898-B071-46C451BD653D}"/>
              </a:ext>
            </a:extLst>
          </p:cNvPr>
          <p:cNvSpPr>
            <a:spLocks noGrp="1"/>
          </p:cNvSpPr>
          <p:nvPr>
            <p:ph type="pic" idx="13"/>
          </p:nvPr>
        </p:nvSpPr>
        <p:spPr>
          <a:xfrm>
            <a:off x="6096397" y="848413"/>
            <a:ext cx="6095603" cy="6009587"/>
          </a:xfrm>
          <a:prstGeom prst="parallelogram">
            <a:avLst>
              <a:gd name="adj" fmla="val 7412"/>
            </a:avLst>
          </a:prstGeom>
          <a:solidFill>
            <a:schemeClr val="bg1">
              <a:lumMod val="95000"/>
            </a:schemeClr>
          </a:solidFill>
        </p:spPr>
        <p:txBody>
          <a:bodyPr anchor="ctr" anchorCtr="0"/>
          <a:lstStyle>
            <a:lvl1pPr marL="0" indent="0" algn="ctr">
              <a:buNone/>
              <a:defRPr sz="1000" b="1" i="1"/>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fi-FI"/>
              <a:t>Lisää kuva napsauttamalla kuvaketta</a:t>
            </a:r>
          </a:p>
        </p:txBody>
      </p:sp>
      <p:sp>
        <p:nvSpPr>
          <p:cNvPr id="10" name="Otsikko 9">
            <a:extLst>
              <a:ext uri="{FF2B5EF4-FFF2-40B4-BE49-F238E27FC236}">
                <a16:creationId xmlns:a16="http://schemas.microsoft.com/office/drawing/2014/main" id="{EE542DF8-11D5-423F-8D9F-4C3C81625575}"/>
              </a:ext>
            </a:extLst>
          </p:cNvPr>
          <p:cNvSpPr>
            <a:spLocks noGrp="1"/>
          </p:cNvSpPr>
          <p:nvPr>
            <p:ph type="title"/>
          </p:nvPr>
        </p:nvSpPr>
        <p:spPr>
          <a:xfrm>
            <a:off x="960183" y="1258479"/>
            <a:ext cx="4877579" cy="1059526"/>
          </a:xfrm>
        </p:spPr>
        <p:txBody>
          <a:bodyPr/>
          <a:lstStyle/>
          <a:p>
            <a:r>
              <a:rPr lang="fi-FI"/>
              <a:t>Muokkaa perustyyl. napsautt.</a:t>
            </a:r>
          </a:p>
        </p:txBody>
      </p:sp>
      <p:sp>
        <p:nvSpPr>
          <p:cNvPr id="8" name="Suorakulmio 16">
            <a:extLst>
              <a:ext uri="{FF2B5EF4-FFF2-40B4-BE49-F238E27FC236}">
                <a16:creationId xmlns:a16="http://schemas.microsoft.com/office/drawing/2014/main" id="{37A686D6-377E-4134-8AD7-52CF85CB8452}"/>
              </a:ext>
              <a:ext uri="{C183D7F6-B498-43B3-948B-1728B52AA6E4}">
                <adec:decorative xmlns:adec="http://schemas.microsoft.com/office/drawing/2017/decorative" val="1"/>
              </a:ext>
            </a:extLst>
          </p:cNvPr>
          <p:cNvSpPr/>
          <p:nvPr userDrawn="1"/>
        </p:nvSpPr>
        <p:spPr>
          <a:xfrm>
            <a:off x="11744801" y="848413"/>
            <a:ext cx="447199" cy="6009587"/>
          </a:xfrm>
          <a:custGeom>
            <a:avLst/>
            <a:gdLst>
              <a:gd name="connsiteX0" fmla="*/ 0 w 888999"/>
              <a:gd name="connsiteY0" fmla="*/ 0 h 12019174"/>
              <a:gd name="connsiteX1" fmla="*/ 888999 w 888999"/>
              <a:gd name="connsiteY1" fmla="*/ 0 h 12019174"/>
              <a:gd name="connsiteX2" fmla="*/ 888999 w 888999"/>
              <a:gd name="connsiteY2" fmla="*/ 12019174 h 12019174"/>
              <a:gd name="connsiteX3" fmla="*/ 0 w 888999"/>
              <a:gd name="connsiteY3" fmla="*/ 12019174 h 12019174"/>
              <a:gd name="connsiteX4" fmla="*/ 0 w 888999"/>
              <a:gd name="connsiteY4" fmla="*/ 0 h 12019174"/>
              <a:gd name="connsiteX0" fmla="*/ 0 w 888999"/>
              <a:gd name="connsiteY0" fmla="*/ 12019174 h 12019174"/>
              <a:gd name="connsiteX1" fmla="*/ 888999 w 888999"/>
              <a:gd name="connsiteY1" fmla="*/ 0 h 12019174"/>
              <a:gd name="connsiteX2" fmla="*/ 888999 w 888999"/>
              <a:gd name="connsiteY2" fmla="*/ 12019174 h 12019174"/>
              <a:gd name="connsiteX3" fmla="*/ 0 w 888999"/>
              <a:gd name="connsiteY3" fmla="*/ 12019174 h 12019174"/>
            </a:gdLst>
            <a:ahLst/>
            <a:cxnLst>
              <a:cxn ang="0">
                <a:pos x="connsiteX0" y="connsiteY0"/>
              </a:cxn>
              <a:cxn ang="0">
                <a:pos x="connsiteX1" y="connsiteY1"/>
              </a:cxn>
              <a:cxn ang="0">
                <a:pos x="connsiteX2" y="connsiteY2"/>
              </a:cxn>
              <a:cxn ang="0">
                <a:pos x="connsiteX3" y="connsiteY3"/>
              </a:cxn>
            </a:cxnLst>
            <a:rect l="l" t="t" r="r" b="b"/>
            <a:pathLst>
              <a:path w="888999" h="12019174">
                <a:moveTo>
                  <a:pt x="0" y="12019174"/>
                </a:moveTo>
                <a:lnTo>
                  <a:pt x="888999" y="0"/>
                </a:lnTo>
                <a:lnTo>
                  <a:pt x="888999" y="12019174"/>
                </a:lnTo>
                <a:lnTo>
                  <a:pt x="0" y="12019174"/>
                </a:lnTo>
                <a:close/>
              </a:path>
            </a:pathLst>
          </a:custGeom>
          <a:solidFill>
            <a:srgbClr val="CEF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00"/>
          </a:p>
        </p:txBody>
      </p:sp>
    </p:spTree>
    <p:extLst>
      <p:ext uri="{BB962C8B-B14F-4D97-AF65-F5344CB8AC3E}">
        <p14:creationId xmlns:p14="http://schemas.microsoft.com/office/powerpoint/2010/main" val="1241597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nega">
    <p:bg>
      <p:bgPr>
        <a:solidFill>
          <a:srgbClr val="000000"/>
        </a:solidFill>
        <a:effectLst/>
      </p:bgPr>
    </p:bg>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5AA99D26-7E5C-4B3D-B0E2-C7FB7365AE18}"/>
              </a:ext>
              <a:ext uri="{C183D7F6-B498-43B3-948B-1728B52AA6E4}">
                <adec:decorative xmlns:adec="http://schemas.microsoft.com/office/drawing/2017/decorative" val="1"/>
              </a:ext>
            </a:extLst>
          </p:cNvPr>
          <p:cNvSpPr/>
          <p:nvPr userDrawn="1"/>
        </p:nvSpPr>
        <p:spPr>
          <a:xfrm>
            <a:off x="11744801" y="848413"/>
            <a:ext cx="447199" cy="6009587"/>
          </a:xfrm>
          <a:custGeom>
            <a:avLst/>
            <a:gdLst>
              <a:gd name="connsiteX0" fmla="*/ 0 w 888999"/>
              <a:gd name="connsiteY0" fmla="*/ 0 h 12019174"/>
              <a:gd name="connsiteX1" fmla="*/ 888999 w 888999"/>
              <a:gd name="connsiteY1" fmla="*/ 0 h 12019174"/>
              <a:gd name="connsiteX2" fmla="*/ 888999 w 888999"/>
              <a:gd name="connsiteY2" fmla="*/ 12019174 h 12019174"/>
              <a:gd name="connsiteX3" fmla="*/ 0 w 888999"/>
              <a:gd name="connsiteY3" fmla="*/ 12019174 h 12019174"/>
              <a:gd name="connsiteX4" fmla="*/ 0 w 888999"/>
              <a:gd name="connsiteY4" fmla="*/ 0 h 12019174"/>
              <a:gd name="connsiteX0" fmla="*/ 0 w 888999"/>
              <a:gd name="connsiteY0" fmla="*/ 12019174 h 12019174"/>
              <a:gd name="connsiteX1" fmla="*/ 888999 w 888999"/>
              <a:gd name="connsiteY1" fmla="*/ 0 h 12019174"/>
              <a:gd name="connsiteX2" fmla="*/ 888999 w 888999"/>
              <a:gd name="connsiteY2" fmla="*/ 12019174 h 12019174"/>
              <a:gd name="connsiteX3" fmla="*/ 0 w 888999"/>
              <a:gd name="connsiteY3" fmla="*/ 12019174 h 12019174"/>
            </a:gdLst>
            <a:ahLst/>
            <a:cxnLst>
              <a:cxn ang="0">
                <a:pos x="connsiteX0" y="connsiteY0"/>
              </a:cxn>
              <a:cxn ang="0">
                <a:pos x="connsiteX1" y="connsiteY1"/>
              </a:cxn>
              <a:cxn ang="0">
                <a:pos x="connsiteX2" y="connsiteY2"/>
              </a:cxn>
              <a:cxn ang="0">
                <a:pos x="connsiteX3" y="connsiteY3"/>
              </a:cxn>
            </a:cxnLst>
            <a:rect l="l" t="t" r="r" b="b"/>
            <a:pathLst>
              <a:path w="888999" h="12019174">
                <a:moveTo>
                  <a:pt x="0" y="12019174"/>
                </a:moveTo>
                <a:lnTo>
                  <a:pt x="888999" y="0"/>
                </a:lnTo>
                <a:lnTo>
                  <a:pt x="888999" y="12019174"/>
                </a:lnTo>
                <a:lnTo>
                  <a:pt x="0" y="12019174"/>
                </a:lnTo>
                <a:close/>
              </a:path>
            </a:pathLst>
          </a:custGeom>
          <a:solidFill>
            <a:srgbClr val="CEF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0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userDrawn="1">
            <p:ph idx="1"/>
          </p:nvPr>
        </p:nvSpPr>
        <p:spPr>
          <a:xfrm>
            <a:off x="960183" y="2318004"/>
            <a:ext cx="4877579" cy="36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userDrawn="1">
            <p:ph type="dt" sz="half" idx="10"/>
          </p:nvPr>
        </p:nvSpPr>
        <p:spPr/>
        <p:txBody>
          <a:bodyPr/>
          <a:lstStyle>
            <a:lvl1pPr>
              <a:defRPr>
                <a:solidFill>
                  <a:schemeClr val="bg1"/>
                </a:solidFill>
              </a:defRPr>
            </a:lvl1pPr>
          </a:lstStyle>
          <a:p>
            <a:fld id="{23E54443-86A4-4017-988D-5027443EDC41}" type="datetime1">
              <a:rPr lang="fi-FI" smtClean="0"/>
              <a:t>27.4.2023</a:t>
            </a:fld>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userDrawn="1">
            <p:ph type="sldNum" sz="quarter" idx="12"/>
          </p:nvPr>
        </p:nvSpPr>
        <p:spPr/>
        <p:txBody>
          <a:bodyPr/>
          <a:lstStyle>
            <a:lvl1pPr>
              <a:defRPr>
                <a:solidFill>
                  <a:schemeClr val="bg1"/>
                </a:solidFill>
              </a:defRPr>
            </a:lvl1pPr>
          </a:lstStyle>
          <a:p>
            <a:fld id="{03D2D5F4-4871-4469-8343-ED7F6811B37D}" type="slidenum">
              <a:rPr lang="fi-FI" smtClean="0"/>
              <a:pPr/>
              <a:t>‹#›</a:t>
            </a:fld>
            <a:endParaRPr lang="fi-FI"/>
          </a:p>
        </p:txBody>
      </p:sp>
      <p:sp>
        <p:nvSpPr>
          <p:cNvPr id="15" name="Kuvan paikkamerkki 2">
            <a:extLst>
              <a:ext uri="{FF2B5EF4-FFF2-40B4-BE49-F238E27FC236}">
                <a16:creationId xmlns:a16="http://schemas.microsoft.com/office/drawing/2014/main" id="{A232B4EE-B062-4898-B071-46C451BD653D}"/>
              </a:ext>
            </a:extLst>
          </p:cNvPr>
          <p:cNvSpPr>
            <a:spLocks noGrp="1"/>
          </p:cNvSpPr>
          <p:nvPr>
            <p:ph type="pic" idx="13"/>
          </p:nvPr>
        </p:nvSpPr>
        <p:spPr>
          <a:xfrm>
            <a:off x="6096397" y="848413"/>
            <a:ext cx="6095603" cy="6009587"/>
          </a:xfrm>
          <a:prstGeom prst="parallelogram">
            <a:avLst>
              <a:gd name="adj" fmla="val 7412"/>
            </a:avLst>
          </a:prstGeom>
          <a:solidFill>
            <a:schemeClr val="bg1">
              <a:lumMod val="95000"/>
            </a:schemeClr>
          </a:solidFill>
        </p:spPr>
        <p:txBody>
          <a:bodyPr anchor="ctr" anchorCtr="0"/>
          <a:lstStyle>
            <a:lvl1pPr marL="0" indent="0" algn="ctr">
              <a:buNone/>
              <a:defRPr sz="1000" b="1" i="1"/>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fi-FI"/>
              <a:t>Lisää kuva napsauttamalla kuvaketta</a:t>
            </a:r>
          </a:p>
        </p:txBody>
      </p:sp>
      <p:sp>
        <p:nvSpPr>
          <p:cNvPr id="10" name="Otsikko 9">
            <a:extLst>
              <a:ext uri="{FF2B5EF4-FFF2-40B4-BE49-F238E27FC236}">
                <a16:creationId xmlns:a16="http://schemas.microsoft.com/office/drawing/2014/main" id="{EE542DF8-11D5-423F-8D9F-4C3C81625575}"/>
              </a:ext>
            </a:extLst>
          </p:cNvPr>
          <p:cNvSpPr>
            <a:spLocks noGrp="1"/>
          </p:cNvSpPr>
          <p:nvPr>
            <p:ph type="title"/>
          </p:nvPr>
        </p:nvSpPr>
        <p:spPr>
          <a:xfrm>
            <a:off x="960183" y="1258479"/>
            <a:ext cx="4877579" cy="1059526"/>
          </a:xfrm>
        </p:spPr>
        <p:txBody>
          <a:bodyPr/>
          <a:lstStyle>
            <a:lvl1pPr>
              <a:defRPr>
                <a:solidFill>
                  <a:schemeClr val="bg1"/>
                </a:solidFill>
              </a:defRPr>
            </a:lvl1pPr>
          </a:lstStyle>
          <a:p>
            <a:r>
              <a:rPr lang="fi-FI"/>
              <a:t>Muokkaa perustyyl. napsautt.</a:t>
            </a:r>
          </a:p>
        </p:txBody>
      </p:sp>
      <p:pic>
        <p:nvPicPr>
          <p:cNvPr id="8" name="Kuva 7">
            <a:extLst>
              <a:ext uri="{FF2B5EF4-FFF2-40B4-BE49-F238E27FC236}">
                <a16:creationId xmlns:a16="http://schemas.microsoft.com/office/drawing/2014/main" id="{F144DEDD-B14E-4170-B38F-1AD14699775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88890" y="433578"/>
            <a:ext cx="1895983" cy="193549"/>
          </a:xfrm>
          <a:prstGeom prst="rect">
            <a:avLst/>
          </a:prstGeom>
        </p:spPr>
      </p:pic>
    </p:spTree>
    <p:extLst>
      <p:ext uri="{BB962C8B-B14F-4D97-AF65-F5344CB8AC3E}">
        <p14:creationId xmlns:p14="http://schemas.microsoft.com/office/powerpoint/2010/main" val="661661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EDCA1C57-9911-4377-BF89-4428ED51FCD6}"/>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1" name="Tekstin paikkamerkki 3">
            <a:extLst>
              <a:ext uri="{FF2B5EF4-FFF2-40B4-BE49-F238E27FC236}">
                <a16:creationId xmlns:a16="http://schemas.microsoft.com/office/drawing/2014/main" id="{80562EB6-7F5B-4915-A40E-F7FCECC2DDF8}"/>
              </a:ext>
            </a:extLst>
          </p:cNvPr>
          <p:cNvSpPr>
            <a:spLocks noGrp="1"/>
          </p:cNvSpPr>
          <p:nvPr>
            <p:ph type="body" sz="half" idx="13"/>
          </p:nvPr>
        </p:nvSpPr>
        <p:spPr>
          <a:xfrm>
            <a:off x="839788" y="1825625"/>
            <a:ext cx="4718174" cy="435133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fi-FI"/>
              <a:t>Muokkaa tekstin perustyylejä</a:t>
            </a:r>
          </a:p>
        </p:txBody>
      </p:sp>
      <p:sp>
        <p:nvSpPr>
          <p:cNvPr id="5" name="Otsikko 4">
            <a:extLst>
              <a:ext uri="{FF2B5EF4-FFF2-40B4-BE49-F238E27FC236}">
                <a16:creationId xmlns:a16="http://schemas.microsoft.com/office/drawing/2014/main" id="{5CF3B7EE-E5B4-4CA6-A179-48FB30EB262F}"/>
              </a:ext>
            </a:extLst>
          </p:cNvPr>
          <p:cNvSpPr>
            <a:spLocks noGrp="1"/>
          </p:cNvSpPr>
          <p:nvPr>
            <p:ph type="title"/>
          </p:nvPr>
        </p:nvSpPr>
        <p:spPr/>
        <p:txBody>
          <a:bodyPr/>
          <a:lstStyle/>
          <a:p>
            <a:r>
              <a:rPr lang="fi-FI"/>
              <a:t>Muokkaa perustyyl. napsautt.</a:t>
            </a:r>
          </a:p>
        </p:txBody>
      </p:sp>
      <p:sp>
        <p:nvSpPr>
          <p:cNvPr id="14" name="Päivämäärän paikkamerkki 13">
            <a:extLst>
              <a:ext uri="{FF2B5EF4-FFF2-40B4-BE49-F238E27FC236}">
                <a16:creationId xmlns:a16="http://schemas.microsoft.com/office/drawing/2014/main" id="{215CFA1B-C547-4577-B771-3C22DBF6DE72}"/>
              </a:ext>
            </a:extLst>
          </p:cNvPr>
          <p:cNvSpPr>
            <a:spLocks noGrp="1"/>
          </p:cNvSpPr>
          <p:nvPr>
            <p:ph type="dt" sz="half" idx="14"/>
          </p:nvPr>
        </p:nvSpPr>
        <p:spPr/>
        <p:txBody>
          <a:bodyPr/>
          <a:lstStyle/>
          <a:p>
            <a:fld id="{B2356429-3104-4F00-9F4F-3FC14377B490}" type="datetime1">
              <a:rPr lang="fi-FI" smtClean="0"/>
              <a:t>27.4.2023</a:t>
            </a:fld>
            <a:endParaRPr lang="fi-FI"/>
          </a:p>
        </p:txBody>
      </p:sp>
      <p:sp>
        <p:nvSpPr>
          <p:cNvPr id="15" name="Alatunnisteen paikkamerkki 14">
            <a:extLst>
              <a:ext uri="{FF2B5EF4-FFF2-40B4-BE49-F238E27FC236}">
                <a16:creationId xmlns:a16="http://schemas.microsoft.com/office/drawing/2014/main" id="{F9CB36F5-CDFF-4603-A825-CB57ADAE2489}"/>
              </a:ext>
            </a:extLst>
          </p:cNvPr>
          <p:cNvSpPr>
            <a:spLocks noGrp="1"/>
          </p:cNvSpPr>
          <p:nvPr>
            <p:ph type="ftr" sz="quarter" idx="15"/>
          </p:nvPr>
        </p:nvSpPr>
        <p:spPr/>
        <p:txBody>
          <a:bodyPr/>
          <a:lstStyle/>
          <a:p>
            <a:endParaRPr lang="fi-FI"/>
          </a:p>
        </p:txBody>
      </p:sp>
      <p:sp>
        <p:nvSpPr>
          <p:cNvPr id="16" name="Dian numeron paikkamerkki 15">
            <a:extLst>
              <a:ext uri="{FF2B5EF4-FFF2-40B4-BE49-F238E27FC236}">
                <a16:creationId xmlns:a16="http://schemas.microsoft.com/office/drawing/2014/main" id="{0004B0FF-6C17-4DB4-AED2-0A715962A804}"/>
              </a:ext>
            </a:extLst>
          </p:cNvPr>
          <p:cNvSpPr>
            <a:spLocks noGrp="1"/>
          </p:cNvSpPr>
          <p:nvPr>
            <p:ph type="sldNum" sz="quarter" idx="16"/>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4181018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8622020D-8889-46EA-8225-3041EF1DCA1D}"/>
              </a:ext>
            </a:extLst>
          </p:cNvPr>
          <p:cNvGrpSpPr/>
          <p:nvPr userDrawn="1"/>
        </p:nvGrpSpPr>
        <p:grpSpPr>
          <a:xfrm>
            <a:off x="0" y="-9427"/>
            <a:ext cx="12192194" cy="6867427"/>
            <a:chOff x="0" y="-18854"/>
            <a:chExt cx="24382800" cy="13734854"/>
          </a:xfrm>
        </p:grpSpPr>
        <p:sp>
          <p:nvSpPr>
            <p:cNvPr id="11" name="Freeform 6">
              <a:extLst>
                <a:ext uri="{FF2B5EF4-FFF2-40B4-BE49-F238E27FC236}">
                  <a16:creationId xmlns:a16="http://schemas.microsoft.com/office/drawing/2014/main" id="{8A82724B-B94E-467B-87AF-0D5F12C5F296}"/>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2" name="Freeform 7">
              <a:extLst>
                <a:ext uri="{FF2B5EF4-FFF2-40B4-BE49-F238E27FC236}">
                  <a16:creationId xmlns:a16="http://schemas.microsoft.com/office/drawing/2014/main" id="{B64FE49D-7B18-4557-AB1D-0C55EE1A1CE7}"/>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1278" y="2634791"/>
            <a:ext cx="10515600" cy="1536957"/>
          </a:xfrm>
        </p:spPr>
        <p:txBody>
          <a:bodyPr anchor="t" anchorCtr="0"/>
          <a:lstStyle>
            <a:lvl1pPr algn="ctr">
              <a:lnSpc>
                <a:spcPct val="100000"/>
              </a:lnSpc>
              <a:defRPr sz="4800"/>
            </a:lvl1pPr>
          </a:lstStyle>
          <a:p>
            <a:r>
              <a:rPr lang="fi-FI"/>
              <a:t>Muokkaa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1278" y="4308050"/>
            <a:ext cx="10515600" cy="947394"/>
          </a:xfrm>
        </p:spPr>
        <p:txBody>
          <a:bodyPr/>
          <a:lstStyle>
            <a:lvl1pPr marL="0" indent="0" algn="ctr">
              <a:buNone/>
              <a:defRPr sz="2400">
                <a:solidFill>
                  <a:schemeClr val="tx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fi-FI"/>
              <a:t>Muokkaa tekstin perustyylejä</a:t>
            </a:r>
          </a:p>
        </p:txBody>
      </p:sp>
      <p:sp>
        <p:nvSpPr>
          <p:cNvPr id="7" name="Päivämäärän paikkamerkki 6">
            <a:extLst>
              <a:ext uri="{FF2B5EF4-FFF2-40B4-BE49-F238E27FC236}">
                <a16:creationId xmlns:a16="http://schemas.microsoft.com/office/drawing/2014/main" id="{A03768A7-9A04-4EB7-9E54-8051DEC912E1}"/>
              </a:ext>
            </a:extLst>
          </p:cNvPr>
          <p:cNvSpPr>
            <a:spLocks noGrp="1"/>
          </p:cNvSpPr>
          <p:nvPr>
            <p:ph type="dt" sz="half" idx="10"/>
          </p:nvPr>
        </p:nvSpPr>
        <p:spPr/>
        <p:txBody>
          <a:bodyPr/>
          <a:lstStyle/>
          <a:p>
            <a:fld id="{66C769B8-CB4F-4B4F-891E-3D4A5241DE51}" type="datetime1">
              <a:rPr lang="fi-FI" smtClean="0"/>
              <a:t>27.4.2023</a:t>
            </a:fld>
            <a:endParaRPr lang="fi-FI"/>
          </a:p>
        </p:txBody>
      </p:sp>
      <p:sp>
        <p:nvSpPr>
          <p:cNvPr id="8" name="Alatunnisteen paikkamerkki 7">
            <a:extLst>
              <a:ext uri="{FF2B5EF4-FFF2-40B4-BE49-F238E27FC236}">
                <a16:creationId xmlns:a16="http://schemas.microsoft.com/office/drawing/2014/main" id="{3F97BE50-8944-42F2-B49B-3AD0261BDDF8}"/>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Dian numeron paikkamerkki 8">
            <a:extLst>
              <a:ext uri="{FF2B5EF4-FFF2-40B4-BE49-F238E27FC236}">
                <a16:creationId xmlns:a16="http://schemas.microsoft.com/office/drawing/2014/main" id="{4348B22E-548B-4378-B941-3D0108A3C1C9}"/>
              </a:ext>
            </a:extLst>
          </p:cNvPr>
          <p:cNvSpPr>
            <a:spLocks noGrp="1"/>
          </p:cNvSpPr>
          <p:nvPr>
            <p:ph type="sldNum" sz="quarter" idx="12"/>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uva">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8622020D-8889-46EA-8225-3041EF1DCA1D}"/>
              </a:ext>
            </a:extLst>
          </p:cNvPr>
          <p:cNvGrpSpPr/>
          <p:nvPr userDrawn="1"/>
        </p:nvGrpSpPr>
        <p:grpSpPr>
          <a:xfrm>
            <a:off x="0" y="-9427"/>
            <a:ext cx="12192194" cy="6867427"/>
            <a:chOff x="0" y="-18854"/>
            <a:chExt cx="24382800" cy="13734854"/>
          </a:xfrm>
        </p:grpSpPr>
        <p:sp>
          <p:nvSpPr>
            <p:cNvPr id="11" name="Freeform 6">
              <a:extLst>
                <a:ext uri="{FF2B5EF4-FFF2-40B4-BE49-F238E27FC236}">
                  <a16:creationId xmlns:a16="http://schemas.microsoft.com/office/drawing/2014/main" id="{8A82724B-B94E-467B-87AF-0D5F12C5F296}"/>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2" name="Freeform 7">
              <a:extLst>
                <a:ext uri="{FF2B5EF4-FFF2-40B4-BE49-F238E27FC236}">
                  <a16:creationId xmlns:a16="http://schemas.microsoft.com/office/drawing/2014/main" id="{B64FE49D-7B18-4557-AB1D-0C55EE1A1CE7}"/>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13" name="Kuvan paikkamerkki 2">
            <a:extLst>
              <a:ext uri="{FF2B5EF4-FFF2-40B4-BE49-F238E27FC236}">
                <a16:creationId xmlns:a16="http://schemas.microsoft.com/office/drawing/2014/main" id="{3120267B-A677-4444-88A5-26888B3B0CAA}"/>
              </a:ext>
            </a:extLst>
          </p:cNvPr>
          <p:cNvSpPr>
            <a:spLocks noGrp="1"/>
          </p:cNvSpPr>
          <p:nvPr>
            <p:ph type="pic" idx="13"/>
          </p:nvPr>
        </p:nvSpPr>
        <p:spPr>
          <a:xfrm>
            <a:off x="-745" y="-10221"/>
            <a:ext cx="12194723" cy="6868221"/>
          </a:xfrm>
          <a:custGeom>
            <a:avLst/>
            <a:gdLst>
              <a:gd name="connsiteX0" fmla="*/ 0 w 24369680"/>
              <a:gd name="connsiteY0" fmla="*/ 0 h 13734854"/>
              <a:gd name="connsiteX1" fmla="*/ 24369680 w 24369680"/>
              <a:gd name="connsiteY1" fmla="*/ 0 h 13734854"/>
              <a:gd name="connsiteX2" fmla="*/ 24369680 w 24369680"/>
              <a:gd name="connsiteY2" fmla="*/ 13734854 h 13734854"/>
              <a:gd name="connsiteX3" fmla="*/ 0 w 24369680"/>
              <a:gd name="connsiteY3" fmla="*/ 13734854 h 13734854"/>
              <a:gd name="connsiteX4" fmla="*/ 0 w 24369680"/>
              <a:gd name="connsiteY4" fmla="*/ 0 h 13734854"/>
              <a:gd name="connsiteX0" fmla="*/ 15794 w 24385474"/>
              <a:gd name="connsiteY0" fmla="*/ 0 h 13734854"/>
              <a:gd name="connsiteX1" fmla="*/ 24385474 w 24385474"/>
              <a:gd name="connsiteY1" fmla="*/ 0 h 13734854"/>
              <a:gd name="connsiteX2" fmla="*/ 24385474 w 24385474"/>
              <a:gd name="connsiteY2" fmla="*/ 13734854 h 13734854"/>
              <a:gd name="connsiteX3" fmla="*/ 15794 w 24385474"/>
              <a:gd name="connsiteY3" fmla="*/ 13734854 h 13734854"/>
              <a:gd name="connsiteX4" fmla="*/ 0 w 24385474"/>
              <a:gd name="connsiteY4" fmla="*/ 1715679 h 13734854"/>
              <a:gd name="connsiteX5" fmla="*/ 15794 w 24385474"/>
              <a:gd name="connsiteY5" fmla="*/ 0 h 13734854"/>
              <a:gd name="connsiteX0" fmla="*/ 15794 w 24396569"/>
              <a:gd name="connsiteY0" fmla="*/ 0 h 13734854"/>
              <a:gd name="connsiteX1" fmla="*/ 24385474 w 24396569"/>
              <a:gd name="connsiteY1" fmla="*/ 0 h 13734854"/>
              <a:gd name="connsiteX2" fmla="*/ 24396569 w 24396569"/>
              <a:gd name="connsiteY2" fmla="*/ 12019176 h 13734854"/>
              <a:gd name="connsiteX3" fmla="*/ 24385474 w 24396569"/>
              <a:gd name="connsiteY3" fmla="*/ 13734854 h 13734854"/>
              <a:gd name="connsiteX4" fmla="*/ 15794 w 24396569"/>
              <a:gd name="connsiteY4" fmla="*/ 13734854 h 13734854"/>
              <a:gd name="connsiteX5" fmla="*/ 0 w 24396569"/>
              <a:gd name="connsiteY5" fmla="*/ 1715679 h 13734854"/>
              <a:gd name="connsiteX6" fmla="*/ 15794 w 24396569"/>
              <a:gd name="connsiteY6" fmla="*/ 0 h 13734854"/>
              <a:gd name="connsiteX0" fmla="*/ 0 w 24396569"/>
              <a:gd name="connsiteY0" fmla="*/ 1715679 h 13734854"/>
              <a:gd name="connsiteX1" fmla="*/ 24385474 w 24396569"/>
              <a:gd name="connsiteY1" fmla="*/ 0 h 13734854"/>
              <a:gd name="connsiteX2" fmla="*/ 24396569 w 24396569"/>
              <a:gd name="connsiteY2" fmla="*/ 12019176 h 13734854"/>
              <a:gd name="connsiteX3" fmla="*/ 24385474 w 24396569"/>
              <a:gd name="connsiteY3" fmla="*/ 13734854 h 13734854"/>
              <a:gd name="connsiteX4" fmla="*/ 15794 w 24396569"/>
              <a:gd name="connsiteY4" fmla="*/ 13734854 h 13734854"/>
              <a:gd name="connsiteX5" fmla="*/ 0 w 24396569"/>
              <a:gd name="connsiteY5" fmla="*/ 1715679 h 13734854"/>
              <a:gd name="connsiteX0" fmla="*/ 0 w 24396569"/>
              <a:gd name="connsiteY0" fmla="*/ 1715679 h 14561968"/>
              <a:gd name="connsiteX1" fmla="*/ 24385474 w 24396569"/>
              <a:gd name="connsiteY1" fmla="*/ 0 h 14561968"/>
              <a:gd name="connsiteX2" fmla="*/ 24396569 w 24396569"/>
              <a:gd name="connsiteY2" fmla="*/ 12019176 h 14561968"/>
              <a:gd name="connsiteX3" fmla="*/ 15794 w 24396569"/>
              <a:gd name="connsiteY3" fmla="*/ 13734854 h 14561968"/>
              <a:gd name="connsiteX4" fmla="*/ 0 w 24396569"/>
              <a:gd name="connsiteY4" fmla="*/ 1715679 h 14561968"/>
              <a:gd name="connsiteX0" fmla="*/ 0 w 24396569"/>
              <a:gd name="connsiteY0" fmla="*/ 1715679 h 13734854"/>
              <a:gd name="connsiteX1" fmla="*/ 24385474 w 24396569"/>
              <a:gd name="connsiteY1" fmla="*/ 0 h 13734854"/>
              <a:gd name="connsiteX2" fmla="*/ 24396569 w 24396569"/>
              <a:gd name="connsiteY2" fmla="*/ 12019176 h 13734854"/>
              <a:gd name="connsiteX3" fmla="*/ 15794 w 24396569"/>
              <a:gd name="connsiteY3" fmla="*/ 13734854 h 13734854"/>
              <a:gd name="connsiteX4" fmla="*/ 0 w 24396569"/>
              <a:gd name="connsiteY4" fmla="*/ 1715679 h 13734854"/>
              <a:gd name="connsiteX0" fmla="*/ 0 w 24388632"/>
              <a:gd name="connsiteY0" fmla="*/ 1709329 h 13734854"/>
              <a:gd name="connsiteX1" fmla="*/ 24377537 w 24388632"/>
              <a:gd name="connsiteY1" fmla="*/ 0 h 13734854"/>
              <a:gd name="connsiteX2" fmla="*/ 24388632 w 24388632"/>
              <a:gd name="connsiteY2" fmla="*/ 12019176 h 13734854"/>
              <a:gd name="connsiteX3" fmla="*/ 7857 w 24388632"/>
              <a:gd name="connsiteY3" fmla="*/ 13734854 h 13734854"/>
              <a:gd name="connsiteX4" fmla="*/ 0 w 24388632"/>
              <a:gd name="connsiteY4" fmla="*/ 1709329 h 13734854"/>
              <a:gd name="connsiteX0" fmla="*/ 0 w 24388632"/>
              <a:gd name="connsiteY0" fmla="*/ 1710916 h 13736441"/>
              <a:gd name="connsiteX1" fmla="*/ 24380711 w 24388632"/>
              <a:gd name="connsiteY1" fmla="*/ 0 h 13736441"/>
              <a:gd name="connsiteX2" fmla="*/ 24388632 w 24388632"/>
              <a:gd name="connsiteY2" fmla="*/ 12020763 h 13736441"/>
              <a:gd name="connsiteX3" fmla="*/ 7857 w 24388632"/>
              <a:gd name="connsiteY3" fmla="*/ 13736441 h 13736441"/>
              <a:gd name="connsiteX4" fmla="*/ 0 w 24388632"/>
              <a:gd name="connsiteY4" fmla="*/ 1710916 h 13736441"/>
              <a:gd name="connsiteX0" fmla="*/ 0 w 24388632"/>
              <a:gd name="connsiteY0" fmla="*/ 1710916 h 13736441"/>
              <a:gd name="connsiteX1" fmla="*/ 24387062 w 24388632"/>
              <a:gd name="connsiteY1" fmla="*/ 0 h 13736441"/>
              <a:gd name="connsiteX2" fmla="*/ 24388632 w 24388632"/>
              <a:gd name="connsiteY2" fmla="*/ 12020763 h 13736441"/>
              <a:gd name="connsiteX3" fmla="*/ 7857 w 24388632"/>
              <a:gd name="connsiteY3" fmla="*/ 13736441 h 13736441"/>
              <a:gd name="connsiteX4" fmla="*/ 0 w 24388632"/>
              <a:gd name="connsiteY4" fmla="*/ 1710916 h 13736441"/>
              <a:gd name="connsiteX0" fmla="*/ 0 w 24388127"/>
              <a:gd name="connsiteY0" fmla="*/ 1710916 h 13736441"/>
              <a:gd name="connsiteX1" fmla="*/ 24387062 w 24388127"/>
              <a:gd name="connsiteY1" fmla="*/ 0 h 13736441"/>
              <a:gd name="connsiteX2" fmla="*/ 24387044 w 24388127"/>
              <a:gd name="connsiteY2" fmla="*/ 12020763 h 13736441"/>
              <a:gd name="connsiteX3" fmla="*/ 7857 w 24388127"/>
              <a:gd name="connsiteY3" fmla="*/ 13736441 h 13736441"/>
              <a:gd name="connsiteX4" fmla="*/ 0 w 24388127"/>
              <a:gd name="connsiteY4" fmla="*/ 1710916 h 13736441"/>
              <a:gd name="connsiteX0" fmla="*/ 0 w 24387858"/>
              <a:gd name="connsiteY0" fmla="*/ 1710916 h 13736441"/>
              <a:gd name="connsiteX1" fmla="*/ 24387062 w 24387858"/>
              <a:gd name="connsiteY1" fmla="*/ 0 h 13736441"/>
              <a:gd name="connsiteX2" fmla="*/ 24383869 w 24387858"/>
              <a:gd name="connsiteY2" fmla="*/ 12022351 h 13736441"/>
              <a:gd name="connsiteX3" fmla="*/ 7857 w 24387858"/>
              <a:gd name="connsiteY3" fmla="*/ 13736441 h 13736441"/>
              <a:gd name="connsiteX4" fmla="*/ 0 w 24387858"/>
              <a:gd name="connsiteY4" fmla="*/ 1710916 h 13736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7858" h="13736441">
                <a:moveTo>
                  <a:pt x="0" y="1710916"/>
                </a:moveTo>
                <a:lnTo>
                  <a:pt x="24387062" y="0"/>
                </a:lnTo>
                <a:cubicBezTo>
                  <a:pt x="24390760" y="4006392"/>
                  <a:pt x="24380171" y="8015959"/>
                  <a:pt x="24383869" y="12022351"/>
                </a:cubicBezTo>
                <a:lnTo>
                  <a:pt x="7857" y="13736441"/>
                </a:lnTo>
                <a:cubicBezTo>
                  <a:pt x="2592" y="9730049"/>
                  <a:pt x="5265" y="5717308"/>
                  <a:pt x="0" y="1710916"/>
                </a:cubicBezTo>
                <a:close/>
              </a:path>
            </a:pathLst>
          </a:custGeom>
          <a:solidFill>
            <a:schemeClr val="bg1">
              <a:lumMod val="95000"/>
            </a:schemeClr>
          </a:solidFill>
        </p:spPr>
        <p:txBody>
          <a:bodyPr anchor="ctr" anchorCtr="0"/>
          <a:lstStyle>
            <a:lvl1pPr marL="0" indent="0" algn="ctr">
              <a:buNone/>
              <a:defRPr sz="1000" b="1" i="1"/>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fi-FI"/>
              <a:t>Lisää kuva napsauttamalla kuvaketta</a:t>
            </a:r>
          </a:p>
        </p:txBody>
      </p:sp>
      <p:sp>
        <p:nvSpPr>
          <p:cNvPr id="5" name="Tekstin paikkamerkki 4">
            <a:extLst>
              <a:ext uri="{FF2B5EF4-FFF2-40B4-BE49-F238E27FC236}">
                <a16:creationId xmlns:a16="http://schemas.microsoft.com/office/drawing/2014/main" id="{43C6CAD2-0D70-4B20-9702-7BC2BBD23D3B}"/>
              </a:ext>
              <a:ext uri="{C183D7F6-B498-43B3-948B-1728B52AA6E4}">
                <adec:decorative xmlns:adec="http://schemas.microsoft.com/office/drawing/2017/decorative" val="1"/>
              </a:ext>
            </a:extLst>
          </p:cNvPr>
          <p:cNvSpPr>
            <a:spLocks noGrp="1"/>
          </p:cNvSpPr>
          <p:nvPr>
            <p:ph type="body" sz="quarter" idx="14" hasCustomPrompt="1"/>
          </p:nvPr>
        </p:nvSpPr>
        <p:spPr>
          <a:xfrm>
            <a:off x="9789037" y="433800"/>
            <a:ext cx="1895523" cy="194400"/>
          </a:xfrm>
          <a:blipFill>
            <a:blip r:embed="rId2"/>
            <a:stretch>
              <a:fillRect/>
            </a:stretch>
          </a:blipFill>
        </p:spPr>
        <p:txBody>
          <a:bodyPr anchor="ctr" anchorCtr="0"/>
          <a:lstStyle>
            <a:lvl1pPr marL="0" indent="0" algn="ctr">
              <a:buNone/>
              <a:defRPr sz="100"/>
            </a:lvl1pPr>
          </a:lstStyle>
          <a:p>
            <a:pPr lvl="0"/>
            <a:r>
              <a:rPr lang="fi-FI"/>
              <a:t> </a:t>
            </a:r>
          </a:p>
        </p:txBody>
      </p:sp>
    </p:spTree>
    <p:extLst>
      <p:ext uri="{BB962C8B-B14F-4D97-AF65-F5344CB8AC3E}">
        <p14:creationId xmlns:p14="http://schemas.microsoft.com/office/powerpoint/2010/main" val="2779074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uva nega">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8622020D-8889-46EA-8225-3041EF1DCA1D}"/>
              </a:ext>
            </a:extLst>
          </p:cNvPr>
          <p:cNvGrpSpPr/>
          <p:nvPr userDrawn="1"/>
        </p:nvGrpSpPr>
        <p:grpSpPr>
          <a:xfrm>
            <a:off x="0" y="-9427"/>
            <a:ext cx="12192194" cy="6867427"/>
            <a:chOff x="0" y="-18854"/>
            <a:chExt cx="24382800" cy="13734854"/>
          </a:xfrm>
        </p:grpSpPr>
        <p:sp>
          <p:nvSpPr>
            <p:cNvPr id="11" name="Freeform 6">
              <a:extLst>
                <a:ext uri="{FF2B5EF4-FFF2-40B4-BE49-F238E27FC236}">
                  <a16:creationId xmlns:a16="http://schemas.microsoft.com/office/drawing/2014/main" id="{8A82724B-B94E-467B-87AF-0D5F12C5F296}"/>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2" name="Freeform 7">
              <a:extLst>
                <a:ext uri="{FF2B5EF4-FFF2-40B4-BE49-F238E27FC236}">
                  <a16:creationId xmlns:a16="http://schemas.microsoft.com/office/drawing/2014/main" id="{B64FE49D-7B18-4557-AB1D-0C55EE1A1CE7}"/>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13" name="Kuvan paikkamerkki 2">
            <a:extLst>
              <a:ext uri="{FF2B5EF4-FFF2-40B4-BE49-F238E27FC236}">
                <a16:creationId xmlns:a16="http://schemas.microsoft.com/office/drawing/2014/main" id="{3120267B-A677-4444-88A5-26888B3B0CAA}"/>
              </a:ext>
            </a:extLst>
          </p:cNvPr>
          <p:cNvSpPr>
            <a:spLocks noGrp="1"/>
          </p:cNvSpPr>
          <p:nvPr>
            <p:ph type="pic" idx="13"/>
          </p:nvPr>
        </p:nvSpPr>
        <p:spPr>
          <a:xfrm>
            <a:off x="-745" y="-10221"/>
            <a:ext cx="12194723" cy="6868221"/>
          </a:xfrm>
          <a:custGeom>
            <a:avLst/>
            <a:gdLst>
              <a:gd name="connsiteX0" fmla="*/ 0 w 24369680"/>
              <a:gd name="connsiteY0" fmla="*/ 0 h 13734854"/>
              <a:gd name="connsiteX1" fmla="*/ 24369680 w 24369680"/>
              <a:gd name="connsiteY1" fmla="*/ 0 h 13734854"/>
              <a:gd name="connsiteX2" fmla="*/ 24369680 w 24369680"/>
              <a:gd name="connsiteY2" fmla="*/ 13734854 h 13734854"/>
              <a:gd name="connsiteX3" fmla="*/ 0 w 24369680"/>
              <a:gd name="connsiteY3" fmla="*/ 13734854 h 13734854"/>
              <a:gd name="connsiteX4" fmla="*/ 0 w 24369680"/>
              <a:gd name="connsiteY4" fmla="*/ 0 h 13734854"/>
              <a:gd name="connsiteX0" fmla="*/ 15794 w 24385474"/>
              <a:gd name="connsiteY0" fmla="*/ 0 h 13734854"/>
              <a:gd name="connsiteX1" fmla="*/ 24385474 w 24385474"/>
              <a:gd name="connsiteY1" fmla="*/ 0 h 13734854"/>
              <a:gd name="connsiteX2" fmla="*/ 24385474 w 24385474"/>
              <a:gd name="connsiteY2" fmla="*/ 13734854 h 13734854"/>
              <a:gd name="connsiteX3" fmla="*/ 15794 w 24385474"/>
              <a:gd name="connsiteY3" fmla="*/ 13734854 h 13734854"/>
              <a:gd name="connsiteX4" fmla="*/ 0 w 24385474"/>
              <a:gd name="connsiteY4" fmla="*/ 1715679 h 13734854"/>
              <a:gd name="connsiteX5" fmla="*/ 15794 w 24385474"/>
              <a:gd name="connsiteY5" fmla="*/ 0 h 13734854"/>
              <a:gd name="connsiteX0" fmla="*/ 15794 w 24396569"/>
              <a:gd name="connsiteY0" fmla="*/ 0 h 13734854"/>
              <a:gd name="connsiteX1" fmla="*/ 24385474 w 24396569"/>
              <a:gd name="connsiteY1" fmla="*/ 0 h 13734854"/>
              <a:gd name="connsiteX2" fmla="*/ 24396569 w 24396569"/>
              <a:gd name="connsiteY2" fmla="*/ 12019176 h 13734854"/>
              <a:gd name="connsiteX3" fmla="*/ 24385474 w 24396569"/>
              <a:gd name="connsiteY3" fmla="*/ 13734854 h 13734854"/>
              <a:gd name="connsiteX4" fmla="*/ 15794 w 24396569"/>
              <a:gd name="connsiteY4" fmla="*/ 13734854 h 13734854"/>
              <a:gd name="connsiteX5" fmla="*/ 0 w 24396569"/>
              <a:gd name="connsiteY5" fmla="*/ 1715679 h 13734854"/>
              <a:gd name="connsiteX6" fmla="*/ 15794 w 24396569"/>
              <a:gd name="connsiteY6" fmla="*/ 0 h 13734854"/>
              <a:gd name="connsiteX0" fmla="*/ 0 w 24396569"/>
              <a:gd name="connsiteY0" fmla="*/ 1715679 h 13734854"/>
              <a:gd name="connsiteX1" fmla="*/ 24385474 w 24396569"/>
              <a:gd name="connsiteY1" fmla="*/ 0 h 13734854"/>
              <a:gd name="connsiteX2" fmla="*/ 24396569 w 24396569"/>
              <a:gd name="connsiteY2" fmla="*/ 12019176 h 13734854"/>
              <a:gd name="connsiteX3" fmla="*/ 24385474 w 24396569"/>
              <a:gd name="connsiteY3" fmla="*/ 13734854 h 13734854"/>
              <a:gd name="connsiteX4" fmla="*/ 15794 w 24396569"/>
              <a:gd name="connsiteY4" fmla="*/ 13734854 h 13734854"/>
              <a:gd name="connsiteX5" fmla="*/ 0 w 24396569"/>
              <a:gd name="connsiteY5" fmla="*/ 1715679 h 13734854"/>
              <a:gd name="connsiteX0" fmla="*/ 0 w 24396569"/>
              <a:gd name="connsiteY0" fmla="*/ 1715679 h 14561968"/>
              <a:gd name="connsiteX1" fmla="*/ 24385474 w 24396569"/>
              <a:gd name="connsiteY1" fmla="*/ 0 h 14561968"/>
              <a:gd name="connsiteX2" fmla="*/ 24396569 w 24396569"/>
              <a:gd name="connsiteY2" fmla="*/ 12019176 h 14561968"/>
              <a:gd name="connsiteX3" fmla="*/ 15794 w 24396569"/>
              <a:gd name="connsiteY3" fmla="*/ 13734854 h 14561968"/>
              <a:gd name="connsiteX4" fmla="*/ 0 w 24396569"/>
              <a:gd name="connsiteY4" fmla="*/ 1715679 h 14561968"/>
              <a:gd name="connsiteX0" fmla="*/ 0 w 24396569"/>
              <a:gd name="connsiteY0" fmla="*/ 1715679 h 13734854"/>
              <a:gd name="connsiteX1" fmla="*/ 24385474 w 24396569"/>
              <a:gd name="connsiteY1" fmla="*/ 0 h 13734854"/>
              <a:gd name="connsiteX2" fmla="*/ 24396569 w 24396569"/>
              <a:gd name="connsiteY2" fmla="*/ 12019176 h 13734854"/>
              <a:gd name="connsiteX3" fmla="*/ 15794 w 24396569"/>
              <a:gd name="connsiteY3" fmla="*/ 13734854 h 13734854"/>
              <a:gd name="connsiteX4" fmla="*/ 0 w 24396569"/>
              <a:gd name="connsiteY4" fmla="*/ 1715679 h 13734854"/>
              <a:gd name="connsiteX0" fmla="*/ 0 w 24388632"/>
              <a:gd name="connsiteY0" fmla="*/ 1709329 h 13734854"/>
              <a:gd name="connsiteX1" fmla="*/ 24377537 w 24388632"/>
              <a:gd name="connsiteY1" fmla="*/ 0 h 13734854"/>
              <a:gd name="connsiteX2" fmla="*/ 24388632 w 24388632"/>
              <a:gd name="connsiteY2" fmla="*/ 12019176 h 13734854"/>
              <a:gd name="connsiteX3" fmla="*/ 7857 w 24388632"/>
              <a:gd name="connsiteY3" fmla="*/ 13734854 h 13734854"/>
              <a:gd name="connsiteX4" fmla="*/ 0 w 24388632"/>
              <a:gd name="connsiteY4" fmla="*/ 1709329 h 13734854"/>
              <a:gd name="connsiteX0" fmla="*/ 0 w 24388632"/>
              <a:gd name="connsiteY0" fmla="*/ 1710916 h 13736441"/>
              <a:gd name="connsiteX1" fmla="*/ 24380711 w 24388632"/>
              <a:gd name="connsiteY1" fmla="*/ 0 h 13736441"/>
              <a:gd name="connsiteX2" fmla="*/ 24388632 w 24388632"/>
              <a:gd name="connsiteY2" fmla="*/ 12020763 h 13736441"/>
              <a:gd name="connsiteX3" fmla="*/ 7857 w 24388632"/>
              <a:gd name="connsiteY3" fmla="*/ 13736441 h 13736441"/>
              <a:gd name="connsiteX4" fmla="*/ 0 w 24388632"/>
              <a:gd name="connsiteY4" fmla="*/ 1710916 h 13736441"/>
              <a:gd name="connsiteX0" fmla="*/ 0 w 24388632"/>
              <a:gd name="connsiteY0" fmla="*/ 1710916 h 13736441"/>
              <a:gd name="connsiteX1" fmla="*/ 24387062 w 24388632"/>
              <a:gd name="connsiteY1" fmla="*/ 0 h 13736441"/>
              <a:gd name="connsiteX2" fmla="*/ 24388632 w 24388632"/>
              <a:gd name="connsiteY2" fmla="*/ 12020763 h 13736441"/>
              <a:gd name="connsiteX3" fmla="*/ 7857 w 24388632"/>
              <a:gd name="connsiteY3" fmla="*/ 13736441 h 13736441"/>
              <a:gd name="connsiteX4" fmla="*/ 0 w 24388632"/>
              <a:gd name="connsiteY4" fmla="*/ 1710916 h 13736441"/>
              <a:gd name="connsiteX0" fmla="*/ 0 w 24388127"/>
              <a:gd name="connsiteY0" fmla="*/ 1710916 h 13736441"/>
              <a:gd name="connsiteX1" fmla="*/ 24387062 w 24388127"/>
              <a:gd name="connsiteY1" fmla="*/ 0 h 13736441"/>
              <a:gd name="connsiteX2" fmla="*/ 24387044 w 24388127"/>
              <a:gd name="connsiteY2" fmla="*/ 12020763 h 13736441"/>
              <a:gd name="connsiteX3" fmla="*/ 7857 w 24388127"/>
              <a:gd name="connsiteY3" fmla="*/ 13736441 h 13736441"/>
              <a:gd name="connsiteX4" fmla="*/ 0 w 24388127"/>
              <a:gd name="connsiteY4" fmla="*/ 1710916 h 13736441"/>
              <a:gd name="connsiteX0" fmla="*/ 0 w 24387858"/>
              <a:gd name="connsiteY0" fmla="*/ 1710916 h 13736441"/>
              <a:gd name="connsiteX1" fmla="*/ 24387062 w 24387858"/>
              <a:gd name="connsiteY1" fmla="*/ 0 h 13736441"/>
              <a:gd name="connsiteX2" fmla="*/ 24383869 w 24387858"/>
              <a:gd name="connsiteY2" fmla="*/ 12022351 h 13736441"/>
              <a:gd name="connsiteX3" fmla="*/ 7857 w 24387858"/>
              <a:gd name="connsiteY3" fmla="*/ 13736441 h 13736441"/>
              <a:gd name="connsiteX4" fmla="*/ 0 w 24387858"/>
              <a:gd name="connsiteY4" fmla="*/ 1710916 h 13736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7858" h="13736441">
                <a:moveTo>
                  <a:pt x="0" y="1710916"/>
                </a:moveTo>
                <a:lnTo>
                  <a:pt x="24387062" y="0"/>
                </a:lnTo>
                <a:cubicBezTo>
                  <a:pt x="24390760" y="4006392"/>
                  <a:pt x="24380171" y="8015959"/>
                  <a:pt x="24383869" y="12022351"/>
                </a:cubicBezTo>
                <a:lnTo>
                  <a:pt x="7857" y="13736441"/>
                </a:lnTo>
                <a:cubicBezTo>
                  <a:pt x="2592" y="9730049"/>
                  <a:pt x="5265" y="5717308"/>
                  <a:pt x="0" y="1710916"/>
                </a:cubicBezTo>
                <a:close/>
              </a:path>
            </a:pathLst>
          </a:custGeom>
          <a:solidFill>
            <a:schemeClr val="bg1">
              <a:lumMod val="95000"/>
            </a:schemeClr>
          </a:solidFill>
        </p:spPr>
        <p:txBody>
          <a:bodyPr anchor="ctr" anchorCtr="0"/>
          <a:lstStyle>
            <a:lvl1pPr marL="0" indent="0" algn="ctr">
              <a:buNone/>
              <a:defRPr sz="1000" b="1" i="1"/>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fi-FI"/>
              <a:t>Lisää kuva napsauttamalla kuvaketta</a:t>
            </a:r>
          </a:p>
        </p:txBody>
      </p:sp>
      <p:sp>
        <p:nvSpPr>
          <p:cNvPr id="5" name="Tekstin paikkamerkki 4">
            <a:extLst>
              <a:ext uri="{FF2B5EF4-FFF2-40B4-BE49-F238E27FC236}">
                <a16:creationId xmlns:a16="http://schemas.microsoft.com/office/drawing/2014/main" id="{43C6CAD2-0D70-4B20-9702-7BC2BBD23D3B}"/>
              </a:ext>
              <a:ext uri="{C183D7F6-B498-43B3-948B-1728B52AA6E4}">
                <adec:decorative xmlns:adec="http://schemas.microsoft.com/office/drawing/2017/decorative" val="1"/>
              </a:ext>
            </a:extLst>
          </p:cNvPr>
          <p:cNvSpPr>
            <a:spLocks noGrp="1"/>
          </p:cNvSpPr>
          <p:nvPr>
            <p:ph type="body" sz="quarter" idx="14" hasCustomPrompt="1"/>
          </p:nvPr>
        </p:nvSpPr>
        <p:spPr>
          <a:xfrm>
            <a:off x="9789037" y="433800"/>
            <a:ext cx="1895523" cy="194400"/>
          </a:xfrm>
          <a:blipFill>
            <a:blip r:embed="rId2"/>
            <a:stretch>
              <a:fillRect/>
            </a:stretch>
          </a:blipFill>
        </p:spPr>
        <p:txBody>
          <a:bodyPr anchor="ctr" anchorCtr="0"/>
          <a:lstStyle>
            <a:lvl1pPr marL="0" indent="0" algn="ctr">
              <a:buNone/>
              <a:defRPr sz="100"/>
            </a:lvl1pPr>
          </a:lstStyle>
          <a:p>
            <a:pPr lvl="0"/>
            <a:r>
              <a:rPr lang="fi-FI"/>
              <a:t> </a:t>
            </a:r>
          </a:p>
        </p:txBody>
      </p:sp>
    </p:spTree>
    <p:extLst>
      <p:ext uri="{BB962C8B-B14F-4D97-AF65-F5344CB8AC3E}">
        <p14:creationId xmlns:p14="http://schemas.microsoft.com/office/powerpoint/2010/main" val="2415478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5E97D42B-BB3B-4D70-B419-BFB83663D9C6}"/>
              </a:ext>
            </a:extLst>
          </p:cNvPr>
          <p:cNvGrpSpPr/>
          <p:nvPr userDrawn="1"/>
        </p:nvGrpSpPr>
        <p:grpSpPr>
          <a:xfrm>
            <a:off x="0" y="-9427"/>
            <a:ext cx="12192194" cy="6867427"/>
            <a:chOff x="0" y="-18854"/>
            <a:chExt cx="24382800" cy="13734854"/>
          </a:xfrm>
        </p:grpSpPr>
        <p:sp>
          <p:nvSpPr>
            <p:cNvPr id="7" name="Freeform 6">
              <a:extLst>
                <a:ext uri="{FF2B5EF4-FFF2-40B4-BE49-F238E27FC236}">
                  <a16:creationId xmlns:a16="http://schemas.microsoft.com/office/drawing/2014/main" id="{E947666D-7DCE-4F99-BFC4-68C27902B78E}"/>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8" name="Freeform 7">
              <a:extLst>
                <a:ext uri="{FF2B5EF4-FFF2-40B4-BE49-F238E27FC236}">
                  <a16:creationId xmlns:a16="http://schemas.microsoft.com/office/drawing/2014/main" id="{EE29252F-1217-499A-AEEF-B10241DF067C}"/>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5797E4D7-4DF3-42F7-A8B1-E81360052CE5}"/>
              </a:ext>
            </a:extLst>
          </p:cNvPr>
          <p:cNvSpPr>
            <a:spLocks noGrp="1"/>
          </p:cNvSpPr>
          <p:nvPr>
            <p:ph type="dt" sz="half" idx="10"/>
          </p:nvPr>
        </p:nvSpPr>
        <p:spPr/>
        <p:txBody>
          <a:bodyPr/>
          <a:lstStyle/>
          <a:p>
            <a:fld id="{4751A0BD-5408-4C6C-9A5C-10B4CA57242F}" type="datetime1">
              <a:rPr lang="fi-FI" smtClean="0"/>
              <a:t>27.4.2023</a:t>
            </a:fld>
            <a:endParaRPr lang="fi-FI"/>
          </a:p>
        </p:txBody>
      </p:sp>
      <p:sp>
        <p:nvSpPr>
          <p:cNvPr id="4" name="Alatunnisteen paikkamerkki 3">
            <a:extLst>
              <a:ext uri="{FF2B5EF4-FFF2-40B4-BE49-F238E27FC236}">
                <a16:creationId xmlns:a16="http://schemas.microsoft.com/office/drawing/2014/main" id="{115DA5D9-220B-4CA2-AF56-616A41B79E7E}"/>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90AACDB7-CE3E-4B32-A3E7-5CF3FA8C9C45}"/>
              </a:ext>
            </a:extLst>
          </p:cNvPr>
          <p:cNvSpPr>
            <a:spLocks noGrp="1"/>
          </p:cNvSpPr>
          <p:nvPr>
            <p:ph type="sldNum" sz="quarter" idx="12"/>
          </p:nvPr>
        </p:nvSpPr>
        <p:spPr/>
        <p:txBody>
          <a:bodyPr/>
          <a:lstStyle/>
          <a:p>
            <a:fld id="{03D2D5F4-4871-4469-8343-ED7F6811B37D}" type="slidenum">
              <a:rPr lang="fi-FI" smtClean="0"/>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A53C0-116C-88A6-1324-EEC76BE0A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37924" y="1708833"/>
            <a:ext cx="9154076" cy="5149168"/>
          </a:xfrm>
          <a:prstGeom prst="rect">
            <a:avLst/>
          </a:prstGeom>
        </p:spPr>
      </p:pic>
      <p:sp>
        <p:nvSpPr>
          <p:cNvPr id="8" name="Otsikko 7">
            <a:extLst>
              <a:ext uri="{FF2B5EF4-FFF2-40B4-BE49-F238E27FC236}">
                <a16:creationId xmlns:a16="http://schemas.microsoft.com/office/drawing/2014/main" id="{6E453CD6-C647-0D04-4BA8-74D3C4E93B3A}"/>
              </a:ext>
            </a:extLst>
          </p:cNvPr>
          <p:cNvSpPr>
            <a:spLocks noGrp="1"/>
          </p:cNvSpPr>
          <p:nvPr>
            <p:ph type="title"/>
          </p:nvPr>
        </p:nvSpPr>
        <p:spPr/>
        <p:txBody>
          <a:bodyPr/>
          <a:lstStyle/>
          <a:p>
            <a:r>
              <a:rPr lang="fi-FI" noProof="0"/>
              <a:t>Muokkaa perustyyl. napsautt.</a:t>
            </a:r>
          </a:p>
        </p:txBody>
      </p:sp>
      <p:sp>
        <p:nvSpPr>
          <p:cNvPr id="10" name="Sisällön paikkamerkki 9">
            <a:extLst>
              <a:ext uri="{FF2B5EF4-FFF2-40B4-BE49-F238E27FC236}">
                <a16:creationId xmlns:a16="http://schemas.microsoft.com/office/drawing/2014/main" id="{08A052EB-21FD-CEFF-9DCC-442B7779ABDC}"/>
              </a:ext>
            </a:extLst>
          </p:cNvPr>
          <p:cNvSpPr>
            <a:spLocks noGrp="1"/>
          </p:cNvSpPr>
          <p:nvPr>
            <p:ph sz="quarter" idx="13"/>
          </p:nvPr>
        </p:nvSpPr>
        <p:spPr>
          <a:xfrm>
            <a:off x="919163" y="1597025"/>
            <a:ext cx="10754636" cy="4419600"/>
          </a:xfrm>
        </p:spPr>
        <p:txBody>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Footer Placeholder 2">
            <a:extLst>
              <a:ext uri="{FF2B5EF4-FFF2-40B4-BE49-F238E27FC236}">
                <a16:creationId xmlns:a16="http://schemas.microsoft.com/office/drawing/2014/main" id="{D52B381F-95BC-297C-3E28-20053DE26A30}"/>
              </a:ext>
            </a:extLst>
          </p:cNvPr>
          <p:cNvSpPr>
            <a:spLocks noGrp="1"/>
          </p:cNvSpPr>
          <p:nvPr>
            <p:ph type="ftr" sz="quarter" idx="15"/>
          </p:nvPr>
        </p:nvSpPr>
        <p:spPr/>
        <p:txBody>
          <a:bodyPr/>
          <a:lstStyle/>
          <a:p>
            <a:r>
              <a:rPr lang="fi-FI" noProof="0"/>
              <a:t>Puheterapeutti Anne Hilden 2023</a:t>
            </a:r>
          </a:p>
        </p:txBody>
      </p:sp>
      <p:sp>
        <p:nvSpPr>
          <p:cNvPr id="2" name="Date Placeholder 1">
            <a:extLst>
              <a:ext uri="{FF2B5EF4-FFF2-40B4-BE49-F238E27FC236}">
                <a16:creationId xmlns:a16="http://schemas.microsoft.com/office/drawing/2014/main" id="{AC9E2BD0-F516-B11C-048C-EE4D3BBE2720}"/>
              </a:ext>
            </a:extLst>
          </p:cNvPr>
          <p:cNvSpPr>
            <a:spLocks noGrp="1"/>
          </p:cNvSpPr>
          <p:nvPr>
            <p:ph type="dt" sz="half" idx="14"/>
          </p:nvPr>
        </p:nvSpPr>
        <p:spPr/>
        <p:txBody>
          <a:bodyPr/>
          <a:lstStyle/>
          <a:p>
            <a:fld id="{60B4A0BB-2485-4E71-B6CC-AB8DDCD9FFD9}" type="datetime1">
              <a:rPr lang="fi-FI" noProof="0" smtClean="0"/>
              <a:t>27.4.2023</a:t>
            </a:fld>
            <a:endParaRPr lang="fi-FI" noProof="0"/>
          </a:p>
        </p:txBody>
      </p:sp>
      <p:sp>
        <p:nvSpPr>
          <p:cNvPr id="9" name="Slide Number Placeholder 8">
            <a:extLst>
              <a:ext uri="{FF2B5EF4-FFF2-40B4-BE49-F238E27FC236}">
                <a16:creationId xmlns:a16="http://schemas.microsoft.com/office/drawing/2014/main" id="{474EB327-6BCE-E1B7-9C4D-B36A8D79B475}"/>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854236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Vain otsikko nega">
    <p:bg>
      <p:bgPr>
        <a:solidFill>
          <a:schemeClr val="bg1">
            <a:lumMod val="85000"/>
          </a:schemeClr>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5E97D42B-BB3B-4D70-B419-BFB83663D9C6}"/>
              </a:ext>
            </a:extLst>
          </p:cNvPr>
          <p:cNvGrpSpPr/>
          <p:nvPr userDrawn="1"/>
        </p:nvGrpSpPr>
        <p:grpSpPr>
          <a:xfrm>
            <a:off x="0" y="-9427"/>
            <a:ext cx="12192194" cy="6867427"/>
            <a:chOff x="0" y="-18854"/>
            <a:chExt cx="24382800" cy="13734854"/>
          </a:xfrm>
        </p:grpSpPr>
        <p:sp>
          <p:nvSpPr>
            <p:cNvPr id="7" name="Freeform 6">
              <a:extLst>
                <a:ext uri="{FF2B5EF4-FFF2-40B4-BE49-F238E27FC236}">
                  <a16:creationId xmlns:a16="http://schemas.microsoft.com/office/drawing/2014/main" id="{E947666D-7DCE-4F99-BFC4-68C27902B78E}"/>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8" name="Freeform 7">
              <a:extLst>
                <a:ext uri="{FF2B5EF4-FFF2-40B4-BE49-F238E27FC236}">
                  <a16:creationId xmlns:a16="http://schemas.microsoft.com/office/drawing/2014/main" id="{EE29252F-1217-499A-AEEF-B10241DF067C}"/>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5797E4D7-4DF3-42F7-A8B1-E81360052CE5}"/>
              </a:ext>
            </a:extLst>
          </p:cNvPr>
          <p:cNvSpPr>
            <a:spLocks noGrp="1"/>
          </p:cNvSpPr>
          <p:nvPr>
            <p:ph type="dt" sz="half" idx="10"/>
          </p:nvPr>
        </p:nvSpPr>
        <p:spPr/>
        <p:txBody>
          <a:bodyPr/>
          <a:lstStyle/>
          <a:p>
            <a:fld id="{4751A0BD-5408-4C6C-9A5C-10B4CA57242F}" type="datetime1">
              <a:rPr lang="fi-FI" smtClean="0"/>
              <a:t>27.4.2023</a:t>
            </a:fld>
            <a:endParaRPr lang="fi-FI"/>
          </a:p>
        </p:txBody>
      </p:sp>
      <p:sp>
        <p:nvSpPr>
          <p:cNvPr id="4" name="Alatunnisteen paikkamerkki 3">
            <a:extLst>
              <a:ext uri="{FF2B5EF4-FFF2-40B4-BE49-F238E27FC236}">
                <a16:creationId xmlns:a16="http://schemas.microsoft.com/office/drawing/2014/main" id="{115DA5D9-220B-4CA2-AF56-616A41B79E7E}"/>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90AACDB7-CE3E-4B32-A3E7-5CF3FA8C9C45}"/>
              </a:ext>
            </a:extLst>
          </p:cNvPr>
          <p:cNvSpPr>
            <a:spLocks noGrp="1"/>
          </p:cNvSpPr>
          <p:nvPr>
            <p:ph type="sldNum" sz="quarter" idx="12"/>
          </p:nvPr>
        </p:nvSpPr>
        <p:spPr/>
        <p:txBody>
          <a:bodyPr/>
          <a:lstStyle/>
          <a:p>
            <a:fld id="{03D2D5F4-4871-4469-8343-ED7F6811B37D}" type="slidenum">
              <a:rPr lang="fi-FI" smtClean="0"/>
              <a:t>‹#›</a:t>
            </a:fld>
            <a:endParaRPr lang="fi-FI"/>
          </a:p>
        </p:txBody>
      </p:sp>
      <p:pic>
        <p:nvPicPr>
          <p:cNvPr id="9" name="Kuva 8">
            <a:extLst>
              <a:ext uri="{FF2B5EF4-FFF2-40B4-BE49-F238E27FC236}">
                <a16:creationId xmlns:a16="http://schemas.microsoft.com/office/drawing/2014/main" id="{032260EC-5763-454B-86A4-9A6ED4E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88890" y="433578"/>
            <a:ext cx="1895983" cy="193549"/>
          </a:xfrm>
          <a:prstGeom prst="rect">
            <a:avLst/>
          </a:prstGeom>
        </p:spPr>
      </p:pic>
    </p:spTree>
    <p:extLst>
      <p:ext uri="{BB962C8B-B14F-4D97-AF65-F5344CB8AC3E}">
        <p14:creationId xmlns:p14="http://schemas.microsoft.com/office/powerpoint/2010/main" val="706431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1A1614D-52CF-45AF-A901-12FA2C0515D9}"/>
              </a:ext>
            </a:extLst>
          </p:cNvPr>
          <p:cNvSpPr>
            <a:spLocks noGrp="1"/>
          </p:cNvSpPr>
          <p:nvPr>
            <p:ph type="dt" sz="half" idx="10"/>
          </p:nvPr>
        </p:nvSpPr>
        <p:spPr/>
        <p:txBody>
          <a:bodyPr/>
          <a:lstStyle/>
          <a:p>
            <a:fld id="{73280A3A-D064-40E9-B3C2-27D20437E4B9}" type="datetime1">
              <a:rPr lang="fi-FI" smtClean="0"/>
              <a:t>27.4.2023</a:t>
            </a:fld>
            <a:endParaRPr lang="fi-FI"/>
          </a:p>
        </p:txBody>
      </p:sp>
      <p:sp>
        <p:nvSpPr>
          <p:cNvPr id="3" name="Alatunnisteen paikkamerkki 2">
            <a:extLst>
              <a:ext uri="{FF2B5EF4-FFF2-40B4-BE49-F238E27FC236}">
                <a16:creationId xmlns:a16="http://schemas.microsoft.com/office/drawing/2014/main" id="{62A2215A-8FD8-4FBF-887A-0CE9E0203E9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2899E54-642F-4A9A-8599-805DAF4404EE}"/>
              </a:ext>
            </a:extLst>
          </p:cNvPr>
          <p:cNvSpPr>
            <a:spLocks noGrp="1"/>
          </p:cNvSpPr>
          <p:nvPr>
            <p:ph type="sldNum" sz="quarter" idx="12"/>
          </p:nvPr>
        </p:nvSpPr>
        <p:spPr/>
        <p:txBody>
          <a:bodyPr/>
          <a:lstStyle/>
          <a:p>
            <a:fld id="{03D2D5F4-4871-4469-8343-ED7F6811B37D}" type="slidenum">
              <a:rPr lang="fi-FI" smtClean="0"/>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25" name="Kuva 24" descr="Nainen kävelee laiturilla">
            <a:extLst>
              <a:ext uri="{FF2B5EF4-FFF2-40B4-BE49-F238E27FC236}">
                <a16:creationId xmlns:a16="http://schemas.microsoft.com/office/drawing/2014/main" id="{6E5FA1D4-2C32-4240-9B55-00EBF83580F6}"/>
              </a:ext>
            </a:extLst>
          </p:cNvPr>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194" cy="4958499"/>
          </a:xfrm>
          <a:prstGeom prst="rect">
            <a:avLst/>
          </a:prstGeom>
        </p:spPr>
      </p:pic>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97B3D4"/>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45720" tIns="22860" rIns="45720" bIns="22860" numCol="1" anchor="t" anchorCtr="0" compatLnSpc="1">
            <a:prstTxWarp prst="textNoShape">
              <a:avLst/>
            </a:prstTxWarp>
          </a:bodyPr>
          <a:lstStyle/>
          <a:p>
            <a:endParaRPr lang="fi-FI" sz="900"/>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2221490" y="4670137"/>
            <a:ext cx="9040587" cy="821627"/>
          </a:xfrm>
        </p:spPr>
        <p:txBody>
          <a:bodyPr anchor="b"/>
          <a:lstStyle>
            <a:lvl1pPr algn="r">
              <a:defRPr sz="4800">
                <a:solidFill>
                  <a:schemeClr val="tx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221490" y="5524035"/>
            <a:ext cx="9040587" cy="499046"/>
          </a:xfrm>
        </p:spPr>
        <p:txBody>
          <a:bodyPr/>
          <a:lstStyle>
            <a:lvl1pPr marL="0" indent="0" algn="r">
              <a:buNone/>
              <a:defRPr sz="1800">
                <a:solidFill>
                  <a:schemeClr val="tx1"/>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napsautt.</a:t>
            </a:r>
          </a:p>
        </p:txBody>
      </p:sp>
    </p:spTree>
    <p:extLst>
      <p:ext uri="{BB962C8B-B14F-4D97-AF65-F5344CB8AC3E}">
        <p14:creationId xmlns:p14="http://schemas.microsoft.com/office/powerpoint/2010/main" val="1276363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_Lopet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97B3D4"/>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45720" tIns="22860" rIns="45720" bIns="22860" numCol="1" anchor="t" anchorCtr="0" compatLnSpc="1">
            <a:prstTxWarp prst="textNoShape">
              <a:avLst/>
            </a:prstTxWarp>
          </a:bodyPr>
          <a:lstStyle/>
          <a:p>
            <a:endParaRPr lang="fi-FI" sz="900"/>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2221490" y="4670137"/>
            <a:ext cx="9040587" cy="821627"/>
          </a:xfrm>
        </p:spPr>
        <p:txBody>
          <a:bodyPr anchor="b"/>
          <a:lstStyle>
            <a:lvl1pPr algn="r">
              <a:defRPr sz="4800">
                <a:solidFill>
                  <a:schemeClr val="tx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221490" y="5524035"/>
            <a:ext cx="9040587" cy="499046"/>
          </a:xfrm>
        </p:spPr>
        <p:txBody>
          <a:bodyPr/>
          <a:lstStyle>
            <a:lvl1pPr marL="0" indent="0" algn="r">
              <a:buNone/>
              <a:defRPr sz="1800">
                <a:solidFill>
                  <a:schemeClr val="tx1"/>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napsautt.</a:t>
            </a:r>
          </a:p>
        </p:txBody>
      </p:sp>
    </p:spTree>
    <p:extLst>
      <p:ext uri="{BB962C8B-B14F-4D97-AF65-F5344CB8AC3E}">
        <p14:creationId xmlns:p14="http://schemas.microsoft.com/office/powerpoint/2010/main" val="1081610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Lopetu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45720" tIns="22860" rIns="45720" bIns="22860" numCol="1" anchor="t" anchorCtr="0" compatLnSpc="1">
            <a:prstTxWarp prst="textNoShape">
              <a:avLst/>
            </a:prstTxWarp>
          </a:bodyPr>
          <a:lstStyle/>
          <a:p>
            <a:endParaRPr lang="fi-FI" sz="900"/>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2221490" y="4670137"/>
            <a:ext cx="9040587" cy="821627"/>
          </a:xfrm>
        </p:spPr>
        <p:txBody>
          <a:bodyPr anchor="b"/>
          <a:lstStyle>
            <a:lvl1pPr algn="r">
              <a:defRPr sz="48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221490" y="5524035"/>
            <a:ext cx="9040587" cy="499046"/>
          </a:xfrm>
        </p:spPr>
        <p:txBody>
          <a:bodyPr/>
          <a:lstStyle>
            <a:lvl1pPr marL="0" indent="0" algn="r">
              <a:buNone/>
              <a:defRPr sz="1800">
                <a:solidFill>
                  <a:schemeClr val="bg1"/>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napsautt.</a:t>
            </a:r>
          </a:p>
        </p:txBody>
      </p:sp>
    </p:spTree>
    <p:extLst>
      <p:ext uri="{BB962C8B-B14F-4D97-AF65-F5344CB8AC3E}">
        <p14:creationId xmlns:p14="http://schemas.microsoft.com/office/powerpoint/2010/main" val="705360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_Lopetu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45720" tIns="22860" rIns="45720" bIns="22860" numCol="1" anchor="t" anchorCtr="0" compatLnSpc="1">
            <a:prstTxWarp prst="textNoShape">
              <a:avLst/>
            </a:prstTxWarp>
          </a:bodyPr>
          <a:lstStyle/>
          <a:p>
            <a:endParaRPr lang="fi-FI" sz="900"/>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2221490" y="4670137"/>
            <a:ext cx="9040587" cy="821627"/>
          </a:xfrm>
        </p:spPr>
        <p:txBody>
          <a:bodyPr anchor="b"/>
          <a:lstStyle>
            <a:lvl1pPr algn="r">
              <a:defRPr sz="48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221490" y="5524035"/>
            <a:ext cx="9040587" cy="499046"/>
          </a:xfrm>
        </p:spPr>
        <p:txBody>
          <a:bodyPr/>
          <a:lstStyle>
            <a:lvl1pPr marL="0" indent="0" algn="r">
              <a:buNone/>
              <a:defRPr sz="1800">
                <a:solidFill>
                  <a:schemeClr val="bg1"/>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napsautt.</a:t>
            </a:r>
          </a:p>
        </p:txBody>
      </p:sp>
    </p:spTree>
    <p:extLst>
      <p:ext uri="{BB962C8B-B14F-4D97-AF65-F5344CB8AC3E}">
        <p14:creationId xmlns:p14="http://schemas.microsoft.com/office/powerpoint/2010/main" val="249375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Lopetu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4053527"/>
            <a:ext cx="12192194" cy="2808449"/>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28482B"/>
          </a:solidFill>
          <a:ln>
            <a:noFill/>
          </a:ln>
        </p:spPr>
        <p:txBody>
          <a:bodyPr vert="horz" wrap="square" lIns="45720" tIns="22860" rIns="45720" bIns="22860" numCol="1" anchor="t" anchorCtr="0" compatLnSpc="1">
            <a:prstTxWarp prst="textNoShape">
              <a:avLst/>
            </a:prstTxWarp>
          </a:bodyPr>
          <a:lstStyle/>
          <a:p>
            <a:endParaRPr lang="fi-FI" sz="900"/>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9427"/>
            <a:ext cx="12192194" cy="857449"/>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45720" tIns="22860" rIns="45720" bIns="22860" numCol="1" anchor="t" anchorCtr="0" compatLnSpc="1">
            <a:prstTxWarp prst="textNoShape">
              <a:avLst/>
            </a:prstTxWarp>
          </a:bodyPr>
          <a:lstStyle/>
          <a:p>
            <a:endParaRPr lang="fi-FI" sz="900"/>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2262433"/>
            <a:ext cx="12192194" cy="1250054"/>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900"/>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2221490" y="4670137"/>
            <a:ext cx="9040587" cy="821627"/>
          </a:xfrm>
        </p:spPr>
        <p:txBody>
          <a:bodyPr anchor="b"/>
          <a:lstStyle>
            <a:lvl1pPr algn="r">
              <a:defRPr sz="48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221490" y="5524035"/>
            <a:ext cx="9040587" cy="499046"/>
          </a:xfrm>
        </p:spPr>
        <p:txBody>
          <a:bodyPr/>
          <a:lstStyle>
            <a:lvl1pPr marL="0" indent="0" algn="r">
              <a:buNone/>
              <a:defRPr sz="1800">
                <a:solidFill>
                  <a:schemeClr val="bg1"/>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fi-FI"/>
              <a:t>Muokkaa alaotsikon perustyyliä napsautt.</a:t>
            </a:r>
          </a:p>
        </p:txBody>
      </p:sp>
    </p:spTree>
    <p:extLst>
      <p:ext uri="{BB962C8B-B14F-4D97-AF65-F5344CB8AC3E}">
        <p14:creationId xmlns:p14="http://schemas.microsoft.com/office/powerpoint/2010/main" val="410374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Väliotsikko 1">
    <p:bg>
      <p:bgPr>
        <a:solidFill>
          <a:srgbClr val="DFF4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56A2F8-DAB1-81A8-2E37-07107F6E94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19600" y="1359097"/>
            <a:ext cx="7772400" cy="5498903"/>
          </a:xfrm>
          <a:prstGeom prst="rect">
            <a:avLst/>
          </a:prstGeom>
        </p:spPr>
      </p:pic>
      <p:sp>
        <p:nvSpPr>
          <p:cNvPr id="2" name="Title 1">
            <a:extLst>
              <a:ext uri="{FF2B5EF4-FFF2-40B4-BE49-F238E27FC236}">
                <a16:creationId xmlns:a16="http://schemas.microsoft.com/office/drawing/2014/main" id="{2190ABBF-71ED-C623-40BF-C8E7B29CC40E}"/>
              </a:ext>
            </a:extLst>
          </p:cNvPr>
          <p:cNvSpPr>
            <a:spLocks noGrp="1"/>
          </p:cNvSpPr>
          <p:nvPr>
            <p:ph type="title"/>
          </p:nvPr>
        </p:nvSpPr>
        <p:spPr>
          <a:xfrm>
            <a:off x="831850" y="576263"/>
            <a:ext cx="10515600" cy="2852737"/>
          </a:xfrm>
        </p:spPr>
        <p:txBody>
          <a:bodyPr anchor="b"/>
          <a:lstStyle>
            <a:lvl1pPr>
              <a:defRPr sz="6000"/>
            </a:lvl1pPr>
          </a:lstStyle>
          <a:p>
            <a:r>
              <a:rPr lang="fi-FI" noProof="0"/>
              <a:t>Muokkaa perustyyl. napsautt.</a:t>
            </a:r>
          </a:p>
        </p:txBody>
      </p:sp>
      <p:sp>
        <p:nvSpPr>
          <p:cNvPr id="3" name="Text Placeholder 2">
            <a:extLst>
              <a:ext uri="{FF2B5EF4-FFF2-40B4-BE49-F238E27FC236}">
                <a16:creationId xmlns:a16="http://schemas.microsoft.com/office/drawing/2014/main" id="{A6478986-9F30-B45A-BE8D-5508DE4BC31F}"/>
              </a:ext>
            </a:extLst>
          </p:cNvPr>
          <p:cNvSpPr>
            <a:spLocks noGrp="1"/>
          </p:cNvSpPr>
          <p:nvPr>
            <p:ph type="body" idx="1"/>
          </p:nvPr>
        </p:nvSpPr>
        <p:spPr>
          <a:xfrm>
            <a:off x="831850" y="34559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a:t>
            </a:r>
          </a:p>
        </p:txBody>
      </p:sp>
    </p:spTree>
    <p:extLst>
      <p:ext uri="{BB962C8B-B14F-4D97-AF65-F5344CB8AC3E}">
        <p14:creationId xmlns:p14="http://schemas.microsoft.com/office/powerpoint/2010/main" val="342379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otsikko 2">
    <p:bg>
      <p:bgPr>
        <a:solidFill>
          <a:srgbClr val="FEF4E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56A2F8-DAB1-81A8-2E37-07107F6E94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19600" y="1359097"/>
            <a:ext cx="7772400" cy="5498903"/>
          </a:xfrm>
          <a:prstGeom prst="rect">
            <a:avLst/>
          </a:prstGeom>
        </p:spPr>
      </p:pic>
      <p:sp>
        <p:nvSpPr>
          <p:cNvPr id="2" name="Title 1">
            <a:extLst>
              <a:ext uri="{FF2B5EF4-FFF2-40B4-BE49-F238E27FC236}">
                <a16:creationId xmlns:a16="http://schemas.microsoft.com/office/drawing/2014/main" id="{2190ABBF-71ED-C623-40BF-C8E7B29CC40E}"/>
              </a:ext>
            </a:extLst>
          </p:cNvPr>
          <p:cNvSpPr>
            <a:spLocks noGrp="1"/>
          </p:cNvSpPr>
          <p:nvPr>
            <p:ph type="title"/>
          </p:nvPr>
        </p:nvSpPr>
        <p:spPr>
          <a:xfrm>
            <a:off x="831850" y="576263"/>
            <a:ext cx="10515600" cy="2852737"/>
          </a:xfrm>
        </p:spPr>
        <p:txBody>
          <a:bodyPr anchor="b"/>
          <a:lstStyle>
            <a:lvl1pPr>
              <a:defRPr sz="6000"/>
            </a:lvl1pPr>
          </a:lstStyle>
          <a:p>
            <a:r>
              <a:rPr lang="fi-FI" noProof="0"/>
              <a:t>Muokkaa perustyyl. napsautt.</a:t>
            </a:r>
          </a:p>
        </p:txBody>
      </p:sp>
      <p:sp>
        <p:nvSpPr>
          <p:cNvPr id="3" name="Text Placeholder 2">
            <a:extLst>
              <a:ext uri="{FF2B5EF4-FFF2-40B4-BE49-F238E27FC236}">
                <a16:creationId xmlns:a16="http://schemas.microsoft.com/office/drawing/2014/main" id="{A6478986-9F30-B45A-BE8D-5508DE4BC31F}"/>
              </a:ext>
            </a:extLst>
          </p:cNvPr>
          <p:cNvSpPr>
            <a:spLocks noGrp="1"/>
          </p:cNvSpPr>
          <p:nvPr>
            <p:ph type="body" idx="1"/>
          </p:nvPr>
        </p:nvSpPr>
        <p:spPr>
          <a:xfrm>
            <a:off x="831850" y="34559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a:t>
            </a:r>
          </a:p>
        </p:txBody>
      </p:sp>
    </p:spTree>
    <p:extLst>
      <p:ext uri="{BB962C8B-B14F-4D97-AF65-F5344CB8AC3E}">
        <p14:creationId xmlns:p14="http://schemas.microsoft.com/office/powerpoint/2010/main" val="232165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DB3-F74A-1EA5-CA5D-99C0844D9CB9}"/>
              </a:ext>
            </a:extLst>
          </p:cNvPr>
          <p:cNvSpPr>
            <a:spLocks noGrp="1"/>
          </p:cNvSpPr>
          <p:nvPr>
            <p:ph type="title"/>
          </p:nvPr>
        </p:nvSpPr>
        <p:spPr/>
        <p:txBody>
          <a:bodyPr/>
          <a:lstStyle/>
          <a:p>
            <a:r>
              <a:rPr lang="fi-FI" noProof="0"/>
              <a:t>Muokkaa perustyyl. napsautt.</a:t>
            </a:r>
          </a:p>
        </p:txBody>
      </p:sp>
      <p:sp>
        <p:nvSpPr>
          <p:cNvPr id="8" name="Sisällön paikkamerkki 7">
            <a:extLst>
              <a:ext uri="{FF2B5EF4-FFF2-40B4-BE49-F238E27FC236}">
                <a16:creationId xmlns:a16="http://schemas.microsoft.com/office/drawing/2014/main" id="{B41AAC21-EDA2-D650-5A4B-8DABB9510A99}"/>
              </a:ext>
            </a:extLst>
          </p:cNvPr>
          <p:cNvSpPr>
            <a:spLocks noGrp="1"/>
          </p:cNvSpPr>
          <p:nvPr>
            <p:ph sz="quarter" idx="13"/>
          </p:nvPr>
        </p:nvSpPr>
        <p:spPr>
          <a:xfrm>
            <a:off x="919163" y="1597024"/>
            <a:ext cx="5171466" cy="4419147"/>
          </a:xfrm>
        </p:spPr>
        <p:txBody>
          <a:bodyPr/>
          <a:lstStyle>
            <a:lvl1pPr>
              <a:defRPr sz="2000"/>
            </a:lvl1pPr>
            <a:lvl2pPr>
              <a:defRPr sz="1800"/>
            </a:lvl2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Sisällön paikkamerkki 7">
            <a:extLst>
              <a:ext uri="{FF2B5EF4-FFF2-40B4-BE49-F238E27FC236}">
                <a16:creationId xmlns:a16="http://schemas.microsoft.com/office/drawing/2014/main" id="{24BC3655-C1E0-B95F-9D57-487BBC79CB3E}"/>
              </a:ext>
            </a:extLst>
          </p:cNvPr>
          <p:cNvSpPr>
            <a:spLocks noGrp="1"/>
          </p:cNvSpPr>
          <p:nvPr>
            <p:ph sz="quarter" idx="17"/>
          </p:nvPr>
        </p:nvSpPr>
        <p:spPr>
          <a:xfrm>
            <a:off x="6292880" y="1597024"/>
            <a:ext cx="5171466" cy="4419147"/>
          </a:xfrm>
        </p:spPr>
        <p:txBody>
          <a:bodyPr/>
          <a:lstStyle>
            <a:lvl1pPr>
              <a:defRPr sz="2000"/>
            </a:lvl1pPr>
            <a:lvl2pPr>
              <a:defRPr sz="1800"/>
            </a:lvl2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Alatunnisteen paikkamerkki 6">
            <a:extLst>
              <a:ext uri="{FF2B5EF4-FFF2-40B4-BE49-F238E27FC236}">
                <a16:creationId xmlns:a16="http://schemas.microsoft.com/office/drawing/2014/main" id="{9EBE6020-86D5-987D-F627-77275399447F}"/>
              </a:ext>
            </a:extLst>
          </p:cNvPr>
          <p:cNvSpPr>
            <a:spLocks noGrp="1"/>
          </p:cNvSpPr>
          <p:nvPr>
            <p:ph type="ftr" sz="quarter" idx="15"/>
          </p:nvPr>
        </p:nvSpPr>
        <p:spPr/>
        <p:txBody>
          <a:bodyPr/>
          <a:lstStyle/>
          <a:p>
            <a:r>
              <a:rPr lang="fi-FI" noProof="0"/>
              <a:t>Puheterapeutti Anne Hilden 2023</a:t>
            </a:r>
          </a:p>
        </p:txBody>
      </p:sp>
      <p:sp>
        <p:nvSpPr>
          <p:cNvPr id="3" name="Päivämäärän paikkamerkki 2">
            <a:extLst>
              <a:ext uri="{FF2B5EF4-FFF2-40B4-BE49-F238E27FC236}">
                <a16:creationId xmlns:a16="http://schemas.microsoft.com/office/drawing/2014/main" id="{1E277A0A-2A7D-6524-2A5F-8D5B8B903037}"/>
              </a:ext>
            </a:extLst>
          </p:cNvPr>
          <p:cNvSpPr>
            <a:spLocks noGrp="1"/>
          </p:cNvSpPr>
          <p:nvPr>
            <p:ph type="dt" sz="half" idx="14"/>
          </p:nvPr>
        </p:nvSpPr>
        <p:spPr/>
        <p:txBody>
          <a:bodyPr/>
          <a:lstStyle/>
          <a:p>
            <a:fld id="{8D118754-2907-416E-BF0D-1A6E4138A8AF}" type="datetime1">
              <a:rPr lang="fi-FI" noProof="0" smtClean="0"/>
              <a:t>27.4.2023</a:t>
            </a:fld>
            <a:endParaRPr lang="fi-FI" noProof="0"/>
          </a:p>
        </p:txBody>
      </p:sp>
      <p:sp>
        <p:nvSpPr>
          <p:cNvPr id="9" name="Dian numeron paikkamerkki 8">
            <a:extLst>
              <a:ext uri="{FF2B5EF4-FFF2-40B4-BE49-F238E27FC236}">
                <a16:creationId xmlns:a16="http://schemas.microsoft.com/office/drawing/2014/main" id="{C6C936AA-3DFD-CB3B-E4E9-50702E8C3693}"/>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21032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DB3-F74A-1EA5-CA5D-99C0844D9CB9}"/>
              </a:ext>
            </a:extLst>
          </p:cNvPr>
          <p:cNvSpPr>
            <a:spLocks noGrp="1"/>
          </p:cNvSpPr>
          <p:nvPr>
            <p:ph type="title"/>
          </p:nvPr>
        </p:nvSpPr>
        <p:spPr/>
        <p:txBody>
          <a:bodyPr/>
          <a:lstStyle/>
          <a:p>
            <a:r>
              <a:rPr lang="fi-FI" noProof="0"/>
              <a:t>Muokkaa perustyyl. napsautt.</a:t>
            </a:r>
          </a:p>
        </p:txBody>
      </p:sp>
      <p:sp>
        <p:nvSpPr>
          <p:cNvPr id="5" name="Text Placeholder 2">
            <a:extLst>
              <a:ext uri="{FF2B5EF4-FFF2-40B4-BE49-F238E27FC236}">
                <a16:creationId xmlns:a16="http://schemas.microsoft.com/office/drawing/2014/main" id="{8AA1D6B8-0B87-B80B-7E16-A1FC707D7534}"/>
              </a:ext>
            </a:extLst>
          </p:cNvPr>
          <p:cNvSpPr>
            <a:spLocks noGrp="1"/>
          </p:cNvSpPr>
          <p:nvPr>
            <p:ph type="body" idx="1"/>
          </p:nvPr>
        </p:nvSpPr>
        <p:spPr>
          <a:xfrm>
            <a:off x="919162" y="1597025"/>
            <a:ext cx="5176837" cy="413044"/>
          </a:xfrm>
        </p:spPr>
        <p:txBody>
          <a:bodyPr anchor="b">
            <a:normAutofit/>
          </a:bodyPr>
          <a:lstStyle>
            <a:lvl1pPr marL="0" indent="0">
              <a:buNone/>
              <a:defRPr sz="20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a:t>
            </a:r>
          </a:p>
        </p:txBody>
      </p:sp>
      <p:sp>
        <p:nvSpPr>
          <p:cNvPr id="8" name="Sisällön paikkamerkki 7">
            <a:extLst>
              <a:ext uri="{FF2B5EF4-FFF2-40B4-BE49-F238E27FC236}">
                <a16:creationId xmlns:a16="http://schemas.microsoft.com/office/drawing/2014/main" id="{B41AAC21-EDA2-D650-5A4B-8DABB9510A99}"/>
              </a:ext>
            </a:extLst>
          </p:cNvPr>
          <p:cNvSpPr>
            <a:spLocks noGrp="1"/>
          </p:cNvSpPr>
          <p:nvPr>
            <p:ph sz="quarter" idx="13"/>
          </p:nvPr>
        </p:nvSpPr>
        <p:spPr>
          <a:xfrm>
            <a:off x="919163" y="2197915"/>
            <a:ext cx="5171466" cy="3818256"/>
          </a:xfrm>
        </p:spPr>
        <p:txBody>
          <a:bodyPr/>
          <a:lstStyle>
            <a:lvl1pPr>
              <a:defRPr sz="2000"/>
            </a:lvl1pPr>
            <a:lvl2pPr>
              <a:defRPr sz="1800"/>
            </a:lvl2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4BE74966-D776-B4C8-5434-EC2D5BF0EC3E}"/>
              </a:ext>
            </a:extLst>
          </p:cNvPr>
          <p:cNvSpPr>
            <a:spLocks noGrp="1"/>
          </p:cNvSpPr>
          <p:nvPr>
            <p:ph type="body" sz="quarter" idx="3"/>
          </p:nvPr>
        </p:nvSpPr>
        <p:spPr>
          <a:xfrm>
            <a:off x="6287509" y="1597025"/>
            <a:ext cx="5171465" cy="413044"/>
          </a:xfrm>
        </p:spPr>
        <p:txBody>
          <a:bodyPr anchor="b">
            <a:normAutofit/>
          </a:bodyPr>
          <a:lstStyle>
            <a:lvl1pPr marL="0" indent="0">
              <a:buNone/>
              <a:defRPr sz="20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a:t>
            </a:r>
          </a:p>
        </p:txBody>
      </p:sp>
      <p:sp>
        <p:nvSpPr>
          <p:cNvPr id="4" name="Sisällön paikkamerkki 7">
            <a:extLst>
              <a:ext uri="{FF2B5EF4-FFF2-40B4-BE49-F238E27FC236}">
                <a16:creationId xmlns:a16="http://schemas.microsoft.com/office/drawing/2014/main" id="{24BC3655-C1E0-B95F-9D57-487BBC79CB3E}"/>
              </a:ext>
            </a:extLst>
          </p:cNvPr>
          <p:cNvSpPr>
            <a:spLocks noGrp="1"/>
          </p:cNvSpPr>
          <p:nvPr>
            <p:ph sz="quarter" idx="17"/>
          </p:nvPr>
        </p:nvSpPr>
        <p:spPr>
          <a:xfrm>
            <a:off x="6292880" y="2197915"/>
            <a:ext cx="5171466" cy="3818256"/>
          </a:xfrm>
        </p:spPr>
        <p:txBody>
          <a:bodyPr/>
          <a:lstStyle>
            <a:lvl1pPr>
              <a:defRPr sz="2000"/>
            </a:lvl1pPr>
            <a:lvl2pPr>
              <a:defRPr sz="1800"/>
            </a:lvl2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Alatunnisteen paikkamerkki 6">
            <a:extLst>
              <a:ext uri="{FF2B5EF4-FFF2-40B4-BE49-F238E27FC236}">
                <a16:creationId xmlns:a16="http://schemas.microsoft.com/office/drawing/2014/main" id="{9EBE6020-86D5-987D-F627-77275399447F}"/>
              </a:ext>
            </a:extLst>
          </p:cNvPr>
          <p:cNvSpPr>
            <a:spLocks noGrp="1"/>
          </p:cNvSpPr>
          <p:nvPr>
            <p:ph type="ftr" sz="quarter" idx="15"/>
          </p:nvPr>
        </p:nvSpPr>
        <p:spPr/>
        <p:txBody>
          <a:bodyPr/>
          <a:lstStyle/>
          <a:p>
            <a:r>
              <a:rPr lang="fi-FI" noProof="0"/>
              <a:t>Puheterapeutti Anne Hilden 2023</a:t>
            </a:r>
          </a:p>
        </p:txBody>
      </p:sp>
      <p:sp>
        <p:nvSpPr>
          <p:cNvPr id="3" name="Päivämäärän paikkamerkki 2">
            <a:extLst>
              <a:ext uri="{FF2B5EF4-FFF2-40B4-BE49-F238E27FC236}">
                <a16:creationId xmlns:a16="http://schemas.microsoft.com/office/drawing/2014/main" id="{1E277A0A-2A7D-6524-2A5F-8D5B8B903037}"/>
              </a:ext>
            </a:extLst>
          </p:cNvPr>
          <p:cNvSpPr>
            <a:spLocks noGrp="1"/>
          </p:cNvSpPr>
          <p:nvPr>
            <p:ph type="dt" sz="half" idx="14"/>
          </p:nvPr>
        </p:nvSpPr>
        <p:spPr/>
        <p:txBody>
          <a:bodyPr/>
          <a:lstStyle/>
          <a:p>
            <a:fld id="{17C369DF-BB54-40E4-811B-1245ADEFE308}" type="datetime1">
              <a:rPr lang="fi-FI" noProof="0" smtClean="0"/>
              <a:t>27.4.2023</a:t>
            </a:fld>
            <a:endParaRPr lang="fi-FI" noProof="0"/>
          </a:p>
        </p:txBody>
      </p:sp>
      <p:sp>
        <p:nvSpPr>
          <p:cNvPr id="9" name="Dian numeron paikkamerkki 8">
            <a:extLst>
              <a:ext uri="{FF2B5EF4-FFF2-40B4-BE49-F238E27FC236}">
                <a16:creationId xmlns:a16="http://schemas.microsoft.com/office/drawing/2014/main" id="{C6C936AA-3DFD-CB3B-E4E9-50702E8C3693}"/>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14739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Teksti+kuva vaale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839788" y="457200"/>
            <a:ext cx="3932237" cy="1600200"/>
          </a:xfrm>
        </p:spPr>
        <p:txBody>
          <a:bodyPr anchor="b"/>
          <a:lstStyle>
            <a:lvl1pPr>
              <a:defRPr sz="3200"/>
            </a:lvl1pPr>
          </a:lstStyle>
          <a:p>
            <a:r>
              <a:rPr lang="fi-FI" noProof="0"/>
              <a:t>Muokkaa perustyyl. napsautt.</a:t>
            </a:r>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5183188" y="0"/>
            <a:ext cx="7008812" cy="6857999"/>
          </a:xfrm>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839788" y="2173406"/>
            <a:ext cx="3932237" cy="3811588"/>
          </a:xfrm>
        </p:spPr>
        <p:txBody>
          <a:bodyPr>
            <a:normAutofit/>
          </a:bodyPr>
          <a:lstStyle>
            <a:lvl1pPr marL="0" indent="0">
              <a:lnSpc>
                <a:spcPts val="27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p>
            <a:r>
              <a:rPr lang="fi-FI" noProof="0"/>
              <a:t>Puheterapeutti Anne Hilden 2023</a:t>
            </a:r>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p>
            <a:fld id="{D55E029A-40DB-4277-AF29-F8F7B1820647}" type="datetime1">
              <a:rPr lang="fi-FI" noProof="0" smtClean="0"/>
              <a:t>27.4.2023</a:t>
            </a:fld>
            <a:endParaRPr lang="fi-FI" noProof="0"/>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p>
            <a:fld id="{43AF15DB-8468-DA4F-98B9-DC37122F7E4C}" type="slidenum">
              <a:rPr lang="fi-FI" noProof="0" smtClean="0"/>
              <a:t>‹#›</a:t>
            </a:fld>
            <a:endParaRPr lang="fi-FI" noProof="0"/>
          </a:p>
        </p:txBody>
      </p:sp>
    </p:spTree>
    <p:extLst>
      <p:ext uri="{BB962C8B-B14F-4D97-AF65-F5344CB8AC3E}">
        <p14:creationId xmlns:p14="http://schemas.microsoft.com/office/powerpoint/2010/main" val="428489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eksti+kuva tumm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839788" y="457200"/>
            <a:ext cx="3932237" cy="1600200"/>
          </a:xfrm>
        </p:spPr>
        <p:txBody>
          <a:bodyPr anchor="b"/>
          <a:lstStyle>
            <a:lvl1pPr>
              <a:defRPr sz="3200"/>
            </a:lvl1pPr>
          </a:lstStyle>
          <a:p>
            <a:r>
              <a:rPr lang="fi-FI" noProof="0"/>
              <a:t>Muokkaa perustyyl. napsautt.</a:t>
            </a:r>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5183188" y="0"/>
            <a:ext cx="7008812" cy="6857999"/>
          </a:xfrm>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839788" y="2173406"/>
            <a:ext cx="3932237" cy="3811588"/>
          </a:xfrm>
        </p:spPr>
        <p:txBody>
          <a:bodyPr>
            <a:normAutofit/>
          </a:bodyPr>
          <a:lstStyle>
            <a:lvl1pPr marL="0" indent="0">
              <a:lnSpc>
                <a:spcPts val="27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lvl1pPr>
              <a:defRPr>
                <a:solidFill>
                  <a:schemeClr val="bg1"/>
                </a:solidFill>
              </a:defRPr>
            </a:lvl1pPr>
          </a:lstStyle>
          <a:p>
            <a:r>
              <a:rPr lang="fi-FI" noProof="0"/>
              <a:t>Puheterapeutti Anne Hilden 2023</a:t>
            </a:r>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lvl1pPr>
              <a:defRPr>
                <a:solidFill>
                  <a:schemeClr val="bg1"/>
                </a:solidFill>
              </a:defRPr>
            </a:lvl1pPr>
          </a:lstStyle>
          <a:p>
            <a:fld id="{18264FD1-9BCF-46F0-B2B5-3265850EE86A}" type="datetime1">
              <a:rPr lang="fi-FI" noProof="0" smtClean="0"/>
              <a:t>27.4.2023</a:t>
            </a:fld>
            <a:endParaRPr lang="fi-FI" noProof="0"/>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lvl1pPr>
              <a:defRPr>
                <a:solidFill>
                  <a:schemeClr val="bg1"/>
                </a:solidFill>
              </a:defRPr>
            </a:lvl1p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78799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7.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64EEA-D436-3C4A-3897-F98B42CCD4B4}"/>
              </a:ext>
            </a:extLst>
          </p:cNvPr>
          <p:cNvSpPr>
            <a:spLocks noGrp="1"/>
          </p:cNvSpPr>
          <p:nvPr>
            <p:ph type="title"/>
          </p:nvPr>
        </p:nvSpPr>
        <p:spPr>
          <a:xfrm>
            <a:off x="919620" y="271181"/>
            <a:ext cx="10516641" cy="1137998"/>
          </a:xfrm>
          <a:prstGeom prst="rect">
            <a:avLst/>
          </a:prstGeom>
        </p:spPr>
        <p:txBody>
          <a:bodyPr vert="horz" lIns="91440" tIns="45720" rIns="91440" bIns="45720" rtlCol="0" anchor="ctr">
            <a:normAutofit/>
          </a:body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Text Placeholder 2">
            <a:extLst>
              <a:ext uri="{FF2B5EF4-FFF2-40B4-BE49-F238E27FC236}">
                <a16:creationId xmlns:a16="http://schemas.microsoft.com/office/drawing/2014/main" id="{D14E93CC-C39C-C4AD-736B-757745438941}"/>
              </a:ext>
            </a:extLst>
          </p:cNvPr>
          <p:cNvSpPr>
            <a:spLocks noGrp="1"/>
          </p:cNvSpPr>
          <p:nvPr>
            <p:ph type="body" idx="1"/>
          </p:nvPr>
        </p:nvSpPr>
        <p:spPr>
          <a:xfrm>
            <a:off x="919620" y="1596706"/>
            <a:ext cx="10754637" cy="4419466"/>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Footer Placeholder 4">
            <a:extLst>
              <a:ext uri="{FF2B5EF4-FFF2-40B4-BE49-F238E27FC236}">
                <a16:creationId xmlns:a16="http://schemas.microsoft.com/office/drawing/2014/main" id="{75CEC1D4-A337-4F7B-E3E9-615367E2DAD2}"/>
              </a:ext>
            </a:extLst>
          </p:cNvPr>
          <p:cNvSpPr>
            <a:spLocks noGrp="1"/>
          </p:cNvSpPr>
          <p:nvPr>
            <p:ph type="ftr" sz="quarter" idx="3"/>
          </p:nvPr>
        </p:nvSpPr>
        <p:spPr>
          <a:xfrm>
            <a:off x="7601202" y="6426027"/>
            <a:ext cx="2416916" cy="365125"/>
          </a:xfrm>
          <a:prstGeom prst="rect">
            <a:avLst/>
          </a:prstGeom>
        </p:spPr>
        <p:txBody>
          <a:bodyPr vert="horz" lIns="0" tIns="0" rIns="0" bIns="0" rtlCol="0" anchor="ctr"/>
          <a:lstStyle>
            <a:lvl1pPr algn="r">
              <a:defRPr sz="1100">
                <a:solidFill>
                  <a:srgbClr val="398BA2"/>
                </a:solidFill>
              </a:defRPr>
            </a:lvl1pPr>
          </a:lstStyle>
          <a:p>
            <a:r>
              <a:rPr lang="fi-FI" noProof="0"/>
              <a:t>Puheterapeutti Anne Hilden 2023</a:t>
            </a:r>
          </a:p>
        </p:txBody>
      </p:sp>
      <p:sp>
        <p:nvSpPr>
          <p:cNvPr id="4" name="Date Placeholder 3">
            <a:extLst>
              <a:ext uri="{FF2B5EF4-FFF2-40B4-BE49-F238E27FC236}">
                <a16:creationId xmlns:a16="http://schemas.microsoft.com/office/drawing/2014/main" id="{79917DCA-4998-0667-7822-DE9CC04238EA}"/>
              </a:ext>
            </a:extLst>
          </p:cNvPr>
          <p:cNvSpPr>
            <a:spLocks noGrp="1"/>
          </p:cNvSpPr>
          <p:nvPr>
            <p:ph type="dt" sz="half" idx="2"/>
          </p:nvPr>
        </p:nvSpPr>
        <p:spPr>
          <a:xfrm>
            <a:off x="10102710" y="6426027"/>
            <a:ext cx="827236" cy="365125"/>
          </a:xfrm>
          <a:prstGeom prst="rect">
            <a:avLst/>
          </a:prstGeom>
        </p:spPr>
        <p:txBody>
          <a:bodyPr vert="horz" lIns="0" tIns="0" rIns="0" bIns="0" rtlCol="0" anchor="ctr"/>
          <a:lstStyle>
            <a:lvl1pPr algn="l">
              <a:defRPr sz="1100">
                <a:solidFill>
                  <a:srgbClr val="398BA2"/>
                </a:solidFill>
              </a:defRPr>
            </a:lvl1pPr>
          </a:lstStyle>
          <a:p>
            <a:fld id="{DEC01080-88F6-4A64-8ACB-017E6EF9A2A3}" type="datetime1">
              <a:rPr lang="fi-FI" smtClean="0"/>
              <a:t>27.4.2023</a:t>
            </a:fld>
            <a:endParaRPr lang="fi-FI"/>
          </a:p>
        </p:txBody>
      </p:sp>
      <p:sp>
        <p:nvSpPr>
          <p:cNvPr id="6" name="Slide Number Placeholder 5">
            <a:extLst>
              <a:ext uri="{FF2B5EF4-FFF2-40B4-BE49-F238E27FC236}">
                <a16:creationId xmlns:a16="http://schemas.microsoft.com/office/drawing/2014/main" id="{44A3DAB1-061D-A119-85B4-C527D70077FB}"/>
              </a:ext>
            </a:extLst>
          </p:cNvPr>
          <p:cNvSpPr>
            <a:spLocks noGrp="1"/>
          </p:cNvSpPr>
          <p:nvPr>
            <p:ph type="sldNum" sz="quarter" idx="4"/>
          </p:nvPr>
        </p:nvSpPr>
        <p:spPr>
          <a:xfrm>
            <a:off x="10992941" y="6426027"/>
            <a:ext cx="681316" cy="365125"/>
          </a:xfrm>
          <a:prstGeom prst="rect">
            <a:avLst/>
          </a:prstGeom>
        </p:spPr>
        <p:txBody>
          <a:bodyPr vert="horz" lIns="0" tIns="0" rIns="0" bIns="0" rtlCol="0" anchor="ctr"/>
          <a:lstStyle>
            <a:lvl1pPr algn="r">
              <a:defRPr sz="1100">
                <a:solidFill>
                  <a:srgbClr val="398BA2"/>
                </a:solidFill>
              </a:defRPr>
            </a:lvl1pPr>
          </a:lstStyle>
          <a:p>
            <a:fld id="{43AF15DB-8468-DA4F-98B9-DC37122F7E4C}" type="slidenum">
              <a:rPr lang="fi-FI" noProof="0" smtClean="0"/>
              <a:pPr/>
              <a:t>‹#›</a:t>
            </a:fld>
            <a:endParaRPr lang="fi-FI" noProof="0"/>
          </a:p>
        </p:txBody>
      </p:sp>
      <p:pic>
        <p:nvPicPr>
          <p:cNvPr id="8" name="Graphic 7">
            <a:extLst>
              <a:ext uri="{FF2B5EF4-FFF2-40B4-BE49-F238E27FC236}">
                <a16:creationId xmlns:a16="http://schemas.microsoft.com/office/drawing/2014/main" id="{BF033760-7FA4-1B3A-1D2A-7FEB2EEBA33C}"/>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37346" y="6110519"/>
            <a:ext cx="2751904" cy="714607"/>
          </a:xfrm>
          <a:prstGeom prst="rect">
            <a:avLst/>
          </a:prstGeom>
        </p:spPr>
      </p:pic>
    </p:spTree>
    <p:extLst>
      <p:ext uri="{BB962C8B-B14F-4D97-AF65-F5344CB8AC3E}">
        <p14:creationId xmlns:p14="http://schemas.microsoft.com/office/powerpoint/2010/main" val="2269248874"/>
      </p:ext>
    </p:extLst>
  </p:cSld>
  <p:clrMap bg1="lt1" tx1="dk1" bg2="lt2" tx2="dk2" accent1="accent1" accent2="accent2" accent3="accent3" accent4="accent4" accent5="accent5" accent6="accent6" hlink="hlink" folHlink="folHlink"/>
  <p:sldLayoutIdLst>
    <p:sldLayoutId id="2147483686" r:id="rId1"/>
    <p:sldLayoutId id="2147483666" r:id="rId2"/>
    <p:sldLayoutId id="2147483689" r:id="rId3"/>
    <p:sldLayoutId id="2147483697" r:id="rId4"/>
    <p:sldLayoutId id="2147483699" r:id="rId5"/>
    <p:sldLayoutId id="2147483677" r:id="rId6"/>
    <p:sldLayoutId id="2147483678" r:id="rId7"/>
    <p:sldLayoutId id="2147483657" r:id="rId8"/>
    <p:sldLayoutId id="2147483687" r:id="rId9"/>
    <p:sldLayoutId id="2147483698" r:id="rId10"/>
    <p:sldLayoutId id="2147483700" r:id="rId11"/>
    <p:sldLayoutId id="2147483695" r:id="rId12"/>
    <p:sldLayoutId id="2147483679" r:id="rId13"/>
    <p:sldLayoutId id="2147483680" r:id="rId14"/>
    <p:sldLayoutId id="2147483696" r:id="rId15"/>
  </p:sldLayoutIdLst>
  <p:hf sldNum="0" hdr="0" dt="0"/>
  <p:txStyles>
    <p:titleStyle>
      <a:lvl1pPr algn="l" defTabSz="914400" rtl="0" eaLnBrk="1" latinLnBrk="0" hangingPunct="1">
        <a:lnSpc>
          <a:spcPts val="3800"/>
        </a:lnSpc>
        <a:spcBef>
          <a:spcPct val="0"/>
        </a:spcBef>
        <a:buNone/>
        <a:defRPr sz="3200" b="0" i="0" kern="1200">
          <a:solidFill>
            <a:schemeClr val="tx2"/>
          </a:solidFill>
          <a:latin typeface="+mj-lt"/>
          <a:ea typeface="+mj-ea"/>
          <a:cs typeface="Segoe UI" panose="020B0502040204020203" pitchFamily="34" charset="0"/>
        </a:defRPr>
      </a:lvl1pPr>
    </p:titleStyle>
    <p:bodyStyle>
      <a:lvl1pPr marL="228600" indent="-228600" algn="l" defTabSz="914400" rtl="0" eaLnBrk="1" latinLnBrk="0" hangingPunct="1">
        <a:lnSpc>
          <a:spcPct val="114000"/>
        </a:lnSpc>
        <a:spcBef>
          <a:spcPts val="1000"/>
        </a:spcBef>
        <a:buClr>
          <a:srgbClr val="F9B233"/>
        </a:buClr>
        <a:buFont typeface="Arial" panose="020B0604020202020204" pitchFamily="34" charset="0"/>
        <a:buChar char="•"/>
        <a:defRPr sz="2200" kern="1200">
          <a:solidFill>
            <a:schemeClr val="tx1"/>
          </a:solidFill>
          <a:latin typeface="+mn-lt"/>
          <a:ea typeface="+mn-ea"/>
          <a:cs typeface="Segoe UI" panose="020B0502040204020203" pitchFamily="34" charset="0"/>
        </a:defRPr>
      </a:lvl1pPr>
      <a:lvl2pPr marL="685800" indent="-228600" algn="l" defTabSz="914400" rtl="0" eaLnBrk="1" latinLnBrk="0" hangingPunct="1">
        <a:lnSpc>
          <a:spcPct val="110000"/>
        </a:lnSpc>
        <a:spcBef>
          <a:spcPts val="500"/>
        </a:spcBef>
        <a:buClr>
          <a:srgbClr val="F9B233"/>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143000" indent="-228600" algn="l" defTabSz="914400" rtl="0" eaLnBrk="1" latinLnBrk="0" hangingPunct="1">
        <a:lnSpc>
          <a:spcPct val="110000"/>
        </a:lnSpc>
        <a:spcBef>
          <a:spcPts val="500"/>
        </a:spcBef>
        <a:buClr>
          <a:srgbClr val="F9B233"/>
        </a:buClr>
        <a:buFont typeface="Arial" panose="020B0604020202020204" pitchFamily="34" charset="0"/>
        <a:buChar char="•"/>
        <a:defRPr sz="1800" kern="1200">
          <a:solidFill>
            <a:schemeClr val="tx1"/>
          </a:solidFill>
          <a:latin typeface="+mn-lt"/>
          <a:ea typeface="+mn-ea"/>
          <a:cs typeface="Segoe UI" panose="020B0502040204020203" pitchFamily="34" charset="0"/>
        </a:defRPr>
      </a:lvl3pPr>
      <a:lvl4pPr marL="1600200" indent="-228600" algn="l" defTabSz="914400" rtl="0" eaLnBrk="1" latinLnBrk="0" hangingPunct="1">
        <a:lnSpc>
          <a:spcPct val="110000"/>
        </a:lnSpc>
        <a:spcBef>
          <a:spcPts val="500"/>
        </a:spcBef>
        <a:buClr>
          <a:srgbClr val="F9B233"/>
        </a:buClr>
        <a:buFont typeface="Arial" panose="020B0604020202020204" pitchFamily="34" charset="0"/>
        <a:buChar char="•"/>
        <a:defRPr sz="1600" kern="1200">
          <a:solidFill>
            <a:schemeClr val="tx1"/>
          </a:solidFill>
          <a:latin typeface="+mn-lt"/>
          <a:ea typeface="+mn-ea"/>
          <a:cs typeface="Segoe UI" panose="020B0502040204020203" pitchFamily="34" charset="0"/>
        </a:defRPr>
      </a:lvl4pPr>
      <a:lvl5pPr marL="2057400" indent="-228600" algn="l" defTabSz="914400" rtl="0" eaLnBrk="1" latinLnBrk="0" hangingPunct="1">
        <a:lnSpc>
          <a:spcPct val="110000"/>
        </a:lnSpc>
        <a:spcBef>
          <a:spcPts val="500"/>
        </a:spcBef>
        <a:buClr>
          <a:srgbClr val="F9B233"/>
        </a:buClr>
        <a:buFont typeface="Arial" panose="020B0604020202020204" pitchFamily="34" charset="0"/>
        <a:buChar char="•"/>
        <a:defRPr sz="1600" kern="1200">
          <a:solidFill>
            <a:schemeClr val="tx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60182" y="1258479"/>
            <a:ext cx="10273953" cy="1059526"/>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60182" y="2318004"/>
            <a:ext cx="10273953" cy="36000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838200" y="6432605"/>
            <a:ext cx="2743200" cy="288870"/>
          </a:xfrm>
          <a:prstGeom prst="rect">
            <a:avLst/>
          </a:prstGeom>
        </p:spPr>
        <p:txBody>
          <a:bodyPr vert="horz" lIns="0" tIns="0" rIns="0" bIns="0" rtlCol="0" anchor="ctr" anchorCtr="0">
            <a:noAutofit/>
          </a:bodyPr>
          <a:lstStyle>
            <a:lvl1pPr algn="l">
              <a:defRPr sz="1000">
                <a:solidFill>
                  <a:schemeClr val="tx1"/>
                </a:solidFill>
              </a:defRPr>
            </a:lvl1pPr>
          </a:lstStyle>
          <a:p>
            <a:fld id="{B62D47A2-5883-460C-BB04-150A3ADAC716}" type="datetime1">
              <a:rPr lang="fi-FI" smtClean="0"/>
              <a:t>27.4.2023</a:t>
            </a:fld>
            <a:endParaRPr lang="fi-FI"/>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7289504" y="6432605"/>
            <a:ext cx="4114800" cy="288870"/>
          </a:xfrm>
          <a:prstGeom prst="rect">
            <a:avLst/>
          </a:prstGeom>
        </p:spPr>
        <p:txBody>
          <a:bodyPr vert="horz" lIns="0" tIns="0" rIns="0" bIns="0" rtlCol="0" anchor="ctr" anchorCtr="0">
            <a:noAutofit/>
          </a:bodyPr>
          <a:lstStyle>
            <a:lvl1pPr algn="ctr">
              <a:defRPr sz="1000">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238723" y="6432605"/>
            <a:ext cx="424260" cy="288870"/>
          </a:xfrm>
          <a:prstGeom prst="rect">
            <a:avLst/>
          </a:prstGeom>
        </p:spPr>
        <p:txBody>
          <a:bodyPr vert="horz" lIns="0" tIns="0" rIns="0" bIns="0" rtlCol="0" anchor="ctr" anchorCtr="0">
            <a:noAutofit/>
          </a:bodyPr>
          <a:lstStyle>
            <a:lvl1pPr algn="r">
              <a:defRPr sz="1000">
                <a:solidFill>
                  <a:schemeClr val="tx1"/>
                </a:solidFill>
              </a:defRPr>
            </a:lvl1pPr>
          </a:lstStyle>
          <a:p>
            <a:fld id="{03D2D5F4-4871-4469-8343-ED7F6811B37D}" type="slidenum">
              <a:rPr lang="fi-FI" smtClean="0"/>
              <a:pPr/>
              <a:t>‹#›</a:t>
            </a:fld>
            <a:endParaRPr lang="fi-FI"/>
          </a:p>
        </p:txBody>
      </p:sp>
      <p:pic>
        <p:nvPicPr>
          <p:cNvPr id="9" name="Kuva 8">
            <a:extLst>
              <a:ext uri="{FF2B5EF4-FFF2-40B4-BE49-F238E27FC236}">
                <a16:creationId xmlns:a16="http://schemas.microsoft.com/office/drawing/2014/main" id="{AD22220A-C205-40F2-91C4-6D86D4D6081B}"/>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9788890" y="433578"/>
            <a:ext cx="1895983" cy="193549"/>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0" r:id="rId3"/>
    <p:sldLayoutId id="2147483674" r:id="rId4"/>
    <p:sldLayoutId id="2147483661" r:id="rId5"/>
    <p:sldLayoutId id="2147483650" r:id="rId6"/>
    <p:sldLayoutId id="2147483662" r:id="rId7"/>
    <p:sldLayoutId id="2147483663" r:id="rId8"/>
    <p:sldLayoutId id="2147483667" r:id="rId9"/>
    <p:sldLayoutId id="2147483658" r:id="rId10"/>
    <p:sldLayoutId id="2147483651" r:id="rId11"/>
    <p:sldLayoutId id="2147483671" r:id="rId12"/>
    <p:sldLayoutId id="2147483665" r:id="rId13"/>
    <p:sldLayoutId id="2147483654" r:id="rId14"/>
    <p:sldLayoutId id="2147483672" r:id="rId15"/>
    <p:sldLayoutId id="2147483655" r:id="rId16"/>
    <p:sldLayoutId id="2147483668" r:id="rId17"/>
    <p:sldLayoutId id="2147483675" r:id="rId18"/>
    <p:sldLayoutId id="2147483669" r:id="rId19"/>
    <p:sldLayoutId id="2147483676" r:id="rId20"/>
    <p:sldLayoutId id="2147483670" r:id="rId21"/>
  </p:sldLayoutIdLst>
  <p:hf sldNum="0" hdr="0" ftr="0" dt="0"/>
  <p:txStyles>
    <p:titleStyle>
      <a:lvl1pPr algn="l" defTabSz="457200" rtl="0" eaLnBrk="1" latinLnBrk="0" hangingPunct="1">
        <a:lnSpc>
          <a:spcPct val="80000"/>
        </a:lnSpc>
        <a:spcBef>
          <a:spcPct val="0"/>
        </a:spcBef>
        <a:buNone/>
        <a:defRPr sz="4800" b="1" kern="1200">
          <a:solidFill>
            <a:schemeClr val="tx1"/>
          </a:solidFill>
          <a:latin typeface="+mj-lt"/>
          <a:ea typeface="+mj-ea"/>
          <a:cs typeface="+mj-cs"/>
        </a:defRPr>
      </a:lvl1pPr>
    </p:titleStyle>
    <p:bodyStyle>
      <a:lvl1pPr marL="134144" indent="-134144" algn="l" defTabSz="4572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313532" indent="-134144" algn="l" defTabSz="4572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92919" indent="-134144" algn="l" defTabSz="4572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3pPr>
      <a:lvl4pPr marL="672307" indent="-134144" algn="l" defTabSz="4572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851694" indent="-134144" algn="l" defTabSz="4572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fi-FI"/>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 Id="rId6" Type="http://schemas.openxmlformats.org/officeDocument/2006/relationships/hyperlink" Target="https://creativecommons.org/licenses/by-nc/3.0/" TargetMode="External"/><Relationship Id="rId5" Type="http://schemas.openxmlformats.org/officeDocument/2006/relationships/hyperlink" Target="http://www.pngall.com/like-png/download/42687"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1.xml"/><Relationship Id="rId4" Type="http://schemas.openxmlformats.org/officeDocument/2006/relationships/hyperlink" Target="https://peda.net/kouvola/perusopetus/hankkeet/lukeva-kouvola/kirjavinkkausta/ruokailuun-liittyvia-kirjoj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1.xml"/><Relationship Id="rId5" Type="http://schemas.openxmlformats.org/officeDocument/2006/relationships/image" Target="../media/image25.sv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1.xml"/><Relationship Id="rId5" Type="http://schemas.openxmlformats.org/officeDocument/2006/relationships/image" Target="../media/image23.sv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https://peda.net/hankkeet/sapere" TargetMode="External"/><Relationship Id="rId2" Type="http://schemas.openxmlformats.org/officeDocument/2006/relationships/hyperlink" Target="https://peda.net/kouvola/perusopetus/hankkeet/lukeva-kouvola"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1.xml"/><Relationship Id="rId4" Type="http://schemas.openxmlformats.org/officeDocument/2006/relationships/hyperlink" Target="https://peda.net/hankkeet/sape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a:t>Syömistoimintojen kehitys ja puhemotoristen taitojen tukeminen alle 3-vuotiailla lapsilla</a:t>
            </a:r>
          </a:p>
        </p:txBody>
      </p:sp>
      <p:sp>
        <p:nvSpPr>
          <p:cNvPr id="3" name="Alaotsikko 2"/>
          <p:cNvSpPr>
            <a:spLocks noGrp="1"/>
          </p:cNvSpPr>
          <p:nvPr>
            <p:ph type="subTitle" idx="1"/>
          </p:nvPr>
        </p:nvSpPr>
        <p:spPr/>
        <p:txBody>
          <a:bodyPr/>
          <a:lstStyle/>
          <a:p>
            <a:r>
              <a:rPr lang="fi-FI"/>
              <a:t>Projektikoordinaattori, puheterapeutti Anne Hilden 2023</a:t>
            </a:r>
          </a:p>
          <a:p>
            <a:r>
              <a:rPr lang="fi-FI"/>
              <a:t>Kehitetty osana </a:t>
            </a:r>
            <a:r>
              <a:rPr lang="fi-FI" err="1"/>
              <a:t>STM:n</a:t>
            </a:r>
            <a:r>
              <a:rPr lang="fi-FI"/>
              <a:t> rahoittamaa Tulevaisuuden </a:t>
            </a:r>
            <a:r>
              <a:rPr lang="fi-FI" err="1"/>
              <a:t>sotekeskus</a:t>
            </a:r>
            <a:r>
              <a:rPr lang="fi-FI"/>
              <a:t>-hanketta Kymenlaakson hyvinvointialueella</a:t>
            </a:r>
          </a:p>
        </p:txBody>
      </p:sp>
    </p:spTree>
    <p:extLst>
      <p:ext uri="{BB962C8B-B14F-4D97-AF65-F5344CB8AC3E}">
        <p14:creationId xmlns:p14="http://schemas.microsoft.com/office/powerpoint/2010/main" val="109502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765882"/>
          </a:xfrm>
        </p:spPr>
        <p:txBody>
          <a:bodyPr/>
          <a:lstStyle/>
          <a:p>
            <a:r>
              <a:rPr lang="fi-FI"/>
              <a:t>Pienen lapsen normaali syömiskehitys</a:t>
            </a:r>
          </a:p>
        </p:txBody>
      </p:sp>
      <p:sp>
        <p:nvSpPr>
          <p:cNvPr id="3" name="Sisällön paikkamerkki 2"/>
          <p:cNvSpPr>
            <a:spLocks noGrp="1"/>
          </p:cNvSpPr>
          <p:nvPr>
            <p:ph sz="quarter" idx="13"/>
          </p:nvPr>
        </p:nvSpPr>
        <p:spPr>
          <a:xfrm>
            <a:off x="735980" y="1148576"/>
            <a:ext cx="10937819" cy="5040351"/>
          </a:xfrm>
        </p:spPr>
        <p:txBody>
          <a:bodyPr>
            <a:normAutofit lnSpcReduction="10000"/>
          </a:bodyPr>
          <a:lstStyle/>
          <a:p>
            <a:r>
              <a:rPr lang="fi-FI" b="1"/>
              <a:t>Imemisrefleksi</a:t>
            </a:r>
            <a:r>
              <a:rPr lang="fi-FI"/>
              <a:t> käynnistyy, kun vauvan poskea kosketetaan.</a:t>
            </a:r>
          </a:p>
          <a:p>
            <a:r>
              <a:rPr lang="fi-FI"/>
              <a:t>Imettäminen ainakin alkuvaiheessa erittäin tärkeää varhaisen lihaskoordinaation ja –voiman kannalta. Äidin ruokavaliosta riippuen vauva saa kokemuksia eri mauista.</a:t>
            </a:r>
          </a:p>
          <a:p>
            <a:r>
              <a:rPr lang="fi-FI"/>
              <a:t>Refleksi sammuu ja </a:t>
            </a:r>
            <a:r>
              <a:rPr lang="fi-FI" b="1"/>
              <a:t>imeminen muuttuu tahdonvaraiseksi 4-6kk </a:t>
            </a:r>
            <a:r>
              <a:rPr lang="fi-FI"/>
              <a:t>iässä. Imettämistä voi jatkaa, mutta myös </a:t>
            </a:r>
            <a:r>
              <a:rPr lang="fi-FI" b="1"/>
              <a:t>juomisen opettelun kupista </a:t>
            </a:r>
            <a:r>
              <a:rPr lang="fi-FI"/>
              <a:t>voi aloittaa 6-7kk vaiheessa.</a:t>
            </a:r>
          </a:p>
          <a:p>
            <a:r>
              <a:rPr lang="fi-FI"/>
              <a:t>Vauvan </a:t>
            </a:r>
            <a:r>
              <a:rPr lang="fi-FI" b="1"/>
              <a:t>suuontelo kasvaa ja lusikalla syöttäminen mahdollistuu</a:t>
            </a:r>
            <a:r>
              <a:rPr lang="fi-FI"/>
              <a:t>. Uusiin makuihin tutustumisen voi aloittaa kasvissoseilla 4-6 kk .</a:t>
            </a:r>
          </a:p>
          <a:p>
            <a:r>
              <a:rPr lang="fi-FI"/>
              <a:t>Tuttujen soseiden jättäminen </a:t>
            </a:r>
            <a:r>
              <a:rPr lang="fi-FI" b="1"/>
              <a:t>karkeammaksi pikkuhiljaa </a:t>
            </a:r>
            <a:r>
              <a:rPr lang="fi-FI"/>
              <a:t>6-7 kk.</a:t>
            </a:r>
          </a:p>
          <a:p>
            <a:r>
              <a:rPr lang="fi-FI" b="1"/>
              <a:t>Kielen sivuttaisliikkeiden ja leuan pyörivän liikkeen </a:t>
            </a:r>
            <a:r>
              <a:rPr lang="fi-FI"/>
              <a:t>oppimisen myötä syömistoimintojen kehitys etenee 7- 12 kk.</a:t>
            </a:r>
          </a:p>
          <a:p>
            <a:r>
              <a:rPr lang="fi-FI" b="1"/>
              <a:t>Tärkeä herkkyyskausi syömiskehityksessä on toisen ikävuoden aikana.</a:t>
            </a:r>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107531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1022360"/>
          </a:xfrm>
        </p:spPr>
        <p:txBody>
          <a:bodyPr/>
          <a:lstStyle/>
          <a:p>
            <a:r>
              <a:rPr lang="fi-FI"/>
              <a:t>Syömiskehityksen vaiheita, tärkeitä rajapyykkejä</a:t>
            </a:r>
          </a:p>
        </p:txBody>
      </p:sp>
      <p:sp>
        <p:nvSpPr>
          <p:cNvPr id="3" name="Sisällön paikkamerkki 2"/>
          <p:cNvSpPr>
            <a:spLocks noGrp="1"/>
          </p:cNvSpPr>
          <p:nvPr>
            <p:ph sz="quarter" idx="13"/>
          </p:nvPr>
        </p:nvSpPr>
        <p:spPr>
          <a:xfrm>
            <a:off x="825190" y="1550020"/>
            <a:ext cx="10848609" cy="4404732"/>
          </a:xfrm>
        </p:spPr>
        <p:txBody>
          <a:bodyPr/>
          <a:lstStyle/>
          <a:p>
            <a:r>
              <a:rPr lang="fi-FI" b="1"/>
              <a:t>Pureskelu opitaan 12 kk </a:t>
            </a:r>
            <a:r>
              <a:rPr lang="fi-FI"/>
              <a:t>paikkeilla. Ruuan siirtäminen kielen avulla ja leuan vinottaisilla liikkeillä hampaiden väliin 15 kk.</a:t>
            </a:r>
          </a:p>
          <a:p>
            <a:r>
              <a:rPr lang="fi-FI"/>
              <a:t>18kk ikäinen osaa lusikoida ruokaa itse ja viedä lusikan suuhun.</a:t>
            </a:r>
          </a:p>
          <a:p>
            <a:r>
              <a:rPr lang="fi-FI" b="1" err="1"/>
              <a:t>Huulion</a:t>
            </a:r>
            <a:r>
              <a:rPr lang="fi-FI" b="1"/>
              <a:t> sulkeminen </a:t>
            </a:r>
            <a:r>
              <a:rPr lang="fi-FI"/>
              <a:t>pureskellessa ja niellessä onnistuu 19/24kk</a:t>
            </a:r>
          </a:p>
          <a:p>
            <a:r>
              <a:rPr lang="fi-FI"/>
              <a:t>Aluksi vauvan kiinteän ruuan työstäminen lähinnä </a:t>
            </a:r>
            <a:r>
              <a:rPr lang="fi-FI" err="1"/>
              <a:t>mussutusta</a:t>
            </a:r>
            <a:r>
              <a:rPr lang="fi-FI"/>
              <a:t>/muhentamista ikenillä – hampaiston kehityksen myötä tarkkuus ja voima lisääntyvät.</a:t>
            </a:r>
          </a:p>
          <a:p>
            <a:r>
              <a:rPr lang="fi-FI" b="1"/>
              <a:t>Nopeat tarkat kielen liikkeet valmiit kaksivuotiaalla </a:t>
            </a:r>
            <a:r>
              <a:rPr lang="fi-FI"/>
              <a:t>(24 kk).</a:t>
            </a:r>
          </a:p>
          <a:p>
            <a:r>
              <a:rPr lang="fi-FI"/>
              <a:t>Itsenäinen syöminen ja juominen valmiit 3-vuotiaana.</a:t>
            </a:r>
          </a:p>
          <a:p>
            <a:endParaRPr lang="fi-FI"/>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113432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Puheentuoton kannalta kriittiset motoriset funktiot </a:t>
            </a:r>
          </a:p>
        </p:txBody>
      </p:sp>
      <p:sp>
        <p:nvSpPr>
          <p:cNvPr id="3" name="Sisällön paikkamerkki 2"/>
          <p:cNvSpPr>
            <a:spLocks noGrp="1"/>
          </p:cNvSpPr>
          <p:nvPr>
            <p:ph sz="quarter" idx="13"/>
          </p:nvPr>
        </p:nvSpPr>
        <p:spPr>
          <a:xfrm>
            <a:off x="802888" y="1409179"/>
            <a:ext cx="10870911" cy="4746294"/>
          </a:xfrm>
        </p:spPr>
        <p:txBody>
          <a:bodyPr/>
          <a:lstStyle/>
          <a:p>
            <a:r>
              <a:rPr lang="fi-FI"/>
              <a:t>Suun </a:t>
            </a:r>
            <a:r>
              <a:rPr lang="fi-FI" b="1"/>
              <a:t>avaaminen </a:t>
            </a:r>
            <a:r>
              <a:rPr lang="fi-FI"/>
              <a:t>vapaasti alaleukaa laskemalla, leuan rentous</a:t>
            </a:r>
          </a:p>
          <a:p>
            <a:r>
              <a:rPr lang="fi-FI"/>
              <a:t>Suun </a:t>
            </a:r>
            <a:r>
              <a:rPr lang="fi-FI" b="1"/>
              <a:t>sulkeminen ilman puremista</a:t>
            </a:r>
            <a:r>
              <a:rPr lang="fi-FI"/>
              <a:t>, huulet rennosti yhdessä pitäen</a:t>
            </a:r>
          </a:p>
          <a:p>
            <a:r>
              <a:rPr lang="fi-FI" b="1"/>
              <a:t>Puhaltaminen</a:t>
            </a:r>
            <a:r>
              <a:rPr lang="fi-FI"/>
              <a:t> kapealla huuliaukolla, </a:t>
            </a:r>
            <a:r>
              <a:rPr lang="fi-FI" b="1"/>
              <a:t>pyöristetyin huulin</a:t>
            </a:r>
          </a:p>
          <a:p>
            <a:r>
              <a:rPr lang="fi-FI"/>
              <a:t>Kielen liikuttaminen </a:t>
            </a:r>
            <a:r>
              <a:rPr lang="fi-FI" b="1"/>
              <a:t>ulos sisään, ylös alas </a:t>
            </a:r>
            <a:r>
              <a:rPr lang="fi-FI"/>
              <a:t>avoimessa suussa</a:t>
            </a:r>
          </a:p>
          <a:p>
            <a:r>
              <a:rPr lang="fi-FI"/>
              <a:t>Kielellä </a:t>
            </a:r>
            <a:r>
              <a:rPr lang="fi-FI" b="1"/>
              <a:t>lörpöttely</a:t>
            </a:r>
            <a:r>
              <a:rPr lang="fi-FI"/>
              <a:t> ja huulilla </a:t>
            </a:r>
            <a:r>
              <a:rPr lang="fi-FI" b="1"/>
              <a:t>päristely rennosti, ponnistamatta</a:t>
            </a:r>
          </a:p>
          <a:p>
            <a:r>
              <a:rPr lang="fi-FI"/>
              <a:t>Kielen kärjen </a:t>
            </a:r>
            <a:r>
              <a:rPr lang="fi-FI" b="1"/>
              <a:t>nostaminen</a:t>
            </a:r>
            <a:r>
              <a:rPr lang="fi-FI"/>
              <a:t> ylähampaiden taakse </a:t>
            </a:r>
            <a:r>
              <a:rPr lang="fi-FI" b="1"/>
              <a:t>leuan liikkeen tukematta</a:t>
            </a:r>
          </a:p>
          <a:p>
            <a:r>
              <a:rPr lang="fi-FI"/>
              <a:t>Pureskelu</a:t>
            </a:r>
            <a:r>
              <a:rPr lang="fi-FI" b="1"/>
              <a:t> pyörivällä leuan liikkeellä </a:t>
            </a:r>
            <a:r>
              <a:rPr lang="fi-FI"/>
              <a:t>ilman purentaan jumittumista</a:t>
            </a:r>
          </a:p>
          <a:p>
            <a:r>
              <a:rPr lang="fi-FI" b="1"/>
              <a:t>Nieleminen suu suljettuna </a:t>
            </a:r>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286328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1066965"/>
          </a:xfrm>
        </p:spPr>
        <p:txBody>
          <a:bodyPr/>
          <a:lstStyle/>
          <a:p>
            <a:r>
              <a:rPr lang="fi-FI"/>
              <a:t>Miten voin tukea lasten syömiskehitystä päivähoidossa</a:t>
            </a:r>
          </a:p>
        </p:txBody>
      </p:sp>
      <p:sp>
        <p:nvSpPr>
          <p:cNvPr id="3" name="Sisällön paikkamerkki 2"/>
          <p:cNvSpPr>
            <a:spLocks noGrp="1"/>
          </p:cNvSpPr>
          <p:nvPr>
            <p:ph sz="quarter" idx="13"/>
          </p:nvPr>
        </p:nvSpPr>
        <p:spPr>
          <a:xfrm>
            <a:off x="579863" y="1182030"/>
            <a:ext cx="11093936" cy="4928838"/>
          </a:xfrm>
        </p:spPr>
        <p:txBody>
          <a:bodyPr>
            <a:normAutofit/>
          </a:bodyPr>
          <a:lstStyle/>
          <a:p>
            <a:r>
              <a:rPr lang="fi-FI" b="1"/>
              <a:t>Syömiseen liittyvät motoriset taidot</a:t>
            </a:r>
            <a:r>
              <a:rPr lang="fi-FI"/>
              <a:t>: Puheen oppimisen kannalta tärkeintä on lapsen harjaantuminen organisoimaan ja käyttämään vaihtelevia ja sujuvia liikemalleja suun motoriikassaan imeväisikäisestä lähtien. </a:t>
            </a:r>
          </a:p>
          <a:p>
            <a:r>
              <a:rPr lang="fi-FI">
                <a:solidFill>
                  <a:srgbClr val="FF0000"/>
                </a:solidFill>
              </a:rPr>
              <a:t>Harjaantuminen = säännöllistä toistoa ja uuden oppimista lähikehityksen vyöhykkeellä. Erityinen herkkyyskausi 1-3 –vuotiailla</a:t>
            </a:r>
            <a:r>
              <a:rPr lang="fi-FI"/>
              <a:t>.</a:t>
            </a:r>
          </a:p>
          <a:p>
            <a:r>
              <a:rPr lang="fi-FI" b="1"/>
              <a:t>Syömiseen liittyvä kokonaiskehitys</a:t>
            </a:r>
            <a:r>
              <a:rPr lang="fi-FI"/>
              <a:t>: Lapsen mahdollinen vammaisuus, allergiat, yksilölliset tarpeet ravitsemukseen sekä motivaatiotyyppi on hyvä ymmärtää, ja saada tukea perheiltä, neuvolasta tai ravitsemusasiantuntijoilta.</a:t>
            </a:r>
          </a:p>
          <a:p>
            <a:r>
              <a:rPr lang="fi-FI" b="1"/>
              <a:t>Syömiseen liittyvät psyykkiset ja kulttuuriset tekijät</a:t>
            </a:r>
            <a:r>
              <a:rPr lang="fi-FI"/>
              <a:t>: Perheiden tavat, tottumukset ja ruokailuun liittyvät uskomukset sekä vuorovaikutuksen laatu on hyvä tiedostaa ja tarvittaessa ottaa puheeksi. Mitä esim. ”nirsous” oikeasti on?</a:t>
            </a:r>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329754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799336"/>
          </a:xfrm>
        </p:spPr>
        <p:txBody>
          <a:bodyPr/>
          <a:lstStyle/>
          <a:p>
            <a:r>
              <a:rPr lang="fi-FI"/>
              <a:t>Missä syödään</a:t>
            </a:r>
          </a:p>
        </p:txBody>
      </p:sp>
      <p:sp>
        <p:nvSpPr>
          <p:cNvPr id="3" name="Sisällön paikkamerkki 2"/>
          <p:cNvSpPr>
            <a:spLocks noGrp="1"/>
          </p:cNvSpPr>
          <p:nvPr>
            <p:ph sz="quarter" idx="13"/>
          </p:nvPr>
        </p:nvSpPr>
        <p:spPr>
          <a:xfrm>
            <a:off x="602166" y="1215484"/>
            <a:ext cx="11071633" cy="4801142"/>
          </a:xfrm>
        </p:spPr>
        <p:txBody>
          <a:bodyPr/>
          <a:lstStyle/>
          <a:p>
            <a:r>
              <a:rPr lang="fi-FI"/>
              <a:t>Ruokailutilan rauhoittaminen turhilta ärsykkeiltä tärkeää</a:t>
            </a:r>
            <a:r>
              <a:rPr lang="fi-FI" b="1"/>
              <a:t>. Oma tuttu pienryhmä </a:t>
            </a:r>
            <a:r>
              <a:rPr lang="fi-FI"/>
              <a:t>on paras alle 3v ruokaseura, ei iso ruokala.</a:t>
            </a:r>
          </a:p>
          <a:p>
            <a:r>
              <a:rPr lang="fi-FI"/>
              <a:t>Ruokailuun liittyvä äänimaailma, tuoksut ja kuvat ovat hyväksi, </a:t>
            </a:r>
            <a:r>
              <a:rPr lang="fi-FI" b="1"/>
              <a:t>ei kuitenkaan hälinä</a:t>
            </a:r>
            <a:r>
              <a:rPr lang="fi-FI"/>
              <a:t> ja ihmisten liikkuminen tilassa.</a:t>
            </a:r>
          </a:p>
          <a:p>
            <a:r>
              <a:rPr lang="fi-FI" b="1"/>
              <a:t>Ilmapiirin pitäminen leppoisana ja kiireettömänä</a:t>
            </a:r>
            <a:r>
              <a:rPr lang="fi-FI"/>
              <a:t>. Mallinnetaan rauhallista, positiivista ruokakeskustelua ja vältetään patistelua.</a:t>
            </a:r>
          </a:p>
          <a:p>
            <a:r>
              <a:rPr lang="fi-FI">
                <a:solidFill>
                  <a:srgbClr val="FF0000"/>
                </a:solidFill>
              </a:rPr>
              <a:t>Pakottaminen ei ole hyväksyttyä</a:t>
            </a:r>
            <a:r>
              <a:rPr lang="fi-FI"/>
              <a:t>.</a:t>
            </a:r>
          </a:p>
          <a:p>
            <a:r>
              <a:rPr lang="fi-FI"/>
              <a:t>Lapsen istuimen ja pöydän suhde sallii </a:t>
            </a:r>
            <a:r>
              <a:rPr lang="fi-FI" b="1"/>
              <a:t>ryhdin pitämisen hyvänä </a:t>
            </a:r>
            <a:r>
              <a:rPr lang="fi-FI"/>
              <a:t>ja mahdollistaa </a:t>
            </a:r>
            <a:r>
              <a:rPr lang="fi-FI" b="1"/>
              <a:t>vapaan käsien käytön </a:t>
            </a:r>
            <a:r>
              <a:rPr lang="fi-FI"/>
              <a:t>ruokaillessa.</a:t>
            </a:r>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20892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Miten syödään</a:t>
            </a:r>
          </a:p>
        </p:txBody>
      </p:sp>
      <p:sp>
        <p:nvSpPr>
          <p:cNvPr id="3" name="Sisällön paikkamerkki 2"/>
          <p:cNvSpPr>
            <a:spLocks noGrp="1"/>
          </p:cNvSpPr>
          <p:nvPr>
            <p:ph sz="quarter" idx="13"/>
          </p:nvPr>
        </p:nvSpPr>
        <p:spPr>
          <a:xfrm>
            <a:off x="735980" y="1260088"/>
            <a:ext cx="10937819" cy="4873083"/>
          </a:xfrm>
        </p:spPr>
        <p:txBody>
          <a:bodyPr>
            <a:normAutofit fontScale="92500" lnSpcReduction="20000"/>
          </a:bodyPr>
          <a:lstStyle/>
          <a:p>
            <a:r>
              <a:rPr lang="fi-FI" sz="2400"/>
              <a:t>7kk iässä lapsi voi istua </a:t>
            </a:r>
            <a:r>
              <a:rPr lang="fi-FI" sz="2400" b="1"/>
              <a:t>syöttötuolissa hyvin tuettuna </a:t>
            </a:r>
            <a:r>
              <a:rPr lang="fi-FI" sz="2400"/>
              <a:t>ja käsien ulottuessa sormiruokailemaan ja kokeilemaan omaa lusikkaa. </a:t>
            </a:r>
          </a:p>
          <a:p>
            <a:r>
              <a:rPr lang="fi-FI" sz="2400" b="1"/>
              <a:t>Juomaa ei nokkamukiin</a:t>
            </a:r>
            <a:r>
              <a:rPr lang="fi-FI" sz="2400"/>
              <a:t>, vaan pikkutilkka kerrallaan </a:t>
            </a:r>
            <a:r>
              <a:rPr lang="fi-FI" sz="2400" err="1"/>
              <a:t>hyrpättäväksi</a:t>
            </a:r>
            <a:r>
              <a:rPr lang="fi-FI" sz="2400"/>
              <a:t> tavallisesta pikkumukista tai lyhyellä pillillä varustetusta juomapullosta.</a:t>
            </a:r>
          </a:p>
          <a:p>
            <a:r>
              <a:rPr lang="fi-FI" sz="2400" b="1"/>
              <a:t>Sormiruokailu</a:t>
            </a:r>
            <a:r>
              <a:rPr lang="fi-FI" sz="2400"/>
              <a:t> lapsen tahdissa mahdollistaa kiinteään ruokaan tutustumisen herkkyyskaudella sekä vahvistaa pinsettiotteen ja silmä-käsi-koordinaation kehitystä.</a:t>
            </a:r>
          </a:p>
          <a:p>
            <a:r>
              <a:rPr lang="fi-FI" sz="2400"/>
              <a:t>Syötettäessä karkeaa sosetta lusikka laitetaan lapsen suuhun kielen etukolmanneksen päälle hiukan painaen, tarvittaessa kehottaen lasta </a:t>
            </a:r>
            <a:r>
              <a:rPr lang="fi-FI" sz="2400" b="1"/>
              <a:t>tyhjentämään lusikka huulilla</a:t>
            </a:r>
            <a:r>
              <a:rPr lang="fi-FI" sz="2400"/>
              <a:t>. </a:t>
            </a:r>
          </a:p>
          <a:p>
            <a:r>
              <a:rPr lang="fi-FI" sz="2400"/>
              <a:t>Syötetään lapsen tahdissa ja rohkaistaan pureskelemaan ja nielemään rauhassa. Tarpeeksi </a:t>
            </a:r>
            <a:r>
              <a:rPr lang="fi-FI" sz="2400" b="1"/>
              <a:t>pieniä lusikallisia </a:t>
            </a:r>
            <a:r>
              <a:rPr lang="fi-FI" sz="2400"/>
              <a:t>kerrallaan.</a:t>
            </a:r>
          </a:p>
          <a:p>
            <a:r>
              <a:rPr lang="fi-FI" sz="2400"/>
              <a:t>Juomalla ei huuhdota täyttä suuta, vaan juominen erikseen.</a:t>
            </a:r>
          </a:p>
          <a:p>
            <a:r>
              <a:rPr lang="fi-FI" sz="2400"/>
              <a:t>Kannustetaan lapsia </a:t>
            </a:r>
            <a:r>
              <a:rPr lang="fi-FI" sz="2400" b="1"/>
              <a:t>puhdistamaan huulet, suupielet, poski-ientaskut kielellään.</a:t>
            </a:r>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38306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1022360"/>
          </a:xfrm>
        </p:spPr>
        <p:txBody>
          <a:bodyPr/>
          <a:lstStyle/>
          <a:p>
            <a:r>
              <a:rPr lang="fi-FI"/>
              <a:t>Mitä syödään</a:t>
            </a:r>
          </a:p>
        </p:txBody>
      </p:sp>
      <p:sp>
        <p:nvSpPr>
          <p:cNvPr id="3" name="Sisällön paikkamerkki 2"/>
          <p:cNvSpPr>
            <a:spLocks noGrp="1"/>
          </p:cNvSpPr>
          <p:nvPr>
            <p:ph sz="quarter" idx="13"/>
          </p:nvPr>
        </p:nvSpPr>
        <p:spPr>
          <a:xfrm>
            <a:off x="635620" y="1126272"/>
            <a:ext cx="11038179" cy="5051503"/>
          </a:xfrm>
        </p:spPr>
        <p:txBody>
          <a:bodyPr>
            <a:normAutofit lnSpcReduction="10000"/>
          </a:bodyPr>
          <a:lstStyle/>
          <a:p>
            <a:r>
              <a:rPr lang="fi-FI"/>
              <a:t>Uusiin makuihin tutustuminen alkaa 4-6kk. Jos vain samat maut pitkään, </a:t>
            </a:r>
            <a:r>
              <a:rPr lang="fi-FI" b="1"/>
              <a:t>herkkyyskausi</a:t>
            </a:r>
            <a:r>
              <a:rPr lang="fi-FI"/>
              <a:t> menee ohi ja uskallus uusia ruokia kohtaan heikkoa.</a:t>
            </a:r>
          </a:p>
          <a:p>
            <a:r>
              <a:rPr lang="fi-FI"/>
              <a:t>Uusia makuja vähitellen; jotain tuttua ja rinnalle uutta. </a:t>
            </a:r>
            <a:r>
              <a:rPr lang="fi-FI" b="1"/>
              <a:t>Tutustumiseen 10-15 </a:t>
            </a:r>
            <a:r>
              <a:rPr lang="fi-FI"/>
              <a:t>kertaa, kärsivällisesti tarjottava mahdollisuutta maistaa.</a:t>
            </a:r>
          </a:p>
          <a:p>
            <a:r>
              <a:rPr lang="fi-FI" b="1"/>
              <a:t>Samat ruoka-aineet, eri koostumukset</a:t>
            </a:r>
            <a:r>
              <a:rPr lang="fi-FI"/>
              <a:t>. Esim. kasviksista lapsi näkee alusta asti kokonaisen raa’an, kuoritun, paloitellun, keitetyn, raastetun, soseutetun, mehuksi puristetun jne.</a:t>
            </a:r>
          </a:p>
          <a:p>
            <a:r>
              <a:rPr lang="fi-FI" b="1"/>
              <a:t>Ruoka-aineet nimetään</a:t>
            </a:r>
            <a:r>
              <a:rPr lang="fi-FI"/>
              <a:t>, värejä, tuoksuja ja makua pohditaan ruokakeskustelussa.</a:t>
            </a:r>
          </a:p>
          <a:p>
            <a:r>
              <a:rPr lang="fi-FI"/>
              <a:t> Mieluisten lempiruokien ja herkkuhetkien yhteydessä enemmän huomiota ruuan oikeaan </a:t>
            </a:r>
            <a:r>
              <a:rPr lang="fi-FI" b="1"/>
              <a:t>pureskeluun ja kielen liikkeisiin</a:t>
            </a:r>
            <a:r>
              <a:rPr lang="fi-FI"/>
              <a:t>.</a:t>
            </a:r>
          </a:p>
          <a:p>
            <a:r>
              <a:rPr lang="fi-FI"/>
              <a:t>Makukehitys on yksilöllistä, joten joidenkin ruoka-aineiden </a:t>
            </a:r>
            <a:r>
              <a:rPr lang="fi-FI" b="1"/>
              <a:t>torjuntaan ei </a:t>
            </a:r>
            <a:r>
              <a:rPr lang="fi-FI"/>
              <a:t>syytä kiinnittää </a:t>
            </a:r>
            <a:r>
              <a:rPr lang="fi-FI" b="1"/>
              <a:t>liikaa huomiota</a:t>
            </a:r>
            <a:r>
              <a:rPr lang="fi-FI"/>
              <a:t>. Kerrotaan kuitenkin omista havainnoista ja mallinnetaan </a:t>
            </a:r>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89162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916442"/>
          </a:xfrm>
        </p:spPr>
        <p:txBody>
          <a:bodyPr/>
          <a:lstStyle/>
          <a:p>
            <a:r>
              <a:rPr lang="fi-FI"/>
              <a:t>Sujuvuutta ruokailuun</a:t>
            </a:r>
          </a:p>
        </p:txBody>
      </p:sp>
      <p:sp>
        <p:nvSpPr>
          <p:cNvPr id="3" name="Sisällön paikkamerkki 2"/>
          <p:cNvSpPr>
            <a:spLocks noGrp="1"/>
          </p:cNvSpPr>
          <p:nvPr>
            <p:ph sz="quarter" idx="13"/>
          </p:nvPr>
        </p:nvSpPr>
        <p:spPr>
          <a:xfrm>
            <a:off x="680224" y="1070517"/>
            <a:ext cx="10993575" cy="5084956"/>
          </a:xfrm>
        </p:spPr>
        <p:txBody>
          <a:bodyPr>
            <a:normAutofit/>
          </a:bodyPr>
          <a:lstStyle/>
          <a:p>
            <a:r>
              <a:rPr lang="fi-FI"/>
              <a:t>Ilmapiirin pitäminen </a:t>
            </a:r>
            <a:r>
              <a:rPr lang="fi-FI" err="1"/>
              <a:t>postiivisena</a:t>
            </a:r>
            <a:r>
              <a:rPr lang="fi-FI"/>
              <a:t>, kokeilemaan kannustavana.</a:t>
            </a:r>
          </a:p>
          <a:p>
            <a:r>
              <a:rPr lang="fi-FI">
                <a:solidFill>
                  <a:srgbClr val="FF0000"/>
                </a:solidFill>
              </a:rPr>
              <a:t>Ei liikaa huomiota kieltäytymisiin eikä pakottamista käytetä.</a:t>
            </a:r>
          </a:p>
          <a:p>
            <a:r>
              <a:rPr lang="fi-FI"/>
              <a:t>Ruokailu on </a:t>
            </a:r>
            <a:r>
              <a:rPr lang="fi-FI" b="1"/>
              <a:t>lämpimän vuorovaikutuksen tilanne</a:t>
            </a:r>
            <a:r>
              <a:rPr lang="fi-FI"/>
              <a:t>, häiriötekijät ja kiire haittaavat rauhoittumista ruuan äärelle.</a:t>
            </a:r>
          </a:p>
          <a:p>
            <a:r>
              <a:rPr lang="fi-FI"/>
              <a:t>Ruoka-aineet </a:t>
            </a:r>
            <a:r>
              <a:rPr lang="fi-FI" b="1"/>
              <a:t>mahdollisimman selkeästi </a:t>
            </a:r>
            <a:r>
              <a:rPr lang="fi-FI"/>
              <a:t>ja houkuttelevasti tarjolle.</a:t>
            </a:r>
          </a:p>
          <a:p>
            <a:r>
              <a:rPr lang="fi-FI"/>
              <a:t>Ruokailuun liittyy paljon haasteita lapsille, mutta oppimisen tekeminen näkyväksi </a:t>
            </a:r>
            <a:r>
              <a:rPr lang="fi-FI" b="1"/>
              <a:t>kiittämällä ja kannustamalla </a:t>
            </a:r>
            <a:r>
              <a:rPr lang="fi-FI"/>
              <a:t>auttaa edistymään ja saavuttamaan rajapyykkejä.</a:t>
            </a:r>
          </a:p>
          <a:p>
            <a:r>
              <a:rPr lang="fi-FI" b="1"/>
              <a:t>Ruokakäsitteistä keskusteleminen </a:t>
            </a:r>
            <a:r>
              <a:rPr lang="fi-FI"/>
              <a:t>on tärkeätä orientoitumista asiaan; nimeäminen, kuvaileminen, aistien käytön kannustaminen ja mielipiteiden kuuleminen on tärkeää lapsen autonomian kannalta.</a:t>
            </a:r>
          </a:p>
          <a:p>
            <a:r>
              <a:rPr lang="fi-FI" b="1"/>
              <a:t>Kuvien ja tukiviittomien käyttö </a:t>
            </a:r>
            <a:r>
              <a:rPr lang="fi-FI"/>
              <a:t>vahvistaa kykyä orientoitua ruokailuun.</a:t>
            </a:r>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184133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9D2CE-6ED4-02CB-187A-5BF0A6CC1E94}"/>
              </a:ext>
            </a:extLst>
          </p:cNvPr>
          <p:cNvSpPr>
            <a:spLocks noGrp="1"/>
          </p:cNvSpPr>
          <p:nvPr>
            <p:ph type="title"/>
          </p:nvPr>
        </p:nvSpPr>
        <p:spPr>
          <a:xfrm>
            <a:off x="943153" y="1361677"/>
            <a:ext cx="11078364" cy="1577110"/>
          </a:xfrm>
        </p:spPr>
        <p:txBody>
          <a:bodyPr/>
          <a:lstStyle/>
          <a:p>
            <a:r>
              <a:rPr lang="fi-FI"/>
              <a:t>          </a:t>
            </a:r>
            <a:r>
              <a:rPr lang="fi-FI" sz="3200"/>
              <a:t> OPPIMISYMPÄRISTÖ</a:t>
            </a:r>
            <a:r>
              <a:rPr lang="fi-FI"/>
              <a:t> </a:t>
            </a:r>
          </a:p>
        </p:txBody>
      </p:sp>
      <p:sp>
        <p:nvSpPr>
          <p:cNvPr id="5" name="Tekstiruutu 4">
            <a:extLst>
              <a:ext uri="{FF2B5EF4-FFF2-40B4-BE49-F238E27FC236}">
                <a16:creationId xmlns:a16="http://schemas.microsoft.com/office/drawing/2014/main" id="{80620AAE-485F-F2BE-D6FB-CC4B351BF83E}"/>
              </a:ext>
            </a:extLst>
          </p:cNvPr>
          <p:cNvSpPr txBox="1"/>
          <p:nvPr/>
        </p:nvSpPr>
        <p:spPr>
          <a:xfrm>
            <a:off x="1290815" y="2206786"/>
            <a:ext cx="10842093"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a:buChar char="•"/>
            </a:pPr>
            <a:endParaRPr lang="en-US" sz="1600">
              <a:solidFill>
                <a:srgbClr val="1E1E1E"/>
              </a:solidFill>
              <a:latin typeface="Arial"/>
              <a:ea typeface="Segoe UI"/>
              <a:cs typeface="Segoe UI"/>
            </a:endParaRPr>
          </a:p>
          <a:p>
            <a:endParaRPr lang="en-US" sz="1600">
              <a:solidFill>
                <a:srgbClr val="1E1E1E"/>
              </a:solidFill>
              <a:latin typeface="Arial"/>
              <a:ea typeface="Segoe UI"/>
              <a:cs typeface="Segoe UI"/>
            </a:endParaRPr>
          </a:p>
          <a:p>
            <a:pPr marL="285750" indent="-285750">
              <a:buFont typeface="Arial"/>
              <a:buChar char="•"/>
            </a:pPr>
            <a:r>
              <a:rPr lang="en-US" sz="1600">
                <a:solidFill>
                  <a:srgbClr val="1E1E1E"/>
                </a:solidFill>
                <a:latin typeface="Arial"/>
                <a:ea typeface="Segoe UI"/>
                <a:cs typeface="Segoe UI"/>
              </a:rPr>
              <a:t>Tila on </a:t>
            </a:r>
            <a:r>
              <a:rPr lang="en-US" sz="1600" err="1">
                <a:solidFill>
                  <a:srgbClr val="1E1E1E"/>
                </a:solidFill>
                <a:latin typeface="Arial"/>
                <a:ea typeface="Segoe UI"/>
                <a:cs typeface="Segoe UI"/>
              </a:rPr>
              <a:t>strukturoitu</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kuvin</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värein</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ym</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visuaalisin</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keinoin</a:t>
            </a:r>
            <a:r>
              <a:rPr lang="fi-FI" sz="1600">
                <a:solidFill>
                  <a:srgbClr val="1E1E1E"/>
                </a:solidFill>
                <a:latin typeface="Arial"/>
                <a:ea typeface="Segoe UI"/>
                <a:cs typeface="Segoe UI"/>
              </a:rPr>
              <a:t>​            </a:t>
            </a:r>
            <a:r>
              <a:rPr lang="fi-FI" sz="1600">
                <a:solidFill>
                  <a:schemeClr val="accent1">
                    <a:lumMod val="75000"/>
                  </a:schemeClr>
                </a:solidFill>
                <a:latin typeface="Arial"/>
                <a:ea typeface="Segoe UI"/>
                <a:cs typeface="Segoe UI"/>
              </a:rPr>
              <a:t> </a:t>
            </a:r>
            <a:r>
              <a:rPr lang="fi-FI" sz="1600">
                <a:solidFill>
                  <a:srgbClr val="00B0F0"/>
                </a:solidFill>
                <a:latin typeface="Arial"/>
                <a:ea typeface="Segoe UI"/>
                <a:cs typeface="Segoe UI"/>
              </a:rPr>
              <a:t>ryhmän tarpeen mukaan mielikuvitusta käyttäen</a:t>
            </a:r>
            <a:r>
              <a:rPr lang="fi-FI" sz="1600">
                <a:solidFill>
                  <a:srgbClr val="1E1E1E"/>
                </a:solidFill>
                <a:latin typeface="Arial"/>
                <a:ea typeface="Segoe UI"/>
                <a:cs typeface="Segoe UI"/>
              </a:rPr>
              <a:t> </a:t>
            </a:r>
            <a:endParaRPr lang="fi-FI" sz="1600">
              <a:latin typeface="Arial"/>
              <a:cs typeface="Arial"/>
            </a:endParaRPr>
          </a:p>
          <a:p>
            <a:pPr rtl="0"/>
            <a:r>
              <a:rPr lang="en-US" sz="1600">
                <a:solidFill>
                  <a:srgbClr val="1E1E1E"/>
                </a:solidFill>
                <a:latin typeface="Arial"/>
                <a:ea typeface="Segoe UI"/>
                <a:cs typeface="Segoe UI"/>
              </a:rPr>
              <a:t>​</a:t>
            </a:r>
          </a:p>
          <a:p>
            <a:pPr marL="285750" indent="-285750">
              <a:buFont typeface="Arial"/>
              <a:buChar char="•"/>
            </a:pP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Ryhmässä</a:t>
            </a:r>
            <a:r>
              <a:rPr lang="en-US" sz="1600">
                <a:solidFill>
                  <a:srgbClr val="1E1E1E"/>
                </a:solidFill>
                <a:latin typeface="Arial"/>
                <a:ea typeface="Segoe UI"/>
                <a:cs typeface="Segoe UI"/>
              </a:rPr>
              <a:t> on </a:t>
            </a:r>
            <a:r>
              <a:rPr lang="en-US" sz="1600" err="1">
                <a:solidFill>
                  <a:srgbClr val="1E1E1E"/>
                </a:solidFill>
                <a:latin typeface="Arial"/>
                <a:ea typeface="Segoe UI"/>
                <a:cs typeface="Segoe UI"/>
              </a:rPr>
              <a:t>lasten</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toiminnanohjausta</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tukevat</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kuvat</a:t>
            </a:r>
            <a:r>
              <a:rPr lang="en-US" sz="1600">
                <a:solidFill>
                  <a:srgbClr val="1E1E1E"/>
                </a:solidFill>
                <a:latin typeface="Arial"/>
                <a:ea typeface="Segoe UI"/>
                <a:cs typeface="Segoe UI"/>
              </a:rPr>
              <a:t> ​           </a:t>
            </a:r>
            <a:r>
              <a:rPr lang="en-US" sz="1600" err="1">
                <a:solidFill>
                  <a:srgbClr val="00B0F0"/>
                </a:solidFill>
                <a:latin typeface="Arial"/>
                <a:ea typeface="Segoe UI"/>
                <a:cs typeface="Segoe UI"/>
              </a:rPr>
              <a:t>yhteiset</a:t>
            </a:r>
            <a:r>
              <a:rPr lang="en-US" sz="1600">
                <a:solidFill>
                  <a:srgbClr val="00B0F0"/>
                </a:solidFill>
                <a:latin typeface="Arial"/>
                <a:ea typeface="Segoe UI"/>
                <a:cs typeface="Segoe UI"/>
              </a:rPr>
              <a:t> ja </a:t>
            </a:r>
            <a:r>
              <a:rPr lang="en-US" sz="1600" err="1">
                <a:solidFill>
                  <a:srgbClr val="00B0F0"/>
                </a:solidFill>
                <a:latin typeface="Arial"/>
                <a:ea typeface="Segoe UI"/>
                <a:cs typeface="Segoe UI"/>
              </a:rPr>
              <a:t>yksilölliset</a:t>
            </a:r>
            <a:endParaRPr lang="en-US" sz="1600">
              <a:solidFill>
                <a:srgbClr val="00B0F0"/>
              </a:solidFill>
              <a:latin typeface="Arial"/>
              <a:ea typeface="Segoe UI"/>
              <a:cs typeface="Segoe UI"/>
            </a:endParaRPr>
          </a:p>
          <a:p>
            <a:pPr rtl="0"/>
            <a:r>
              <a:rPr lang="en-US" sz="1600">
                <a:solidFill>
                  <a:srgbClr val="1E1E1E"/>
                </a:solidFill>
                <a:latin typeface="Arial"/>
                <a:ea typeface="Segoe UI"/>
                <a:cs typeface="Segoe UI"/>
              </a:rPr>
              <a:t>​</a:t>
            </a:r>
          </a:p>
          <a:p>
            <a:pPr marL="285750" indent="-285750">
              <a:buFont typeface="Arial"/>
              <a:buChar char="•"/>
            </a:pP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Lapsilla</a:t>
            </a:r>
            <a:r>
              <a:rPr lang="en-US" sz="1600">
                <a:solidFill>
                  <a:srgbClr val="1E1E1E"/>
                </a:solidFill>
                <a:latin typeface="Arial"/>
                <a:ea typeface="Segoe UI"/>
                <a:cs typeface="Segoe UI"/>
              </a:rPr>
              <a:t> on </a:t>
            </a:r>
            <a:r>
              <a:rPr lang="en-US" sz="1600" err="1">
                <a:solidFill>
                  <a:srgbClr val="1E1E1E"/>
                </a:solidFill>
                <a:latin typeface="Arial"/>
                <a:ea typeface="Segoe UI"/>
                <a:cs typeface="Segoe UI"/>
              </a:rPr>
              <a:t>omat</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nimetyt</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paikat</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esimerkiksi</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aamupiirillä</a:t>
            </a:r>
            <a:r>
              <a:rPr lang="en-US" sz="1600">
                <a:solidFill>
                  <a:srgbClr val="1E1E1E"/>
                </a:solidFill>
                <a:latin typeface="Arial"/>
                <a:ea typeface="Segoe UI"/>
                <a:cs typeface="Segoe UI"/>
              </a:rPr>
              <a:t> ja </a:t>
            </a:r>
            <a:r>
              <a:rPr lang="en-US" sz="1600" err="1">
                <a:solidFill>
                  <a:srgbClr val="1E1E1E"/>
                </a:solidFill>
                <a:latin typeface="Arial"/>
                <a:ea typeface="Segoe UI"/>
                <a:cs typeface="Segoe UI"/>
              </a:rPr>
              <a:t>ruokailussa</a:t>
            </a:r>
            <a:r>
              <a:rPr lang="en-US" sz="1600">
                <a:solidFill>
                  <a:srgbClr val="1E1E1E"/>
                </a:solidFill>
                <a:latin typeface="Arial"/>
                <a:ea typeface="Segoe UI"/>
                <a:cs typeface="Segoe UI"/>
              </a:rPr>
              <a:t>​           </a:t>
            </a:r>
            <a:r>
              <a:rPr lang="en-US" sz="1600" err="1">
                <a:solidFill>
                  <a:srgbClr val="00B0F0"/>
                </a:solidFill>
                <a:latin typeface="Arial"/>
                <a:ea typeface="Segoe UI"/>
                <a:cs typeface="Segoe UI"/>
              </a:rPr>
              <a:t>oma</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paikka</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luo</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turvaa</a:t>
            </a:r>
            <a:endParaRPr lang="en-US" sz="1600">
              <a:solidFill>
                <a:srgbClr val="00B0F0"/>
              </a:solidFill>
              <a:latin typeface="Arial"/>
              <a:ea typeface="Segoe UI"/>
              <a:cs typeface="Segoe UI"/>
            </a:endParaRPr>
          </a:p>
          <a:p>
            <a:pPr rtl="0"/>
            <a:r>
              <a:rPr lang="en-US" sz="1600">
                <a:solidFill>
                  <a:srgbClr val="1E1E1E"/>
                </a:solidFill>
                <a:latin typeface="Arial"/>
                <a:ea typeface="Segoe UI"/>
                <a:cs typeface="Segoe UI"/>
              </a:rPr>
              <a:t>​</a:t>
            </a:r>
          </a:p>
          <a:p>
            <a:pPr marL="285750" indent="-285750">
              <a:buFont typeface="Arial"/>
              <a:buChar char="•"/>
            </a:pPr>
            <a:r>
              <a:rPr lang="en-US" sz="1600" err="1">
                <a:solidFill>
                  <a:srgbClr val="1E1E1E"/>
                </a:solidFill>
                <a:latin typeface="Arial"/>
                <a:ea typeface="Segoe UI"/>
                <a:cs typeface="Segoe UI"/>
              </a:rPr>
              <a:t>Oppimisympäristössä</a:t>
            </a:r>
            <a:r>
              <a:rPr lang="en-US" sz="1600">
                <a:solidFill>
                  <a:srgbClr val="1E1E1E"/>
                </a:solidFill>
                <a:latin typeface="Arial"/>
                <a:ea typeface="Segoe UI"/>
                <a:cs typeface="Segoe UI"/>
              </a:rPr>
              <a:t> on </a:t>
            </a:r>
            <a:r>
              <a:rPr lang="en-US" sz="1600" err="1">
                <a:solidFill>
                  <a:srgbClr val="1E1E1E"/>
                </a:solidFill>
                <a:latin typeface="Arial"/>
                <a:ea typeface="Segoe UI"/>
                <a:cs typeface="Segoe UI"/>
              </a:rPr>
              <a:t>mahdollisuus</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myös</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lepoon</a:t>
            </a:r>
            <a:r>
              <a:rPr lang="en-US" sz="1600">
                <a:solidFill>
                  <a:srgbClr val="1E1E1E"/>
                </a:solidFill>
                <a:latin typeface="Arial"/>
                <a:ea typeface="Segoe UI"/>
                <a:cs typeface="Segoe UI"/>
              </a:rPr>
              <a:t> ja </a:t>
            </a:r>
            <a:r>
              <a:rPr lang="en-US" sz="1600" err="1">
                <a:solidFill>
                  <a:srgbClr val="1E1E1E"/>
                </a:solidFill>
                <a:latin typeface="Arial"/>
                <a:ea typeface="Segoe UI"/>
                <a:cs typeface="Segoe UI"/>
              </a:rPr>
              <a:t>rauhoittumiseen</a:t>
            </a:r>
            <a:r>
              <a:rPr lang="en-US" sz="1600">
                <a:solidFill>
                  <a:srgbClr val="1E1E1E"/>
                </a:solidFill>
                <a:latin typeface="Arial"/>
                <a:ea typeface="Segoe UI"/>
                <a:cs typeface="Segoe UI"/>
              </a:rPr>
              <a:t> ​           </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aikuisen</a:t>
            </a:r>
            <a:r>
              <a:rPr lang="en-US" sz="1600">
                <a:solidFill>
                  <a:srgbClr val="1E1E1E"/>
                </a:solidFill>
                <a:latin typeface="Arial"/>
                <a:ea typeface="Segoe UI"/>
                <a:cs typeface="Segoe UI"/>
              </a:rPr>
              <a:t> </a:t>
            </a:r>
            <a:r>
              <a:rPr lang="en-US" sz="1600" err="1">
                <a:solidFill>
                  <a:srgbClr val="00B0F0"/>
                </a:solidFill>
                <a:latin typeface="Arial"/>
                <a:ea typeface="Segoe UI"/>
                <a:cs typeface="Segoe UI"/>
              </a:rPr>
              <a:t>läsnäolo</a:t>
            </a:r>
            <a:r>
              <a:rPr lang="en-US" sz="1600">
                <a:solidFill>
                  <a:srgbClr val="00B0F0"/>
                </a:solidFill>
                <a:latin typeface="Arial"/>
                <a:ea typeface="Segoe UI"/>
                <a:cs typeface="Segoe UI"/>
              </a:rPr>
              <a:t> ja </a:t>
            </a:r>
            <a:r>
              <a:rPr lang="en-US" sz="1600" err="1">
                <a:solidFill>
                  <a:srgbClr val="00B0F0"/>
                </a:solidFill>
                <a:latin typeface="Arial"/>
                <a:ea typeface="Segoe UI"/>
                <a:cs typeface="Segoe UI"/>
              </a:rPr>
              <a:t>malli</a:t>
            </a:r>
            <a:endParaRPr lang="fi-FI" sz="1600" err="1">
              <a:solidFill>
                <a:srgbClr val="00B0F0"/>
              </a:solidFill>
              <a:latin typeface="Arial"/>
              <a:cs typeface="Arial"/>
            </a:endParaRPr>
          </a:p>
        </p:txBody>
      </p:sp>
      <p:pic>
        <p:nvPicPr>
          <p:cNvPr id="6" name="Kuva 6">
            <a:extLst>
              <a:ext uri="{FF2B5EF4-FFF2-40B4-BE49-F238E27FC236}">
                <a16:creationId xmlns:a16="http://schemas.microsoft.com/office/drawing/2014/main" id="{A64CC979-DFBA-B03B-795F-E737A819898E}"/>
              </a:ext>
            </a:extLst>
          </p:cNvPr>
          <p:cNvPicPr>
            <a:picLocks noChangeAspect="1"/>
          </p:cNvPicPr>
          <p:nvPr/>
        </p:nvPicPr>
        <p:blipFill>
          <a:blip r:embed="rId2"/>
          <a:stretch>
            <a:fillRect/>
          </a:stretch>
        </p:blipFill>
        <p:spPr>
          <a:xfrm>
            <a:off x="8746241" y="1109342"/>
            <a:ext cx="897154" cy="750788"/>
          </a:xfrm>
          <a:prstGeom prst="rect">
            <a:avLst/>
          </a:prstGeom>
        </p:spPr>
      </p:pic>
      <p:pic>
        <p:nvPicPr>
          <p:cNvPr id="9" name="Kuva 9" descr="Kuva, joka sisältää kohteen teksti&#10;&#10;Kuvaus luotu automaattisesti">
            <a:extLst>
              <a:ext uri="{FF2B5EF4-FFF2-40B4-BE49-F238E27FC236}">
                <a16:creationId xmlns:a16="http://schemas.microsoft.com/office/drawing/2014/main" id="{507A9C5F-A961-3EA7-3008-06B3492B943B}"/>
              </a:ext>
            </a:extLst>
          </p:cNvPr>
          <p:cNvPicPr>
            <a:picLocks noGrp="1" noChangeAspect="1"/>
          </p:cNvPicPr>
          <p:nvPr>
            <p:ph idx="1"/>
          </p:nvPr>
        </p:nvPicPr>
        <p:blipFill>
          <a:blip r:embed="rId3"/>
          <a:stretch>
            <a:fillRect/>
          </a:stretch>
        </p:blipFill>
        <p:spPr>
          <a:xfrm>
            <a:off x="520537" y="943719"/>
            <a:ext cx="2483736" cy="1090104"/>
          </a:xfrm>
        </p:spPr>
      </p:pic>
      <p:sp>
        <p:nvSpPr>
          <p:cNvPr id="3" name="Nuoli: Oikea 2">
            <a:extLst>
              <a:ext uri="{FF2B5EF4-FFF2-40B4-BE49-F238E27FC236}">
                <a16:creationId xmlns:a16="http://schemas.microsoft.com/office/drawing/2014/main" id="{18F58AAE-0482-A04B-38A9-E9F7D9A7CDE7}"/>
              </a:ext>
            </a:extLst>
          </p:cNvPr>
          <p:cNvSpPr/>
          <p:nvPr/>
        </p:nvSpPr>
        <p:spPr>
          <a:xfrm>
            <a:off x="6632203" y="2716314"/>
            <a:ext cx="555075" cy="2212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Nuoli: Oikea 3">
            <a:extLst>
              <a:ext uri="{FF2B5EF4-FFF2-40B4-BE49-F238E27FC236}">
                <a16:creationId xmlns:a16="http://schemas.microsoft.com/office/drawing/2014/main" id="{65632119-C2B2-1B95-B6CD-1515349F7094}"/>
              </a:ext>
            </a:extLst>
          </p:cNvPr>
          <p:cNvSpPr/>
          <p:nvPr/>
        </p:nvSpPr>
        <p:spPr>
          <a:xfrm>
            <a:off x="8071537" y="4183870"/>
            <a:ext cx="555075" cy="2400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Nuoli: Oikea 6">
            <a:extLst>
              <a:ext uri="{FF2B5EF4-FFF2-40B4-BE49-F238E27FC236}">
                <a16:creationId xmlns:a16="http://schemas.microsoft.com/office/drawing/2014/main" id="{78FB9329-2A65-B7BA-12E9-E65BFE3E45D4}"/>
              </a:ext>
            </a:extLst>
          </p:cNvPr>
          <p:cNvSpPr/>
          <p:nvPr/>
        </p:nvSpPr>
        <p:spPr>
          <a:xfrm>
            <a:off x="6528721" y="3214906"/>
            <a:ext cx="508038" cy="2212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Nuoli: Oikea 7">
            <a:extLst>
              <a:ext uri="{FF2B5EF4-FFF2-40B4-BE49-F238E27FC236}">
                <a16:creationId xmlns:a16="http://schemas.microsoft.com/office/drawing/2014/main" id="{2F4307F2-97AD-0769-37C7-FD5E9AC09C29}"/>
              </a:ext>
            </a:extLst>
          </p:cNvPr>
          <p:cNvSpPr/>
          <p:nvPr/>
        </p:nvSpPr>
        <p:spPr>
          <a:xfrm>
            <a:off x="7977461" y="3722907"/>
            <a:ext cx="451595" cy="24944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597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9D2CE-6ED4-02CB-187A-5BF0A6CC1E94}"/>
              </a:ext>
            </a:extLst>
          </p:cNvPr>
          <p:cNvSpPr>
            <a:spLocks noGrp="1"/>
          </p:cNvSpPr>
          <p:nvPr>
            <p:ph type="title"/>
          </p:nvPr>
        </p:nvSpPr>
        <p:spPr>
          <a:xfrm>
            <a:off x="943153" y="1361677"/>
            <a:ext cx="11078364" cy="1577110"/>
          </a:xfrm>
        </p:spPr>
        <p:txBody>
          <a:bodyPr/>
          <a:lstStyle/>
          <a:p>
            <a:r>
              <a:rPr lang="fi-FI"/>
              <a:t>           </a:t>
            </a:r>
            <a:r>
              <a:rPr lang="fi-FI" sz="3200"/>
              <a:t>VUOROVAIKUTUS</a:t>
            </a:r>
            <a:r>
              <a:rPr lang="fi-FI"/>
              <a:t> </a:t>
            </a:r>
          </a:p>
        </p:txBody>
      </p:sp>
      <p:sp>
        <p:nvSpPr>
          <p:cNvPr id="5" name="Tekstiruutu 4">
            <a:extLst>
              <a:ext uri="{FF2B5EF4-FFF2-40B4-BE49-F238E27FC236}">
                <a16:creationId xmlns:a16="http://schemas.microsoft.com/office/drawing/2014/main" id="{80620AAE-485F-F2BE-D6FB-CC4B351BF83E}"/>
              </a:ext>
            </a:extLst>
          </p:cNvPr>
          <p:cNvSpPr txBox="1"/>
          <p:nvPr/>
        </p:nvSpPr>
        <p:spPr>
          <a:xfrm>
            <a:off x="1300222" y="2206786"/>
            <a:ext cx="10842093" cy="57708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a:buChar char="•"/>
            </a:pPr>
            <a:r>
              <a:rPr lang="fi-FI" sz="1600">
                <a:ea typeface="+mn-lt"/>
                <a:cs typeface="+mn-lt"/>
              </a:rPr>
              <a:t>Ryhmässä on kiireetön ilmapiiri  </a:t>
            </a:r>
            <a:r>
              <a:rPr lang="fi-FI" sz="1600">
                <a:solidFill>
                  <a:srgbClr val="000000"/>
                </a:solidFill>
                <a:ea typeface="+mn-lt"/>
                <a:cs typeface="+mn-lt"/>
              </a:rPr>
              <a:t>               </a:t>
            </a:r>
            <a:r>
              <a:rPr lang="fi-FI" sz="1600">
                <a:solidFill>
                  <a:srgbClr val="00B0F0"/>
                </a:solidFill>
                <a:ea typeface="+mn-lt"/>
                <a:cs typeface="+mn-lt"/>
              </a:rPr>
              <a:t>lasten temperamentti erot </a:t>
            </a:r>
            <a:endParaRPr lang="fi-FI" sz="1600">
              <a:cs typeface="Arial"/>
            </a:endParaRPr>
          </a:p>
          <a:p>
            <a:pPr marL="285750" indent="-285750">
              <a:buFont typeface="Arial" panose="020B0604020202020204" pitchFamily="34" charset="0"/>
              <a:buChar char="•"/>
            </a:pPr>
            <a:endParaRPr lang="fi-FI" sz="1600">
              <a:ea typeface="+mn-lt"/>
              <a:cs typeface="+mn-lt"/>
            </a:endParaRPr>
          </a:p>
          <a:p>
            <a:pPr marL="285750" indent="-285750">
              <a:buFont typeface="Arial"/>
              <a:buChar char="•"/>
            </a:pPr>
            <a:r>
              <a:rPr lang="fi-FI" sz="1600">
                <a:ea typeface="+mn-lt"/>
                <a:cs typeface="+mn-lt"/>
              </a:rPr>
              <a:t>Myönteinen ja sensitiivinen vuorovaikutus näkyy puheessa, eleissä ja toiminnassa               </a:t>
            </a:r>
            <a:r>
              <a:rPr lang="fi-FI" sz="1600">
                <a:solidFill>
                  <a:srgbClr val="00B0F0"/>
                </a:solidFill>
                <a:ea typeface="+mn-lt"/>
                <a:cs typeface="+mn-lt"/>
              </a:rPr>
              <a:t>leikillisyys</a:t>
            </a:r>
          </a:p>
          <a:p>
            <a:pPr marL="285750" indent="-285750">
              <a:buFont typeface="Arial" panose="020B0604020202020204" pitchFamily="34" charset="0"/>
              <a:buChar char="•"/>
            </a:pPr>
            <a:endParaRPr lang="fi-FI" sz="1600">
              <a:ea typeface="+mn-lt"/>
              <a:cs typeface="+mn-lt"/>
            </a:endParaRPr>
          </a:p>
          <a:p>
            <a:pPr marL="285750" indent="-285750">
              <a:buFont typeface="Arial"/>
              <a:buChar char="•"/>
            </a:pPr>
            <a:r>
              <a:rPr lang="fi-FI" sz="1600">
                <a:ea typeface="+mn-lt"/>
                <a:cs typeface="+mn-lt"/>
              </a:rPr>
              <a:t>Ryhmässä käytetään ohjeita kieltojen sijaan </a:t>
            </a:r>
            <a:r>
              <a:rPr lang="fi-FI" sz="1600">
                <a:solidFill>
                  <a:srgbClr val="00B0F0"/>
                </a:solidFill>
                <a:ea typeface="+mn-lt"/>
                <a:cs typeface="+mn-lt"/>
              </a:rPr>
              <a:t>               jos kielletään, ohjataan toiseen tekemiseen</a:t>
            </a:r>
            <a:r>
              <a:rPr lang="fi-FI" sz="1600">
                <a:ea typeface="+mn-lt"/>
                <a:cs typeface="+mn-lt"/>
              </a:rPr>
              <a:t>  </a:t>
            </a:r>
          </a:p>
          <a:p>
            <a:pPr marL="285750" indent="-285750">
              <a:buFont typeface="Arial" panose="020B0604020202020204" pitchFamily="34" charset="0"/>
              <a:buChar char="•"/>
            </a:pPr>
            <a:endParaRPr lang="fi-FI" sz="1600">
              <a:ea typeface="+mn-lt"/>
              <a:cs typeface="+mn-lt"/>
            </a:endParaRPr>
          </a:p>
          <a:p>
            <a:pPr marL="285750" indent="-285750">
              <a:buFont typeface="Arial"/>
              <a:buChar char="•"/>
            </a:pPr>
            <a:r>
              <a:rPr lang="fi-FI" sz="1600">
                <a:ea typeface="+mn-lt"/>
                <a:cs typeface="+mn-lt"/>
              </a:rPr>
              <a:t>Ryhmässä arvostetaan ja kunnioitetaan kaikkien näkemyksiä </a:t>
            </a:r>
          </a:p>
          <a:p>
            <a:pPr marL="285750" indent="-285750">
              <a:buFont typeface="Arial" panose="020B0604020202020204" pitchFamily="34" charset="0"/>
              <a:buChar char="•"/>
            </a:pPr>
            <a:endParaRPr lang="fi-FI" sz="1600">
              <a:ea typeface="+mn-lt"/>
              <a:cs typeface="+mn-lt"/>
            </a:endParaRPr>
          </a:p>
          <a:p>
            <a:pPr marL="285750" indent="-285750">
              <a:buFont typeface="Arial"/>
              <a:buChar char="•"/>
            </a:pPr>
            <a:r>
              <a:rPr lang="fi-FI" sz="1600">
                <a:ea typeface="+mn-lt"/>
                <a:cs typeface="+mn-lt"/>
              </a:rPr>
              <a:t>Lasta rohkaistaan vuorovaikutukseen ja itseilmaisuun               </a:t>
            </a:r>
            <a:r>
              <a:rPr lang="fi-FI" sz="1600">
                <a:solidFill>
                  <a:srgbClr val="00B0F0"/>
                </a:solidFill>
                <a:ea typeface="+mn-lt"/>
                <a:cs typeface="+mn-lt"/>
              </a:rPr>
              <a:t> arvostetaan lapsen ilmaisua</a:t>
            </a:r>
          </a:p>
          <a:p>
            <a:pPr marL="285750" indent="-285750">
              <a:buFont typeface="Arial" panose="020B0604020202020204" pitchFamily="34" charset="0"/>
              <a:buChar char="•"/>
            </a:pPr>
            <a:endParaRPr lang="fi-FI" sz="1600">
              <a:ea typeface="+mn-lt"/>
              <a:cs typeface="+mn-lt"/>
            </a:endParaRPr>
          </a:p>
          <a:p>
            <a:pPr marL="285750" indent="-285750">
              <a:buFont typeface="Arial"/>
              <a:buChar char="•"/>
            </a:pPr>
            <a:r>
              <a:rPr lang="fi-FI" sz="1600">
                <a:ea typeface="+mn-lt"/>
                <a:cs typeface="+mn-lt"/>
              </a:rPr>
              <a:t>Jokaisella on mahdollisuus olla vuorovaikutuksessa (puhetta korvaavat ja tukevat kommunikointikeinot)</a:t>
            </a:r>
          </a:p>
          <a:p>
            <a:endParaRPr lang="fi-FI" sz="1600">
              <a:cs typeface="Arial"/>
            </a:endParaRPr>
          </a:p>
          <a:p>
            <a:pPr marL="285750" indent="-285750">
              <a:buFont typeface="Arial" panose="020B0604020202020204" pitchFamily="34" charset="0"/>
              <a:buChar char="•"/>
            </a:pPr>
            <a:r>
              <a:rPr lang="fi-FI" sz="1600">
                <a:ea typeface="+mn-lt"/>
                <a:cs typeface="+mn-lt"/>
              </a:rPr>
              <a:t>Ryhmässä harjoitellaan vuorovaikutus- ja ryhmätyöskentelytaitoja   </a:t>
            </a:r>
            <a:r>
              <a:rPr lang="fi-FI" sz="1600">
                <a:solidFill>
                  <a:srgbClr val="000000"/>
                </a:solidFill>
                <a:ea typeface="+mn-lt"/>
                <a:cs typeface="+mn-lt"/>
              </a:rPr>
              <a:t>            </a:t>
            </a:r>
            <a:r>
              <a:rPr lang="fi-FI" sz="1600">
                <a:solidFill>
                  <a:srgbClr val="00B0F0"/>
                </a:solidFill>
                <a:ea typeface="+mn-lt"/>
                <a:cs typeface="+mn-lt"/>
              </a:rPr>
              <a:t>mallinnetaan ruokailutapoja</a:t>
            </a:r>
            <a:endParaRPr lang="fi-FI" sz="1600">
              <a:solidFill>
                <a:srgbClr val="00B0F0"/>
              </a:solidFill>
              <a:cs typeface="Arial"/>
            </a:endParaRPr>
          </a:p>
          <a:p>
            <a:endParaRPr lang="fi-FI" sz="1600">
              <a:ea typeface="+mn-lt"/>
              <a:cs typeface="+mn-lt"/>
            </a:endParaRPr>
          </a:p>
          <a:p>
            <a:pPr marL="285750" indent="-285750">
              <a:buFont typeface="Arial" panose="020B0604020202020204" pitchFamily="34" charset="0"/>
              <a:buChar char="•"/>
            </a:pPr>
            <a:r>
              <a:rPr lang="fi-FI" sz="1600">
                <a:ea typeface="+mn-lt"/>
                <a:cs typeface="+mn-lt"/>
              </a:rPr>
              <a:t>Ryhmässä aikuiset osaavat säädellä omia tunteitaan haastavissa kasvatustilanteissa</a:t>
            </a:r>
            <a:r>
              <a:rPr lang="fi-FI" sz="1600">
                <a:solidFill>
                  <a:srgbClr val="00B0F0"/>
                </a:solidFill>
                <a:ea typeface="+mn-lt"/>
                <a:cs typeface="+mn-lt"/>
              </a:rPr>
              <a:t>           aikuisten tuki toisilleen</a:t>
            </a:r>
            <a:endParaRPr lang="fi-FI" sz="1600">
              <a:solidFill>
                <a:srgbClr val="00B0F0"/>
              </a:solidFill>
              <a:cs typeface="Arial"/>
            </a:endParaRPr>
          </a:p>
          <a:p>
            <a:pPr marL="285750" indent="-285750">
              <a:buFont typeface="Arial" panose="020B0604020202020204" pitchFamily="34" charset="0"/>
              <a:buChar char="•"/>
            </a:pPr>
            <a:endParaRPr lang="fi-FI">
              <a:cs typeface="Arial"/>
            </a:endParaRPr>
          </a:p>
          <a:p>
            <a:pPr marL="285750" indent="-285750">
              <a:buFont typeface="Arial" panose="020B0604020202020204" pitchFamily="34" charset="0"/>
              <a:buChar char="•"/>
            </a:pPr>
            <a:endParaRPr lang="fi-FI">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a:p>
            <a:pPr marL="171450" indent="-171450">
              <a:buFont typeface="Arial" panose="020B0604020202020204" pitchFamily="34" charset="0"/>
              <a:buChar char="•"/>
            </a:pPr>
            <a:endParaRPr lang="fi-FI" sz="900">
              <a:cs typeface="Arial"/>
            </a:endParaRPr>
          </a:p>
        </p:txBody>
      </p:sp>
      <p:pic>
        <p:nvPicPr>
          <p:cNvPr id="6" name="Kuva 6">
            <a:extLst>
              <a:ext uri="{FF2B5EF4-FFF2-40B4-BE49-F238E27FC236}">
                <a16:creationId xmlns:a16="http://schemas.microsoft.com/office/drawing/2014/main" id="{A64CC979-DFBA-B03B-795F-E737A819898E}"/>
              </a:ext>
            </a:extLst>
          </p:cNvPr>
          <p:cNvPicPr>
            <a:picLocks noChangeAspect="1"/>
          </p:cNvPicPr>
          <p:nvPr/>
        </p:nvPicPr>
        <p:blipFill>
          <a:blip r:embed="rId2"/>
          <a:stretch>
            <a:fillRect/>
          </a:stretch>
        </p:blipFill>
        <p:spPr>
          <a:xfrm>
            <a:off x="8840316" y="958824"/>
            <a:ext cx="897154" cy="750788"/>
          </a:xfrm>
          <a:prstGeom prst="rect">
            <a:avLst/>
          </a:prstGeom>
        </p:spPr>
      </p:pic>
      <p:pic>
        <p:nvPicPr>
          <p:cNvPr id="9" name="Kuva 9" descr="Kuva, joka sisältää kohteen teksti&#10;&#10;Kuvaus luotu automaattisesti">
            <a:extLst>
              <a:ext uri="{FF2B5EF4-FFF2-40B4-BE49-F238E27FC236}">
                <a16:creationId xmlns:a16="http://schemas.microsoft.com/office/drawing/2014/main" id="{507A9C5F-A961-3EA7-3008-06B3492B943B}"/>
              </a:ext>
            </a:extLst>
          </p:cNvPr>
          <p:cNvPicPr>
            <a:picLocks noGrp="1" noChangeAspect="1"/>
          </p:cNvPicPr>
          <p:nvPr>
            <p:ph idx="1"/>
          </p:nvPr>
        </p:nvPicPr>
        <p:blipFill>
          <a:blip r:embed="rId3"/>
          <a:stretch>
            <a:fillRect/>
          </a:stretch>
        </p:blipFill>
        <p:spPr>
          <a:xfrm>
            <a:off x="828762" y="1114955"/>
            <a:ext cx="2483736" cy="1090104"/>
          </a:xfrm>
        </p:spPr>
      </p:pic>
      <p:sp>
        <p:nvSpPr>
          <p:cNvPr id="3" name="Nuoli: Oikea 2">
            <a:extLst>
              <a:ext uri="{FF2B5EF4-FFF2-40B4-BE49-F238E27FC236}">
                <a16:creationId xmlns:a16="http://schemas.microsoft.com/office/drawing/2014/main" id="{4D22E490-AC4F-585D-2B9A-EA6C4367116B}"/>
              </a:ext>
            </a:extLst>
          </p:cNvPr>
          <p:cNvSpPr/>
          <p:nvPr/>
        </p:nvSpPr>
        <p:spPr>
          <a:xfrm>
            <a:off x="5644426" y="3196091"/>
            <a:ext cx="696186" cy="27767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Nuoli: Oikea 3">
            <a:extLst>
              <a:ext uri="{FF2B5EF4-FFF2-40B4-BE49-F238E27FC236}">
                <a16:creationId xmlns:a16="http://schemas.microsoft.com/office/drawing/2014/main" id="{4750AD1D-819D-01E1-09F6-8199BA280F2F}"/>
              </a:ext>
            </a:extLst>
          </p:cNvPr>
          <p:cNvSpPr/>
          <p:nvPr/>
        </p:nvSpPr>
        <p:spPr>
          <a:xfrm>
            <a:off x="9285093" y="5651425"/>
            <a:ext cx="489224" cy="24944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Nuoli: Oikea 6">
            <a:extLst>
              <a:ext uri="{FF2B5EF4-FFF2-40B4-BE49-F238E27FC236}">
                <a16:creationId xmlns:a16="http://schemas.microsoft.com/office/drawing/2014/main" id="{63BD0625-87A2-651D-8B5B-9C4963624E3C}"/>
              </a:ext>
            </a:extLst>
          </p:cNvPr>
          <p:cNvSpPr/>
          <p:nvPr/>
        </p:nvSpPr>
        <p:spPr>
          <a:xfrm>
            <a:off x="9040499" y="2697499"/>
            <a:ext cx="630334" cy="24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a:cs typeface="Arial"/>
            </a:endParaRPr>
          </a:p>
        </p:txBody>
      </p:sp>
      <p:sp>
        <p:nvSpPr>
          <p:cNvPr id="8" name="Nuoli: Oikea 7">
            <a:extLst>
              <a:ext uri="{FF2B5EF4-FFF2-40B4-BE49-F238E27FC236}">
                <a16:creationId xmlns:a16="http://schemas.microsoft.com/office/drawing/2014/main" id="{8C3E5534-BC3A-0BE0-E488-CC8F96C26FC0}"/>
              </a:ext>
            </a:extLst>
          </p:cNvPr>
          <p:cNvSpPr/>
          <p:nvPr/>
        </p:nvSpPr>
        <p:spPr>
          <a:xfrm>
            <a:off x="4515537" y="2208313"/>
            <a:ext cx="733816" cy="2212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Nuoli: Oikea 9">
            <a:extLst>
              <a:ext uri="{FF2B5EF4-FFF2-40B4-BE49-F238E27FC236}">
                <a16:creationId xmlns:a16="http://schemas.microsoft.com/office/drawing/2014/main" id="{3A6086C2-817E-468A-532C-725ACD2DDD3B}"/>
              </a:ext>
            </a:extLst>
          </p:cNvPr>
          <p:cNvSpPr/>
          <p:nvPr/>
        </p:nvSpPr>
        <p:spPr>
          <a:xfrm>
            <a:off x="6519314" y="4155646"/>
            <a:ext cx="696186" cy="27767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Oikea 10">
            <a:extLst>
              <a:ext uri="{FF2B5EF4-FFF2-40B4-BE49-F238E27FC236}">
                <a16:creationId xmlns:a16="http://schemas.microsoft.com/office/drawing/2014/main" id="{80C0468D-79B3-2530-D0E1-5906F88756A5}"/>
              </a:ext>
            </a:extLst>
          </p:cNvPr>
          <p:cNvSpPr/>
          <p:nvPr/>
        </p:nvSpPr>
        <p:spPr>
          <a:xfrm>
            <a:off x="7572944" y="5152832"/>
            <a:ext cx="696186" cy="27767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6871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5">
            <a:extLst>
              <a:ext uri="{FF2B5EF4-FFF2-40B4-BE49-F238E27FC236}">
                <a16:creationId xmlns:a16="http://schemas.microsoft.com/office/drawing/2014/main" id="{95DCBD5F-52DE-AA0D-C417-EC24D748D8B1}"/>
              </a:ext>
            </a:extLst>
          </p:cNvPr>
          <p:cNvPicPr>
            <a:picLocks noGrp="1" noChangeAspect="1"/>
          </p:cNvPicPr>
          <p:nvPr>
            <p:ph sz="quarter" idx="13"/>
          </p:nvPr>
        </p:nvPicPr>
        <p:blipFill>
          <a:blip r:embed="rId2"/>
          <a:stretch>
            <a:fillRect/>
          </a:stretch>
        </p:blipFill>
        <p:spPr>
          <a:xfrm>
            <a:off x="1023725" y="255904"/>
            <a:ext cx="9611249" cy="5902507"/>
          </a:xfrm>
        </p:spPr>
      </p:pic>
      <p:sp>
        <p:nvSpPr>
          <p:cNvPr id="4" name="Alatunnisteen paikkamerkki 3">
            <a:extLst>
              <a:ext uri="{FF2B5EF4-FFF2-40B4-BE49-F238E27FC236}">
                <a16:creationId xmlns:a16="http://schemas.microsoft.com/office/drawing/2014/main" id="{E74D5D86-BE6E-2CB4-F254-7E2E6CA42CAF}"/>
              </a:ext>
            </a:extLst>
          </p:cNvPr>
          <p:cNvSpPr>
            <a:spLocks noGrp="1"/>
          </p:cNvSpPr>
          <p:nvPr>
            <p:ph type="ftr" sz="quarter" idx="15"/>
          </p:nvPr>
        </p:nvSpPr>
        <p:spPr/>
        <p:txBody>
          <a:bodyPr/>
          <a:lstStyle/>
          <a:p>
            <a:r>
              <a:rPr lang="fi-FI" noProof="0"/>
              <a:t>Puheterapeutti Anne Hilden 2023</a:t>
            </a:r>
          </a:p>
        </p:txBody>
      </p:sp>
      <p:sp>
        <p:nvSpPr>
          <p:cNvPr id="6" name="Tekstiruutu 5">
            <a:extLst>
              <a:ext uri="{FF2B5EF4-FFF2-40B4-BE49-F238E27FC236}">
                <a16:creationId xmlns:a16="http://schemas.microsoft.com/office/drawing/2014/main" id="{602503BC-D441-524B-6970-08EB34804E56}"/>
              </a:ext>
            </a:extLst>
          </p:cNvPr>
          <p:cNvSpPr txBox="1"/>
          <p:nvPr/>
        </p:nvSpPr>
        <p:spPr>
          <a:xfrm>
            <a:off x="9224432" y="571922"/>
            <a:ext cx="1339003" cy="4044103"/>
          </a:xfrm>
          <a:prstGeom prst="rect">
            <a:avLst/>
          </a:prstGeom>
          <a:noFill/>
          <a:ln w="57150">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i-FI" err="1"/>
          </a:p>
        </p:txBody>
      </p:sp>
    </p:spTree>
    <p:extLst>
      <p:ext uri="{BB962C8B-B14F-4D97-AF65-F5344CB8AC3E}">
        <p14:creationId xmlns:p14="http://schemas.microsoft.com/office/powerpoint/2010/main" val="23229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9D2CE-6ED4-02CB-187A-5BF0A6CC1E94}"/>
              </a:ext>
            </a:extLst>
          </p:cNvPr>
          <p:cNvSpPr>
            <a:spLocks noGrp="1"/>
          </p:cNvSpPr>
          <p:nvPr>
            <p:ph type="title"/>
          </p:nvPr>
        </p:nvSpPr>
        <p:spPr>
          <a:xfrm>
            <a:off x="943153" y="1361677"/>
            <a:ext cx="11078364" cy="678122"/>
          </a:xfrm>
        </p:spPr>
        <p:txBody>
          <a:bodyPr/>
          <a:lstStyle/>
          <a:p>
            <a:r>
              <a:rPr lang="fi-FI"/>
              <a:t>          </a:t>
            </a:r>
            <a:r>
              <a:rPr lang="fi-FI" sz="3200"/>
              <a:t> PEDAGOGINEN TOIMINTA</a:t>
            </a:r>
            <a:r>
              <a:rPr lang="fi-FI"/>
              <a:t> </a:t>
            </a:r>
          </a:p>
        </p:txBody>
      </p:sp>
      <p:sp>
        <p:nvSpPr>
          <p:cNvPr id="5" name="Tekstiruutu 4">
            <a:extLst>
              <a:ext uri="{FF2B5EF4-FFF2-40B4-BE49-F238E27FC236}">
                <a16:creationId xmlns:a16="http://schemas.microsoft.com/office/drawing/2014/main" id="{80620AAE-485F-F2BE-D6FB-CC4B351BF83E}"/>
              </a:ext>
            </a:extLst>
          </p:cNvPr>
          <p:cNvSpPr txBox="1"/>
          <p:nvPr/>
        </p:nvSpPr>
        <p:spPr>
          <a:xfrm>
            <a:off x="462963" y="2037453"/>
            <a:ext cx="11368907" cy="544764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a:buChar char="•"/>
            </a:pPr>
            <a:endParaRPr lang="en-US" sz="1600">
              <a:solidFill>
                <a:srgbClr val="1E1E1E"/>
              </a:solidFill>
              <a:latin typeface="Arial"/>
              <a:ea typeface="Segoe UI"/>
              <a:cs typeface="Segoe UI"/>
            </a:endParaRPr>
          </a:p>
          <a:p>
            <a:pPr marL="285750" indent="-285750">
              <a:buFont typeface="Arial"/>
              <a:buChar char="•"/>
            </a:pPr>
            <a:r>
              <a:rPr lang="en-US" sz="1600" err="1">
                <a:solidFill>
                  <a:srgbClr val="1E1E1E"/>
                </a:solidFill>
                <a:latin typeface="Arial"/>
                <a:ea typeface="Segoe UI"/>
                <a:cs typeface="Segoe UI"/>
              </a:rPr>
              <a:t>Toimintaa</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havainnoidaan</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arvioidaan</a:t>
            </a:r>
            <a:r>
              <a:rPr lang="en-US" sz="1600">
                <a:solidFill>
                  <a:srgbClr val="1E1E1E"/>
                </a:solidFill>
                <a:latin typeface="Arial"/>
                <a:ea typeface="Segoe UI"/>
                <a:cs typeface="Segoe UI"/>
              </a:rPr>
              <a:t> ja </a:t>
            </a:r>
            <a:r>
              <a:rPr lang="en-US" sz="1600" err="1">
                <a:solidFill>
                  <a:srgbClr val="1E1E1E"/>
                </a:solidFill>
                <a:latin typeface="Arial"/>
                <a:ea typeface="Segoe UI"/>
                <a:cs typeface="Segoe UI"/>
              </a:rPr>
              <a:t>dokumentoidaan</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säännöllisesti</a:t>
            </a:r>
            <a:r>
              <a:rPr lang="en-US" sz="1600">
                <a:solidFill>
                  <a:srgbClr val="1E1E1E"/>
                </a:solidFill>
                <a:latin typeface="Arial"/>
                <a:ea typeface="Segoe UI"/>
                <a:cs typeface="Segoe UI"/>
              </a:rPr>
              <a:t>            </a:t>
            </a:r>
            <a:r>
              <a:rPr lang="en-US" sz="1600">
                <a:solidFill>
                  <a:srgbClr val="00B0F0"/>
                </a:solidFill>
                <a:latin typeface="Arial"/>
                <a:ea typeface="Segoe UI"/>
                <a:cs typeface="Segoe UI"/>
              </a:rPr>
              <a:t>alle 3-v. </a:t>
            </a:r>
            <a:r>
              <a:rPr lang="en-US" sz="1600" err="1">
                <a:solidFill>
                  <a:srgbClr val="00B0F0"/>
                </a:solidFill>
                <a:latin typeface="Arial"/>
                <a:ea typeface="Segoe UI"/>
                <a:cs typeface="Segoe UI"/>
              </a:rPr>
              <a:t>lapsen</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kohdalla</a:t>
            </a:r>
            <a:r>
              <a:rPr lang="en-US" sz="1600">
                <a:solidFill>
                  <a:srgbClr val="00B0F0"/>
                </a:solidFill>
                <a:latin typeface="Arial"/>
                <a:ea typeface="Segoe UI"/>
                <a:cs typeface="Segoe UI"/>
              </a:rPr>
              <a:t> on </a:t>
            </a:r>
            <a:r>
              <a:rPr lang="en-US" sz="1600" err="1">
                <a:solidFill>
                  <a:srgbClr val="00B0F0"/>
                </a:solidFill>
                <a:latin typeface="Arial"/>
                <a:ea typeface="Segoe UI"/>
                <a:cs typeface="Segoe UI"/>
              </a:rPr>
              <a:t>tärkeää</a:t>
            </a:r>
            <a:r>
              <a:rPr lang="en-US" sz="1600">
                <a:solidFill>
                  <a:srgbClr val="1E1E1E"/>
                </a:solidFill>
                <a:latin typeface="Arial"/>
                <a:ea typeface="Segoe UI"/>
                <a:cs typeface="Segoe UI"/>
              </a:rPr>
              <a:t> </a:t>
            </a:r>
            <a:r>
              <a:rPr lang="en-US" sz="1600" err="1">
                <a:solidFill>
                  <a:srgbClr val="00B0F0"/>
                </a:solidFill>
                <a:latin typeface="Arial"/>
                <a:ea typeface="Segoe UI"/>
                <a:cs typeface="Segoe UI"/>
              </a:rPr>
              <a:t>tiedottaa</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vanhempaa</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miten</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ruokailu</a:t>
            </a:r>
            <a:r>
              <a:rPr lang="en-US" sz="1600">
                <a:solidFill>
                  <a:srgbClr val="00B0F0"/>
                </a:solidFill>
                <a:latin typeface="Arial"/>
                <a:ea typeface="Segoe UI"/>
                <a:cs typeface="Segoe UI"/>
              </a:rPr>
              <a:t> ja </a:t>
            </a:r>
            <a:r>
              <a:rPr lang="en-US" sz="1600" err="1">
                <a:solidFill>
                  <a:srgbClr val="00B0F0"/>
                </a:solidFill>
                <a:latin typeface="Arial"/>
                <a:ea typeface="Segoe UI"/>
                <a:cs typeface="Segoe UI"/>
              </a:rPr>
              <a:t>unet</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ovat</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sujuneet</a:t>
            </a:r>
            <a:r>
              <a:rPr lang="en-US" sz="1600">
                <a:solidFill>
                  <a:srgbClr val="00B0F0"/>
                </a:solidFill>
                <a:latin typeface="Arial"/>
                <a:ea typeface="Segoe UI"/>
                <a:cs typeface="Segoe UI"/>
              </a:rPr>
              <a:t>.</a:t>
            </a:r>
          </a:p>
          <a:p>
            <a:pPr marL="285750" indent="-285750">
              <a:buFont typeface="Arial"/>
              <a:buChar char="•"/>
            </a:pPr>
            <a:endParaRPr lang="en-US" sz="1600">
              <a:solidFill>
                <a:srgbClr val="1E1E1E"/>
              </a:solidFill>
              <a:latin typeface="Arial"/>
              <a:ea typeface="Segoe UI"/>
              <a:cs typeface="Segoe UI"/>
            </a:endParaRPr>
          </a:p>
          <a:p>
            <a:pPr marL="285750" indent="-285750">
              <a:buFont typeface="Arial"/>
              <a:buChar char="•"/>
            </a:pPr>
            <a:r>
              <a:rPr lang="en-US" sz="1600" err="1">
                <a:solidFill>
                  <a:srgbClr val="1E1E1E"/>
                </a:solidFill>
                <a:latin typeface="Arial"/>
                <a:ea typeface="Segoe UI"/>
                <a:cs typeface="Segoe UI"/>
              </a:rPr>
              <a:t>Toimintaa</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sanoitetaan</a:t>
            </a:r>
            <a:r>
              <a:rPr lang="en-US" sz="1600">
                <a:solidFill>
                  <a:srgbClr val="1E1E1E"/>
                </a:solidFill>
                <a:latin typeface="Arial"/>
                <a:ea typeface="Segoe UI"/>
                <a:cs typeface="Segoe UI"/>
              </a:rPr>
              <a:t> ja </a:t>
            </a:r>
            <a:r>
              <a:rPr lang="en-US" sz="1600" err="1">
                <a:solidFill>
                  <a:srgbClr val="1E1E1E"/>
                </a:solidFill>
                <a:latin typeface="Arial"/>
                <a:ea typeface="Segoe UI"/>
                <a:cs typeface="Segoe UI"/>
              </a:rPr>
              <a:t>havainnollistetaan</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että</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lapset</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ymmärtävät</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mitä</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ollaan</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tekemässä</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mitä</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heiltä</a:t>
            </a:r>
            <a:r>
              <a:rPr lang="en-US" sz="1600">
                <a:solidFill>
                  <a:srgbClr val="1E1E1E"/>
                </a:solidFill>
                <a:latin typeface="Arial"/>
                <a:ea typeface="Segoe UI"/>
                <a:cs typeface="Segoe UI"/>
              </a:rPr>
              <a:t> </a:t>
            </a:r>
            <a:r>
              <a:rPr lang="en-US" sz="1600" err="1">
                <a:solidFill>
                  <a:srgbClr val="1E1E1E"/>
                </a:solidFill>
                <a:latin typeface="Arial"/>
                <a:ea typeface="Segoe UI"/>
                <a:cs typeface="Segoe UI"/>
              </a:rPr>
              <a:t>odotetaan</a:t>
            </a:r>
            <a:r>
              <a:rPr lang="en-US" sz="1600">
                <a:solidFill>
                  <a:srgbClr val="1E1E1E"/>
                </a:solidFill>
                <a:latin typeface="Arial"/>
                <a:ea typeface="Segoe UI"/>
                <a:cs typeface="Segoe UI"/>
              </a:rPr>
              <a:t> ja </a:t>
            </a:r>
            <a:r>
              <a:rPr lang="en-US" sz="1600" err="1">
                <a:solidFill>
                  <a:srgbClr val="1E1E1E"/>
                </a:solidFill>
                <a:latin typeface="Arial"/>
                <a:ea typeface="Segoe UI"/>
                <a:cs typeface="Segoe UI"/>
              </a:rPr>
              <a:t>miksi</a:t>
            </a:r>
            <a:r>
              <a:rPr lang="en-US" sz="1600">
                <a:solidFill>
                  <a:srgbClr val="1E1E1E"/>
                </a:solidFill>
                <a:latin typeface="Arial"/>
                <a:ea typeface="Segoe UI"/>
                <a:cs typeface="Segoe UI"/>
              </a:rPr>
              <a:t>                </a:t>
            </a:r>
            <a:r>
              <a:rPr lang="en-US" sz="1600" err="1">
                <a:solidFill>
                  <a:srgbClr val="00B0F0"/>
                </a:solidFill>
                <a:latin typeface="Arial"/>
                <a:ea typeface="Segoe UI"/>
                <a:cs typeface="Segoe UI"/>
              </a:rPr>
              <a:t>kuvat</a:t>
            </a:r>
            <a:r>
              <a:rPr lang="en-US" sz="1600">
                <a:solidFill>
                  <a:srgbClr val="00B0F0"/>
                </a:solidFill>
                <a:latin typeface="Arial"/>
                <a:ea typeface="Segoe UI"/>
                <a:cs typeface="Segoe UI"/>
              </a:rPr>
              <a:t> </a:t>
            </a:r>
            <a:r>
              <a:rPr lang="en-US" sz="1600" u="sng" err="1">
                <a:solidFill>
                  <a:srgbClr val="00B0F0"/>
                </a:solidFill>
                <a:latin typeface="Arial"/>
                <a:ea typeface="Segoe UI"/>
                <a:cs typeface="Segoe UI"/>
              </a:rPr>
              <a:t>muistuttavat</a:t>
            </a:r>
            <a:r>
              <a:rPr lang="en-US" sz="1600" u="sng">
                <a:solidFill>
                  <a:srgbClr val="00B0F0"/>
                </a:solidFill>
                <a:latin typeface="Arial"/>
                <a:ea typeface="Segoe UI"/>
                <a:cs typeface="Segoe UI"/>
              </a:rPr>
              <a:t> </a:t>
            </a:r>
            <a:r>
              <a:rPr lang="en-US" sz="1600">
                <a:solidFill>
                  <a:srgbClr val="00B0F0"/>
                </a:solidFill>
                <a:latin typeface="Arial"/>
                <a:ea typeface="Segoe UI"/>
                <a:cs typeface="Segoe UI"/>
              </a:rPr>
              <a:t>ja </a:t>
            </a:r>
            <a:r>
              <a:rPr lang="en-US" sz="1600" err="1">
                <a:solidFill>
                  <a:srgbClr val="00B0F0"/>
                </a:solidFill>
                <a:latin typeface="Arial"/>
                <a:ea typeface="Segoe UI"/>
                <a:cs typeface="Segoe UI"/>
              </a:rPr>
              <a:t>ohjaavat</a:t>
            </a:r>
            <a:r>
              <a:rPr lang="en-US" sz="1600">
                <a:solidFill>
                  <a:srgbClr val="00B0F0"/>
                </a:solidFill>
                <a:latin typeface="Arial"/>
                <a:ea typeface="Segoe UI"/>
                <a:cs typeface="Segoe UI"/>
              </a:rPr>
              <a:t> </a:t>
            </a:r>
            <a:r>
              <a:rPr lang="en-US" sz="1600" err="1">
                <a:solidFill>
                  <a:srgbClr val="00B0F0"/>
                </a:solidFill>
                <a:latin typeface="Arial"/>
                <a:ea typeface="Segoe UI"/>
                <a:cs typeface="Segoe UI"/>
              </a:rPr>
              <a:t>apuna</a:t>
            </a:r>
            <a:endParaRPr lang="en-US" sz="1600">
              <a:solidFill>
                <a:srgbClr val="00B0F0"/>
              </a:solidFill>
              <a:latin typeface="Arial"/>
              <a:ea typeface="Segoe UI"/>
              <a:cs typeface="Segoe UI"/>
            </a:endParaRPr>
          </a:p>
          <a:p>
            <a:pPr marL="285750" indent="-285750">
              <a:buFont typeface="Arial"/>
              <a:buChar char="•"/>
            </a:pPr>
            <a:endParaRPr lang="en-US" sz="1600">
              <a:solidFill>
                <a:srgbClr val="00B0F0"/>
              </a:solidFill>
              <a:latin typeface="Arial"/>
              <a:cs typeface="Segoe UI"/>
            </a:endParaRPr>
          </a:p>
          <a:p>
            <a:pPr marL="285750" indent="-285750">
              <a:buFont typeface="Arial"/>
              <a:buChar char="•"/>
            </a:pPr>
            <a:r>
              <a:rPr lang="en-US" sz="1600" err="1">
                <a:solidFill>
                  <a:srgbClr val="1E1E1E"/>
                </a:solidFill>
                <a:latin typeface="Arial"/>
                <a:cs typeface="Segoe UI"/>
              </a:rPr>
              <a:t>Toiminnan</a:t>
            </a:r>
            <a:r>
              <a:rPr lang="en-US" sz="1600">
                <a:solidFill>
                  <a:srgbClr val="1E1E1E"/>
                </a:solidFill>
                <a:latin typeface="Arial"/>
                <a:cs typeface="Segoe UI"/>
              </a:rPr>
              <a:t> </a:t>
            </a:r>
            <a:r>
              <a:rPr lang="en-US" sz="1600" err="1">
                <a:solidFill>
                  <a:srgbClr val="1E1E1E"/>
                </a:solidFill>
                <a:latin typeface="Arial"/>
                <a:cs typeface="Segoe UI"/>
              </a:rPr>
              <a:t>sisällössä</a:t>
            </a:r>
            <a:r>
              <a:rPr lang="en-US" sz="1600">
                <a:solidFill>
                  <a:srgbClr val="1E1E1E"/>
                </a:solidFill>
                <a:latin typeface="Arial"/>
                <a:cs typeface="Segoe UI"/>
              </a:rPr>
              <a:t> ja </a:t>
            </a:r>
            <a:r>
              <a:rPr lang="en-US" sz="1600" err="1">
                <a:solidFill>
                  <a:srgbClr val="1E1E1E"/>
                </a:solidFill>
                <a:latin typeface="Arial"/>
                <a:cs typeface="Segoe UI"/>
              </a:rPr>
              <a:t>kestossa</a:t>
            </a:r>
            <a:r>
              <a:rPr lang="en-US" sz="1600">
                <a:solidFill>
                  <a:srgbClr val="1E1E1E"/>
                </a:solidFill>
                <a:latin typeface="Arial"/>
                <a:cs typeface="Segoe UI"/>
              </a:rPr>
              <a:t> on </a:t>
            </a:r>
            <a:r>
              <a:rPr lang="en-US" sz="1600" err="1">
                <a:solidFill>
                  <a:srgbClr val="1E1E1E"/>
                </a:solidFill>
                <a:latin typeface="Arial"/>
                <a:cs typeface="Segoe UI"/>
              </a:rPr>
              <a:t>huomioitu</a:t>
            </a:r>
            <a:r>
              <a:rPr lang="en-US" sz="1600">
                <a:solidFill>
                  <a:srgbClr val="1E1E1E"/>
                </a:solidFill>
                <a:latin typeface="Arial"/>
                <a:cs typeface="Segoe UI"/>
              </a:rPr>
              <a:t> </a:t>
            </a:r>
            <a:r>
              <a:rPr lang="en-US" sz="1600" err="1">
                <a:solidFill>
                  <a:srgbClr val="1E1E1E"/>
                </a:solidFill>
                <a:latin typeface="Arial"/>
                <a:cs typeface="Segoe UI"/>
              </a:rPr>
              <a:t>lasten</a:t>
            </a:r>
            <a:r>
              <a:rPr lang="en-US" sz="1600">
                <a:solidFill>
                  <a:srgbClr val="1E1E1E"/>
                </a:solidFill>
                <a:latin typeface="Arial"/>
                <a:cs typeface="Segoe UI"/>
              </a:rPr>
              <a:t> </a:t>
            </a:r>
            <a:r>
              <a:rPr lang="en-US" sz="1600" err="1">
                <a:solidFill>
                  <a:srgbClr val="1E1E1E"/>
                </a:solidFill>
                <a:latin typeface="Arial"/>
                <a:cs typeface="Segoe UI"/>
              </a:rPr>
              <a:t>ikä</a:t>
            </a:r>
            <a:r>
              <a:rPr lang="en-US" sz="1600">
                <a:solidFill>
                  <a:srgbClr val="1E1E1E"/>
                </a:solidFill>
                <a:latin typeface="Arial"/>
                <a:cs typeface="Segoe UI"/>
              </a:rPr>
              <a:t>- ja </a:t>
            </a:r>
            <a:r>
              <a:rPr lang="en-US" sz="1600" err="1">
                <a:solidFill>
                  <a:srgbClr val="1E1E1E"/>
                </a:solidFill>
                <a:latin typeface="Arial"/>
                <a:cs typeface="Segoe UI"/>
              </a:rPr>
              <a:t>kehitystaso</a:t>
            </a:r>
            <a:r>
              <a:rPr lang="en-US" sz="1600">
                <a:solidFill>
                  <a:srgbClr val="1E1E1E"/>
                </a:solidFill>
                <a:latin typeface="Arial"/>
                <a:cs typeface="Segoe UI"/>
              </a:rPr>
              <a:t>             </a:t>
            </a:r>
            <a:r>
              <a:rPr lang="en-US" sz="1600">
                <a:solidFill>
                  <a:srgbClr val="00B0F0"/>
                </a:solidFill>
                <a:latin typeface="Arial"/>
                <a:cs typeface="Segoe UI"/>
              </a:rPr>
              <a:t> </a:t>
            </a:r>
            <a:r>
              <a:rPr lang="en-US" sz="1600" err="1">
                <a:solidFill>
                  <a:srgbClr val="00B0F0"/>
                </a:solidFill>
                <a:latin typeface="Arial"/>
                <a:cs typeface="Segoe UI"/>
              </a:rPr>
              <a:t>ruokahetki</a:t>
            </a:r>
            <a:r>
              <a:rPr lang="en-US" sz="1600">
                <a:solidFill>
                  <a:srgbClr val="00B0F0"/>
                </a:solidFill>
                <a:latin typeface="Arial"/>
                <a:cs typeface="Segoe UI"/>
              </a:rPr>
              <a:t> on </a:t>
            </a:r>
            <a:r>
              <a:rPr lang="en-US" sz="1600" err="1">
                <a:solidFill>
                  <a:srgbClr val="00B0F0"/>
                </a:solidFill>
                <a:latin typeface="Arial"/>
                <a:cs typeface="Segoe UI"/>
              </a:rPr>
              <a:t>myös</a:t>
            </a:r>
            <a:r>
              <a:rPr lang="en-US" sz="1600">
                <a:solidFill>
                  <a:srgbClr val="00B0F0"/>
                </a:solidFill>
                <a:latin typeface="Arial"/>
                <a:cs typeface="Segoe UI"/>
              </a:rPr>
              <a:t> </a:t>
            </a:r>
            <a:r>
              <a:rPr lang="en-US" sz="1600" err="1">
                <a:solidFill>
                  <a:srgbClr val="00B0F0"/>
                </a:solidFill>
                <a:latin typeface="Arial"/>
                <a:cs typeface="Segoe UI"/>
              </a:rPr>
              <a:t>tunnehetki</a:t>
            </a:r>
            <a:endParaRPr lang="en-US" sz="1600">
              <a:solidFill>
                <a:srgbClr val="00B0F0"/>
              </a:solidFill>
              <a:latin typeface="Arial"/>
              <a:cs typeface="Segoe UI"/>
            </a:endParaRPr>
          </a:p>
          <a:p>
            <a:pPr marL="285750" indent="-285750">
              <a:buFont typeface="Arial"/>
              <a:buChar char="•"/>
            </a:pPr>
            <a:endParaRPr lang="en-US" sz="1600">
              <a:solidFill>
                <a:srgbClr val="1E1E1E"/>
              </a:solidFill>
              <a:latin typeface="Arial"/>
              <a:cs typeface="Segoe UI"/>
            </a:endParaRPr>
          </a:p>
          <a:p>
            <a:pPr marL="285750" indent="-285750">
              <a:buFont typeface="Arial"/>
              <a:buChar char="•"/>
            </a:pPr>
            <a:r>
              <a:rPr lang="en-US" sz="1600" err="1">
                <a:solidFill>
                  <a:srgbClr val="1E1E1E"/>
                </a:solidFill>
                <a:latin typeface="Arial"/>
                <a:cs typeface="Segoe UI"/>
              </a:rPr>
              <a:t>Lapsille</a:t>
            </a:r>
            <a:r>
              <a:rPr lang="en-US" sz="1600">
                <a:solidFill>
                  <a:srgbClr val="1E1E1E"/>
                </a:solidFill>
                <a:latin typeface="Arial"/>
                <a:cs typeface="Segoe UI"/>
              </a:rPr>
              <a:t> </a:t>
            </a:r>
            <a:r>
              <a:rPr lang="en-US" sz="1600" err="1">
                <a:solidFill>
                  <a:srgbClr val="1E1E1E"/>
                </a:solidFill>
                <a:latin typeface="Arial"/>
                <a:cs typeface="Segoe UI"/>
              </a:rPr>
              <a:t>tarjotaan</a:t>
            </a:r>
            <a:r>
              <a:rPr lang="en-US" sz="1600">
                <a:solidFill>
                  <a:srgbClr val="1E1E1E"/>
                </a:solidFill>
                <a:latin typeface="Arial"/>
                <a:cs typeface="Segoe UI"/>
              </a:rPr>
              <a:t> </a:t>
            </a:r>
            <a:r>
              <a:rPr lang="en-US" sz="1600" err="1">
                <a:solidFill>
                  <a:srgbClr val="1E1E1E"/>
                </a:solidFill>
                <a:latin typeface="Arial"/>
                <a:cs typeface="Segoe UI"/>
              </a:rPr>
              <a:t>mahdollisuuksia</a:t>
            </a:r>
            <a:r>
              <a:rPr lang="en-US" sz="1600">
                <a:solidFill>
                  <a:srgbClr val="1E1E1E"/>
                </a:solidFill>
                <a:latin typeface="Arial"/>
                <a:cs typeface="Segoe UI"/>
              </a:rPr>
              <a:t> </a:t>
            </a:r>
            <a:r>
              <a:rPr lang="en-US" sz="1600" err="1">
                <a:solidFill>
                  <a:srgbClr val="1E1E1E"/>
                </a:solidFill>
                <a:latin typeface="Arial"/>
                <a:cs typeface="Segoe UI"/>
              </a:rPr>
              <a:t>tehdä</a:t>
            </a:r>
            <a:r>
              <a:rPr lang="en-US" sz="1600">
                <a:solidFill>
                  <a:srgbClr val="1E1E1E"/>
                </a:solidFill>
                <a:latin typeface="Arial"/>
                <a:cs typeface="Segoe UI"/>
              </a:rPr>
              <a:t> </a:t>
            </a:r>
            <a:r>
              <a:rPr lang="en-US" sz="1600" err="1">
                <a:solidFill>
                  <a:srgbClr val="1E1E1E"/>
                </a:solidFill>
                <a:latin typeface="Arial"/>
                <a:cs typeface="Segoe UI"/>
              </a:rPr>
              <a:t>itse</a:t>
            </a:r>
            <a:r>
              <a:rPr lang="en-US" sz="1600">
                <a:solidFill>
                  <a:srgbClr val="1E1E1E"/>
                </a:solidFill>
                <a:latin typeface="Arial"/>
                <a:cs typeface="Segoe UI"/>
              </a:rPr>
              <a:t> </a:t>
            </a:r>
            <a:r>
              <a:rPr lang="en-US" sz="1600" err="1">
                <a:solidFill>
                  <a:srgbClr val="1E1E1E"/>
                </a:solidFill>
                <a:latin typeface="Arial"/>
                <a:cs typeface="Segoe UI"/>
              </a:rPr>
              <a:t>päätöksiä</a:t>
            </a:r>
            <a:r>
              <a:rPr lang="en-US" sz="1600">
                <a:solidFill>
                  <a:srgbClr val="1E1E1E"/>
                </a:solidFill>
                <a:latin typeface="Arial"/>
                <a:cs typeface="Segoe UI"/>
              </a:rPr>
              <a:t> ja </a:t>
            </a:r>
            <a:r>
              <a:rPr lang="en-US" sz="1600" err="1">
                <a:solidFill>
                  <a:srgbClr val="1E1E1E"/>
                </a:solidFill>
                <a:latin typeface="Arial"/>
                <a:cs typeface="Segoe UI"/>
              </a:rPr>
              <a:t>valintoja</a:t>
            </a:r>
            <a:r>
              <a:rPr lang="en-US" sz="1600">
                <a:solidFill>
                  <a:srgbClr val="1E1E1E"/>
                </a:solidFill>
                <a:latin typeface="Arial"/>
                <a:cs typeface="Segoe UI"/>
              </a:rPr>
              <a:t> </a:t>
            </a:r>
            <a:r>
              <a:rPr lang="en-US" sz="1600" err="1">
                <a:solidFill>
                  <a:srgbClr val="1E1E1E"/>
                </a:solidFill>
                <a:latin typeface="Arial"/>
                <a:cs typeface="Segoe UI"/>
              </a:rPr>
              <a:t>itseään</a:t>
            </a:r>
            <a:r>
              <a:rPr lang="en-US" sz="1600">
                <a:solidFill>
                  <a:srgbClr val="1E1E1E"/>
                </a:solidFill>
                <a:latin typeface="Arial"/>
                <a:cs typeface="Segoe UI"/>
              </a:rPr>
              <a:t> </a:t>
            </a:r>
            <a:r>
              <a:rPr lang="en-US" sz="1600" err="1">
                <a:solidFill>
                  <a:srgbClr val="1E1E1E"/>
                </a:solidFill>
                <a:latin typeface="Arial"/>
                <a:cs typeface="Segoe UI"/>
              </a:rPr>
              <a:t>koskevissa</a:t>
            </a:r>
            <a:r>
              <a:rPr lang="en-US" sz="1600">
                <a:solidFill>
                  <a:srgbClr val="1E1E1E"/>
                </a:solidFill>
                <a:latin typeface="Arial"/>
                <a:cs typeface="Segoe UI"/>
              </a:rPr>
              <a:t> </a:t>
            </a:r>
            <a:r>
              <a:rPr lang="en-US" sz="1600" err="1">
                <a:solidFill>
                  <a:srgbClr val="1E1E1E"/>
                </a:solidFill>
                <a:latin typeface="Arial"/>
                <a:cs typeface="Segoe UI"/>
              </a:rPr>
              <a:t>asioissa</a:t>
            </a:r>
            <a:r>
              <a:rPr lang="en-US" sz="1600">
                <a:solidFill>
                  <a:srgbClr val="1E1E1E"/>
                </a:solidFill>
                <a:latin typeface="Arial"/>
                <a:cs typeface="Segoe UI"/>
              </a:rPr>
              <a:t>              </a:t>
            </a:r>
            <a:r>
              <a:rPr lang="en-US" sz="1600" err="1">
                <a:solidFill>
                  <a:srgbClr val="00B0F0"/>
                </a:solidFill>
                <a:latin typeface="Arial"/>
                <a:cs typeface="Segoe UI"/>
              </a:rPr>
              <a:t>pyritään</a:t>
            </a:r>
            <a:r>
              <a:rPr lang="en-US" sz="1600">
                <a:solidFill>
                  <a:srgbClr val="00B0F0"/>
                </a:solidFill>
                <a:latin typeface="Arial"/>
                <a:cs typeface="Segoe UI"/>
              </a:rPr>
              <a:t> </a:t>
            </a:r>
            <a:r>
              <a:rPr lang="en-US" sz="1600" err="1">
                <a:solidFill>
                  <a:srgbClr val="00B0F0"/>
                </a:solidFill>
                <a:latin typeface="Arial"/>
                <a:cs typeface="Segoe UI"/>
              </a:rPr>
              <a:t>siihen</a:t>
            </a:r>
            <a:r>
              <a:rPr lang="en-US" sz="1600">
                <a:solidFill>
                  <a:srgbClr val="00B0F0"/>
                </a:solidFill>
                <a:latin typeface="Arial"/>
                <a:cs typeface="Segoe UI"/>
              </a:rPr>
              <a:t>,</a:t>
            </a:r>
          </a:p>
          <a:p>
            <a:pPr marL="285750" indent="-285750">
              <a:buFont typeface="Arial"/>
              <a:buChar char="•"/>
            </a:pPr>
            <a:r>
              <a:rPr lang="en-US" sz="1600">
                <a:solidFill>
                  <a:srgbClr val="00B0F0"/>
                </a:solidFill>
                <a:latin typeface="Arial"/>
                <a:cs typeface="Segoe UI"/>
              </a:rPr>
              <a:t> </a:t>
            </a:r>
            <a:r>
              <a:rPr lang="en-US" sz="1600" err="1">
                <a:solidFill>
                  <a:srgbClr val="00B0F0"/>
                </a:solidFill>
                <a:latin typeface="Arial"/>
                <a:cs typeface="Segoe UI"/>
              </a:rPr>
              <a:t>että</a:t>
            </a:r>
            <a:r>
              <a:rPr lang="en-US" sz="1600">
                <a:solidFill>
                  <a:srgbClr val="00B0F0"/>
                </a:solidFill>
                <a:latin typeface="Arial"/>
                <a:cs typeface="Segoe UI"/>
              </a:rPr>
              <a:t> </a:t>
            </a:r>
            <a:r>
              <a:rPr lang="en-US" sz="1600" err="1">
                <a:solidFill>
                  <a:srgbClr val="00B0F0"/>
                </a:solidFill>
                <a:latin typeface="Arial"/>
                <a:cs typeface="Segoe UI"/>
              </a:rPr>
              <a:t>tulkintamme</a:t>
            </a:r>
            <a:r>
              <a:rPr lang="en-US" sz="1600">
                <a:solidFill>
                  <a:srgbClr val="00B0F0"/>
                </a:solidFill>
                <a:latin typeface="Arial"/>
                <a:cs typeface="Segoe UI"/>
              </a:rPr>
              <a:t> on </a:t>
            </a:r>
            <a:r>
              <a:rPr lang="en-US" sz="1600" err="1">
                <a:solidFill>
                  <a:srgbClr val="00B0F0"/>
                </a:solidFill>
                <a:latin typeface="Arial"/>
                <a:cs typeface="Segoe UI"/>
              </a:rPr>
              <a:t>oikea</a:t>
            </a:r>
            <a:r>
              <a:rPr lang="en-US" sz="1600">
                <a:solidFill>
                  <a:srgbClr val="00B0F0"/>
                </a:solidFill>
                <a:latin typeface="Arial"/>
                <a:cs typeface="Segoe UI"/>
              </a:rPr>
              <a:t> (</a:t>
            </a:r>
            <a:r>
              <a:rPr lang="en-US" sz="1600" err="1">
                <a:solidFill>
                  <a:srgbClr val="00B0F0"/>
                </a:solidFill>
                <a:latin typeface="Arial"/>
                <a:cs typeface="Segoe UI"/>
              </a:rPr>
              <a:t>kuvatuki</a:t>
            </a:r>
            <a:r>
              <a:rPr lang="en-US" sz="1600">
                <a:solidFill>
                  <a:srgbClr val="00B0F0"/>
                </a:solidFill>
                <a:latin typeface="Arial"/>
                <a:cs typeface="Segoe UI"/>
              </a:rPr>
              <a:t>, </a:t>
            </a:r>
            <a:r>
              <a:rPr lang="en-US" sz="1600" err="1">
                <a:solidFill>
                  <a:srgbClr val="00B0F0"/>
                </a:solidFill>
                <a:latin typeface="Arial"/>
                <a:cs typeface="Segoe UI"/>
              </a:rPr>
              <a:t>vanhemman</a:t>
            </a:r>
            <a:r>
              <a:rPr lang="en-US" sz="1600">
                <a:solidFill>
                  <a:srgbClr val="00B0F0"/>
                </a:solidFill>
                <a:latin typeface="Arial"/>
                <a:cs typeface="Segoe UI"/>
              </a:rPr>
              <a:t> </a:t>
            </a:r>
            <a:r>
              <a:rPr lang="en-US" sz="1600" err="1">
                <a:solidFill>
                  <a:srgbClr val="00B0F0"/>
                </a:solidFill>
                <a:latin typeface="Arial"/>
                <a:cs typeface="Segoe UI"/>
              </a:rPr>
              <a:t>kuuleminen</a:t>
            </a:r>
            <a:r>
              <a:rPr lang="en-US" sz="1600">
                <a:solidFill>
                  <a:srgbClr val="00B0F0"/>
                </a:solidFill>
                <a:latin typeface="Arial"/>
                <a:cs typeface="Segoe UI"/>
              </a:rPr>
              <a:t>)</a:t>
            </a:r>
          </a:p>
          <a:p>
            <a:pPr marL="285750" indent="-285750">
              <a:buFont typeface="Arial"/>
              <a:buChar char="•"/>
            </a:pPr>
            <a:endParaRPr lang="en-US" sz="1600">
              <a:solidFill>
                <a:srgbClr val="00B0F0"/>
              </a:solidFill>
              <a:latin typeface="Arial"/>
              <a:cs typeface="Segoe UI"/>
            </a:endParaRPr>
          </a:p>
          <a:p>
            <a:pPr marL="285750" indent="-285750">
              <a:buFont typeface="Arial"/>
              <a:buChar char="•"/>
            </a:pPr>
            <a:r>
              <a:rPr lang="en-US" sz="1600" err="1">
                <a:solidFill>
                  <a:srgbClr val="1E1E1E"/>
                </a:solidFill>
                <a:latin typeface="Arial"/>
                <a:cs typeface="Segoe UI"/>
              </a:rPr>
              <a:t>Pedagoginen</a:t>
            </a:r>
            <a:r>
              <a:rPr lang="en-US" sz="1600">
                <a:solidFill>
                  <a:srgbClr val="1E1E1E"/>
                </a:solidFill>
                <a:latin typeface="Arial"/>
                <a:cs typeface="Segoe UI"/>
              </a:rPr>
              <a:t> </a:t>
            </a:r>
            <a:r>
              <a:rPr lang="en-US" sz="1600" err="1">
                <a:solidFill>
                  <a:srgbClr val="1E1E1E"/>
                </a:solidFill>
                <a:latin typeface="Arial"/>
                <a:cs typeface="Segoe UI"/>
              </a:rPr>
              <a:t>toiminta</a:t>
            </a:r>
            <a:r>
              <a:rPr lang="en-US" sz="1600">
                <a:solidFill>
                  <a:srgbClr val="1E1E1E"/>
                </a:solidFill>
                <a:latin typeface="Arial"/>
                <a:cs typeface="Segoe UI"/>
              </a:rPr>
              <a:t>; </a:t>
            </a:r>
            <a:r>
              <a:rPr lang="en-US" sz="1600" err="1">
                <a:solidFill>
                  <a:srgbClr val="1E1E1E"/>
                </a:solidFill>
                <a:latin typeface="Arial"/>
                <a:cs typeface="Segoe UI"/>
              </a:rPr>
              <a:t>siirtymä</a:t>
            </a:r>
            <a:r>
              <a:rPr lang="en-US" sz="1600">
                <a:solidFill>
                  <a:srgbClr val="1E1E1E"/>
                </a:solidFill>
                <a:latin typeface="Arial"/>
                <a:cs typeface="Segoe UI"/>
              </a:rPr>
              <a:t>- ja </a:t>
            </a:r>
            <a:r>
              <a:rPr lang="en-US" sz="1600" err="1">
                <a:solidFill>
                  <a:srgbClr val="1E1E1E"/>
                </a:solidFill>
                <a:latin typeface="Arial"/>
                <a:cs typeface="Segoe UI"/>
              </a:rPr>
              <a:t>odottelutilanteet</a:t>
            </a:r>
            <a:r>
              <a:rPr lang="en-US" sz="1600">
                <a:solidFill>
                  <a:srgbClr val="1E1E1E"/>
                </a:solidFill>
                <a:latin typeface="Arial"/>
                <a:cs typeface="Segoe UI"/>
              </a:rPr>
              <a:t> </a:t>
            </a:r>
            <a:r>
              <a:rPr lang="en-US" sz="1600" err="1">
                <a:solidFill>
                  <a:srgbClr val="1E1E1E"/>
                </a:solidFill>
                <a:latin typeface="Arial"/>
                <a:cs typeface="Segoe UI"/>
              </a:rPr>
              <a:t>suunnitellaan</a:t>
            </a:r>
            <a:r>
              <a:rPr lang="en-US" sz="1600">
                <a:solidFill>
                  <a:srgbClr val="1E1E1E"/>
                </a:solidFill>
                <a:latin typeface="Arial"/>
                <a:cs typeface="Segoe UI"/>
              </a:rPr>
              <a:t> ja </a:t>
            </a:r>
            <a:r>
              <a:rPr lang="en-US" sz="1600" err="1">
                <a:solidFill>
                  <a:srgbClr val="1E1E1E"/>
                </a:solidFill>
                <a:latin typeface="Arial"/>
                <a:cs typeface="Segoe UI"/>
              </a:rPr>
              <a:t>ennakoidaan</a:t>
            </a:r>
            <a:r>
              <a:rPr lang="en-US" sz="1600">
                <a:solidFill>
                  <a:srgbClr val="1E1E1E"/>
                </a:solidFill>
                <a:latin typeface="Arial"/>
                <a:cs typeface="Segoe UI"/>
              </a:rPr>
              <a:t>             </a:t>
            </a:r>
            <a:r>
              <a:rPr lang="en-US" sz="1600" err="1">
                <a:solidFill>
                  <a:srgbClr val="00B0F0"/>
                </a:solidFill>
                <a:latin typeface="Arial"/>
                <a:cs typeface="Segoe UI"/>
              </a:rPr>
              <a:t>suunnitellaan</a:t>
            </a:r>
            <a:r>
              <a:rPr lang="en-US" sz="1600">
                <a:solidFill>
                  <a:srgbClr val="00B0F0"/>
                </a:solidFill>
                <a:latin typeface="Arial"/>
                <a:cs typeface="Segoe UI"/>
              </a:rPr>
              <a:t>, </a:t>
            </a:r>
            <a:r>
              <a:rPr lang="en-US" sz="1600" err="1">
                <a:solidFill>
                  <a:srgbClr val="00B0F0"/>
                </a:solidFill>
                <a:latin typeface="Arial"/>
                <a:cs typeface="Segoe UI"/>
              </a:rPr>
              <a:t>arvioidaan</a:t>
            </a:r>
            <a:r>
              <a:rPr lang="en-US" sz="1600">
                <a:solidFill>
                  <a:srgbClr val="00B0F0"/>
                </a:solidFill>
                <a:latin typeface="Arial"/>
                <a:cs typeface="Segoe UI"/>
              </a:rPr>
              <a:t> ja </a:t>
            </a:r>
            <a:r>
              <a:rPr lang="en-US" sz="1600" err="1">
                <a:solidFill>
                  <a:srgbClr val="00B0F0"/>
                </a:solidFill>
                <a:latin typeface="Arial"/>
                <a:cs typeface="Segoe UI"/>
              </a:rPr>
              <a:t>parannetaan</a:t>
            </a:r>
            <a:r>
              <a:rPr lang="en-US" sz="1600">
                <a:solidFill>
                  <a:srgbClr val="00B0F0"/>
                </a:solidFill>
                <a:latin typeface="Arial"/>
                <a:cs typeface="Segoe UI"/>
              </a:rPr>
              <a:t>, </a:t>
            </a:r>
            <a:r>
              <a:rPr lang="en-US" sz="1600" err="1">
                <a:solidFill>
                  <a:srgbClr val="00B0F0"/>
                </a:solidFill>
                <a:latin typeface="Arial"/>
                <a:cs typeface="Segoe UI"/>
              </a:rPr>
              <a:t>uskalletaan</a:t>
            </a:r>
            <a:r>
              <a:rPr lang="en-US" sz="1600">
                <a:solidFill>
                  <a:srgbClr val="00B0F0"/>
                </a:solidFill>
                <a:latin typeface="Arial"/>
                <a:cs typeface="Segoe UI"/>
              </a:rPr>
              <a:t> </a:t>
            </a:r>
            <a:r>
              <a:rPr lang="en-US" sz="1600" err="1">
                <a:solidFill>
                  <a:srgbClr val="00B0F0"/>
                </a:solidFill>
                <a:latin typeface="Arial"/>
                <a:cs typeface="Segoe UI"/>
              </a:rPr>
              <a:t>kokeilla</a:t>
            </a:r>
            <a:r>
              <a:rPr lang="en-US" sz="1600">
                <a:solidFill>
                  <a:srgbClr val="00B0F0"/>
                </a:solidFill>
                <a:latin typeface="Arial"/>
                <a:cs typeface="Segoe UI"/>
              </a:rPr>
              <a:t>!</a:t>
            </a:r>
          </a:p>
          <a:p>
            <a:pPr marL="285750" indent="-285750">
              <a:buFont typeface="Arial"/>
              <a:buChar char="•"/>
            </a:pPr>
            <a:endParaRPr lang="en-US" sz="1600">
              <a:solidFill>
                <a:srgbClr val="1E1E1E"/>
              </a:solidFill>
              <a:latin typeface="Arial"/>
              <a:cs typeface="Segoe UI"/>
            </a:endParaRPr>
          </a:p>
          <a:p>
            <a:pPr marL="285750" indent="-285750">
              <a:buFont typeface="Arial"/>
              <a:buChar char="•"/>
            </a:pPr>
            <a:r>
              <a:rPr lang="en-US" sz="1600" err="1">
                <a:solidFill>
                  <a:srgbClr val="1E1E1E"/>
                </a:solidFill>
                <a:latin typeface="Arial"/>
                <a:cs typeface="Segoe UI"/>
              </a:rPr>
              <a:t>Ryhmän</a:t>
            </a:r>
            <a:r>
              <a:rPr lang="en-US" sz="1600">
                <a:solidFill>
                  <a:srgbClr val="1E1E1E"/>
                </a:solidFill>
                <a:latin typeface="Arial"/>
                <a:cs typeface="Segoe UI"/>
              </a:rPr>
              <a:t> </a:t>
            </a:r>
            <a:r>
              <a:rPr lang="en-US" sz="1600" err="1">
                <a:solidFill>
                  <a:srgbClr val="1E1E1E"/>
                </a:solidFill>
                <a:latin typeface="Arial"/>
                <a:cs typeface="Segoe UI"/>
              </a:rPr>
              <a:t>toiminnassa</a:t>
            </a:r>
            <a:r>
              <a:rPr lang="en-US" sz="1600">
                <a:solidFill>
                  <a:srgbClr val="1E1E1E"/>
                </a:solidFill>
                <a:latin typeface="Arial"/>
                <a:cs typeface="Segoe UI"/>
              </a:rPr>
              <a:t> on </a:t>
            </a:r>
            <a:r>
              <a:rPr lang="en-US" sz="1600" err="1">
                <a:solidFill>
                  <a:srgbClr val="1E1E1E"/>
                </a:solidFill>
                <a:latin typeface="Arial"/>
                <a:cs typeface="Segoe UI"/>
              </a:rPr>
              <a:t>huomioitu</a:t>
            </a:r>
            <a:r>
              <a:rPr lang="en-US" sz="1600">
                <a:solidFill>
                  <a:srgbClr val="1E1E1E"/>
                </a:solidFill>
                <a:latin typeface="Arial"/>
                <a:cs typeface="Segoe UI"/>
              </a:rPr>
              <a:t> </a:t>
            </a:r>
            <a:r>
              <a:rPr lang="en-US" sz="1600" err="1">
                <a:solidFill>
                  <a:srgbClr val="1E1E1E"/>
                </a:solidFill>
                <a:latin typeface="Arial"/>
                <a:cs typeface="Segoe UI"/>
              </a:rPr>
              <a:t>lasten</a:t>
            </a:r>
            <a:r>
              <a:rPr lang="en-US" sz="1600">
                <a:solidFill>
                  <a:srgbClr val="1E1E1E"/>
                </a:solidFill>
                <a:latin typeface="Arial"/>
                <a:cs typeface="Segoe UI"/>
              </a:rPr>
              <a:t> </a:t>
            </a:r>
            <a:r>
              <a:rPr lang="en-US" sz="1600" err="1">
                <a:solidFill>
                  <a:srgbClr val="1E1E1E"/>
                </a:solidFill>
                <a:latin typeface="Arial"/>
                <a:cs typeface="Segoe UI"/>
              </a:rPr>
              <a:t>tarpeet</a:t>
            </a:r>
            <a:r>
              <a:rPr lang="en-US" sz="1600">
                <a:solidFill>
                  <a:srgbClr val="1E1E1E"/>
                </a:solidFill>
                <a:latin typeface="Arial"/>
                <a:cs typeface="Segoe UI"/>
              </a:rPr>
              <a:t> ja </a:t>
            </a:r>
            <a:r>
              <a:rPr lang="en-US" sz="1600" err="1">
                <a:solidFill>
                  <a:srgbClr val="1E1E1E"/>
                </a:solidFill>
                <a:latin typeface="Arial"/>
                <a:cs typeface="Segoe UI"/>
              </a:rPr>
              <a:t>mielenkiinnon</a:t>
            </a:r>
            <a:r>
              <a:rPr lang="en-US" sz="1600">
                <a:solidFill>
                  <a:srgbClr val="1E1E1E"/>
                </a:solidFill>
                <a:latin typeface="Arial"/>
                <a:cs typeface="Segoe UI"/>
              </a:rPr>
              <a:t> </a:t>
            </a:r>
            <a:r>
              <a:rPr lang="en-US" sz="1600" err="1">
                <a:solidFill>
                  <a:srgbClr val="1E1E1E"/>
                </a:solidFill>
                <a:latin typeface="Arial"/>
                <a:cs typeface="Segoe UI"/>
              </a:rPr>
              <a:t>kohteet</a:t>
            </a:r>
            <a:r>
              <a:rPr lang="en-US" sz="1600">
                <a:solidFill>
                  <a:srgbClr val="1E1E1E"/>
                </a:solidFill>
                <a:latin typeface="Arial"/>
                <a:cs typeface="Segoe UI"/>
              </a:rPr>
              <a:t>           </a:t>
            </a:r>
            <a:r>
              <a:rPr lang="en-US" sz="1600">
                <a:solidFill>
                  <a:srgbClr val="00B0F0"/>
                </a:solidFill>
                <a:latin typeface="Arial"/>
                <a:cs typeface="Segoe UI"/>
              </a:rPr>
              <a:t> </a:t>
            </a:r>
            <a:r>
              <a:rPr lang="en-US" sz="1600" err="1">
                <a:solidFill>
                  <a:srgbClr val="00B0F0"/>
                </a:solidFill>
                <a:latin typeface="Arial"/>
                <a:cs typeface="Segoe UI"/>
              </a:rPr>
              <a:t>ruokapöytäkeskustelut</a:t>
            </a:r>
            <a:r>
              <a:rPr lang="en-US" sz="1600">
                <a:solidFill>
                  <a:srgbClr val="00B0F0"/>
                </a:solidFill>
                <a:latin typeface="Arial"/>
                <a:cs typeface="Segoe UI"/>
              </a:rPr>
              <a:t>                             </a:t>
            </a:r>
            <a:r>
              <a:rPr lang="en-US" sz="1600" err="1">
                <a:solidFill>
                  <a:srgbClr val="00B0F0"/>
                </a:solidFill>
                <a:latin typeface="Arial"/>
                <a:cs typeface="Segoe UI"/>
              </a:rPr>
              <a:t>yhteiset</a:t>
            </a:r>
            <a:r>
              <a:rPr lang="en-US" sz="1600">
                <a:solidFill>
                  <a:srgbClr val="00B0F0"/>
                </a:solidFill>
                <a:latin typeface="Arial"/>
                <a:cs typeface="Segoe UI"/>
              </a:rPr>
              <a:t> </a:t>
            </a:r>
            <a:r>
              <a:rPr lang="en-US" sz="1600" err="1">
                <a:solidFill>
                  <a:srgbClr val="00B0F0"/>
                </a:solidFill>
                <a:latin typeface="Arial"/>
                <a:cs typeface="Segoe UI"/>
              </a:rPr>
              <a:t>ihmettelyt</a:t>
            </a:r>
            <a:endParaRPr lang="en-US" sz="1600">
              <a:solidFill>
                <a:srgbClr val="00B0F0"/>
              </a:solidFill>
              <a:latin typeface="Arial"/>
              <a:cs typeface="Segoe UI"/>
            </a:endParaRPr>
          </a:p>
          <a:p>
            <a:pPr marL="285750" indent="-285750">
              <a:buFont typeface="Arial"/>
              <a:buChar char="•"/>
            </a:pPr>
            <a:endParaRPr lang="en-US" sz="1600">
              <a:solidFill>
                <a:srgbClr val="1E1E1E"/>
              </a:solidFill>
              <a:latin typeface="Arial"/>
              <a:cs typeface="Segoe UI"/>
            </a:endParaRPr>
          </a:p>
          <a:p>
            <a:pPr marL="285750" indent="-285750">
              <a:buFont typeface="Arial"/>
              <a:buChar char="•"/>
            </a:pPr>
            <a:endParaRPr lang="en-US">
              <a:solidFill>
                <a:srgbClr val="1E1E1E"/>
              </a:solidFill>
              <a:latin typeface="Segoe UI"/>
              <a:cs typeface="Segoe UI"/>
            </a:endParaRPr>
          </a:p>
          <a:p>
            <a:pPr marL="285750" indent="-285750">
              <a:buFont typeface="Arial"/>
              <a:buChar char="•"/>
            </a:pPr>
            <a:endParaRPr lang="en-US" sz="1600">
              <a:solidFill>
                <a:srgbClr val="1E1E1E"/>
              </a:solidFill>
              <a:latin typeface="Arial"/>
              <a:cs typeface="Segoe UI"/>
            </a:endParaRPr>
          </a:p>
          <a:p>
            <a:pPr marL="285750" indent="-285750">
              <a:buFont typeface="Arial"/>
              <a:buChar char="•"/>
            </a:pPr>
            <a:endParaRPr lang="en-US" sz="1600">
              <a:solidFill>
                <a:srgbClr val="1E1E1E"/>
              </a:solidFill>
              <a:latin typeface="Arial"/>
              <a:cs typeface="Segoe UI"/>
            </a:endParaRPr>
          </a:p>
          <a:p>
            <a:pPr marL="285750" indent="-285750">
              <a:buFont typeface="Arial"/>
              <a:buChar char="•"/>
            </a:pPr>
            <a:endParaRPr lang="fi-FI" sz="1600">
              <a:latin typeface="Arial"/>
              <a:cs typeface="Arial"/>
            </a:endParaRPr>
          </a:p>
        </p:txBody>
      </p:sp>
      <p:pic>
        <p:nvPicPr>
          <p:cNvPr id="6" name="Kuva 6">
            <a:extLst>
              <a:ext uri="{FF2B5EF4-FFF2-40B4-BE49-F238E27FC236}">
                <a16:creationId xmlns:a16="http://schemas.microsoft.com/office/drawing/2014/main" id="{A64CC979-DFBA-B03B-795F-E737A819898E}"/>
              </a:ext>
            </a:extLst>
          </p:cNvPr>
          <p:cNvPicPr>
            <a:picLocks noChangeAspect="1"/>
          </p:cNvPicPr>
          <p:nvPr/>
        </p:nvPicPr>
        <p:blipFill>
          <a:blip r:embed="rId2"/>
          <a:stretch>
            <a:fillRect/>
          </a:stretch>
        </p:blipFill>
        <p:spPr>
          <a:xfrm>
            <a:off x="8210020" y="1194009"/>
            <a:ext cx="897154" cy="750788"/>
          </a:xfrm>
          <a:prstGeom prst="rect">
            <a:avLst/>
          </a:prstGeom>
        </p:spPr>
      </p:pic>
      <p:pic>
        <p:nvPicPr>
          <p:cNvPr id="9" name="Kuva 9" descr="Kuva, joka sisältää kohteen teksti&#10;&#10;Kuvaus luotu automaattisesti">
            <a:extLst>
              <a:ext uri="{FF2B5EF4-FFF2-40B4-BE49-F238E27FC236}">
                <a16:creationId xmlns:a16="http://schemas.microsoft.com/office/drawing/2014/main" id="{507A9C5F-A961-3EA7-3008-06B3492B943B}"/>
              </a:ext>
            </a:extLst>
          </p:cNvPr>
          <p:cNvPicPr>
            <a:picLocks noGrp="1" noChangeAspect="1"/>
          </p:cNvPicPr>
          <p:nvPr>
            <p:ph idx="1"/>
          </p:nvPr>
        </p:nvPicPr>
        <p:blipFill>
          <a:blip r:embed="rId3"/>
          <a:stretch>
            <a:fillRect/>
          </a:stretch>
        </p:blipFill>
        <p:spPr>
          <a:xfrm>
            <a:off x="520537" y="943719"/>
            <a:ext cx="2483736" cy="1090104"/>
          </a:xfrm>
        </p:spPr>
      </p:pic>
      <p:sp>
        <p:nvSpPr>
          <p:cNvPr id="4" name="Nuoli: Oikea 3">
            <a:extLst>
              <a:ext uri="{FF2B5EF4-FFF2-40B4-BE49-F238E27FC236}">
                <a16:creationId xmlns:a16="http://schemas.microsoft.com/office/drawing/2014/main" id="{74C3C980-9EB4-A778-F7F3-ECB9093DBBCE}"/>
              </a:ext>
            </a:extLst>
          </p:cNvPr>
          <p:cNvSpPr/>
          <p:nvPr/>
        </p:nvSpPr>
        <p:spPr>
          <a:xfrm>
            <a:off x="9332130" y="4287351"/>
            <a:ext cx="555075" cy="2212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Nuoli: Oikea 7">
            <a:extLst>
              <a:ext uri="{FF2B5EF4-FFF2-40B4-BE49-F238E27FC236}">
                <a16:creationId xmlns:a16="http://schemas.microsoft.com/office/drawing/2014/main" id="{18110C03-9DD8-1D6D-D7A3-DA862290767E}"/>
              </a:ext>
            </a:extLst>
          </p:cNvPr>
          <p:cNvSpPr/>
          <p:nvPr/>
        </p:nvSpPr>
        <p:spPr>
          <a:xfrm>
            <a:off x="7271907" y="3798166"/>
            <a:ext cx="555075" cy="2212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Oikea 10">
            <a:extLst>
              <a:ext uri="{FF2B5EF4-FFF2-40B4-BE49-F238E27FC236}">
                <a16:creationId xmlns:a16="http://schemas.microsoft.com/office/drawing/2014/main" id="{B6309E42-AEC6-B9E8-099E-62E2998BA657}"/>
              </a:ext>
            </a:extLst>
          </p:cNvPr>
          <p:cNvSpPr/>
          <p:nvPr/>
        </p:nvSpPr>
        <p:spPr>
          <a:xfrm>
            <a:off x="8099759" y="5030536"/>
            <a:ext cx="555075" cy="2212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Nuoli: Oikea 12">
            <a:extLst>
              <a:ext uri="{FF2B5EF4-FFF2-40B4-BE49-F238E27FC236}">
                <a16:creationId xmlns:a16="http://schemas.microsoft.com/office/drawing/2014/main" id="{CA79DD17-AAFF-BC34-BD7A-798AE20DE106}"/>
              </a:ext>
            </a:extLst>
          </p:cNvPr>
          <p:cNvSpPr/>
          <p:nvPr/>
        </p:nvSpPr>
        <p:spPr>
          <a:xfrm>
            <a:off x="761981" y="3318388"/>
            <a:ext cx="555075" cy="2212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Nuoli: Oikea 14">
            <a:extLst>
              <a:ext uri="{FF2B5EF4-FFF2-40B4-BE49-F238E27FC236}">
                <a16:creationId xmlns:a16="http://schemas.microsoft.com/office/drawing/2014/main" id="{A451387D-325F-B4A2-3D24-6BBDE1A3FA3F}"/>
              </a:ext>
            </a:extLst>
          </p:cNvPr>
          <p:cNvSpPr/>
          <p:nvPr/>
        </p:nvSpPr>
        <p:spPr>
          <a:xfrm>
            <a:off x="7149610" y="2302388"/>
            <a:ext cx="555075" cy="2212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Nuoli: Oikea 16">
            <a:extLst>
              <a:ext uri="{FF2B5EF4-FFF2-40B4-BE49-F238E27FC236}">
                <a16:creationId xmlns:a16="http://schemas.microsoft.com/office/drawing/2014/main" id="{36E9CA7F-F071-18A5-2D62-260D6F345B7D}"/>
              </a:ext>
            </a:extLst>
          </p:cNvPr>
          <p:cNvSpPr/>
          <p:nvPr/>
        </p:nvSpPr>
        <p:spPr>
          <a:xfrm>
            <a:off x="7460055" y="5736092"/>
            <a:ext cx="555075" cy="2212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8" name="Kuva 18">
            <a:extLst>
              <a:ext uri="{FF2B5EF4-FFF2-40B4-BE49-F238E27FC236}">
                <a16:creationId xmlns:a16="http://schemas.microsoft.com/office/drawing/2014/main" id="{F710DD2F-3C0D-2FEF-0785-F8DD12A9E20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33659" y="5319315"/>
            <a:ext cx="965200" cy="753741"/>
          </a:xfrm>
          <a:prstGeom prst="rect">
            <a:avLst/>
          </a:prstGeom>
        </p:spPr>
      </p:pic>
      <p:sp>
        <p:nvSpPr>
          <p:cNvPr id="19" name="Tekstiruutu 18">
            <a:extLst>
              <a:ext uri="{FF2B5EF4-FFF2-40B4-BE49-F238E27FC236}">
                <a16:creationId xmlns:a16="http://schemas.microsoft.com/office/drawing/2014/main" id="{615E401E-43F3-B54C-C565-BBD55349EB90}"/>
              </a:ext>
            </a:extLst>
          </p:cNvPr>
          <p:cNvSpPr txBox="1"/>
          <p:nvPr/>
        </p:nvSpPr>
        <p:spPr>
          <a:xfrm>
            <a:off x="10180696" y="6543616"/>
            <a:ext cx="965200" cy="110538"/>
          </a:xfrm>
          <a:prstGeom prst="rect">
            <a:avLst/>
          </a:prstGeom>
        </p:spPr>
        <p:txBody>
          <a:bodyPr>
            <a:normAutofit fontScale="25000" lnSpcReduction="20000"/>
          </a:bodyPr>
          <a:lstStyle/>
          <a:p>
            <a:r>
              <a:rPr lang="en-US">
                <a:hlinkClick r:id="rId5"/>
              </a:rPr>
              <a:t>Tämä valokuva</a:t>
            </a:r>
            <a:r>
              <a:rPr lang="en-US"/>
              <a:t>, tekijä Tuntematon tekijä, käyttöoikeus: </a:t>
            </a:r>
            <a:r>
              <a:rPr lang="en-US">
                <a:hlinkClick r:id="rId6"/>
              </a:rPr>
              <a:t>CC BY-NC</a:t>
            </a:r>
            <a:r>
              <a:rPr lang="en-US"/>
              <a:t>.</a:t>
            </a:r>
          </a:p>
        </p:txBody>
      </p:sp>
    </p:spTree>
    <p:extLst>
      <p:ext uri="{BB962C8B-B14F-4D97-AF65-F5344CB8AC3E}">
        <p14:creationId xmlns:p14="http://schemas.microsoft.com/office/powerpoint/2010/main" val="405916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60656A-7C61-0A7F-28EE-9DE70F5570C7}"/>
              </a:ext>
            </a:extLst>
          </p:cNvPr>
          <p:cNvSpPr>
            <a:spLocks noGrp="1"/>
          </p:cNvSpPr>
          <p:nvPr>
            <p:ph type="title"/>
          </p:nvPr>
        </p:nvSpPr>
        <p:spPr>
          <a:xfrm>
            <a:off x="914000" y="796661"/>
            <a:ext cx="10273953" cy="516890"/>
          </a:xfrm>
        </p:spPr>
        <p:txBody>
          <a:bodyPr/>
          <a:lstStyle/>
          <a:p>
            <a:r>
              <a:rPr lang="fi-FI"/>
              <a:t>Vinkki-idea </a:t>
            </a:r>
            <a:br>
              <a:rPr lang="fi-FI"/>
            </a:br>
            <a:r>
              <a:rPr lang="fi-FI"/>
              <a:t> </a:t>
            </a:r>
          </a:p>
        </p:txBody>
      </p:sp>
      <p:sp>
        <p:nvSpPr>
          <p:cNvPr id="3" name="Sisällön paikkamerkki 2">
            <a:extLst>
              <a:ext uri="{FF2B5EF4-FFF2-40B4-BE49-F238E27FC236}">
                <a16:creationId xmlns:a16="http://schemas.microsoft.com/office/drawing/2014/main" id="{AFA801C1-988D-2C7C-0845-784178675EA2}"/>
              </a:ext>
            </a:extLst>
          </p:cNvPr>
          <p:cNvSpPr>
            <a:spLocks noGrp="1"/>
          </p:cNvSpPr>
          <p:nvPr>
            <p:ph idx="1"/>
          </p:nvPr>
        </p:nvSpPr>
        <p:spPr>
          <a:xfrm>
            <a:off x="260858" y="2634681"/>
            <a:ext cx="11317992" cy="5678179"/>
          </a:xfrm>
        </p:spPr>
        <p:txBody>
          <a:bodyPr/>
          <a:lstStyle/>
          <a:p>
            <a:pPr marL="0" indent="0">
              <a:buNone/>
            </a:pPr>
            <a:r>
              <a:rPr lang="fi-FI" sz="1800">
                <a:cs typeface="Arial"/>
              </a:rPr>
              <a:t>. </a:t>
            </a:r>
            <a:endParaRPr lang="fi-FI"/>
          </a:p>
        </p:txBody>
      </p:sp>
      <p:pic>
        <p:nvPicPr>
          <p:cNvPr id="5" name="Kuva 9" descr="Kuva, joka sisältää kohteen teksti, jääkaappi, valkoinen, useita&#10;&#10;Kuvaus luotu automaattisesti">
            <a:extLst>
              <a:ext uri="{FF2B5EF4-FFF2-40B4-BE49-F238E27FC236}">
                <a16:creationId xmlns:a16="http://schemas.microsoft.com/office/drawing/2014/main" id="{EA2B5947-4D38-D05D-F3DE-BC79C85AA7B4}"/>
              </a:ext>
            </a:extLst>
          </p:cNvPr>
          <p:cNvPicPr>
            <a:picLocks noChangeAspect="1"/>
          </p:cNvPicPr>
          <p:nvPr/>
        </p:nvPicPr>
        <p:blipFill rotWithShape="1">
          <a:blip r:embed="rId2"/>
          <a:srcRect l="2518" t="4065" r="9460" b="3523"/>
          <a:stretch/>
        </p:blipFill>
        <p:spPr>
          <a:xfrm rot="16200000">
            <a:off x="6434609" y="1977734"/>
            <a:ext cx="2691709" cy="4696244"/>
          </a:xfrm>
          <a:prstGeom prst="rect">
            <a:avLst/>
          </a:prstGeom>
        </p:spPr>
      </p:pic>
      <p:pic>
        <p:nvPicPr>
          <p:cNvPr id="7" name="Kuva 11" descr="Kuva, joka sisältää kohteen ympyrä&#10;&#10;Kuvaus luotu automaattisesti">
            <a:extLst>
              <a:ext uri="{FF2B5EF4-FFF2-40B4-BE49-F238E27FC236}">
                <a16:creationId xmlns:a16="http://schemas.microsoft.com/office/drawing/2014/main" id="{1F57335F-486C-46A1-70E1-0F2CF6B55FBA}"/>
              </a:ext>
            </a:extLst>
          </p:cNvPr>
          <p:cNvPicPr>
            <a:picLocks noChangeAspect="1"/>
          </p:cNvPicPr>
          <p:nvPr/>
        </p:nvPicPr>
        <p:blipFill>
          <a:blip r:embed="rId3"/>
          <a:stretch>
            <a:fillRect/>
          </a:stretch>
        </p:blipFill>
        <p:spPr>
          <a:xfrm>
            <a:off x="256308" y="2637683"/>
            <a:ext cx="4216070" cy="2181349"/>
          </a:xfrm>
          <a:prstGeom prst="rect">
            <a:avLst/>
          </a:prstGeom>
        </p:spPr>
      </p:pic>
      <p:pic>
        <p:nvPicPr>
          <p:cNvPr id="9" name="Kuva 6" descr="Kuva, joka sisältää kohteen teksti, seinä, sisä-, kohtaus&#10;&#10;Kuvaus luotu automaattisesti">
            <a:extLst>
              <a:ext uri="{FF2B5EF4-FFF2-40B4-BE49-F238E27FC236}">
                <a16:creationId xmlns:a16="http://schemas.microsoft.com/office/drawing/2014/main" id="{A3D51279-978C-347A-57E2-B760A40789BD}"/>
              </a:ext>
            </a:extLst>
          </p:cNvPr>
          <p:cNvPicPr>
            <a:picLocks noChangeAspect="1"/>
          </p:cNvPicPr>
          <p:nvPr/>
        </p:nvPicPr>
        <p:blipFill rotWithShape="1">
          <a:blip r:embed="rId4"/>
          <a:srcRect t="18411" r="6639" b="35199"/>
          <a:stretch/>
        </p:blipFill>
        <p:spPr>
          <a:xfrm>
            <a:off x="264554" y="4891562"/>
            <a:ext cx="3785110" cy="1554700"/>
          </a:xfrm>
          <a:prstGeom prst="rect">
            <a:avLst/>
          </a:prstGeom>
        </p:spPr>
      </p:pic>
      <p:sp>
        <p:nvSpPr>
          <p:cNvPr id="4" name="Tekstiruutu 3">
            <a:extLst>
              <a:ext uri="{FF2B5EF4-FFF2-40B4-BE49-F238E27FC236}">
                <a16:creationId xmlns:a16="http://schemas.microsoft.com/office/drawing/2014/main" id="{E7051E07-3D40-0ED3-3E2C-ABDFE22BF1AF}"/>
              </a:ext>
            </a:extLst>
          </p:cNvPr>
          <p:cNvSpPr txBox="1"/>
          <p:nvPr/>
        </p:nvSpPr>
        <p:spPr>
          <a:xfrm>
            <a:off x="920337" y="1382981"/>
            <a:ext cx="10348850"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b="1">
                <a:latin typeface="Arial"/>
                <a:cs typeface="Arial"/>
              </a:rPr>
              <a:t>On tärkeää tukea lapsen kommunikointia ja osallisuutta</a:t>
            </a:r>
            <a:endParaRPr lang="fi-FI" b="1">
              <a:latin typeface="Arial"/>
            </a:endParaRPr>
          </a:p>
          <a:p>
            <a:r>
              <a:rPr lang="fi-FI" sz="1800">
                <a:latin typeface="Arial"/>
              </a:rPr>
              <a:t>Kun lapsen kieli on vielä tulollaan, tai </a:t>
            </a:r>
            <a:r>
              <a:rPr lang="fi-FI">
                <a:latin typeface="Arial"/>
              </a:rPr>
              <a:t>kieli </a:t>
            </a:r>
            <a:r>
              <a:rPr lang="fi-FI" sz="1800">
                <a:latin typeface="Arial"/>
              </a:rPr>
              <a:t>puuttuu, kuvista on </a:t>
            </a:r>
            <a:r>
              <a:rPr lang="fi-FI">
                <a:latin typeface="Arial"/>
              </a:rPr>
              <a:t>apua. Kuvat</a:t>
            </a:r>
            <a:r>
              <a:rPr lang="fi-FI" sz="1800">
                <a:latin typeface="Arial"/>
              </a:rPr>
              <a:t> auttavat yhteisen ymmärryksen </a:t>
            </a:r>
            <a:r>
              <a:rPr lang="fi-FI">
                <a:latin typeface="Arial"/>
              </a:rPr>
              <a:t>löytämisessä ja tukevat lapsen osallisuutta. </a:t>
            </a:r>
            <a:endParaRPr lang="fi-FI">
              <a:cs typeface="Arial"/>
            </a:endParaRPr>
          </a:p>
          <a:p>
            <a:r>
              <a:rPr lang="fi-FI" sz="1800">
                <a:latin typeface="Arial"/>
              </a:rPr>
              <a:t>Aikuisen on tärkeää sanoittaa kuva näyttämisen lisäksi ja sanoitta myös lapsen osoittama kuva. </a:t>
            </a:r>
            <a:endParaRPr lang="fi-FI">
              <a:cs typeface="Arial"/>
            </a:endParaRPr>
          </a:p>
        </p:txBody>
      </p:sp>
    </p:spTree>
    <p:extLst>
      <p:ext uri="{BB962C8B-B14F-4D97-AF65-F5344CB8AC3E}">
        <p14:creationId xmlns:p14="http://schemas.microsoft.com/office/powerpoint/2010/main" val="101270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E1FAB6-FFDC-96DD-C16A-A720EB9FC913}"/>
              </a:ext>
            </a:extLst>
          </p:cNvPr>
          <p:cNvSpPr>
            <a:spLocks noGrp="1"/>
          </p:cNvSpPr>
          <p:nvPr>
            <p:ph type="title"/>
          </p:nvPr>
        </p:nvSpPr>
        <p:spPr>
          <a:xfrm>
            <a:off x="960182" y="1258479"/>
            <a:ext cx="10273953" cy="574617"/>
          </a:xfrm>
        </p:spPr>
        <p:txBody>
          <a:bodyPr/>
          <a:lstStyle/>
          <a:p>
            <a:r>
              <a:rPr lang="fi-FI"/>
              <a:t>Vinkki-idea</a:t>
            </a:r>
          </a:p>
        </p:txBody>
      </p:sp>
      <p:sp>
        <p:nvSpPr>
          <p:cNvPr id="3" name="Sisällön paikkamerkki 2">
            <a:extLst>
              <a:ext uri="{FF2B5EF4-FFF2-40B4-BE49-F238E27FC236}">
                <a16:creationId xmlns:a16="http://schemas.microsoft.com/office/drawing/2014/main" id="{A5BEC22E-94F7-B70B-68CD-7597BB2E266D}"/>
              </a:ext>
            </a:extLst>
          </p:cNvPr>
          <p:cNvSpPr>
            <a:spLocks noGrp="1"/>
          </p:cNvSpPr>
          <p:nvPr>
            <p:ph idx="1"/>
          </p:nvPr>
        </p:nvSpPr>
        <p:spPr>
          <a:xfrm>
            <a:off x="920598" y="1892472"/>
            <a:ext cx="10273953" cy="3807818"/>
          </a:xfrm>
        </p:spPr>
        <p:txBody>
          <a:bodyPr/>
          <a:lstStyle/>
          <a:p>
            <a:pPr marL="0" indent="0">
              <a:buNone/>
            </a:pPr>
            <a:r>
              <a:rPr lang="fi-FI" b="1">
                <a:cs typeface="Arial"/>
              </a:rPr>
              <a:t>Suun motoriikan vahvistaminen</a:t>
            </a:r>
            <a:endParaRPr lang="fi-FI"/>
          </a:p>
          <a:p>
            <a:pPr marL="133985" indent="-133985"/>
            <a:r>
              <a:rPr lang="fi-FI">
                <a:cs typeface="Arial"/>
              </a:rPr>
              <a:t> Laita pastilli kielen kärjen päälle. </a:t>
            </a:r>
          </a:p>
          <a:p>
            <a:pPr marL="133985" indent="-133985"/>
            <a:r>
              <a:rPr lang="fi-FI">
                <a:cs typeface="Arial"/>
              </a:rPr>
              <a:t> Vie pastilli kielellä suun sisällä toiselle puolelle alatakahampaiden päälle.</a:t>
            </a:r>
          </a:p>
          <a:p>
            <a:pPr marL="133985" indent="-133985"/>
            <a:r>
              <a:rPr lang="fi-FI">
                <a:cs typeface="Arial"/>
              </a:rPr>
              <a:t> Vie pastilli sitten kielellä toiselle puolelle alatakahampaiden päälle. </a:t>
            </a:r>
          </a:p>
          <a:p>
            <a:pPr marL="133985" indent="-133985"/>
            <a:r>
              <a:rPr lang="fi-FI">
                <a:cs typeface="Arial"/>
              </a:rPr>
              <a:t> Tee sama 3–5 kertaa puolelta toiselle.</a:t>
            </a:r>
            <a:endParaRPr lang="fi-FI"/>
          </a:p>
        </p:txBody>
      </p:sp>
      <p:pic>
        <p:nvPicPr>
          <p:cNvPr id="5" name="Kuva 7" descr="Kuva, joka sisältää kohteen kalenteri&#10;&#10;Kuvaus luotu automaattisesti">
            <a:extLst>
              <a:ext uri="{FF2B5EF4-FFF2-40B4-BE49-F238E27FC236}">
                <a16:creationId xmlns:a16="http://schemas.microsoft.com/office/drawing/2014/main" id="{4F305FD9-85A8-17CB-B9AB-0875476D6B7A}"/>
              </a:ext>
            </a:extLst>
          </p:cNvPr>
          <p:cNvPicPr>
            <a:picLocks noChangeAspect="1"/>
          </p:cNvPicPr>
          <p:nvPr/>
        </p:nvPicPr>
        <p:blipFill rotWithShape="1">
          <a:blip r:embed="rId2"/>
          <a:srcRect l="14440" t="5769" r="2166" b="18269"/>
          <a:stretch/>
        </p:blipFill>
        <p:spPr>
          <a:xfrm>
            <a:off x="6656156" y="3429562"/>
            <a:ext cx="3204448" cy="2345280"/>
          </a:xfrm>
          <a:prstGeom prst="rect">
            <a:avLst/>
          </a:prstGeom>
        </p:spPr>
      </p:pic>
    </p:spTree>
    <p:extLst>
      <p:ext uri="{BB962C8B-B14F-4D97-AF65-F5344CB8AC3E}">
        <p14:creationId xmlns:p14="http://schemas.microsoft.com/office/powerpoint/2010/main" val="2778262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80ED0-4B4E-C818-C8F5-0E47A3F76BF6}"/>
              </a:ext>
            </a:extLst>
          </p:cNvPr>
          <p:cNvSpPr>
            <a:spLocks noGrp="1"/>
          </p:cNvSpPr>
          <p:nvPr>
            <p:ph type="title"/>
          </p:nvPr>
        </p:nvSpPr>
        <p:spPr>
          <a:xfrm>
            <a:off x="798546" y="808206"/>
            <a:ext cx="10273953" cy="1059526"/>
          </a:xfrm>
        </p:spPr>
        <p:txBody>
          <a:bodyPr/>
          <a:lstStyle/>
          <a:p>
            <a:r>
              <a:rPr lang="fi-FI"/>
              <a:t>Vinkki-idea: </a:t>
            </a:r>
            <a:br>
              <a:rPr lang="fi-FI"/>
            </a:br>
            <a:r>
              <a:rPr lang="fi-FI" sz="2800"/>
              <a:t>Kuvia voi käyttää monipuolisesti</a:t>
            </a:r>
          </a:p>
        </p:txBody>
      </p:sp>
      <p:sp>
        <p:nvSpPr>
          <p:cNvPr id="3" name="Sisällön paikkamerkki 2">
            <a:extLst>
              <a:ext uri="{FF2B5EF4-FFF2-40B4-BE49-F238E27FC236}">
                <a16:creationId xmlns:a16="http://schemas.microsoft.com/office/drawing/2014/main" id="{D58D8D61-E77B-F61E-B4C9-500148683E2B}"/>
              </a:ext>
            </a:extLst>
          </p:cNvPr>
          <p:cNvSpPr>
            <a:spLocks noGrp="1"/>
          </p:cNvSpPr>
          <p:nvPr>
            <p:ph idx="1"/>
          </p:nvPr>
        </p:nvSpPr>
        <p:spPr>
          <a:xfrm>
            <a:off x="1052546" y="1717640"/>
            <a:ext cx="10273953" cy="3600000"/>
          </a:xfrm>
        </p:spPr>
        <p:txBody>
          <a:bodyPr/>
          <a:lstStyle/>
          <a:p>
            <a:pPr marL="0" indent="0">
              <a:buNone/>
            </a:pPr>
            <a:r>
              <a:rPr lang="fi-FI" sz="1800">
                <a:latin typeface="Calibri"/>
                <a:cs typeface="Calibri"/>
              </a:rPr>
              <a:t>                                                                                              Kerrotaan lapselle sanoin ja kuvin mitä häneltä odotetaan</a:t>
            </a:r>
            <a:endParaRPr lang="fi-FI">
              <a:latin typeface="Arial"/>
              <a:cs typeface="Arial"/>
            </a:endParaRPr>
          </a:p>
          <a:p>
            <a:pPr marL="0" indent="0">
              <a:buNone/>
            </a:pPr>
            <a:r>
              <a:rPr lang="fi-FI" sz="1800">
                <a:latin typeface="Calibri"/>
                <a:cs typeface="Calibri"/>
              </a:rPr>
              <a:t>Kuvat ja tukiviittomat mukaan puuron keittoon!</a:t>
            </a:r>
            <a:endParaRPr lang="fi-FI">
              <a:cs typeface="Arial"/>
            </a:endParaRPr>
          </a:p>
        </p:txBody>
      </p:sp>
      <p:pic>
        <p:nvPicPr>
          <p:cNvPr id="5" name="Kuva 5" descr="Kuva, joka sisältää kohteen teksti, laatikko, kirjekuori&#10;&#10;Kuvaus luotu automaattisesti">
            <a:extLst>
              <a:ext uri="{FF2B5EF4-FFF2-40B4-BE49-F238E27FC236}">
                <a16:creationId xmlns:a16="http://schemas.microsoft.com/office/drawing/2014/main" id="{1CF70AE3-D8DC-E70D-A9D9-354BC8778813}"/>
              </a:ext>
            </a:extLst>
          </p:cNvPr>
          <p:cNvPicPr>
            <a:picLocks noChangeAspect="1"/>
          </p:cNvPicPr>
          <p:nvPr/>
        </p:nvPicPr>
        <p:blipFill rotWithShape="1">
          <a:blip r:embed="rId2"/>
          <a:srcRect l="21053" t="33725" r="21579" b="19216"/>
          <a:stretch/>
        </p:blipFill>
        <p:spPr>
          <a:xfrm rot="16200000">
            <a:off x="6961605" y="1895041"/>
            <a:ext cx="2953959" cy="3248824"/>
          </a:xfrm>
          <a:prstGeom prst="rect">
            <a:avLst/>
          </a:prstGeom>
        </p:spPr>
      </p:pic>
      <p:pic>
        <p:nvPicPr>
          <p:cNvPr id="7" name="Kuva 2" descr="Kuva, joka sisältää kohteen teksti, kalenteri&#10;&#10;Kuvaus luotu automaattisesti">
            <a:extLst>
              <a:ext uri="{FF2B5EF4-FFF2-40B4-BE49-F238E27FC236}">
                <a16:creationId xmlns:a16="http://schemas.microsoft.com/office/drawing/2014/main" id="{48253BFF-100D-FCAD-DCAE-901E407898B4}"/>
              </a:ext>
            </a:extLst>
          </p:cNvPr>
          <p:cNvPicPr>
            <a:picLocks noChangeAspect="1"/>
          </p:cNvPicPr>
          <p:nvPr/>
        </p:nvPicPr>
        <p:blipFill>
          <a:blip r:embed="rId3"/>
          <a:stretch>
            <a:fillRect/>
          </a:stretch>
        </p:blipFill>
        <p:spPr>
          <a:xfrm>
            <a:off x="1047086" y="2383757"/>
            <a:ext cx="4324928" cy="3614082"/>
          </a:xfrm>
          <a:prstGeom prst="rect">
            <a:avLst/>
          </a:prstGeom>
        </p:spPr>
      </p:pic>
    </p:spTree>
    <p:extLst>
      <p:ext uri="{BB962C8B-B14F-4D97-AF65-F5344CB8AC3E}">
        <p14:creationId xmlns:p14="http://schemas.microsoft.com/office/powerpoint/2010/main" val="239776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4" descr="Kuva, joka sisältää kohteen teksti&#10;&#10;Kuvaus luotu automaattisesti">
            <a:extLst>
              <a:ext uri="{FF2B5EF4-FFF2-40B4-BE49-F238E27FC236}">
                <a16:creationId xmlns:a16="http://schemas.microsoft.com/office/drawing/2014/main" id="{668D1DD4-112F-E40E-0864-9285BB655761}"/>
              </a:ext>
            </a:extLst>
          </p:cNvPr>
          <p:cNvPicPr>
            <a:picLocks noChangeAspect="1"/>
          </p:cNvPicPr>
          <p:nvPr/>
        </p:nvPicPr>
        <p:blipFill>
          <a:blip r:embed="rId2"/>
          <a:stretch>
            <a:fillRect/>
          </a:stretch>
        </p:blipFill>
        <p:spPr>
          <a:xfrm>
            <a:off x="433528" y="123444"/>
            <a:ext cx="4560700" cy="6434640"/>
          </a:xfrm>
          <a:prstGeom prst="rect">
            <a:avLst/>
          </a:prstGeom>
        </p:spPr>
      </p:pic>
      <p:sp>
        <p:nvSpPr>
          <p:cNvPr id="5" name="Tekstiruutu 4">
            <a:extLst>
              <a:ext uri="{FF2B5EF4-FFF2-40B4-BE49-F238E27FC236}">
                <a16:creationId xmlns:a16="http://schemas.microsoft.com/office/drawing/2014/main" id="{5AA490E7-6E89-0B74-0072-39BC0AD7E0AA}"/>
              </a:ext>
            </a:extLst>
          </p:cNvPr>
          <p:cNvSpPr txBox="1"/>
          <p:nvPr/>
        </p:nvSpPr>
        <p:spPr>
          <a:xfrm>
            <a:off x="5468851" y="1193338"/>
            <a:ext cx="6083531"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fi-FI" err="1">
              <a:cs typeface="Arial"/>
            </a:endParaRPr>
          </a:p>
        </p:txBody>
      </p:sp>
      <p:sp>
        <p:nvSpPr>
          <p:cNvPr id="8" name="Otsikko 1">
            <a:extLst>
              <a:ext uri="{FF2B5EF4-FFF2-40B4-BE49-F238E27FC236}">
                <a16:creationId xmlns:a16="http://schemas.microsoft.com/office/drawing/2014/main" id="{F192087A-60A8-C0D2-AF95-B9CA9C9A8BA9}"/>
              </a:ext>
            </a:extLst>
          </p:cNvPr>
          <p:cNvSpPr txBox="1">
            <a:spLocks/>
          </p:cNvSpPr>
          <p:nvPr/>
        </p:nvSpPr>
        <p:spPr>
          <a:xfrm>
            <a:off x="5278182" y="943519"/>
            <a:ext cx="6088033" cy="510886"/>
          </a:xfrm>
          <a:prstGeom prst="rect">
            <a:avLst/>
          </a:prstGeom>
        </p:spPr>
        <p:txBody>
          <a:bodyPr/>
          <a:lstStyle>
            <a:lvl1pPr algn="l" defTabSz="457200" rtl="0" eaLnBrk="1" latinLnBrk="0" hangingPunct="1">
              <a:lnSpc>
                <a:spcPct val="80000"/>
              </a:lnSpc>
              <a:spcBef>
                <a:spcPct val="0"/>
              </a:spcBef>
              <a:buNone/>
              <a:defRPr sz="4800" b="1" kern="1200">
                <a:solidFill>
                  <a:schemeClr val="tx1"/>
                </a:solidFill>
                <a:latin typeface="+mj-lt"/>
                <a:ea typeface="+mj-ea"/>
                <a:cs typeface="+mj-cs"/>
              </a:defRPr>
            </a:lvl1pPr>
          </a:lstStyle>
          <a:p>
            <a:r>
              <a:rPr lang="fi-FI"/>
              <a:t>Vinkki-idea</a:t>
            </a:r>
          </a:p>
        </p:txBody>
      </p:sp>
      <p:sp>
        <p:nvSpPr>
          <p:cNvPr id="2" name="Tekstiruutu 1">
            <a:extLst>
              <a:ext uri="{FF2B5EF4-FFF2-40B4-BE49-F238E27FC236}">
                <a16:creationId xmlns:a16="http://schemas.microsoft.com/office/drawing/2014/main" id="{CB83F8FE-8775-F8BD-A7CF-21AA3AA6CED3}"/>
              </a:ext>
            </a:extLst>
          </p:cNvPr>
          <p:cNvSpPr txBox="1"/>
          <p:nvPr/>
        </p:nvSpPr>
        <p:spPr>
          <a:xfrm>
            <a:off x="6604000" y="2655240"/>
            <a:ext cx="3433703" cy="15388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2000">
                <a:cs typeface="Arial"/>
              </a:rPr>
              <a:t>"Eikö me voitaisi syödä kaikkia sateenkaaren värejä?"</a:t>
            </a:r>
          </a:p>
          <a:p>
            <a:endParaRPr lang="fi-FI" sz="2000">
              <a:cs typeface="Arial"/>
            </a:endParaRPr>
          </a:p>
          <a:p>
            <a:r>
              <a:rPr lang="fi-FI" sz="2000">
                <a:cs typeface="Arial"/>
              </a:rPr>
              <a:t>Leikillisyys ja yhteisöllisyys motivoivat oppimaan.</a:t>
            </a:r>
          </a:p>
        </p:txBody>
      </p:sp>
    </p:spTree>
    <p:extLst>
      <p:ext uri="{BB962C8B-B14F-4D97-AF65-F5344CB8AC3E}">
        <p14:creationId xmlns:p14="http://schemas.microsoft.com/office/powerpoint/2010/main" val="1521878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6" descr="Wood Spoon Free Stock Photo - Public Domain Pictures">
            <a:extLst>
              <a:ext uri="{FF2B5EF4-FFF2-40B4-BE49-F238E27FC236}">
                <a16:creationId xmlns:a16="http://schemas.microsoft.com/office/drawing/2014/main" id="{9E9025CA-425B-61DD-CE98-8564AD647D80}"/>
              </a:ext>
            </a:extLst>
          </p:cNvPr>
          <p:cNvPicPr>
            <a:picLocks noChangeAspect="1"/>
          </p:cNvPicPr>
          <p:nvPr/>
        </p:nvPicPr>
        <p:blipFill>
          <a:blip r:embed="rId2"/>
          <a:stretch>
            <a:fillRect/>
          </a:stretch>
        </p:blipFill>
        <p:spPr>
          <a:xfrm>
            <a:off x="5209540" y="3840480"/>
            <a:ext cx="1254760" cy="2499360"/>
          </a:xfrm>
          <a:prstGeom prst="rect">
            <a:avLst/>
          </a:prstGeom>
        </p:spPr>
      </p:pic>
      <p:pic>
        <p:nvPicPr>
          <p:cNvPr id="4" name="Kuva 6" descr="Wood Spoon Free Stock Photo - Public Domain Pictures">
            <a:extLst>
              <a:ext uri="{FF2B5EF4-FFF2-40B4-BE49-F238E27FC236}">
                <a16:creationId xmlns:a16="http://schemas.microsoft.com/office/drawing/2014/main" id="{0BC1FE38-B5E9-7A35-9040-A7DC4EC24FF0}"/>
              </a:ext>
            </a:extLst>
          </p:cNvPr>
          <p:cNvPicPr>
            <a:picLocks noChangeAspect="1"/>
          </p:cNvPicPr>
          <p:nvPr/>
        </p:nvPicPr>
        <p:blipFill>
          <a:blip r:embed="rId2"/>
          <a:stretch>
            <a:fillRect/>
          </a:stretch>
        </p:blipFill>
        <p:spPr>
          <a:xfrm>
            <a:off x="3045459" y="3840479"/>
            <a:ext cx="1254760" cy="2499360"/>
          </a:xfrm>
          <a:prstGeom prst="rect">
            <a:avLst/>
          </a:prstGeom>
        </p:spPr>
      </p:pic>
      <p:pic>
        <p:nvPicPr>
          <p:cNvPr id="5" name="Kuva 6" descr="Wood Spoon Free Stock Photo - Public Domain Pictures">
            <a:extLst>
              <a:ext uri="{FF2B5EF4-FFF2-40B4-BE49-F238E27FC236}">
                <a16:creationId xmlns:a16="http://schemas.microsoft.com/office/drawing/2014/main" id="{AEB2A03D-0C87-0D90-0D1B-4A4485F9A0C8}"/>
              </a:ext>
            </a:extLst>
          </p:cNvPr>
          <p:cNvPicPr>
            <a:picLocks noChangeAspect="1"/>
          </p:cNvPicPr>
          <p:nvPr/>
        </p:nvPicPr>
        <p:blipFill>
          <a:blip r:embed="rId2"/>
          <a:stretch>
            <a:fillRect/>
          </a:stretch>
        </p:blipFill>
        <p:spPr>
          <a:xfrm>
            <a:off x="952499" y="3881119"/>
            <a:ext cx="1254760" cy="2499360"/>
          </a:xfrm>
          <a:prstGeom prst="rect">
            <a:avLst/>
          </a:prstGeom>
        </p:spPr>
      </p:pic>
      <p:pic>
        <p:nvPicPr>
          <p:cNvPr id="6" name="Kuva 6" descr="Wood Spoon Free Stock Photo - Public Domain Pictures">
            <a:extLst>
              <a:ext uri="{FF2B5EF4-FFF2-40B4-BE49-F238E27FC236}">
                <a16:creationId xmlns:a16="http://schemas.microsoft.com/office/drawing/2014/main" id="{F4B2EB26-E45C-20E1-D4B1-6987194AC495}"/>
              </a:ext>
            </a:extLst>
          </p:cNvPr>
          <p:cNvPicPr>
            <a:picLocks noChangeAspect="1"/>
          </p:cNvPicPr>
          <p:nvPr/>
        </p:nvPicPr>
        <p:blipFill>
          <a:blip r:embed="rId2"/>
          <a:stretch>
            <a:fillRect/>
          </a:stretch>
        </p:blipFill>
        <p:spPr>
          <a:xfrm rot="10800000">
            <a:off x="7332980" y="3840479"/>
            <a:ext cx="1254760" cy="2499360"/>
          </a:xfrm>
          <a:prstGeom prst="rect">
            <a:avLst/>
          </a:prstGeom>
        </p:spPr>
      </p:pic>
      <p:pic>
        <p:nvPicPr>
          <p:cNvPr id="7" name="Kuva 6" descr="Wood Spoon Free Stock Photo - Public Domain Pictures">
            <a:extLst>
              <a:ext uri="{FF2B5EF4-FFF2-40B4-BE49-F238E27FC236}">
                <a16:creationId xmlns:a16="http://schemas.microsoft.com/office/drawing/2014/main" id="{C500DB38-7FEC-7E56-4E01-105D27BE15D3}"/>
              </a:ext>
            </a:extLst>
          </p:cNvPr>
          <p:cNvPicPr>
            <a:picLocks noChangeAspect="1"/>
          </p:cNvPicPr>
          <p:nvPr/>
        </p:nvPicPr>
        <p:blipFill>
          <a:blip r:embed="rId2"/>
          <a:stretch>
            <a:fillRect/>
          </a:stretch>
        </p:blipFill>
        <p:spPr>
          <a:xfrm rot="10800000">
            <a:off x="9273540" y="3840479"/>
            <a:ext cx="1254760" cy="2499360"/>
          </a:xfrm>
          <a:prstGeom prst="rect">
            <a:avLst/>
          </a:prstGeom>
        </p:spPr>
      </p:pic>
      <p:sp>
        <p:nvSpPr>
          <p:cNvPr id="9" name="Otsikko 1">
            <a:extLst>
              <a:ext uri="{FF2B5EF4-FFF2-40B4-BE49-F238E27FC236}">
                <a16:creationId xmlns:a16="http://schemas.microsoft.com/office/drawing/2014/main" id="{977CBFF7-3E0E-9686-FA9A-10B8AEA0CBF4}"/>
              </a:ext>
            </a:extLst>
          </p:cNvPr>
          <p:cNvSpPr txBox="1">
            <a:spLocks/>
          </p:cNvSpPr>
          <p:nvPr/>
        </p:nvSpPr>
        <p:spPr>
          <a:xfrm>
            <a:off x="696022" y="598079"/>
            <a:ext cx="10273953" cy="1059526"/>
          </a:xfrm>
          <a:prstGeom prst="rect">
            <a:avLst/>
          </a:prstGeom>
        </p:spPr>
        <p:txBody>
          <a:bodyPr/>
          <a:lstStyle>
            <a:lvl1pPr algn="l" defTabSz="457200" rtl="0" eaLnBrk="1" latinLnBrk="0" hangingPunct="1">
              <a:lnSpc>
                <a:spcPct val="80000"/>
              </a:lnSpc>
              <a:spcBef>
                <a:spcPct val="0"/>
              </a:spcBef>
              <a:buNone/>
              <a:defRPr sz="4800" b="1" kern="1200">
                <a:solidFill>
                  <a:schemeClr val="tx1"/>
                </a:solidFill>
                <a:latin typeface="+mj-lt"/>
                <a:ea typeface="+mj-ea"/>
                <a:cs typeface="+mj-cs"/>
              </a:defRPr>
            </a:lvl1pPr>
          </a:lstStyle>
          <a:p>
            <a:r>
              <a:rPr lang="fi-FI"/>
              <a:t>Vinkki-idea</a:t>
            </a:r>
          </a:p>
        </p:txBody>
      </p:sp>
      <p:sp>
        <p:nvSpPr>
          <p:cNvPr id="2" name="Tekstiruutu 1">
            <a:extLst>
              <a:ext uri="{FF2B5EF4-FFF2-40B4-BE49-F238E27FC236}">
                <a16:creationId xmlns:a16="http://schemas.microsoft.com/office/drawing/2014/main" id="{5D5286EF-84D1-5681-62B6-070606036408}"/>
              </a:ext>
            </a:extLst>
          </p:cNvPr>
          <p:cNvSpPr txBox="1"/>
          <p:nvPr/>
        </p:nvSpPr>
        <p:spPr>
          <a:xfrm>
            <a:off x="776112" y="1514592"/>
            <a:ext cx="9263943"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a:cs typeface="Arial"/>
              </a:rPr>
              <a:t>Tämän menetelmän etu on siinä, että se auttaa lasta ymmärtämään mitä häneltä odotetaan ja ennakoi lapselle tulevaa. </a:t>
            </a:r>
          </a:p>
          <a:p>
            <a:r>
              <a:rPr lang="fi-FI">
                <a:cs typeface="Arial"/>
              </a:rPr>
              <a:t>"Lusikka menetelmä" voidaan aloittaa myös vaikkapa</a:t>
            </a:r>
            <a:r>
              <a:rPr lang="fi-FI" u="sng">
                <a:cs typeface="Arial"/>
              </a:rPr>
              <a:t> kahdesta lusikasta (tai yhdestäkin).</a:t>
            </a:r>
            <a:r>
              <a:rPr lang="fi-FI">
                <a:cs typeface="Arial"/>
              </a:rPr>
              <a:t> </a:t>
            </a:r>
            <a:r>
              <a:rPr lang="fi-FI" i="1">
                <a:cs typeface="Arial"/>
              </a:rPr>
              <a:t>Tässä esimerkissä lusikoita on 5.</a:t>
            </a:r>
            <a:r>
              <a:rPr lang="fi-FI">
                <a:cs typeface="Arial"/>
              </a:rPr>
              <a:t> Tarkoituksena on tehdä lapsen kanssa sopimus viidestä maistamiskerrasta. Kun lapsi maistaa yhden lusikallisen, hän saa kääntää yhden lusikan nurin päin. Toisen maistamisen jälkeen hän kääntää  toisen lusikan jne. Tässä esimerkissä tarkoituksena on, että kaikki lusikat kääntyvät, ja kun ne ovat kääntyneet, lapsi lopettaa maistamisen.</a:t>
            </a:r>
          </a:p>
        </p:txBody>
      </p:sp>
    </p:spTree>
    <p:extLst>
      <p:ext uri="{BB962C8B-B14F-4D97-AF65-F5344CB8AC3E}">
        <p14:creationId xmlns:p14="http://schemas.microsoft.com/office/powerpoint/2010/main" val="3003925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06622-98A0-B373-5C70-4F596896C09C}"/>
              </a:ext>
            </a:extLst>
          </p:cNvPr>
          <p:cNvSpPr>
            <a:spLocks noGrp="1"/>
          </p:cNvSpPr>
          <p:nvPr>
            <p:ph type="title"/>
          </p:nvPr>
        </p:nvSpPr>
        <p:spPr/>
        <p:txBody>
          <a:bodyPr/>
          <a:lstStyle/>
          <a:p>
            <a:r>
              <a:rPr lang="fi-FI"/>
              <a:t>Vinkki-idea</a:t>
            </a:r>
          </a:p>
        </p:txBody>
      </p:sp>
      <p:pic>
        <p:nvPicPr>
          <p:cNvPr id="4" name="Kuva 6" descr="Kuva, joka sisältää kohteen teksti&#10;&#10;Kuvaus luotu automaattisesti">
            <a:extLst>
              <a:ext uri="{FF2B5EF4-FFF2-40B4-BE49-F238E27FC236}">
                <a16:creationId xmlns:a16="http://schemas.microsoft.com/office/drawing/2014/main" id="{5FE22B93-18C6-65BD-222E-1CC1C1EF3FF2}"/>
              </a:ext>
            </a:extLst>
          </p:cNvPr>
          <p:cNvPicPr>
            <a:picLocks noGrp="1" noChangeAspect="1"/>
          </p:cNvPicPr>
          <p:nvPr>
            <p:ph idx="1"/>
          </p:nvPr>
        </p:nvPicPr>
        <p:blipFill>
          <a:blip r:embed="rId2"/>
          <a:stretch>
            <a:fillRect/>
          </a:stretch>
        </p:blipFill>
        <p:spPr>
          <a:xfrm>
            <a:off x="8280612" y="2616808"/>
            <a:ext cx="2357282" cy="2697181"/>
          </a:xfrm>
        </p:spPr>
      </p:pic>
      <p:pic>
        <p:nvPicPr>
          <p:cNvPr id="5" name="Kuva 4">
            <a:extLst>
              <a:ext uri="{FF2B5EF4-FFF2-40B4-BE49-F238E27FC236}">
                <a16:creationId xmlns:a16="http://schemas.microsoft.com/office/drawing/2014/main" id="{A4F9F69A-A123-98C3-6BD6-288912E0DC1C}"/>
              </a:ext>
            </a:extLst>
          </p:cNvPr>
          <p:cNvPicPr>
            <a:picLocks noChangeAspect="1"/>
          </p:cNvPicPr>
          <p:nvPr/>
        </p:nvPicPr>
        <p:blipFill>
          <a:blip r:embed="rId3"/>
          <a:stretch>
            <a:fillRect/>
          </a:stretch>
        </p:blipFill>
        <p:spPr>
          <a:xfrm>
            <a:off x="956042" y="2613795"/>
            <a:ext cx="2743200" cy="2757196"/>
          </a:xfrm>
          <a:prstGeom prst="rect">
            <a:avLst/>
          </a:prstGeom>
        </p:spPr>
      </p:pic>
      <p:sp>
        <p:nvSpPr>
          <p:cNvPr id="6" name="Tekstiruutu 5">
            <a:extLst>
              <a:ext uri="{FF2B5EF4-FFF2-40B4-BE49-F238E27FC236}">
                <a16:creationId xmlns:a16="http://schemas.microsoft.com/office/drawing/2014/main" id="{4DB6560B-B07D-899F-24B4-40E1DBF499EB}"/>
              </a:ext>
            </a:extLst>
          </p:cNvPr>
          <p:cNvSpPr txBox="1"/>
          <p:nvPr/>
        </p:nvSpPr>
        <p:spPr>
          <a:xfrm>
            <a:off x="4087091" y="2747818"/>
            <a:ext cx="3706091" cy="24929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a:cs typeface="Arial"/>
              </a:rPr>
              <a:t>Käy Lukeva Kouvola </a:t>
            </a:r>
            <a:r>
              <a:rPr lang="fi-FI" err="1">
                <a:cs typeface="Arial"/>
              </a:rPr>
              <a:t>pedanet</a:t>
            </a:r>
            <a:r>
              <a:rPr lang="fi-FI">
                <a:cs typeface="Arial"/>
              </a:rPr>
              <a:t> sivustolla. Siellä runsas kattaus 1-3 –vuotiaille lapsille soveltuvia ruokailuun liittyviä kirjoja.</a:t>
            </a:r>
            <a:endParaRPr lang="fi-FI" err="1">
              <a:cs typeface="Arial"/>
            </a:endParaRPr>
          </a:p>
          <a:p>
            <a:endParaRPr lang="fi-FI">
              <a:cs typeface="Arial"/>
            </a:endParaRPr>
          </a:p>
          <a:p>
            <a:r>
              <a:rPr lang="fi-FI">
                <a:ea typeface="+mn-lt"/>
                <a:cs typeface="+mn-lt"/>
                <a:hlinkClick r:id="rId4"/>
              </a:rPr>
              <a:t>https://peda.net/kouvola/perusopetus/hankkeet/lukeva-kouvola/kirjavinkkausta/ruokailuun-liittyvia-kirjoja</a:t>
            </a:r>
            <a:endParaRPr lang="fi-FI">
              <a:cs typeface="Arial"/>
            </a:endParaRPr>
          </a:p>
        </p:txBody>
      </p:sp>
    </p:spTree>
    <p:extLst>
      <p:ext uri="{BB962C8B-B14F-4D97-AF65-F5344CB8AC3E}">
        <p14:creationId xmlns:p14="http://schemas.microsoft.com/office/powerpoint/2010/main" val="166136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832790"/>
          </a:xfrm>
        </p:spPr>
        <p:txBody>
          <a:bodyPr/>
          <a:lstStyle/>
          <a:p>
            <a:r>
              <a:rPr lang="fi-FI"/>
              <a:t>Ruokaan tutustumista lastenkirjoissa</a:t>
            </a:r>
          </a:p>
        </p:txBody>
      </p:sp>
      <p:sp>
        <p:nvSpPr>
          <p:cNvPr id="3" name="Sisällön paikkamerkki 2"/>
          <p:cNvSpPr>
            <a:spLocks noGrp="1"/>
          </p:cNvSpPr>
          <p:nvPr>
            <p:ph sz="quarter" idx="13"/>
          </p:nvPr>
        </p:nvSpPr>
        <p:spPr>
          <a:xfrm>
            <a:off x="635620" y="1025911"/>
            <a:ext cx="11038179" cy="5129561"/>
          </a:xfrm>
        </p:spPr>
        <p:txBody>
          <a:bodyPr>
            <a:normAutofit fontScale="70000" lnSpcReduction="20000"/>
          </a:bodyPr>
          <a:lstStyle/>
          <a:p>
            <a:r>
              <a:rPr lang="fi-FI" err="1"/>
              <a:t>Lassenius</a:t>
            </a:r>
            <a:r>
              <a:rPr lang="fi-FI"/>
              <a:t>, Veronica: Makukamut</a:t>
            </a:r>
          </a:p>
          <a:p>
            <a:r>
              <a:rPr lang="fi-FI" err="1"/>
              <a:t>Boinnard</a:t>
            </a:r>
            <a:r>
              <a:rPr lang="fi-FI"/>
              <a:t>, Annette: Neljä </a:t>
            </a:r>
            <a:r>
              <a:rPr lang="fi-FI" err="1"/>
              <a:t>kaverusta</a:t>
            </a:r>
            <a:r>
              <a:rPr lang="fi-FI"/>
              <a:t> herkuttelee</a:t>
            </a:r>
          </a:p>
          <a:p>
            <a:r>
              <a:rPr lang="fi-FI" err="1"/>
              <a:t>Carle</a:t>
            </a:r>
            <a:r>
              <a:rPr lang="fi-FI"/>
              <a:t>, Eric: Pikku toukka paksulainen</a:t>
            </a:r>
          </a:p>
          <a:p>
            <a:r>
              <a:rPr lang="fi-FI" err="1"/>
              <a:t>Donaldson</a:t>
            </a:r>
            <a:r>
              <a:rPr lang="fi-FI"/>
              <a:t>, Julia: Kissan keittokirja</a:t>
            </a:r>
          </a:p>
          <a:p>
            <a:r>
              <a:rPr lang="fi-FI" err="1"/>
              <a:t>Dodds</a:t>
            </a:r>
            <a:r>
              <a:rPr lang="fi-FI"/>
              <a:t>, </a:t>
            </a:r>
            <a:r>
              <a:rPr lang="fi-FI" err="1"/>
              <a:t>Siobhan</a:t>
            </a:r>
            <a:r>
              <a:rPr lang="fi-FI"/>
              <a:t>: Kurin! </a:t>
            </a:r>
            <a:r>
              <a:rPr lang="fi-FI" err="1"/>
              <a:t>Murin</a:t>
            </a:r>
            <a:r>
              <a:rPr lang="fi-FI"/>
              <a:t>!</a:t>
            </a:r>
          </a:p>
          <a:p>
            <a:r>
              <a:rPr lang="fi-FI" err="1"/>
              <a:t>Bendall-Brunello</a:t>
            </a:r>
            <a:r>
              <a:rPr lang="fi-FI"/>
              <a:t>, </a:t>
            </a:r>
            <a:r>
              <a:rPr lang="fi-FI" err="1"/>
              <a:t>Tiziana</a:t>
            </a:r>
            <a:r>
              <a:rPr lang="fi-FI"/>
              <a:t>: Pikkuhanhen lempiruoka</a:t>
            </a:r>
          </a:p>
          <a:p>
            <a:r>
              <a:rPr lang="fi-FI"/>
              <a:t>Werner, Jane: Loppu hyvin, kaikki hyvin</a:t>
            </a:r>
          </a:p>
          <a:p>
            <a:r>
              <a:rPr lang="fi-FI"/>
              <a:t>Kunnas, Mauri: </a:t>
            </a:r>
            <a:r>
              <a:rPr lang="fi-FI" err="1"/>
              <a:t>Slurp</a:t>
            </a:r>
            <a:endParaRPr lang="fi-FI"/>
          </a:p>
          <a:p>
            <a:r>
              <a:rPr lang="fi-FI"/>
              <a:t>Nikkinen, Irja: Olli omenatoukan makoisat retket</a:t>
            </a:r>
          </a:p>
          <a:p>
            <a:r>
              <a:rPr lang="fi-FI"/>
              <a:t>Pulli, Elina: Sydänrumpu (loruja, runoja)</a:t>
            </a:r>
          </a:p>
          <a:p>
            <a:r>
              <a:rPr lang="fi-FI"/>
              <a:t>Marttinen, </a:t>
            </a:r>
            <a:r>
              <a:rPr lang="fi-FI" err="1"/>
              <a:t>Tittamari</a:t>
            </a:r>
            <a:r>
              <a:rPr lang="fi-FI"/>
              <a:t>: Pastapolkka ja mangotango (runoja)</a:t>
            </a:r>
          </a:p>
          <a:p>
            <a:r>
              <a:rPr lang="fi-FI"/>
              <a:t>Kettunen, Raisa: Kasvisseikkailu (loruja)</a:t>
            </a:r>
          </a:p>
          <a:p>
            <a:r>
              <a:rPr lang="fi-FI"/>
              <a:t>Itkonen, Jukka: Astronautin rusinapulla sekä Kaikki hyvin kasvimaalla (runoja)</a:t>
            </a:r>
          </a:p>
          <a:p>
            <a:r>
              <a:rPr lang="fi-FI"/>
              <a:t>Korolainen &amp; Lumme: Sillä sipuli, </a:t>
            </a:r>
            <a:r>
              <a:rPr lang="fi-FI" err="1"/>
              <a:t>Pummelo</a:t>
            </a:r>
            <a:r>
              <a:rPr lang="fi-FI"/>
              <a:t> ja Rumeliini, Mansikkaheinä</a:t>
            </a:r>
          </a:p>
          <a:p>
            <a:endParaRPr lang="fi-FI"/>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1881129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916442"/>
          </a:xfrm>
        </p:spPr>
        <p:txBody>
          <a:bodyPr/>
          <a:lstStyle/>
          <a:p>
            <a:r>
              <a:rPr lang="fi-FI"/>
              <a:t>Ruokailupulmien käsittelyä lastenkirjoissa</a:t>
            </a:r>
          </a:p>
        </p:txBody>
      </p:sp>
      <p:sp>
        <p:nvSpPr>
          <p:cNvPr id="3" name="Sisällön paikkamerkki 2"/>
          <p:cNvSpPr>
            <a:spLocks noGrp="1"/>
          </p:cNvSpPr>
          <p:nvPr>
            <p:ph sz="quarter" idx="13"/>
          </p:nvPr>
        </p:nvSpPr>
        <p:spPr>
          <a:xfrm>
            <a:off x="657922" y="1059366"/>
            <a:ext cx="11015877" cy="5107258"/>
          </a:xfrm>
        </p:spPr>
        <p:txBody>
          <a:bodyPr>
            <a:normAutofit fontScale="92500" lnSpcReduction="20000"/>
          </a:bodyPr>
          <a:lstStyle/>
          <a:p>
            <a:r>
              <a:rPr lang="fi-FI"/>
              <a:t>Majaluoma, Markus: Suu auki Hulda, Pottusammakko tulee</a:t>
            </a:r>
          </a:p>
          <a:p>
            <a:r>
              <a:rPr lang="fi-FI" err="1"/>
              <a:t>Mitton</a:t>
            </a:r>
            <a:r>
              <a:rPr lang="fi-FI"/>
              <a:t>, Tony: Avaruuskekkerit</a:t>
            </a:r>
          </a:p>
          <a:p>
            <a:r>
              <a:rPr lang="fi-FI"/>
              <a:t>Stewart, </a:t>
            </a:r>
            <a:r>
              <a:rPr lang="fi-FI" err="1"/>
              <a:t>Amber</a:t>
            </a:r>
            <a:r>
              <a:rPr lang="fi-FI"/>
              <a:t>: Rohkea Myyrä</a:t>
            </a:r>
          </a:p>
          <a:p>
            <a:r>
              <a:rPr lang="fi-FI"/>
              <a:t>Eriksson, Eva: Julia syö kaiken</a:t>
            </a:r>
          </a:p>
          <a:p>
            <a:r>
              <a:rPr lang="fi-FI"/>
              <a:t>Kekäläinen &amp; Niemensivu: Valpuri ja vaarallinen aamupuuro</a:t>
            </a:r>
          </a:p>
          <a:p>
            <a:r>
              <a:rPr lang="fi-FI"/>
              <a:t>Kirkkopelto, Katri: Molli ja hirveä herne</a:t>
            </a:r>
          </a:p>
          <a:p>
            <a:r>
              <a:rPr lang="fi-FI"/>
              <a:t>Ruohonen, Hannamari: Ei Rane ei!</a:t>
            </a:r>
          </a:p>
          <a:p>
            <a:r>
              <a:rPr lang="fi-FI"/>
              <a:t>Bergström, Gunilla: Enkä! Mikko Mallikas sanoo</a:t>
            </a:r>
          </a:p>
          <a:p>
            <a:r>
              <a:rPr lang="fi-FI"/>
              <a:t>Nikkinen, Irja: Satoseikkailu</a:t>
            </a:r>
          </a:p>
          <a:p>
            <a:r>
              <a:rPr lang="fi-FI"/>
              <a:t>Vehviläinen, Sanna: Ulriikka ja täti Massinen</a:t>
            </a:r>
          </a:p>
          <a:p>
            <a:r>
              <a:rPr lang="fi-FI" err="1"/>
              <a:t>Linnovaara</a:t>
            </a:r>
            <a:r>
              <a:rPr lang="fi-FI"/>
              <a:t>, Nina: Malla ja </a:t>
            </a:r>
            <a:r>
              <a:rPr lang="fi-FI" err="1"/>
              <a:t>namigaattori</a:t>
            </a:r>
            <a:endParaRPr lang="fi-FI"/>
          </a:p>
          <a:p>
            <a:r>
              <a:rPr lang="fi-FI" err="1"/>
              <a:t>Endersby</a:t>
            </a:r>
            <a:r>
              <a:rPr lang="fi-FI"/>
              <a:t>, Frank: Tule syömään </a:t>
            </a:r>
            <a:r>
              <a:rPr lang="fi-FI" err="1"/>
              <a:t>nallukka</a:t>
            </a:r>
            <a:endParaRPr lang="fi-FI"/>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2956650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C1B101-D2E8-66FE-A83C-08365137F286}"/>
              </a:ext>
            </a:extLst>
          </p:cNvPr>
          <p:cNvSpPr>
            <a:spLocks noGrp="1"/>
          </p:cNvSpPr>
          <p:nvPr>
            <p:ph type="title"/>
          </p:nvPr>
        </p:nvSpPr>
        <p:spPr>
          <a:xfrm>
            <a:off x="724997" y="1258479"/>
            <a:ext cx="11177063" cy="495082"/>
          </a:xfrm>
        </p:spPr>
        <p:txBody>
          <a:bodyPr/>
          <a:lstStyle/>
          <a:p>
            <a:r>
              <a:rPr lang="fi-FI"/>
              <a:t>Vinkki-idea </a:t>
            </a:r>
            <a:br>
              <a:rPr lang="fi-FI"/>
            </a:br>
            <a:r>
              <a:rPr lang="fi-FI" sz="2000"/>
              <a:t>  </a:t>
            </a:r>
            <a:r>
              <a:rPr lang="fi-FI"/>
              <a:t> </a:t>
            </a:r>
          </a:p>
        </p:txBody>
      </p:sp>
      <p:sp>
        <p:nvSpPr>
          <p:cNvPr id="3" name="Sisällön paikkamerkki 2">
            <a:extLst>
              <a:ext uri="{FF2B5EF4-FFF2-40B4-BE49-F238E27FC236}">
                <a16:creationId xmlns:a16="http://schemas.microsoft.com/office/drawing/2014/main" id="{9386D62A-7058-8F8F-72EF-4E8C0BD1FCB2}"/>
              </a:ext>
            </a:extLst>
          </p:cNvPr>
          <p:cNvSpPr>
            <a:spLocks noGrp="1"/>
          </p:cNvSpPr>
          <p:nvPr>
            <p:ph idx="1"/>
          </p:nvPr>
        </p:nvSpPr>
        <p:spPr>
          <a:xfrm>
            <a:off x="619378" y="3156119"/>
            <a:ext cx="10273953" cy="3044963"/>
          </a:xfrm>
        </p:spPr>
        <p:txBody>
          <a:bodyPr/>
          <a:lstStyle/>
          <a:p>
            <a:pPr marL="0" indent="0">
              <a:buNone/>
            </a:pPr>
            <a:r>
              <a:rPr lang="fi-FI" sz="1800" b="1">
                <a:cs typeface="Arial"/>
              </a:rPr>
              <a:t>Lapsella on oikeus</a:t>
            </a:r>
          </a:p>
          <a:p>
            <a:pPr marL="133985" indent="-133985"/>
            <a:r>
              <a:rPr lang="fi-FI" sz="1800">
                <a:cs typeface="Arial"/>
              </a:rPr>
              <a:t>iloita ja tuntea ylpeyttä itsestään</a:t>
            </a:r>
          </a:p>
          <a:p>
            <a:pPr marL="133985" indent="-133985"/>
            <a:r>
              <a:rPr lang="fi-FI" sz="1800">
                <a:cs typeface="Arial"/>
              </a:rPr>
              <a:t>saada tarpeensa huomioiduiksi ja tyydytetyiksi</a:t>
            </a:r>
          </a:p>
          <a:p>
            <a:pPr marL="133985" indent="-133985"/>
            <a:r>
              <a:rPr lang="fi-FI" sz="1800">
                <a:cs typeface="Arial"/>
              </a:rPr>
              <a:t>oppimiseen omista lähtökodistaan ja aikuisen turvassa</a:t>
            </a:r>
          </a:p>
          <a:p>
            <a:pPr marL="133985" indent="-133985"/>
            <a:r>
              <a:rPr lang="fi-FI" sz="1800">
                <a:cs typeface="Arial"/>
              </a:rPr>
              <a:t>vaikuttamisen kokemuksiin</a:t>
            </a:r>
          </a:p>
          <a:p>
            <a:pPr marL="133985" indent="-133985"/>
            <a:r>
              <a:rPr lang="fi-FI" sz="1800">
                <a:cs typeface="Arial"/>
              </a:rPr>
              <a:t>omatoimisuuden harjoitteluun</a:t>
            </a:r>
          </a:p>
          <a:p>
            <a:pPr marL="133985" indent="-133985"/>
            <a:r>
              <a:rPr lang="fi-FI" sz="1800">
                <a:cs typeface="Arial"/>
              </a:rPr>
              <a:t>vastuuseen kasvamiseen</a:t>
            </a:r>
          </a:p>
          <a:p>
            <a:pPr marL="133985" indent="-133985"/>
            <a:r>
              <a:rPr lang="fi-FI" sz="1800">
                <a:cs typeface="Arial"/>
              </a:rPr>
              <a:t>ympäristön yhteiseen tulkitsemiseen</a:t>
            </a:r>
          </a:p>
          <a:p>
            <a:pPr marL="133985" indent="-133985"/>
            <a:r>
              <a:rPr lang="fi-FI" sz="1800">
                <a:cs typeface="Arial"/>
              </a:rPr>
              <a:t>aikuisiin, jotka kunnioittavat ja kuuntelevat häntä ja ovat kiinnostuneita lapsen kokemuksista ja ajatuksista</a:t>
            </a:r>
            <a:r>
              <a:rPr lang="fi-FI" sz="2000">
                <a:cs typeface="Arial"/>
              </a:rPr>
              <a:t> </a:t>
            </a:r>
          </a:p>
          <a:p>
            <a:pPr marL="0" indent="0">
              <a:buNone/>
            </a:pPr>
            <a:endParaRPr lang="fi-FI" sz="2000">
              <a:cs typeface="Arial"/>
            </a:endParaRPr>
          </a:p>
          <a:p>
            <a:pPr marL="0" indent="0">
              <a:buNone/>
            </a:pPr>
            <a:endParaRPr lang="fi-FI">
              <a:cs typeface="Arial"/>
            </a:endParaRPr>
          </a:p>
        </p:txBody>
      </p:sp>
      <p:sp>
        <p:nvSpPr>
          <p:cNvPr id="4" name="Tekstiruutu 3">
            <a:extLst>
              <a:ext uri="{FF2B5EF4-FFF2-40B4-BE49-F238E27FC236}">
                <a16:creationId xmlns:a16="http://schemas.microsoft.com/office/drawing/2014/main" id="{CA742FE1-C5BE-AA8E-AB14-5648FDD20C2E}"/>
              </a:ext>
            </a:extLst>
          </p:cNvPr>
          <p:cNvSpPr txBox="1"/>
          <p:nvPr/>
        </p:nvSpPr>
        <p:spPr>
          <a:xfrm>
            <a:off x="575136" y="2318712"/>
            <a:ext cx="10317572" cy="8309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b="1">
                <a:cs typeface="Arial"/>
              </a:rPr>
              <a:t>Pohtikaa jokaisen lapsen osallisuuden toteutumista ruokailutilanteissa lapsikohtaisesti. Käyttäkää alla olevaa osallisuuden ilmenemistapojen listaa. </a:t>
            </a:r>
            <a:r>
              <a:rPr lang="fi-FI">
                <a:cs typeface="Arial"/>
              </a:rPr>
              <a:t>.</a:t>
            </a:r>
            <a:endParaRPr lang="fi-FI"/>
          </a:p>
          <a:p>
            <a:endParaRPr lang="fi-FI">
              <a:cs typeface="Arial"/>
            </a:endParaRPr>
          </a:p>
        </p:txBody>
      </p:sp>
      <p:pic>
        <p:nvPicPr>
          <p:cNvPr id="6" name="Kuva 3" descr="Kuva, joka sisältää kohteen kalenteri&#10;&#10;Kuvaus luotu automaattisesti">
            <a:extLst>
              <a:ext uri="{FF2B5EF4-FFF2-40B4-BE49-F238E27FC236}">
                <a16:creationId xmlns:a16="http://schemas.microsoft.com/office/drawing/2014/main" id="{7E5AD376-150F-E4AD-49AC-3927DF0CCB06}"/>
              </a:ext>
            </a:extLst>
          </p:cNvPr>
          <p:cNvPicPr>
            <a:picLocks noChangeAspect="1"/>
          </p:cNvPicPr>
          <p:nvPr/>
        </p:nvPicPr>
        <p:blipFill>
          <a:blip r:embed="rId2"/>
          <a:stretch>
            <a:fillRect/>
          </a:stretch>
        </p:blipFill>
        <p:spPr>
          <a:xfrm>
            <a:off x="9939863" y="730990"/>
            <a:ext cx="1800225" cy="2543175"/>
          </a:xfrm>
          <a:prstGeom prst="rect">
            <a:avLst/>
          </a:prstGeom>
        </p:spPr>
      </p:pic>
    </p:spTree>
    <p:extLst>
      <p:ext uri="{BB962C8B-B14F-4D97-AF65-F5344CB8AC3E}">
        <p14:creationId xmlns:p14="http://schemas.microsoft.com/office/powerpoint/2010/main" val="31060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DC3D49-2FED-35FD-3A09-EC3E44F5DB35}"/>
              </a:ext>
            </a:extLst>
          </p:cNvPr>
          <p:cNvSpPr>
            <a:spLocks noGrp="1"/>
          </p:cNvSpPr>
          <p:nvPr>
            <p:ph type="title"/>
          </p:nvPr>
        </p:nvSpPr>
        <p:spPr>
          <a:xfrm>
            <a:off x="663299" y="1258479"/>
            <a:ext cx="10570836" cy="1059526"/>
          </a:xfrm>
        </p:spPr>
        <p:txBody>
          <a:bodyPr/>
          <a:lstStyle/>
          <a:p>
            <a:r>
              <a:rPr lang="fi-FI"/>
              <a:t>Kukko (vai kokki) puuron keitti</a:t>
            </a:r>
          </a:p>
        </p:txBody>
      </p:sp>
      <p:sp>
        <p:nvSpPr>
          <p:cNvPr id="3" name="Sisällön paikkamerkki 2">
            <a:extLst>
              <a:ext uri="{FF2B5EF4-FFF2-40B4-BE49-F238E27FC236}">
                <a16:creationId xmlns:a16="http://schemas.microsoft.com/office/drawing/2014/main" id="{3E0A50FC-6F96-6793-A0F8-028A85925EEC}"/>
              </a:ext>
            </a:extLst>
          </p:cNvPr>
          <p:cNvSpPr>
            <a:spLocks noGrp="1"/>
          </p:cNvSpPr>
          <p:nvPr>
            <p:ph idx="1"/>
          </p:nvPr>
        </p:nvSpPr>
        <p:spPr>
          <a:xfrm>
            <a:off x="668859" y="2152884"/>
            <a:ext cx="11095217" cy="4279717"/>
          </a:xfrm>
        </p:spPr>
        <p:txBody>
          <a:bodyPr/>
          <a:lstStyle/>
          <a:p>
            <a:pPr marL="0" indent="0">
              <a:buNone/>
            </a:pPr>
            <a:r>
              <a:rPr lang="en-US" sz="2000" b="1" err="1">
                <a:cs typeface="Arial"/>
              </a:rPr>
              <a:t>Varhaiskasvatuslain</a:t>
            </a:r>
            <a:r>
              <a:rPr lang="en-US" sz="2000" b="1">
                <a:cs typeface="Arial"/>
              </a:rPr>
              <a:t> </a:t>
            </a:r>
            <a:r>
              <a:rPr lang="en-US" sz="2000" b="1" err="1">
                <a:cs typeface="Arial"/>
              </a:rPr>
              <a:t>mukaan</a:t>
            </a:r>
            <a:r>
              <a:rPr lang="en-US" sz="2000" b="1">
                <a:cs typeface="Arial"/>
              </a:rPr>
              <a:t> ”</a:t>
            </a:r>
            <a:r>
              <a:rPr lang="en-US" sz="2000" b="1" err="1">
                <a:cs typeface="Arial"/>
              </a:rPr>
              <a:t>ruokailu</a:t>
            </a:r>
            <a:r>
              <a:rPr lang="en-US" sz="2000" b="1">
                <a:cs typeface="Arial"/>
              </a:rPr>
              <a:t> on </a:t>
            </a:r>
            <a:r>
              <a:rPr lang="en-US" sz="2000" b="1" err="1">
                <a:cs typeface="Arial"/>
              </a:rPr>
              <a:t>osa</a:t>
            </a:r>
            <a:r>
              <a:rPr lang="en-US" sz="2000" b="1">
                <a:cs typeface="Arial"/>
              </a:rPr>
              <a:t> </a:t>
            </a:r>
            <a:r>
              <a:rPr lang="en-US" sz="2000" b="1" err="1">
                <a:cs typeface="Arial"/>
              </a:rPr>
              <a:t>lapsen</a:t>
            </a:r>
            <a:r>
              <a:rPr lang="en-US" sz="2000" b="1">
                <a:cs typeface="Arial"/>
              </a:rPr>
              <a:t> </a:t>
            </a:r>
            <a:r>
              <a:rPr lang="en-US" sz="2000" b="1" err="1">
                <a:cs typeface="Arial"/>
              </a:rPr>
              <a:t>varhaiskasvatusta</a:t>
            </a:r>
            <a:r>
              <a:rPr lang="en-US" sz="2000" b="1">
                <a:cs typeface="Arial"/>
              </a:rPr>
              <a:t>, ja </a:t>
            </a:r>
            <a:r>
              <a:rPr lang="en-US" sz="2000" b="1" err="1">
                <a:cs typeface="Arial"/>
              </a:rPr>
              <a:t>sen</a:t>
            </a:r>
            <a:r>
              <a:rPr lang="en-US" sz="2000" b="1">
                <a:cs typeface="Arial"/>
              </a:rPr>
              <a:t> on </a:t>
            </a:r>
            <a:r>
              <a:rPr lang="en-US" sz="2000" b="1" err="1">
                <a:cs typeface="Arial"/>
              </a:rPr>
              <a:t>oltava</a:t>
            </a:r>
            <a:r>
              <a:rPr lang="en-US" sz="2000" b="1">
                <a:cs typeface="Arial"/>
              </a:rPr>
              <a:t> </a:t>
            </a:r>
            <a:r>
              <a:rPr lang="en-US" sz="2000" b="1" err="1">
                <a:cs typeface="Arial"/>
              </a:rPr>
              <a:t>tarkoituksenmukaisesti</a:t>
            </a:r>
            <a:r>
              <a:rPr lang="en-US" sz="2000" b="1">
                <a:cs typeface="Arial"/>
              </a:rPr>
              <a:t> </a:t>
            </a:r>
            <a:r>
              <a:rPr lang="en-US" sz="2000" b="1" err="1">
                <a:cs typeface="Arial"/>
              </a:rPr>
              <a:t>järjestettyä</a:t>
            </a:r>
            <a:r>
              <a:rPr lang="en-US" sz="2000" b="1">
                <a:cs typeface="Arial"/>
              </a:rPr>
              <a:t> ja </a:t>
            </a:r>
            <a:r>
              <a:rPr lang="en-US" sz="2000" b="1" err="1">
                <a:cs typeface="Arial"/>
              </a:rPr>
              <a:t>ohjattua</a:t>
            </a:r>
            <a:r>
              <a:rPr lang="en-US" sz="2000" b="1">
                <a:cs typeface="Arial"/>
              </a:rPr>
              <a:t>”</a:t>
            </a:r>
            <a:r>
              <a:rPr lang="en-US" sz="2000">
                <a:cs typeface="Arial"/>
              </a:rPr>
              <a:t>  (580/2015, 2b §). </a:t>
            </a:r>
            <a:endParaRPr lang="fi-FI">
              <a:cs typeface="Arial"/>
            </a:endParaRPr>
          </a:p>
          <a:p>
            <a:pPr marL="0" indent="0">
              <a:buNone/>
            </a:pPr>
            <a:endParaRPr lang="en-US" sz="1800" b="1">
              <a:cs typeface="Arial"/>
            </a:endParaRPr>
          </a:p>
          <a:p>
            <a:pPr marL="0" indent="0">
              <a:buNone/>
            </a:pPr>
            <a:r>
              <a:rPr lang="en-US" sz="1800" b="1" err="1">
                <a:cs typeface="Arial"/>
              </a:rPr>
              <a:t>Varhaiskasvatuksen</a:t>
            </a:r>
            <a:r>
              <a:rPr lang="en-US" sz="1800" b="1">
                <a:cs typeface="Arial"/>
              </a:rPr>
              <a:t> </a:t>
            </a:r>
            <a:r>
              <a:rPr lang="en-US" sz="1800" b="1" err="1">
                <a:cs typeface="Arial"/>
              </a:rPr>
              <a:t>ruokailun</a:t>
            </a:r>
            <a:r>
              <a:rPr lang="en-US" sz="1800" b="1">
                <a:cs typeface="Arial"/>
              </a:rPr>
              <a:t> </a:t>
            </a:r>
            <a:r>
              <a:rPr lang="en-US" sz="1800" b="1" err="1">
                <a:cs typeface="Arial"/>
              </a:rPr>
              <a:t>tavoitteena</a:t>
            </a:r>
            <a:r>
              <a:rPr lang="en-US" sz="1800" b="1">
                <a:cs typeface="Arial"/>
              </a:rPr>
              <a:t> on:</a:t>
            </a:r>
            <a:endParaRPr lang="en-US" sz="1800">
              <a:cs typeface="Arial"/>
            </a:endParaRPr>
          </a:p>
          <a:p>
            <a:pPr marL="342265" indent="-342265">
              <a:buFont typeface="Arial,Sans-Serif" panose="020B0604020202020204" pitchFamily="34" charset="0"/>
              <a:buChar char="•"/>
            </a:pPr>
            <a:r>
              <a:rPr lang="en-US" sz="1800" err="1">
                <a:cs typeface="Arial"/>
              </a:rPr>
              <a:t>turvata</a:t>
            </a:r>
            <a:r>
              <a:rPr lang="en-US" sz="1800">
                <a:cs typeface="Arial"/>
              </a:rPr>
              <a:t> </a:t>
            </a:r>
            <a:r>
              <a:rPr lang="en-US" sz="1800" err="1">
                <a:cs typeface="Arial"/>
              </a:rPr>
              <a:t>kodin</a:t>
            </a:r>
            <a:r>
              <a:rPr lang="en-US" sz="1800">
                <a:cs typeface="Arial"/>
              </a:rPr>
              <a:t> </a:t>
            </a:r>
            <a:r>
              <a:rPr lang="en-US" sz="1800" err="1">
                <a:cs typeface="Arial"/>
              </a:rPr>
              <a:t>kanssa</a:t>
            </a:r>
            <a:r>
              <a:rPr lang="en-US" sz="1800">
                <a:cs typeface="Arial"/>
              </a:rPr>
              <a:t> </a:t>
            </a:r>
            <a:r>
              <a:rPr lang="en-US" sz="1800" err="1">
                <a:cs typeface="Arial"/>
              </a:rPr>
              <a:t>lapsen</a:t>
            </a:r>
            <a:r>
              <a:rPr lang="en-US" sz="1800">
                <a:cs typeface="Arial"/>
              </a:rPr>
              <a:t> </a:t>
            </a:r>
            <a:r>
              <a:rPr lang="en-US" sz="1800" err="1">
                <a:cs typeface="Arial"/>
              </a:rPr>
              <a:t>kasvua</a:t>
            </a:r>
            <a:r>
              <a:rPr lang="en-US" sz="1800">
                <a:cs typeface="Arial"/>
              </a:rPr>
              <a:t> ja </a:t>
            </a:r>
            <a:r>
              <a:rPr lang="en-US" sz="1800" err="1">
                <a:cs typeface="Arial"/>
              </a:rPr>
              <a:t>kehitystä</a:t>
            </a:r>
          </a:p>
          <a:p>
            <a:pPr marL="342265" indent="-342265">
              <a:buFont typeface="Arial,Sans-Serif" panose="020B0604020202020204" pitchFamily="34" charset="0"/>
            </a:pPr>
            <a:r>
              <a:rPr lang="en-US" sz="1800" err="1">
                <a:cs typeface="Arial"/>
              </a:rPr>
              <a:t>edistää</a:t>
            </a:r>
            <a:r>
              <a:rPr lang="en-US" sz="1800">
                <a:cs typeface="Arial"/>
              </a:rPr>
              <a:t> ja </a:t>
            </a:r>
            <a:r>
              <a:rPr lang="en-US" sz="1800" err="1">
                <a:cs typeface="Arial"/>
              </a:rPr>
              <a:t>ylläpitää</a:t>
            </a:r>
            <a:r>
              <a:rPr lang="en-US" sz="1800">
                <a:cs typeface="Arial"/>
              </a:rPr>
              <a:t> </a:t>
            </a:r>
            <a:r>
              <a:rPr lang="en-US" sz="1800" err="1">
                <a:cs typeface="Arial"/>
              </a:rPr>
              <a:t>lapsen</a:t>
            </a:r>
            <a:r>
              <a:rPr lang="en-US" sz="1800">
                <a:cs typeface="Arial"/>
              </a:rPr>
              <a:t> </a:t>
            </a:r>
            <a:r>
              <a:rPr lang="en-US" sz="1800" err="1">
                <a:cs typeface="Arial"/>
              </a:rPr>
              <a:t>hyvinvointia</a:t>
            </a:r>
            <a:r>
              <a:rPr lang="en-US" sz="1800">
                <a:cs typeface="Arial"/>
              </a:rPr>
              <a:t> ja </a:t>
            </a:r>
            <a:r>
              <a:rPr lang="en-US" sz="1800" err="1">
                <a:cs typeface="Arial"/>
              </a:rPr>
              <a:t>terveyttä</a:t>
            </a:r>
            <a:r>
              <a:rPr lang="en-US" sz="1800">
                <a:cs typeface="Arial"/>
              </a:rPr>
              <a:t> </a:t>
            </a:r>
          </a:p>
          <a:p>
            <a:pPr marL="342265" indent="-342265">
              <a:buFont typeface="Arial,Sans-Serif" panose="020B0604020202020204" pitchFamily="34" charset="0"/>
            </a:pPr>
            <a:r>
              <a:rPr lang="en-US" sz="1800" err="1">
                <a:cs typeface="Arial"/>
              </a:rPr>
              <a:t>ohjata</a:t>
            </a:r>
            <a:r>
              <a:rPr lang="en-US" sz="1800">
                <a:cs typeface="Arial"/>
              </a:rPr>
              <a:t> </a:t>
            </a:r>
            <a:r>
              <a:rPr lang="en-US" sz="1800" err="1">
                <a:cs typeface="Arial"/>
              </a:rPr>
              <a:t>lasta</a:t>
            </a:r>
            <a:r>
              <a:rPr lang="en-US" sz="1800">
                <a:cs typeface="Arial"/>
              </a:rPr>
              <a:t> </a:t>
            </a:r>
            <a:r>
              <a:rPr lang="en-US" sz="1800" err="1">
                <a:cs typeface="Arial"/>
              </a:rPr>
              <a:t>monipuoliseen</a:t>
            </a:r>
            <a:r>
              <a:rPr lang="en-US" sz="1800">
                <a:cs typeface="Arial"/>
              </a:rPr>
              <a:t> ja </a:t>
            </a:r>
            <a:r>
              <a:rPr lang="en-US" sz="1800" err="1">
                <a:cs typeface="Arial"/>
              </a:rPr>
              <a:t>vaihtelevaan</a:t>
            </a:r>
            <a:r>
              <a:rPr lang="en-US" sz="1800">
                <a:cs typeface="Arial"/>
              </a:rPr>
              <a:t> </a:t>
            </a:r>
            <a:r>
              <a:rPr lang="en-US" sz="1800" err="1">
                <a:cs typeface="Arial"/>
              </a:rPr>
              <a:t>ruokavalioon</a:t>
            </a:r>
            <a:r>
              <a:rPr lang="en-US" sz="1800">
                <a:cs typeface="Arial"/>
              </a:rPr>
              <a:t> </a:t>
            </a:r>
          </a:p>
          <a:p>
            <a:pPr marL="342265" indent="-342265">
              <a:buFont typeface="Arial,Sans-Serif" panose="020B0604020202020204" pitchFamily="34" charset="0"/>
            </a:pPr>
            <a:r>
              <a:rPr lang="en-US" sz="1800" err="1">
                <a:cs typeface="Arial"/>
              </a:rPr>
              <a:t>turvata</a:t>
            </a:r>
            <a:r>
              <a:rPr lang="en-US" sz="1800">
                <a:cs typeface="Arial"/>
              </a:rPr>
              <a:t> </a:t>
            </a:r>
            <a:r>
              <a:rPr lang="en-US" sz="1800" err="1">
                <a:cs typeface="Arial"/>
              </a:rPr>
              <a:t>lapselle</a:t>
            </a:r>
            <a:r>
              <a:rPr lang="en-US" sz="1800">
                <a:cs typeface="Arial"/>
              </a:rPr>
              <a:t> </a:t>
            </a:r>
            <a:r>
              <a:rPr lang="en-US" sz="1800" err="1">
                <a:cs typeface="Arial"/>
              </a:rPr>
              <a:t>riittävät</a:t>
            </a:r>
            <a:r>
              <a:rPr lang="en-US" sz="1800">
                <a:cs typeface="Arial"/>
              </a:rPr>
              <a:t> ja </a:t>
            </a:r>
            <a:r>
              <a:rPr lang="en-US" sz="1800" err="1">
                <a:cs typeface="Arial"/>
              </a:rPr>
              <a:t>tasapainoiset</a:t>
            </a:r>
            <a:r>
              <a:rPr lang="en-US" sz="1800">
                <a:cs typeface="Arial"/>
              </a:rPr>
              <a:t> </a:t>
            </a:r>
            <a:r>
              <a:rPr lang="en-US" sz="1800" err="1">
                <a:cs typeface="Arial"/>
              </a:rPr>
              <a:t>ateriat</a:t>
            </a:r>
            <a:r>
              <a:rPr lang="en-US" sz="1800">
                <a:cs typeface="Arial"/>
              </a:rPr>
              <a:t> ja </a:t>
            </a:r>
            <a:r>
              <a:rPr lang="en-US" sz="1800" err="1">
                <a:cs typeface="Arial"/>
              </a:rPr>
              <a:t>välipalat</a:t>
            </a:r>
            <a:r>
              <a:rPr lang="en-US" sz="1800">
                <a:cs typeface="Arial"/>
              </a:rPr>
              <a:t> </a:t>
            </a:r>
            <a:r>
              <a:rPr lang="en-US" sz="1800" err="1">
                <a:cs typeface="Arial"/>
              </a:rPr>
              <a:t>hoitopäivän</a:t>
            </a:r>
            <a:r>
              <a:rPr lang="en-US" sz="1800">
                <a:cs typeface="Arial"/>
              </a:rPr>
              <a:t> </a:t>
            </a:r>
            <a:r>
              <a:rPr lang="en-US" sz="1800" err="1">
                <a:cs typeface="Arial"/>
              </a:rPr>
              <a:t>aikana</a:t>
            </a:r>
            <a:r>
              <a:rPr lang="en-US" sz="1800">
                <a:cs typeface="Arial"/>
              </a:rPr>
              <a:t> </a:t>
            </a:r>
          </a:p>
          <a:p>
            <a:pPr marL="342265" indent="-342265">
              <a:buFont typeface="Arial,Sans-Serif" panose="020B0604020202020204" pitchFamily="34" charset="0"/>
            </a:pPr>
            <a:r>
              <a:rPr lang="en-US" sz="1800" err="1">
                <a:cs typeface="Arial"/>
              </a:rPr>
              <a:t>opastaa</a:t>
            </a:r>
            <a:r>
              <a:rPr lang="en-US" sz="1800">
                <a:cs typeface="Arial"/>
              </a:rPr>
              <a:t> </a:t>
            </a:r>
            <a:r>
              <a:rPr lang="en-US" sz="1800" err="1">
                <a:cs typeface="Arial"/>
              </a:rPr>
              <a:t>lasta</a:t>
            </a:r>
            <a:r>
              <a:rPr lang="en-US" sz="1800">
                <a:cs typeface="Arial"/>
              </a:rPr>
              <a:t> </a:t>
            </a:r>
            <a:r>
              <a:rPr lang="en-US" sz="1800" err="1">
                <a:cs typeface="Arial"/>
              </a:rPr>
              <a:t>omatoimiseen</a:t>
            </a:r>
            <a:r>
              <a:rPr lang="en-US" sz="1800">
                <a:cs typeface="Arial"/>
              </a:rPr>
              <a:t> </a:t>
            </a:r>
            <a:r>
              <a:rPr lang="en-US" sz="1800" err="1">
                <a:cs typeface="Arial"/>
              </a:rPr>
              <a:t>ruokailuun</a:t>
            </a:r>
            <a:r>
              <a:rPr lang="en-US" sz="1800">
                <a:cs typeface="Arial"/>
              </a:rPr>
              <a:t> ja </a:t>
            </a:r>
            <a:r>
              <a:rPr lang="en-US" sz="1800" err="1">
                <a:cs typeface="Arial"/>
              </a:rPr>
              <a:t>hyviin</a:t>
            </a:r>
            <a:r>
              <a:rPr lang="en-US" sz="1800">
                <a:cs typeface="Arial"/>
              </a:rPr>
              <a:t> </a:t>
            </a:r>
            <a:r>
              <a:rPr lang="en-US" sz="1800" err="1">
                <a:cs typeface="Arial"/>
              </a:rPr>
              <a:t>pöytätapoihin</a:t>
            </a:r>
            <a:r>
              <a:rPr lang="en-US" sz="1800">
                <a:cs typeface="Arial"/>
              </a:rPr>
              <a:t> </a:t>
            </a:r>
          </a:p>
          <a:p>
            <a:pPr marL="342265" indent="-342265">
              <a:buFont typeface="Arial,Sans-Serif" panose="020B0604020202020204" pitchFamily="34" charset="0"/>
            </a:pPr>
            <a:r>
              <a:rPr lang="en-US" sz="1800" err="1">
                <a:cs typeface="Arial"/>
              </a:rPr>
              <a:t>järjestää</a:t>
            </a:r>
            <a:r>
              <a:rPr lang="en-US" sz="1800">
                <a:cs typeface="Arial"/>
              </a:rPr>
              <a:t> </a:t>
            </a:r>
            <a:r>
              <a:rPr lang="en-US" sz="1800" err="1">
                <a:cs typeface="Arial"/>
              </a:rPr>
              <a:t>lapsille</a:t>
            </a:r>
            <a:r>
              <a:rPr lang="en-US" sz="1800">
                <a:cs typeface="Arial"/>
              </a:rPr>
              <a:t> </a:t>
            </a:r>
            <a:r>
              <a:rPr lang="en-US" sz="1800" err="1">
                <a:cs typeface="Arial"/>
              </a:rPr>
              <a:t>kiireettömiä</a:t>
            </a:r>
            <a:r>
              <a:rPr lang="en-US" sz="1800">
                <a:cs typeface="Arial"/>
              </a:rPr>
              <a:t>, </a:t>
            </a:r>
            <a:r>
              <a:rPr lang="en-US" sz="1800" err="1">
                <a:cs typeface="Arial"/>
              </a:rPr>
              <a:t>miellyttäviä</a:t>
            </a:r>
            <a:r>
              <a:rPr lang="en-US" sz="1800">
                <a:cs typeface="Arial"/>
              </a:rPr>
              <a:t> ja </a:t>
            </a:r>
            <a:r>
              <a:rPr lang="en-US" sz="1800" err="1">
                <a:cs typeface="Arial"/>
              </a:rPr>
              <a:t>virkistäviä</a:t>
            </a:r>
            <a:r>
              <a:rPr lang="en-US" sz="1800">
                <a:cs typeface="Arial"/>
              </a:rPr>
              <a:t> </a:t>
            </a:r>
            <a:r>
              <a:rPr lang="en-US" sz="1800" err="1">
                <a:cs typeface="Arial"/>
              </a:rPr>
              <a:t>yhdessäolon</a:t>
            </a:r>
            <a:r>
              <a:rPr lang="en-US" sz="1800">
                <a:cs typeface="Arial"/>
              </a:rPr>
              <a:t> </a:t>
            </a:r>
            <a:r>
              <a:rPr lang="en-US" sz="1800" err="1">
                <a:cs typeface="Arial"/>
              </a:rPr>
              <a:t>hetkiä</a:t>
            </a:r>
            <a:r>
              <a:rPr lang="en-US" sz="1800">
                <a:cs typeface="Arial"/>
              </a:rPr>
              <a:t> </a:t>
            </a:r>
          </a:p>
          <a:p>
            <a:pPr marL="342265" indent="-342265">
              <a:buFont typeface="Arial,Sans-Serif" panose="020B0604020202020204" pitchFamily="34" charset="0"/>
            </a:pPr>
            <a:r>
              <a:rPr lang="en-US" sz="1800" err="1">
                <a:cs typeface="Arial"/>
              </a:rPr>
              <a:t>opettaa</a:t>
            </a:r>
            <a:r>
              <a:rPr lang="en-US" sz="1800">
                <a:cs typeface="Arial"/>
              </a:rPr>
              <a:t> </a:t>
            </a:r>
            <a:r>
              <a:rPr lang="en-US" sz="1800" err="1">
                <a:cs typeface="Arial"/>
              </a:rPr>
              <a:t>lasta</a:t>
            </a:r>
            <a:r>
              <a:rPr lang="en-US" sz="1800">
                <a:cs typeface="Arial"/>
              </a:rPr>
              <a:t> </a:t>
            </a:r>
            <a:r>
              <a:rPr lang="en-US" sz="1800" err="1">
                <a:cs typeface="Arial"/>
              </a:rPr>
              <a:t>tehtävien</a:t>
            </a:r>
            <a:r>
              <a:rPr lang="en-US" sz="1800">
                <a:cs typeface="Arial"/>
              </a:rPr>
              <a:t> </a:t>
            </a:r>
            <a:r>
              <a:rPr lang="en-US" sz="1800" err="1">
                <a:cs typeface="Arial"/>
              </a:rPr>
              <a:t>suorittamiseen</a:t>
            </a:r>
            <a:r>
              <a:rPr lang="en-US" sz="1800">
                <a:cs typeface="Arial"/>
              </a:rPr>
              <a:t> </a:t>
            </a:r>
            <a:r>
              <a:rPr lang="en-US" sz="1800" err="1">
                <a:cs typeface="Arial"/>
              </a:rPr>
              <a:t>antamalla</a:t>
            </a:r>
            <a:r>
              <a:rPr lang="en-US" sz="1800">
                <a:cs typeface="Arial"/>
              </a:rPr>
              <a:t> </a:t>
            </a:r>
            <a:r>
              <a:rPr lang="en-US" sz="1800" err="1">
                <a:cs typeface="Arial"/>
              </a:rPr>
              <a:t>lapsen</a:t>
            </a:r>
            <a:r>
              <a:rPr lang="en-US" sz="1800">
                <a:cs typeface="Arial"/>
              </a:rPr>
              <a:t> </a:t>
            </a:r>
            <a:r>
              <a:rPr lang="en-US" sz="1800" err="1">
                <a:cs typeface="Arial"/>
              </a:rPr>
              <a:t>osallistua</a:t>
            </a:r>
            <a:r>
              <a:rPr lang="en-US" sz="1800">
                <a:cs typeface="Arial"/>
              </a:rPr>
              <a:t> </a:t>
            </a:r>
            <a:r>
              <a:rPr lang="en-US" sz="1800" err="1">
                <a:cs typeface="Arial"/>
              </a:rPr>
              <a:t>ruoanvalmistukseen</a:t>
            </a:r>
            <a:r>
              <a:rPr lang="en-US" sz="1800">
                <a:cs typeface="Arial"/>
              </a:rPr>
              <a:t> ja </a:t>
            </a:r>
            <a:r>
              <a:rPr lang="en-US" sz="1800" err="1">
                <a:cs typeface="Arial"/>
              </a:rPr>
              <a:t>tarjoiluun</a:t>
            </a:r>
            <a:r>
              <a:rPr lang="en-US" sz="1800">
                <a:cs typeface="Arial"/>
              </a:rPr>
              <a:t> </a:t>
            </a:r>
          </a:p>
          <a:p>
            <a:pPr marL="342265" indent="-342265">
              <a:buFont typeface="Arial,Sans-Serif" panose="020B0604020202020204" pitchFamily="34" charset="0"/>
            </a:pPr>
            <a:r>
              <a:rPr lang="en-US" sz="1800" err="1">
                <a:cs typeface="Arial"/>
              </a:rPr>
              <a:t>antaa</a:t>
            </a:r>
            <a:r>
              <a:rPr lang="en-US" sz="1800">
                <a:cs typeface="Arial"/>
              </a:rPr>
              <a:t> </a:t>
            </a:r>
            <a:r>
              <a:rPr lang="en-US" sz="1800" err="1">
                <a:cs typeface="Arial"/>
              </a:rPr>
              <a:t>kodeille</a:t>
            </a:r>
            <a:r>
              <a:rPr lang="en-US" sz="1800">
                <a:cs typeface="Arial"/>
              </a:rPr>
              <a:t> </a:t>
            </a:r>
            <a:r>
              <a:rPr lang="en-US" sz="1800" err="1">
                <a:cs typeface="Arial"/>
              </a:rPr>
              <a:t>virikkeitä</a:t>
            </a:r>
            <a:r>
              <a:rPr lang="en-US" sz="1800">
                <a:cs typeface="Arial"/>
              </a:rPr>
              <a:t> </a:t>
            </a:r>
            <a:r>
              <a:rPr lang="en-US" sz="1800" err="1">
                <a:cs typeface="Arial"/>
              </a:rPr>
              <a:t>terveyttä</a:t>
            </a:r>
            <a:r>
              <a:rPr lang="en-US" sz="1800">
                <a:cs typeface="Arial"/>
              </a:rPr>
              <a:t> </a:t>
            </a:r>
            <a:r>
              <a:rPr lang="en-US" sz="1800" err="1">
                <a:cs typeface="Arial"/>
              </a:rPr>
              <a:t>edistävän</a:t>
            </a:r>
            <a:r>
              <a:rPr lang="en-US" sz="1800">
                <a:cs typeface="Arial"/>
              </a:rPr>
              <a:t> </a:t>
            </a:r>
            <a:r>
              <a:rPr lang="en-US" sz="1800" err="1">
                <a:cs typeface="Arial"/>
              </a:rPr>
              <a:t>ruoan</a:t>
            </a:r>
            <a:r>
              <a:rPr lang="en-US" sz="1800">
                <a:cs typeface="Arial"/>
              </a:rPr>
              <a:t> </a:t>
            </a:r>
            <a:r>
              <a:rPr lang="en-US" sz="1800" err="1">
                <a:cs typeface="Arial"/>
              </a:rPr>
              <a:t>valinnasta</a:t>
            </a:r>
            <a:r>
              <a:rPr lang="en-US" sz="1800">
                <a:cs typeface="Arial"/>
              </a:rPr>
              <a:t> ja </a:t>
            </a:r>
            <a:r>
              <a:rPr lang="en-US" sz="1800" err="1">
                <a:cs typeface="Arial"/>
              </a:rPr>
              <a:t>valmistamisesta</a:t>
            </a:r>
            <a:endParaRPr lang="en-US" sz="1800">
              <a:cs typeface="Arial"/>
            </a:endParaRPr>
          </a:p>
          <a:p>
            <a:pPr marL="133985" indent="-133985"/>
            <a:endParaRPr lang="en-US" sz="1800">
              <a:cs typeface="Arial"/>
            </a:endParaRPr>
          </a:p>
          <a:p>
            <a:pPr marL="0" indent="0">
              <a:buNone/>
            </a:pPr>
            <a:r>
              <a:rPr lang="fi-FI" sz="1400">
                <a:cs typeface="Arial"/>
              </a:rPr>
              <a:t>Kouvolan kaupunki </a:t>
            </a:r>
            <a:endParaRPr lang="en-US" sz="1400">
              <a:cs typeface="Arial"/>
            </a:endParaRPr>
          </a:p>
          <a:p>
            <a:pPr marL="0" indent="0">
              <a:buNone/>
            </a:pPr>
            <a:r>
              <a:rPr lang="fi-FI" sz="1400">
                <a:cs typeface="Arial"/>
              </a:rPr>
              <a:t>Ruokahetki ravitsemuskäsikirja 2021</a:t>
            </a:r>
            <a:endParaRPr lang="en-US" sz="1400"/>
          </a:p>
          <a:p>
            <a:pPr marL="0" indent="0">
              <a:buNone/>
            </a:pPr>
            <a:endParaRPr lang="fi-FI">
              <a:cs typeface="Arial"/>
            </a:endParaRPr>
          </a:p>
        </p:txBody>
      </p:sp>
      <p:pic>
        <p:nvPicPr>
          <p:cNvPr id="9" name="Kuva 3" descr="Vauva">
            <a:extLst>
              <a:ext uri="{FF2B5EF4-FFF2-40B4-BE49-F238E27FC236}">
                <a16:creationId xmlns:a16="http://schemas.microsoft.com/office/drawing/2014/main" id="{F5A73BA4-83CB-18DF-E5DD-7D60FC7D3D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3961" y="911966"/>
            <a:ext cx="1287097" cy="1232958"/>
          </a:xfrm>
          <a:prstGeom prst="rect">
            <a:avLst/>
          </a:prstGeom>
        </p:spPr>
      </p:pic>
      <p:pic>
        <p:nvPicPr>
          <p:cNvPr id="11" name="Kuva 4" descr="Indeksoidaan vauva luurankopuku">
            <a:extLst>
              <a:ext uri="{FF2B5EF4-FFF2-40B4-BE49-F238E27FC236}">
                <a16:creationId xmlns:a16="http://schemas.microsoft.com/office/drawing/2014/main" id="{DA0DB592-4F90-C2B9-A225-41DB2782C3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166531" y="5255123"/>
            <a:ext cx="1630187" cy="1528727"/>
          </a:xfrm>
          <a:prstGeom prst="rect">
            <a:avLst/>
          </a:prstGeom>
        </p:spPr>
      </p:pic>
    </p:spTree>
    <p:extLst>
      <p:ext uri="{BB962C8B-B14F-4D97-AF65-F5344CB8AC3E}">
        <p14:creationId xmlns:p14="http://schemas.microsoft.com/office/powerpoint/2010/main" val="325336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842741-19D5-022C-819D-50613A1B9896}"/>
              </a:ext>
            </a:extLst>
          </p:cNvPr>
          <p:cNvSpPr>
            <a:spLocks noGrp="1"/>
          </p:cNvSpPr>
          <p:nvPr>
            <p:ph type="title"/>
          </p:nvPr>
        </p:nvSpPr>
        <p:spPr>
          <a:xfrm>
            <a:off x="922552" y="929220"/>
            <a:ext cx="10273953" cy="1059526"/>
          </a:xfrm>
        </p:spPr>
        <p:txBody>
          <a:bodyPr/>
          <a:lstStyle/>
          <a:p>
            <a:r>
              <a:rPr lang="fi-FI"/>
              <a:t>Ruokailu on mukava sosiaalinen tapahtuma</a:t>
            </a:r>
          </a:p>
        </p:txBody>
      </p:sp>
      <p:sp>
        <p:nvSpPr>
          <p:cNvPr id="3" name="Sisällön paikkamerkki 2">
            <a:extLst>
              <a:ext uri="{FF2B5EF4-FFF2-40B4-BE49-F238E27FC236}">
                <a16:creationId xmlns:a16="http://schemas.microsoft.com/office/drawing/2014/main" id="{A5891D81-388C-38FC-9D21-EBA7C22DA3E0}"/>
              </a:ext>
            </a:extLst>
          </p:cNvPr>
          <p:cNvSpPr>
            <a:spLocks noGrp="1"/>
          </p:cNvSpPr>
          <p:nvPr>
            <p:ph idx="1"/>
          </p:nvPr>
        </p:nvSpPr>
        <p:spPr/>
        <p:txBody>
          <a:bodyPr/>
          <a:lstStyle/>
          <a:p>
            <a:pPr marL="133985" indent="-133985"/>
            <a:r>
              <a:rPr lang="fi-FI">
                <a:cs typeface="Arial"/>
              </a:rPr>
              <a:t>Se, kuinka valmis lapsi on maistamaan uutta ruokaa, vaihtelee eri lasten välillä äärimmäisen paljon.</a:t>
            </a:r>
          </a:p>
          <a:p>
            <a:pPr marL="133985" indent="-133985"/>
            <a:r>
              <a:rPr lang="fi-FI">
                <a:cs typeface="Arial"/>
              </a:rPr>
              <a:t>Osa lapsista reagoi aistimuksiin epätavallisesti. </a:t>
            </a:r>
          </a:p>
          <a:p>
            <a:pPr marL="133985" indent="-133985"/>
            <a:r>
              <a:rPr lang="fi-FI">
                <a:cs typeface="Arial"/>
              </a:rPr>
              <a:t>Lapsi saattaa reagoida poikkeuksellisesti tuoksuihin (aikuisen käsirasva) </a:t>
            </a:r>
          </a:p>
          <a:p>
            <a:pPr marL="133985" indent="-133985"/>
            <a:r>
              <a:rPr lang="fi-FI">
                <a:cs typeface="Arial"/>
              </a:rPr>
              <a:t>Ruoan rakenteellakin on vaikutusta ja sillä, miltä ruoka näyttää tai miltä ruokailu kuulostaa. </a:t>
            </a:r>
          </a:p>
          <a:p>
            <a:pPr marL="133985" indent="-133985"/>
            <a:r>
              <a:rPr lang="fi-FI">
                <a:cs typeface="Arial"/>
              </a:rPr>
              <a:t>Yksilöllisyyden huomioiminen tarkoittaa lapseen kohdistuvien odotusten säätämistä kullekin lapselle sopivaksi. </a:t>
            </a:r>
          </a:p>
          <a:p>
            <a:pPr marL="133985" indent="-133985"/>
            <a:r>
              <a:rPr lang="fi-FI">
                <a:cs typeface="Arial"/>
              </a:rPr>
              <a:t>Aikuiselta vaaditaan tilanteessa sensitiivisyyttä.</a:t>
            </a:r>
          </a:p>
        </p:txBody>
      </p:sp>
      <p:pic>
        <p:nvPicPr>
          <p:cNvPr id="5" name="Kuva 4" descr="Indeksoidaan vauva luurankopuku">
            <a:extLst>
              <a:ext uri="{FF2B5EF4-FFF2-40B4-BE49-F238E27FC236}">
                <a16:creationId xmlns:a16="http://schemas.microsoft.com/office/drawing/2014/main" id="{7241D0BF-C59C-3D79-4B44-0842A92727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770687" y="5017617"/>
            <a:ext cx="1630187" cy="1528727"/>
          </a:xfrm>
          <a:prstGeom prst="rect">
            <a:avLst/>
          </a:prstGeom>
        </p:spPr>
      </p:pic>
      <p:pic>
        <p:nvPicPr>
          <p:cNvPr id="7" name="Kuva 3" descr="Vauva">
            <a:extLst>
              <a:ext uri="{FF2B5EF4-FFF2-40B4-BE49-F238E27FC236}">
                <a16:creationId xmlns:a16="http://schemas.microsoft.com/office/drawing/2014/main" id="{7D228318-7442-67E3-8A36-38F14B06BF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4998" y="5436929"/>
            <a:ext cx="1287097" cy="1232958"/>
          </a:xfrm>
          <a:prstGeom prst="rect">
            <a:avLst/>
          </a:prstGeom>
        </p:spPr>
      </p:pic>
      <p:sp>
        <p:nvSpPr>
          <p:cNvPr id="8" name="Tekstiruutu 7">
            <a:extLst>
              <a:ext uri="{FF2B5EF4-FFF2-40B4-BE49-F238E27FC236}">
                <a16:creationId xmlns:a16="http://schemas.microsoft.com/office/drawing/2014/main" id="{88D4CAE9-3357-49F2-D490-BC567A8ECE23}"/>
              </a:ext>
            </a:extLst>
          </p:cNvPr>
          <p:cNvSpPr txBox="1"/>
          <p:nvPr/>
        </p:nvSpPr>
        <p:spPr>
          <a:xfrm>
            <a:off x="1091258" y="6051315"/>
            <a:ext cx="181092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a:cs typeface="Arial"/>
              </a:rPr>
              <a:t>Untuvikot</a:t>
            </a:r>
            <a:endParaRPr lang="fi-FI" err="1"/>
          </a:p>
        </p:txBody>
      </p:sp>
    </p:spTree>
    <p:extLst>
      <p:ext uri="{BB962C8B-B14F-4D97-AF65-F5344CB8AC3E}">
        <p14:creationId xmlns:p14="http://schemas.microsoft.com/office/powerpoint/2010/main" val="237234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343A34-EB15-529B-1F41-A9DC767B52E7}"/>
              </a:ext>
            </a:extLst>
          </p:cNvPr>
          <p:cNvSpPr>
            <a:spLocks noGrp="1"/>
          </p:cNvSpPr>
          <p:nvPr>
            <p:ph type="title"/>
          </p:nvPr>
        </p:nvSpPr>
        <p:spPr/>
        <p:txBody>
          <a:bodyPr/>
          <a:lstStyle/>
          <a:p>
            <a:r>
              <a:rPr lang="fi-FI" sz="3000"/>
              <a:t>Lähteet</a:t>
            </a:r>
            <a:endParaRPr lang="fi-FI"/>
          </a:p>
        </p:txBody>
      </p:sp>
      <p:sp>
        <p:nvSpPr>
          <p:cNvPr id="3" name="Sisällön paikkamerkki 2">
            <a:extLst>
              <a:ext uri="{FF2B5EF4-FFF2-40B4-BE49-F238E27FC236}">
                <a16:creationId xmlns:a16="http://schemas.microsoft.com/office/drawing/2014/main" id="{65B57510-3F89-CB6A-2805-85045D91D43E}"/>
              </a:ext>
            </a:extLst>
          </p:cNvPr>
          <p:cNvSpPr>
            <a:spLocks noGrp="1"/>
          </p:cNvSpPr>
          <p:nvPr>
            <p:ph idx="1"/>
          </p:nvPr>
        </p:nvSpPr>
        <p:spPr/>
        <p:txBody>
          <a:bodyPr/>
          <a:lstStyle/>
          <a:p>
            <a:pPr marL="133985" indent="-133985">
              <a:lnSpc>
                <a:spcPct val="150000"/>
              </a:lnSpc>
            </a:pPr>
            <a:r>
              <a:rPr lang="fi-FI" sz="1400">
                <a:cs typeface="Arial"/>
              </a:rPr>
              <a:t>Ahonen, L., Roos P. 2021. Untuvikot. Alle 3-vuotiaiden pedagogiikka.</a:t>
            </a:r>
            <a:endParaRPr lang="fi-FI"/>
          </a:p>
          <a:p>
            <a:pPr marL="133985" indent="-133985">
              <a:lnSpc>
                <a:spcPct val="150000"/>
              </a:lnSpc>
            </a:pPr>
            <a:r>
              <a:rPr lang="fi-FI" sz="1400">
                <a:cs typeface="Arial"/>
              </a:rPr>
              <a:t>Heiskanen, N., Syrjämäki M. (toim.) 2022. Pienet tuetut askeleet. Varhaiskasvatuksen uudistuva tuki ja kehittyvät käytännöt.</a:t>
            </a:r>
          </a:p>
          <a:p>
            <a:pPr marL="133985" indent="-133985"/>
            <a:r>
              <a:rPr lang="fi-FI" sz="1400">
                <a:cs typeface="Arial"/>
              </a:rPr>
              <a:t>Ruokahetki ravitsemuskäsikirja. Kouvolan kaupunki  2021</a:t>
            </a:r>
            <a:endParaRPr lang="en-US" sz="1400">
              <a:cs typeface="Arial"/>
            </a:endParaRPr>
          </a:p>
          <a:p>
            <a:pPr marL="133985" indent="-133985">
              <a:lnSpc>
                <a:spcPct val="150000"/>
              </a:lnSpc>
            </a:pPr>
            <a:r>
              <a:rPr lang="fi-FI" sz="1400">
                <a:cs typeface="Arial"/>
              </a:rPr>
              <a:t>Yleinen tuki. Kouvolan varhaiskasvatuksen erityisopettajien työkalu yleisen tuen arviointiin ja suunnitteluun  pohdinnan ja keskustelun tueksi.</a:t>
            </a:r>
          </a:p>
          <a:p>
            <a:pPr marL="133985" indent="-133985">
              <a:lnSpc>
                <a:spcPct val="150000"/>
              </a:lnSpc>
            </a:pPr>
            <a:r>
              <a:rPr lang="fi-FI" sz="1400">
                <a:cs typeface="Arial"/>
              </a:rPr>
              <a:t>Varhaiskasvatussuunnitelman perusteet 2022. Opetushallitus. </a:t>
            </a:r>
            <a:endParaRPr lang="fi-FI"/>
          </a:p>
          <a:p>
            <a:pPr marL="133985" indent="-133985">
              <a:lnSpc>
                <a:spcPct val="150000"/>
              </a:lnSpc>
            </a:pPr>
            <a:r>
              <a:rPr lang="fi-FI" sz="1400">
                <a:ea typeface="+mn-lt"/>
                <a:cs typeface="+mn-lt"/>
                <a:hlinkClick r:id="rId2"/>
              </a:rPr>
              <a:t>https://peda.net/kouvola/perusopetus/hankkeet/lukeva-kouvola</a:t>
            </a:r>
            <a:endParaRPr lang="fi-FI" sz="1400">
              <a:cs typeface="Arial"/>
            </a:endParaRPr>
          </a:p>
          <a:p>
            <a:pPr marL="133985" indent="-133985">
              <a:lnSpc>
                <a:spcPct val="150000"/>
              </a:lnSpc>
            </a:pPr>
            <a:r>
              <a:rPr lang="en-US" sz="1400">
                <a:solidFill>
                  <a:srgbClr val="0563C1"/>
                </a:solidFill>
                <a:cs typeface="Arial"/>
                <a:hlinkClick r:id="rId3"/>
              </a:rPr>
              <a:t>Sapere - pienten lasten ruokakasvatusmenetelmä varhaiskasvatuksessa – Sapere - aisti ja ilmaise (peda.net)</a:t>
            </a:r>
            <a:endParaRPr lang="fi-FI" sz="1400">
              <a:cs typeface="Arial"/>
            </a:endParaRPr>
          </a:p>
          <a:p>
            <a:pPr marL="133985" indent="-133985">
              <a:lnSpc>
                <a:spcPct val="150000"/>
              </a:lnSpc>
            </a:pPr>
            <a:endParaRPr lang="fi-FI" sz="1400">
              <a:cs typeface="Arial"/>
            </a:endParaRPr>
          </a:p>
        </p:txBody>
      </p:sp>
    </p:spTree>
    <p:extLst>
      <p:ext uri="{BB962C8B-B14F-4D97-AF65-F5344CB8AC3E}">
        <p14:creationId xmlns:p14="http://schemas.microsoft.com/office/powerpoint/2010/main" val="164905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17AB3B-B570-49F5-813C-68D8C6C67CCB}"/>
              </a:ext>
            </a:extLst>
          </p:cNvPr>
          <p:cNvSpPr>
            <a:spLocks noGrp="1"/>
          </p:cNvSpPr>
          <p:nvPr>
            <p:ph type="ctrTitle"/>
          </p:nvPr>
        </p:nvSpPr>
        <p:spPr/>
        <p:txBody>
          <a:bodyPr/>
          <a:lstStyle/>
          <a:p>
            <a:r>
              <a:rPr lang="fi-FI" noProof="0"/>
              <a:t>Kiitos</a:t>
            </a:r>
            <a:r>
              <a:rPr lang="fi-FI"/>
              <a:t>.</a:t>
            </a:r>
            <a:endParaRPr lang="fi-FI" noProof="0"/>
          </a:p>
        </p:txBody>
      </p:sp>
      <p:sp>
        <p:nvSpPr>
          <p:cNvPr id="3" name="Alaotsikko 2">
            <a:extLst>
              <a:ext uri="{FF2B5EF4-FFF2-40B4-BE49-F238E27FC236}">
                <a16:creationId xmlns:a16="http://schemas.microsoft.com/office/drawing/2014/main" id="{BCA31579-9056-44A7-B208-B324FFC54609}"/>
              </a:ext>
            </a:extLst>
          </p:cNvPr>
          <p:cNvSpPr>
            <a:spLocks noGrp="1"/>
          </p:cNvSpPr>
          <p:nvPr>
            <p:ph type="subTitle" idx="1"/>
          </p:nvPr>
        </p:nvSpPr>
        <p:spPr>
          <a:xfrm>
            <a:off x="2319663" y="5563224"/>
            <a:ext cx="9039999" cy="499046"/>
          </a:xfrm>
        </p:spPr>
        <p:txBody>
          <a:bodyPr/>
          <a:lstStyle/>
          <a:p>
            <a:r>
              <a:rPr lang="fi-FI">
                <a:cs typeface="Arial"/>
              </a:rPr>
              <a:t>Varhaiskasvatuksen tuen uudistaminen -hanke</a:t>
            </a:r>
          </a:p>
          <a:p>
            <a:r>
              <a:rPr lang="fi-FI">
                <a:cs typeface="Arial"/>
              </a:rPr>
              <a:t>Mari Skyttä, Elina Valosaari ja Marika Hyyrynen</a:t>
            </a:r>
            <a:endParaRPr lang="fi-FI"/>
          </a:p>
        </p:txBody>
      </p:sp>
    </p:spTree>
    <p:extLst>
      <p:ext uri="{BB962C8B-B14F-4D97-AF65-F5344CB8AC3E}">
        <p14:creationId xmlns:p14="http://schemas.microsoft.com/office/powerpoint/2010/main" val="15960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3" descr="Kuva, joka sisältää kohteen teksti&#10;&#10;Kuvaus luotu automaattisesti">
            <a:extLst>
              <a:ext uri="{FF2B5EF4-FFF2-40B4-BE49-F238E27FC236}">
                <a16:creationId xmlns:a16="http://schemas.microsoft.com/office/drawing/2014/main" id="{0F145C26-7148-8929-3EA9-AF0D6500A6D2}"/>
              </a:ext>
            </a:extLst>
          </p:cNvPr>
          <p:cNvPicPr>
            <a:picLocks noChangeAspect="1"/>
          </p:cNvPicPr>
          <p:nvPr/>
        </p:nvPicPr>
        <p:blipFill>
          <a:blip r:embed="rId2"/>
          <a:stretch>
            <a:fillRect/>
          </a:stretch>
        </p:blipFill>
        <p:spPr>
          <a:xfrm>
            <a:off x="2430095" y="-4300"/>
            <a:ext cx="9719312" cy="6739185"/>
          </a:xfrm>
          <a:prstGeom prst="rect">
            <a:avLst/>
          </a:prstGeom>
        </p:spPr>
      </p:pic>
      <p:sp>
        <p:nvSpPr>
          <p:cNvPr id="5" name="Tekstiruutu 4">
            <a:extLst>
              <a:ext uri="{FF2B5EF4-FFF2-40B4-BE49-F238E27FC236}">
                <a16:creationId xmlns:a16="http://schemas.microsoft.com/office/drawing/2014/main" id="{46461E87-D129-2942-CD18-EE3B090DAE4B}"/>
              </a:ext>
            </a:extLst>
          </p:cNvPr>
          <p:cNvSpPr txBox="1"/>
          <p:nvPr/>
        </p:nvSpPr>
        <p:spPr>
          <a:xfrm rot="16200000">
            <a:off x="5774120" y="1221941"/>
            <a:ext cx="1955002" cy="6540060"/>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i-FI" err="1"/>
          </a:p>
        </p:txBody>
      </p:sp>
      <p:sp>
        <p:nvSpPr>
          <p:cNvPr id="6" name="Tekstiruutu 5">
            <a:extLst>
              <a:ext uri="{FF2B5EF4-FFF2-40B4-BE49-F238E27FC236}">
                <a16:creationId xmlns:a16="http://schemas.microsoft.com/office/drawing/2014/main" id="{85B77C20-D84C-56DC-C922-AE239D4E31C7}"/>
              </a:ext>
            </a:extLst>
          </p:cNvPr>
          <p:cNvSpPr txBox="1"/>
          <p:nvPr/>
        </p:nvSpPr>
        <p:spPr>
          <a:xfrm>
            <a:off x="128650" y="324095"/>
            <a:ext cx="5927763" cy="5847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sz="2000" b="1">
              <a:cs typeface="Arial"/>
            </a:endParaRPr>
          </a:p>
          <a:p>
            <a:pPr marL="285750" indent="-285750">
              <a:buFont typeface="Arial"/>
              <a:buChar char="•"/>
            </a:pPr>
            <a:endParaRPr lang="fi-FI">
              <a:cs typeface="Arial"/>
            </a:endParaRPr>
          </a:p>
        </p:txBody>
      </p:sp>
      <p:sp>
        <p:nvSpPr>
          <p:cNvPr id="4" name="Tekstiruutu 3">
            <a:extLst>
              <a:ext uri="{FF2B5EF4-FFF2-40B4-BE49-F238E27FC236}">
                <a16:creationId xmlns:a16="http://schemas.microsoft.com/office/drawing/2014/main" id="{C65561A5-FF25-E8C5-CD82-E5D1B831DF5B}"/>
              </a:ext>
            </a:extLst>
          </p:cNvPr>
          <p:cNvSpPr txBox="1"/>
          <p:nvPr/>
        </p:nvSpPr>
        <p:spPr>
          <a:xfrm>
            <a:off x="126175" y="3045525"/>
            <a:ext cx="2090551"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1400">
                <a:cs typeface="Arial"/>
              </a:rPr>
              <a:t>Kouvolan kaupunki </a:t>
            </a:r>
          </a:p>
          <a:p>
            <a:r>
              <a:rPr lang="fi-FI" sz="1400">
                <a:cs typeface="Arial"/>
              </a:rPr>
              <a:t>Ruokahetki ravitsemuskäsikirja 2021</a:t>
            </a:r>
          </a:p>
        </p:txBody>
      </p:sp>
      <p:sp>
        <p:nvSpPr>
          <p:cNvPr id="7" name="Tekstiruutu 6">
            <a:extLst>
              <a:ext uri="{FF2B5EF4-FFF2-40B4-BE49-F238E27FC236}">
                <a16:creationId xmlns:a16="http://schemas.microsoft.com/office/drawing/2014/main" id="{F772A500-BC25-08FD-B909-4136EB67AFBB}"/>
              </a:ext>
            </a:extLst>
          </p:cNvPr>
          <p:cNvSpPr txBox="1"/>
          <p:nvPr/>
        </p:nvSpPr>
        <p:spPr>
          <a:xfrm>
            <a:off x="131123" y="1125681"/>
            <a:ext cx="4861460" cy="169277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rtl="0">
              <a:buChar char="•"/>
            </a:pPr>
            <a:endParaRPr lang="en-US" sz="2000">
              <a:latin typeface="Arial"/>
              <a:ea typeface="Arial"/>
              <a:cs typeface="Arial"/>
            </a:endParaRPr>
          </a:p>
          <a:p>
            <a:pPr rtl="0"/>
            <a:r>
              <a:rPr lang="en-US" err="1">
                <a:latin typeface="Arial"/>
                <a:ea typeface="Arial"/>
                <a:cs typeface="Arial"/>
              </a:rPr>
              <a:t>Ruokailu</a:t>
            </a:r>
            <a:r>
              <a:rPr lang="en-US">
                <a:latin typeface="Arial"/>
                <a:ea typeface="Arial"/>
                <a:cs typeface="Arial"/>
              </a:rPr>
              <a:t> on </a:t>
            </a:r>
            <a:r>
              <a:rPr lang="en-US" err="1">
                <a:latin typeface="Arial"/>
                <a:ea typeface="Arial"/>
                <a:cs typeface="Arial"/>
              </a:rPr>
              <a:t>osa</a:t>
            </a:r>
            <a:r>
              <a:rPr lang="en-US">
                <a:latin typeface="Arial"/>
                <a:ea typeface="Arial"/>
                <a:cs typeface="Arial"/>
              </a:rPr>
              <a:t> </a:t>
            </a:r>
            <a:r>
              <a:rPr lang="en-US" err="1">
                <a:latin typeface="Arial"/>
                <a:ea typeface="Arial"/>
                <a:cs typeface="Arial"/>
              </a:rPr>
              <a:t>lapsen</a:t>
            </a:r>
            <a:r>
              <a:rPr lang="en-US">
                <a:latin typeface="Arial"/>
                <a:ea typeface="Arial"/>
                <a:cs typeface="Arial"/>
              </a:rPr>
              <a:t> </a:t>
            </a:r>
            <a:r>
              <a:rPr lang="en-US" err="1">
                <a:latin typeface="Arial"/>
                <a:ea typeface="Arial"/>
                <a:cs typeface="Arial"/>
              </a:rPr>
              <a:t>perushoitoa</a:t>
            </a:r>
            <a:r>
              <a:rPr lang="en-US">
                <a:latin typeface="Arial"/>
                <a:ea typeface="Arial"/>
                <a:cs typeface="Arial"/>
              </a:rPr>
              <a:t>, </a:t>
            </a:r>
            <a:r>
              <a:rPr lang="en-US" err="1">
                <a:latin typeface="Arial"/>
                <a:ea typeface="Arial"/>
                <a:cs typeface="Arial"/>
              </a:rPr>
              <a:t>kasvatustaja</a:t>
            </a:r>
            <a:r>
              <a:rPr lang="en-US">
                <a:latin typeface="Arial"/>
                <a:ea typeface="Arial"/>
                <a:cs typeface="Arial"/>
              </a:rPr>
              <a:t> </a:t>
            </a:r>
            <a:r>
              <a:rPr lang="en-US" err="1">
                <a:latin typeface="Arial"/>
                <a:ea typeface="Arial"/>
                <a:cs typeface="Arial"/>
              </a:rPr>
              <a:t>opetusta</a:t>
            </a:r>
            <a:r>
              <a:rPr lang="en-US">
                <a:latin typeface="Arial"/>
                <a:ea typeface="Arial"/>
                <a:cs typeface="Arial"/>
              </a:rPr>
              <a:t>. </a:t>
            </a:r>
            <a:r>
              <a:rPr lang="en-US" err="1">
                <a:latin typeface="Arial"/>
                <a:ea typeface="Arial"/>
                <a:cs typeface="Arial"/>
              </a:rPr>
              <a:t>Ravinnonsaannin</a:t>
            </a:r>
            <a:r>
              <a:rPr lang="en-US">
                <a:latin typeface="Arial"/>
                <a:ea typeface="Arial"/>
                <a:cs typeface="Arial"/>
              </a:rPr>
              <a:t> </a:t>
            </a:r>
            <a:r>
              <a:rPr lang="en-US" err="1">
                <a:latin typeface="Arial"/>
                <a:ea typeface="Arial"/>
                <a:cs typeface="Arial"/>
              </a:rPr>
              <a:t>ohella</a:t>
            </a:r>
            <a:r>
              <a:rPr lang="en-US">
                <a:latin typeface="Arial"/>
                <a:ea typeface="Arial"/>
                <a:cs typeface="Arial"/>
              </a:rPr>
              <a:t>​</a:t>
            </a:r>
          </a:p>
          <a:p>
            <a:r>
              <a:rPr lang="en-US" err="1">
                <a:latin typeface="Arial"/>
                <a:ea typeface="Arial"/>
                <a:cs typeface="Arial"/>
              </a:rPr>
              <a:t>ruokailutilanteessa</a:t>
            </a:r>
            <a:r>
              <a:rPr lang="en-US">
                <a:latin typeface="Arial"/>
                <a:ea typeface="Arial"/>
                <a:cs typeface="Arial"/>
              </a:rPr>
              <a:t> </a:t>
            </a:r>
            <a:r>
              <a:rPr lang="en-US" err="1">
                <a:latin typeface="Arial"/>
                <a:ea typeface="Arial"/>
                <a:cs typeface="Arial"/>
              </a:rPr>
              <a:t>välitetään</a:t>
            </a:r>
            <a:r>
              <a:rPr lang="en-US">
                <a:latin typeface="Arial"/>
                <a:ea typeface="Arial"/>
                <a:cs typeface="Arial"/>
              </a:rPr>
              <a:t> </a:t>
            </a:r>
            <a:r>
              <a:rPr lang="en-US" err="1">
                <a:latin typeface="Arial"/>
                <a:ea typeface="Arial"/>
                <a:cs typeface="Arial"/>
              </a:rPr>
              <a:t>myös</a:t>
            </a:r>
            <a:r>
              <a:rPr lang="en-US">
                <a:latin typeface="Arial"/>
                <a:ea typeface="Arial"/>
                <a:cs typeface="Arial"/>
              </a:rPr>
              <a:t> </a:t>
            </a:r>
            <a:r>
              <a:rPr lang="en-US" err="1">
                <a:latin typeface="Arial"/>
                <a:ea typeface="Arial"/>
                <a:cs typeface="Arial"/>
              </a:rPr>
              <a:t>taitoja</a:t>
            </a:r>
            <a:r>
              <a:rPr lang="en-US">
                <a:latin typeface="Arial"/>
                <a:ea typeface="Arial"/>
                <a:cs typeface="Arial"/>
              </a:rPr>
              <a:t> ja </a:t>
            </a:r>
          </a:p>
          <a:p>
            <a:r>
              <a:rPr lang="en-US" err="1">
                <a:latin typeface="Arial"/>
                <a:ea typeface="Arial"/>
                <a:cs typeface="Arial"/>
              </a:rPr>
              <a:t>asenteita</a:t>
            </a:r>
            <a:r>
              <a:rPr lang="en-US">
                <a:latin typeface="Arial"/>
                <a:ea typeface="Arial"/>
                <a:cs typeface="Arial"/>
              </a:rPr>
              <a:t>. </a:t>
            </a:r>
            <a:r>
              <a:rPr lang="en-US" err="1">
                <a:latin typeface="Arial"/>
                <a:ea typeface="Arial"/>
                <a:cs typeface="Arial"/>
              </a:rPr>
              <a:t>Lapsen</a:t>
            </a:r>
            <a:r>
              <a:rPr lang="en-US">
                <a:latin typeface="Arial"/>
                <a:ea typeface="Arial"/>
                <a:cs typeface="Arial"/>
              </a:rPr>
              <a:t> </a:t>
            </a:r>
            <a:r>
              <a:rPr lang="en-US" err="1">
                <a:latin typeface="Arial"/>
                <a:ea typeface="Arial"/>
                <a:cs typeface="Arial"/>
              </a:rPr>
              <a:t>ikä</a:t>
            </a:r>
            <a:r>
              <a:rPr lang="en-US">
                <a:latin typeface="Arial"/>
                <a:ea typeface="Arial"/>
                <a:cs typeface="Arial"/>
              </a:rPr>
              <a:t> ja </a:t>
            </a:r>
            <a:r>
              <a:rPr lang="en-US" err="1">
                <a:latin typeface="Arial"/>
                <a:ea typeface="Arial"/>
                <a:cs typeface="Arial"/>
              </a:rPr>
              <a:t>kehitystaso</a:t>
            </a:r>
            <a:r>
              <a:rPr lang="en-US">
                <a:latin typeface="Arial"/>
                <a:ea typeface="Arial"/>
                <a:cs typeface="Arial"/>
              </a:rPr>
              <a:t> ​</a:t>
            </a:r>
            <a:endParaRPr lang="en-US"/>
          </a:p>
          <a:p>
            <a:pPr rtl="0"/>
            <a:r>
              <a:rPr lang="en-US" err="1">
                <a:latin typeface="Arial"/>
                <a:ea typeface="Arial"/>
                <a:cs typeface="Arial"/>
              </a:rPr>
              <a:t>huomioidaan</a:t>
            </a:r>
            <a:r>
              <a:rPr lang="en-US">
                <a:latin typeface="Arial"/>
                <a:ea typeface="Arial"/>
                <a:cs typeface="Arial"/>
              </a:rPr>
              <a:t> </a:t>
            </a:r>
            <a:r>
              <a:rPr lang="en-US" err="1">
                <a:latin typeface="Arial"/>
                <a:ea typeface="Arial"/>
                <a:cs typeface="Arial"/>
              </a:rPr>
              <a:t>ruokailutilanteessa</a:t>
            </a:r>
            <a:r>
              <a:rPr lang="en-US">
                <a:latin typeface="Arial"/>
                <a:ea typeface="Arial"/>
                <a:cs typeface="Arial"/>
              </a:rPr>
              <a:t> </a:t>
            </a:r>
            <a:r>
              <a:rPr lang="en-US" err="1">
                <a:latin typeface="Arial"/>
                <a:ea typeface="Arial"/>
                <a:cs typeface="Arial"/>
              </a:rPr>
              <a:t>toimittaessa</a:t>
            </a:r>
            <a:r>
              <a:rPr lang="en-US">
                <a:latin typeface="Arial"/>
                <a:ea typeface="Arial"/>
                <a:cs typeface="Arial"/>
              </a:rPr>
              <a:t>. </a:t>
            </a:r>
            <a:endParaRPr lang="fi-FI" err="1"/>
          </a:p>
        </p:txBody>
      </p:sp>
    </p:spTree>
    <p:extLst>
      <p:ext uri="{BB962C8B-B14F-4D97-AF65-F5344CB8AC3E}">
        <p14:creationId xmlns:p14="http://schemas.microsoft.com/office/powerpoint/2010/main" val="371642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F177E8-BA1C-2289-A1D9-9BBC9389382E}"/>
              </a:ext>
            </a:extLst>
          </p:cNvPr>
          <p:cNvSpPr>
            <a:spLocks noGrp="1"/>
          </p:cNvSpPr>
          <p:nvPr>
            <p:ph type="title"/>
          </p:nvPr>
        </p:nvSpPr>
        <p:spPr/>
        <p:txBody>
          <a:bodyPr/>
          <a:lstStyle/>
          <a:p>
            <a:r>
              <a:rPr lang="fi-FI" err="1"/>
              <a:t>Sapere</a:t>
            </a:r>
          </a:p>
        </p:txBody>
      </p:sp>
      <p:sp>
        <p:nvSpPr>
          <p:cNvPr id="3" name="Sisällön paikkamerkki 2">
            <a:extLst>
              <a:ext uri="{FF2B5EF4-FFF2-40B4-BE49-F238E27FC236}">
                <a16:creationId xmlns:a16="http://schemas.microsoft.com/office/drawing/2014/main" id="{423C6BE5-3281-EA7F-527F-E2CF40962A6E}"/>
              </a:ext>
            </a:extLst>
          </p:cNvPr>
          <p:cNvSpPr>
            <a:spLocks noGrp="1"/>
          </p:cNvSpPr>
          <p:nvPr>
            <p:ph idx="1"/>
          </p:nvPr>
        </p:nvSpPr>
        <p:spPr/>
        <p:txBody>
          <a:bodyPr/>
          <a:lstStyle/>
          <a:p>
            <a:pPr marL="133985" indent="-133985"/>
            <a:r>
              <a:rPr lang="fi-FI" err="1">
                <a:cs typeface="Arial"/>
              </a:rPr>
              <a:t>Sapere</a:t>
            </a:r>
            <a:r>
              <a:rPr lang="fi-FI">
                <a:cs typeface="Arial"/>
              </a:rPr>
              <a:t> on menetelmä, jossa lapsi tutustuu ruokaan leikkimielellä ja kaikkien aistiensa (tunto, maku, haju, kuulo, näkö) välityksellä.</a:t>
            </a:r>
          </a:p>
          <a:p>
            <a:pPr marL="133985" indent="-133985"/>
            <a:r>
              <a:rPr lang="fi-FI">
                <a:cs typeface="Arial"/>
              </a:rPr>
              <a:t>Se toteutetaan yhdessä kasvatus- ja ruokapalveluhenkilöstön kassa.</a:t>
            </a:r>
          </a:p>
          <a:p>
            <a:pPr marL="133985" indent="-133985"/>
            <a:r>
              <a:rPr lang="fi-FI">
                <a:cs typeface="Arial"/>
              </a:rPr>
              <a:t>Kasvatusyhteistyö vanhempien kanssa on menetelmässä tärkeää.</a:t>
            </a:r>
          </a:p>
          <a:p>
            <a:pPr marL="133985" indent="-133985"/>
            <a:r>
              <a:rPr lang="fi-FI">
                <a:cs typeface="Arial"/>
              </a:rPr>
              <a:t>Tässä menetelmässä lapsi nähdään aktiivisena ja toiminnallisena oppijana.</a:t>
            </a:r>
          </a:p>
        </p:txBody>
      </p:sp>
      <p:pic>
        <p:nvPicPr>
          <p:cNvPr id="5" name="Kuva 4" descr="Indeksoidaan vauva luurankopuku">
            <a:extLst>
              <a:ext uri="{FF2B5EF4-FFF2-40B4-BE49-F238E27FC236}">
                <a16:creationId xmlns:a16="http://schemas.microsoft.com/office/drawing/2014/main" id="{01F5FBF4-2977-274F-4647-0315EB0923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770687" y="5017617"/>
            <a:ext cx="1630187" cy="1528727"/>
          </a:xfrm>
          <a:prstGeom prst="rect">
            <a:avLst/>
          </a:prstGeom>
        </p:spPr>
      </p:pic>
      <p:pic>
        <p:nvPicPr>
          <p:cNvPr id="7" name="Kuva 4" descr="Indeksoidaan vauva luurankopuku">
            <a:extLst>
              <a:ext uri="{FF2B5EF4-FFF2-40B4-BE49-F238E27FC236}">
                <a16:creationId xmlns:a16="http://schemas.microsoft.com/office/drawing/2014/main" id="{CA1318A7-48DF-3ED2-C666-2687C860EB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98050" y="5160610"/>
            <a:ext cx="1630187" cy="1528727"/>
          </a:xfrm>
          <a:prstGeom prst="rect">
            <a:avLst/>
          </a:prstGeom>
        </p:spPr>
      </p:pic>
      <p:sp>
        <p:nvSpPr>
          <p:cNvPr id="8" name="Tekstiruutu 7">
            <a:extLst>
              <a:ext uri="{FF2B5EF4-FFF2-40B4-BE49-F238E27FC236}">
                <a16:creationId xmlns:a16="http://schemas.microsoft.com/office/drawing/2014/main" id="{AAEF2FB0-11D1-21EA-4B60-D56F37ACADEA}"/>
              </a:ext>
            </a:extLst>
          </p:cNvPr>
          <p:cNvSpPr txBox="1"/>
          <p:nvPr/>
        </p:nvSpPr>
        <p:spPr>
          <a:xfrm>
            <a:off x="850136" y="5471129"/>
            <a:ext cx="7409274"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rgbClr val="0563C1"/>
                </a:solidFill>
                <a:cs typeface="Segoe UI"/>
                <a:hlinkClick r:id="rId4"/>
              </a:rPr>
              <a:t>Sapere - pienten lasten ruokakasvatusmenetelmä varhaiskasvatuksessa – Sapere - aisti ja ilmaise (peda.net)</a:t>
            </a:r>
            <a:endParaRPr lang="fi-FI"/>
          </a:p>
        </p:txBody>
      </p:sp>
      <p:sp>
        <p:nvSpPr>
          <p:cNvPr id="6" name="Tekstiruutu 5">
            <a:extLst>
              <a:ext uri="{FF2B5EF4-FFF2-40B4-BE49-F238E27FC236}">
                <a16:creationId xmlns:a16="http://schemas.microsoft.com/office/drawing/2014/main" id="{898EDD64-D503-6D0F-DD34-8D90115C7B5D}"/>
              </a:ext>
            </a:extLst>
          </p:cNvPr>
          <p:cNvSpPr txBox="1"/>
          <p:nvPr/>
        </p:nvSpPr>
        <p:spPr>
          <a:xfrm>
            <a:off x="917864" y="4638798"/>
            <a:ext cx="4049979"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1400">
                <a:cs typeface="Arial"/>
              </a:rPr>
              <a:t>Kouvolan kaupunki </a:t>
            </a:r>
          </a:p>
          <a:p>
            <a:r>
              <a:rPr lang="fi-FI" sz="1400">
                <a:cs typeface="Arial"/>
              </a:rPr>
              <a:t>Ruokahetki ravitsemuskäsikirja 2021</a:t>
            </a:r>
          </a:p>
        </p:txBody>
      </p:sp>
    </p:spTree>
    <p:extLst>
      <p:ext uri="{BB962C8B-B14F-4D97-AF65-F5344CB8AC3E}">
        <p14:creationId xmlns:p14="http://schemas.microsoft.com/office/powerpoint/2010/main" val="417660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77F46F-962C-8057-9634-25EF69970D47}"/>
              </a:ext>
            </a:extLst>
          </p:cNvPr>
          <p:cNvSpPr>
            <a:spLocks noGrp="1"/>
          </p:cNvSpPr>
          <p:nvPr>
            <p:ph type="title"/>
          </p:nvPr>
        </p:nvSpPr>
        <p:spPr>
          <a:xfrm>
            <a:off x="831533" y="872531"/>
            <a:ext cx="10273953" cy="574617"/>
          </a:xfrm>
        </p:spPr>
        <p:txBody>
          <a:bodyPr/>
          <a:lstStyle/>
          <a:p>
            <a:r>
              <a:rPr lang="fi-FI" sz="3200"/>
              <a:t>Perushoitotilanteet, jotka toistuvat päivittäin, kuten</a:t>
            </a:r>
            <a:r>
              <a:rPr lang="fi-FI"/>
              <a:t> </a:t>
            </a:r>
          </a:p>
        </p:txBody>
      </p:sp>
      <p:sp>
        <p:nvSpPr>
          <p:cNvPr id="3" name="Sisällön paikkamerkki 2">
            <a:extLst>
              <a:ext uri="{FF2B5EF4-FFF2-40B4-BE49-F238E27FC236}">
                <a16:creationId xmlns:a16="http://schemas.microsoft.com/office/drawing/2014/main" id="{6524F97D-A0AA-9567-2CA9-2CD458598B7B}"/>
              </a:ext>
            </a:extLst>
          </p:cNvPr>
          <p:cNvSpPr>
            <a:spLocks noGrp="1"/>
          </p:cNvSpPr>
          <p:nvPr>
            <p:ph idx="1"/>
          </p:nvPr>
        </p:nvSpPr>
        <p:spPr>
          <a:xfrm>
            <a:off x="831533" y="2258627"/>
            <a:ext cx="10273953" cy="1719741"/>
          </a:xfrm>
        </p:spPr>
        <p:txBody>
          <a:bodyPr/>
          <a:lstStyle/>
          <a:p>
            <a:pPr marL="0" indent="0">
              <a:buNone/>
            </a:pPr>
            <a:r>
              <a:rPr lang="fi-FI" sz="2000" b="1">
                <a:cs typeface="Arial"/>
              </a:rPr>
              <a:t>ovat keskeinen osa lapsen päivää ja pedagogista toimintaa, joissa opitaan:</a:t>
            </a:r>
            <a:r>
              <a:rPr lang="fi-FI" sz="2000">
                <a:cs typeface="Arial"/>
              </a:rPr>
              <a:t> </a:t>
            </a:r>
            <a:r>
              <a:rPr lang="fi-FI">
                <a:cs typeface="Arial"/>
              </a:rPr>
              <a:t> </a:t>
            </a:r>
          </a:p>
          <a:p>
            <a:pPr marL="701675" lvl="2" indent="-133985"/>
            <a:r>
              <a:rPr lang="fi-FI" sz="2000">
                <a:cs typeface="Arial"/>
              </a:rPr>
              <a:t>vuorovaikutustaitoja </a:t>
            </a:r>
          </a:p>
          <a:p>
            <a:pPr marL="701675" lvl="2" indent="-133985"/>
            <a:r>
              <a:rPr lang="fi-FI" sz="2000">
                <a:cs typeface="Arial"/>
              </a:rPr>
              <a:t>itsestä huolehtimista </a:t>
            </a:r>
            <a:endParaRPr lang="fi-FI">
              <a:cs typeface="Arial"/>
            </a:endParaRPr>
          </a:p>
          <a:p>
            <a:pPr marL="701675" lvl="2" indent="-133985"/>
            <a:r>
              <a:rPr lang="fi-FI" sz="2000">
                <a:cs typeface="Arial"/>
              </a:rPr>
              <a:t>ajan hallintaa </a:t>
            </a:r>
          </a:p>
          <a:p>
            <a:pPr marL="701675" lvl="2" indent="-133985"/>
            <a:r>
              <a:rPr lang="fi-FI" sz="2000">
                <a:cs typeface="Arial"/>
              </a:rPr>
              <a:t>hyviä tottumuksia                                                                      </a:t>
            </a:r>
            <a:r>
              <a:rPr lang="fi-FI" sz="1800">
                <a:cs typeface="Arial"/>
              </a:rPr>
              <a:t>(vasu 2022)</a:t>
            </a:r>
          </a:p>
          <a:p>
            <a:pPr marL="701675" lvl="2" indent="-133985"/>
            <a:endParaRPr lang="fi-FI" sz="2000">
              <a:cs typeface="Arial"/>
            </a:endParaRPr>
          </a:p>
          <a:p>
            <a:pPr marL="701675" lvl="2" indent="-133985"/>
            <a:endParaRPr lang="fi-FI" sz="2000">
              <a:cs typeface="Arial"/>
            </a:endParaRPr>
          </a:p>
          <a:p>
            <a:pPr marL="701675" lvl="2" indent="-133985"/>
            <a:endParaRPr lang="fi-FI" sz="2000">
              <a:cs typeface="Arial"/>
            </a:endParaRPr>
          </a:p>
          <a:p>
            <a:pPr marL="701675" lvl="2" indent="-133985"/>
            <a:endParaRPr lang="fi-FI" sz="2000">
              <a:cs typeface="Arial"/>
            </a:endParaRPr>
          </a:p>
          <a:p>
            <a:pPr marL="567690" lvl="2" indent="0">
              <a:buNone/>
            </a:pPr>
            <a:endParaRPr lang="fi-FI" sz="2000">
              <a:cs typeface="Arial"/>
            </a:endParaRPr>
          </a:p>
        </p:txBody>
      </p:sp>
      <p:sp>
        <p:nvSpPr>
          <p:cNvPr id="5" name="Tekstiruutu 4">
            <a:extLst>
              <a:ext uri="{FF2B5EF4-FFF2-40B4-BE49-F238E27FC236}">
                <a16:creationId xmlns:a16="http://schemas.microsoft.com/office/drawing/2014/main" id="{509FD3EB-5A04-8B96-16B7-CD43C2F1F0C0}"/>
              </a:ext>
            </a:extLst>
          </p:cNvPr>
          <p:cNvSpPr txBox="1"/>
          <p:nvPr/>
        </p:nvSpPr>
        <p:spPr>
          <a:xfrm>
            <a:off x="831273" y="4369129"/>
            <a:ext cx="10618518" cy="17235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2000" b="1">
                <a:cs typeface="Arial"/>
              </a:rPr>
              <a:t>Kun aikuiset ovat lasten käytettävissä, hoitotilanteet toimivat myös monin tavoin tuen muotoina:</a:t>
            </a:r>
            <a:r>
              <a:rPr lang="fi-FI" b="1">
                <a:cs typeface="Arial"/>
              </a:rPr>
              <a:t> </a:t>
            </a:r>
            <a:endParaRPr lang="fi-FI">
              <a:cs typeface="Arial"/>
            </a:endParaRPr>
          </a:p>
          <a:p>
            <a:pPr marL="742950" lvl="1" indent="-285750">
              <a:buFont typeface="Arial"/>
              <a:buChar char="•"/>
            </a:pPr>
            <a:r>
              <a:rPr lang="fi-FI">
                <a:cs typeface="Arial"/>
              </a:rPr>
              <a:t>kielen ja nimeämisen alueella</a:t>
            </a:r>
          </a:p>
          <a:p>
            <a:pPr marL="742950" lvl="1" indent="-285750">
              <a:buFont typeface="Arial"/>
              <a:buChar char="•"/>
            </a:pPr>
            <a:r>
              <a:rPr lang="fi-FI">
                <a:cs typeface="Arial"/>
              </a:rPr>
              <a:t>motoriikan alueella</a:t>
            </a:r>
          </a:p>
          <a:p>
            <a:pPr marL="742950" lvl="1" indent="-285750">
              <a:buFont typeface="Arial"/>
              <a:buChar char="•"/>
            </a:pPr>
            <a:r>
              <a:rPr lang="fi-FI">
                <a:cs typeface="Arial"/>
              </a:rPr>
              <a:t>itsesäätelyn alueella                                                                           (pienet tuetut askeleet 2022)</a:t>
            </a:r>
          </a:p>
          <a:p>
            <a:pPr marL="285750" indent="-285750">
              <a:buFont typeface="Arial"/>
              <a:buChar char="•"/>
            </a:pPr>
            <a:endParaRPr lang="fi-FI">
              <a:cs typeface="Arial"/>
            </a:endParaRPr>
          </a:p>
        </p:txBody>
      </p:sp>
      <p:sp>
        <p:nvSpPr>
          <p:cNvPr id="6" name="Tekstiruutu 5">
            <a:extLst>
              <a:ext uri="{FF2B5EF4-FFF2-40B4-BE49-F238E27FC236}">
                <a16:creationId xmlns:a16="http://schemas.microsoft.com/office/drawing/2014/main" id="{E9D808E4-E1CC-DF8A-8866-6F522D1F9EC4}"/>
              </a:ext>
            </a:extLst>
          </p:cNvPr>
          <p:cNvSpPr txBox="1"/>
          <p:nvPr/>
        </p:nvSpPr>
        <p:spPr>
          <a:xfrm>
            <a:off x="865909" y="1452252"/>
            <a:ext cx="8750629"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2000" b="1">
                <a:cs typeface="Arial"/>
              </a:rPr>
              <a:t>ruokailu, pukeminen ja riisuminen, lepo ja hygieniasta huolehtiminen</a:t>
            </a:r>
            <a:r>
              <a:rPr lang="fi-FI" sz="2000">
                <a:cs typeface="Arial"/>
              </a:rPr>
              <a:t> </a:t>
            </a:r>
            <a:endParaRPr lang="fi-FI"/>
          </a:p>
        </p:txBody>
      </p:sp>
      <p:pic>
        <p:nvPicPr>
          <p:cNvPr id="7" name="Kuva 3" descr="Vauva">
            <a:extLst>
              <a:ext uri="{FF2B5EF4-FFF2-40B4-BE49-F238E27FC236}">
                <a16:creationId xmlns:a16="http://schemas.microsoft.com/office/drawing/2014/main" id="{5BE0C963-5D34-2F07-D9A8-0DE772BFF9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56582" y="5563135"/>
            <a:ext cx="1287097" cy="1232958"/>
          </a:xfrm>
          <a:prstGeom prst="rect">
            <a:avLst/>
          </a:prstGeom>
        </p:spPr>
      </p:pic>
    </p:spTree>
    <p:extLst>
      <p:ext uri="{BB962C8B-B14F-4D97-AF65-F5344CB8AC3E}">
        <p14:creationId xmlns:p14="http://schemas.microsoft.com/office/powerpoint/2010/main" val="175334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821639"/>
          </a:xfrm>
        </p:spPr>
        <p:txBody>
          <a:bodyPr/>
          <a:lstStyle/>
          <a:p>
            <a:r>
              <a:rPr lang="en-GB" err="1"/>
              <a:t>Taustatekijöitä</a:t>
            </a:r>
            <a:r>
              <a:rPr lang="en-GB"/>
              <a:t>…</a:t>
            </a:r>
            <a:endParaRPr lang="fi-FI"/>
          </a:p>
        </p:txBody>
      </p:sp>
      <p:sp>
        <p:nvSpPr>
          <p:cNvPr id="3" name="Sisällön paikkamerkki 2"/>
          <p:cNvSpPr>
            <a:spLocks noGrp="1"/>
          </p:cNvSpPr>
          <p:nvPr>
            <p:ph sz="quarter" idx="13"/>
          </p:nvPr>
        </p:nvSpPr>
        <p:spPr>
          <a:xfrm>
            <a:off x="635620" y="1092820"/>
            <a:ext cx="11038179" cy="4923805"/>
          </a:xfrm>
        </p:spPr>
        <p:txBody>
          <a:bodyPr>
            <a:normAutofit/>
          </a:bodyPr>
          <a:lstStyle/>
          <a:p>
            <a:r>
              <a:rPr lang="en-GB" b="1" err="1"/>
              <a:t>Lasten</a:t>
            </a:r>
            <a:r>
              <a:rPr lang="en-GB" b="1"/>
              <a:t> </a:t>
            </a:r>
            <a:r>
              <a:rPr lang="en-GB" b="1" err="1"/>
              <a:t>syömispulmat</a:t>
            </a:r>
            <a:r>
              <a:rPr lang="en-GB" b="1"/>
              <a:t> </a:t>
            </a:r>
            <a:r>
              <a:rPr lang="en-GB" b="1" err="1"/>
              <a:t>ovat</a:t>
            </a:r>
            <a:r>
              <a:rPr lang="en-GB" b="1"/>
              <a:t> </a:t>
            </a:r>
            <a:r>
              <a:rPr lang="en-GB" b="1" err="1"/>
              <a:t>olleet</a:t>
            </a:r>
            <a:r>
              <a:rPr lang="en-GB" b="1"/>
              <a:t> </a:t>
            </a:r>
            <a:r>
              <a:rPr lang="en-GB" b="1" err="1"/>
              <a:t>kasvussa</a:t>
            </a:r>
            <a:r>
              <a:rPr lang="en-GB" b="1"/>
              <a:t> </a:t>
            </a:r>
            <a:r>
              <a:rPr lang="en-GB"/>
              <a:t>2000-luvun </a:t>
            </a:r>
            <a:r>
              <a:rPr lang="en-GB" err="1"/>
              <a:t>ajan</a:t>
            </a:r>
            <a:r>
              <a:rPr lang="en-GB"/>
              <a:t> -</a:t>
            </a:r>
            <a:r>
              <a:rPr lang="en-GB" err="1"/>
              <a:t>tutkimuksia</a:t>
            </a:r>
            <a:r>
              <a:rPr lang="en-GB"/>
              <a:t> 2007-18, </a:t>
            </a:r>
            <a:r>
              <a:rPr lang="en-GB" err="1"/>
              <a:t>joissa</a:t>
            </a:r>
            <a:r>
              <a:rPr lang="en-GB"/>
              <a:t> </a:t>
            </a:r>
            <a:r>
              <a:rPr lang="en-GB" err="1"/>
              <a:t>ongelmien</a:t>
            </a:r>
            <a:r>
              <a:rPr lang="en-GB"/>
              <a:t> </a:t>
            </a:r>
            <a:r>
              <a:rPr lang="en-GB" err="1"/>
              <a:t>esiintyvyys</a:t>
            </a:r>
            <a:r>
              <a:rPr lang="en-GB"/>
              <a:t> </a:t>
            </a:r>
            <a:r>
              <a:rPr lang="en-GB" err="1"/>
              <a:t>vaihtelee</a:t>
            </a:r>
            <a:r>
              <a:rPr lang="en-GB"/>
              <a:t> 20-50% </a:t>
            </a:r>
            <a:r>
              <a:rPr lang="en-GB" err="1"/>
              <a:t>tavanomaisesti</a:t>
            </a:r>
            <a:r>
              <a:rPr lang="en-GB"/>
              <a:t> </a:t>
            </a:r>
            <a:r>
              <a:rPr lang="en-GB" err="1"/>
              <a:t>kehittyvillä</a:t>
            </a:r>
            <a:r>
              <a:rPr lang="en-GB"/>
              <a:t> </a:t>
            </a:r>
            <a:r>
              <a:rPr lang="en-GB" err="1"/>
              <a:t>ja</a:t>
            </a:r>
            <a:r>
              <a:rPr lang="en-GB"/>
              <a:t> 40-90% </a:t>
            </a:r>
            <a:r>
              <a:rPr lang="en-GB" err="1"/>
              <a:t>vammaisilla</a:t>
            </a:r>
            <a:r>
              <a:rPr lang="en-GB"/>
              <a:t> </a:t>
            </a:r>
            <a:r>
              <a:rPr lang="en-GB" err="1"/>
              <a:t>lapsilla</a:t>
            </a:r>
            <a:r>
              <a:rPr lang="en-GB"/>
              <a:t>.</a:t>
            </a:r>
          </a:p>
          <a:p>
            <a:r>
              <a:rPr lang="en-GB" err="1"/>
              <a:t>Yhä</a:t>
            </a:r>
            <a:r>
              <a:rPr lang="en-GB"/>
              <a:t> </a:t>
            </a:r>
            <a:r>
              <a:rPr lang="en-GB" err="1"/>
              <a:t>pienemmät</a:t>
            </a:r>
            <a:r>
              <a:rPr lang="en-GB"/>
              <a:t> </a:t>
            </a:r>
            <a:r>
              <a:rPr lang="en-GB" err="1"/>
              <a:t>keskoset</a:t>
            </a:r>
            <a:r>
              <a:rPr lang="en-GB"/>
              <a:t> </a:t>
            </a:r>
            <a:r>
              <a:rPr lang="en-GB" err="1"/>
              <a:t>ja</a:t>
            </a:r>
            <a:r>
              <a:rPr lang="en-GB"/>
              <a:t> </a:t>
            </a:r>
            <a:r>
              <a:rPr lang="en-GB" err="1"/>
              <a:t>vaikeasti</a:t>
            </a:r>
            <a:r>
              <a:rPr lang="en-GB"/>
              <a:t> </a:t>
            </a:r>
            <a:r>
              <a:rPr lang="en-GB" err="1"/>
              <a:t>vammaiset</a:t>
            </a:r>
            <a:r>
              <a:rPr lang="en-GB"/>
              <a:t> </a:t>
            </a:r>
            <a:r>
              <a:rPr lang="en-GB" err="1"/>
              <a:t>jäävät</a:t>
            </a:r>
            <a:r>
              <a:rPr lang="en-GB"/>
              <a:t> </a:t>
            </a:r>
            <a:r>
              <a:rPr lang="en-GB" err="1"/>
              <a:t>henkiin</a:t>
            </a:r>
            <a:r>
              <a:rPr lang="en-GB"/>
              <a:t>, </a:t>
            </a:r>
            <a:r>
              <a:rPr lang="en-GB" err="1"/>
              <a:t>mutta</a:t>
            </a:r>
            <a:r>
              <a:rPr lang="en-GB"/>
              <a:t> </a:t>
            </a:r>
            <a:r>
              <a:rPr lang="en-GB" err="1"/>
              <a:t>kehittyvät</a:t>
            </a:r>
            <a:r>
              <a:rPr lang="en-GB"/>
              <a:t> </a:t>
            </a:r>
            <a:r>
              <a:rPr lang="en-GB" err="1"/>
              <a:t>hitaasti</a:t>
            </a:r>
            <a:r>
              <a:rPr lang="en-GB"/>
              <a:t> </a:t>
            </a:r>
            <a:r>
              <a:rPr lang="en-GB" err="1"/>
              <a:t>ja</a:t>
            </a:r>
            <a:r>
              <a:rPr lang="en-GB"/>
              <a:t> </a:t>
            </a:r>
            <a:r>
              <a:rPr lang="en-GB" err="1"/>
              <a:t>syömisen</a:t>
            </a:r>
            <a:r>
              <a:rPr lang="en-GB"/>
              <a:t> </a:t>
            </a:r>
            <a:r>
              <a:rPr lang="en-GB" err="1"/>
              <a:t>pulmat</a:t>
            </a:r>
            <a:r>
              <a:rPr lang="en-GB"/>
              <a:t> </a:t>
            </a:r>
            <a:r>
              <a:rPr lang="en-GB" err="1"/>
              <a:t>yleisiä</a:t>
            </a:r>
            <a:r>
              <a:rPr lang="en-GB"/>
              <a:t>.</a:t>
            </a:r>
          </a:p>
          <a:p>
            <a:r>
              <a:rPr lang="en-GB" b="1" err="1"/>
              <a:t>Ruuan</a:t>
            </a:r>
            <a:r>
              <a:rPr lang="en-GB" b="1"/>
              <a:t> </a:t>
            </a:r>
            <a:r>
              <a:rPr lang="en-GB" b="1" err="1"/>
              <a:t>prosessointi</a:t>
            </a:r>
            <a:r>
              <a:rPr lang="en-GB" b="1"/>
              <a:t> </a:t>
            </a:r>
            <a:r>
              <a:rPr lang="en-GB" b="1" err="1"/>
              <a:t>pehmytrakenteiseksi</a:t>
            </a:r>
            <a:r>
              <a:rPr lang="en-GB" b="1"/>
              <a:t> </a:t>
            </a:r>
            <a:r>
              <a:rPr lang="en-GB" b="1" err="1"/>
              <a:t>kaikkialla</a:t>
            </a:r>
            <a:r>
              <a:rPr lang="en-GB" b="1"/>
              <a:t> </a:t>
            </a:r>
            <a:r>
              <a:rPr lang="en-GB" b="1" err="1"/>
              <a:t>yleistä</a:t>
            </a:r>
            <a:r>
              <a:rPr lang="en-GB" b="1"/>
              <a:t> </a:t>
            </a:r>
            <a:r>
              <a:rPr lang="en-GB"/>
              <a:t>(</a:t>
            </a:r>
            <a:r>
              <a:rPr lang="en-GB" err="1"/>
              <a:t>kasvikset</a:t>
            </a:r>
            <a:r>
              <a:rPr lang="en-GB"/>
              <a:t>, </a:t>
            </a:r>
            <a:r>
              <a:rPr lang="en-GB" err="1"/>
              <a:t>liha</a:t>
            </a:r>
            <a:r>
              <a:rPr lang="en-GB"/>
              <a:t>, </a:t>
            </a:r>
            <a:r>
              <a:rPr lang="en-GB" err="1"/>
              <a:t>leipä</a:t>
            </a:r>
            <a:r>
              <a:rPr lang="en-GB"/>
              <a:t>).</a:t>
            </a:r>
          </a:p>
          <a:p>
            <a:r>
              <a:rPr lang="en-GB" err="1"/>
              <a:t>Lasten</a:t>
            </a:r>
            <a:r>
              <a:rPr lang="en-GB"/>
              <a:t> </a:t>
            </a:r>
            <a:r>
              <a:rPr lang="en-GB" err="1"/>
              <a:t>ruuissa</a:t>
            </a:r>
            <a:r>
              <a:rPr lang="en-GB"/>
              <a:t> </a:t>
            </a:r>
            <a:r>
              <a:rPr lang="en-GB" b="1" err="1"/>
              <a:t>kiinteät</a:t>
            </a:r>
            <a:r>
              <a:rPr lang="en-GB" b="1"/>
              <a:t> </a:t>
            </a:r>
            <a:r>
              <a:rPr lang="en-GB" b="1" err="1"/>
              <a:t>ruoka-aineet</a:t>
            </a:r>
            <a:r>
              <a:rPr lang="en-GB" b="1"/>
              <a:t> </a:t>
            </a:r>
            <a:r>
              <a:rPr lang="en-GB" b="1" err="1"/>
              <a:t>korvattu</a:t>
            </a:r>
            <a:r>
              <a:rPr lang="en-GB" b="1"/>
              <a:t> </a:t>
            </a:r>
            <a:r>
              <a:rPr lang="en-GB" b="1" err="1"/>
              <a:t>soseilla</a:t>
            </a:r>
            <a:r>
              <a:rPr lang="en-GB" b="1"/>
              <a:t> </a:t>
            </a:r>
            <a:r>
              <a:rPr lang="en-GB" b="1" err="1"/>
              <a:t>ja</a:t>
            </a:r>
            <a:r>
              <a:rPr lang="en-GB" b="1"/>
              <a:t> </a:t>
            </a:r>
            <a:r>
              <a:rPr lang="en-GB" b="1" err="1"/>
              <a:t>nestemäisillä</a:t>
            </a:r>
            <a:r>
              <a:rPr lang="en-GB" b="1"/>
              <a:t> </a:t>
            </a:r>
            <a:r>
              <a:rPr lang="en-GB" err="1"/>
              <a:t>sekä</a:t>
            </a:r>
            <a:r>
              <a:rPr lang="en-GB"/>
              <a:t> </a:t>
            </a:r>
            <a:r>
              <a:rPr lang="en-GB" err="1"/>
              <a:t>suussa</a:t>
            </a:r>
            <a:r>
              <a:rPr lang="en-GB"/>
              <a:t> </a:t>
            </a:r>
            <a:r>
              <a:rPr lang="en-GB" err="1"/>
              <a:t>sulavilla</a:t>
            </a:r>
            <a:r>
              <a:rPr lang="en-GB"/>
              <a:t> (</a:t>
            </a:r>
            <a:r>
              <a:rPr lang="en-GB" err="1"/>
              <a:t>hedelmät</a:t>
            </a:r>
            <a:r>
              <a:rPr lang="en-GB"/>
              <a:t> </a:t>
            </a:r>
            <a:r>
              <a:rPr lang="en-GB" err="1"/>
              <a:t>suuhun</a:t>
            </a:r>
            <a:r>
              <a:rPr lang="en-GB"/>
              <a:t> </a:t>
            </a:r>
            <a:r>
              <a:rPr lang="en-GB" err="1"/>
              <a:t>suoraan</a:t>
            </a:r>
            <a:r>
              <a:rPr lang="en-GB"/>
              <a:t> </a:t>
            </a:r>
            <a:r>
              <a:rPr lang="en-GB" err="1"/>
              <a:t>pursotettavissa</a:t>
            </a:r>
            <a:r>
              <a:rPr lang="en-GB"/>
              <a:t> </a:t>
            </a:r>
            <a:r>
              <a:rPr lang="en-GB" err="1"/>
              <a:t>pakkauksissa</a:t>
            </a:r>
            <a:r>
              <a:rPr lang="en-GB"/>
              <a:t>, </a:t>
            </a:r>
            <a:r>
              <a:rPr lang="en-GB" err="1"/>
              <a:t>naksut</a:t>
            </a:r>
            <a:r>
              <a:rPr lang="en-GB"/>
              <a:t> </a:t>
            </a:r>
            <a:r>
              <a:rPr lang="en-GB" err="1"/>
              <a:t>sulavat</a:t>
            </a:r>
            <a:r>
              <a:rPr lang="en-GB"/>
              <a:t> </a:t>
            </a:r>
            <a:r>
              <a:rPr lang="en-GB" err="1"/>
              <a:t>purematta</a:t>
            </a:r>
            <a:r>
              <a:rPr lang="en-GB"/>
              <a:t>).</a:t>
            </a:r>
          </a:p>
          <a:p>
            <a:r>
              <a:rPr lang="en-GB" err="1"/>
              <a:t>Muotoillut</a:t>
            </a:r>
            <a:r>
              <a:rPr lang="en-GB"/>
              <a:t> </a:t>
            </a:r>
            <a:r>
              <a:rPr lang="en-GB" err="1"/>
              <a:t>lasten</a:t>
            </a:r>
            <a:r>
              <a:rPr lang="en-GB"/>
              <a:t> </a:t>
            </a:r>
            <a:r>
              <a:rPr lang="en-GB" err="1"/>
              <a:t>ruokailuvälineet</a:t>
            </a:r>
            <a:r>
              <a:rPr lang="en-GB"/>
              <a:t> (</a:t>
            </a:r>
            <a:r>
              <a:rPr lang="en-GB" err="1"/>
              <a:t>nokkamukit</a:t>
            </a:r>
            <a:r>
              <a:rPr lang="en-GB"/>
              <a:t>, </a:t>
            </a:r>
            <a:r>
              <a:rPr lang="en-GB" err="1"/>
              <a:t>lusikat</a:t>
            </a:r>
            <a:r>
              <a:rPr lang="en-GB"/>
              <a:t>, </a:t>
            </a:r>
            <a:r>
              <a:rPr lang="en-GB" err="1"/>
              <a:t>taittuvat</a:t>
            </a:r>
            <a:r>
              <a:rPr lang="en-GB"/>
              <a:t> </a:t>
            </a:r>
            <a:r>
              <a:rPr lang="en-GB" err="1"/>
              <a:t>pillit</a:t>
            </a:r>
            <a:r>
              <a:rPr lang="en-GB"/>
              <a:t>) </a:t>
            </a:r>
            <a:r>
              <a:rPr lang="en-GB" err="1"/>
              <a:t>enemmän</a:t>
            </a:r>
            <a:r>
              <a:rPr lang="en-GB"/>
              <a:t> </a:t>
            </a:r>
            <a:r>
              <a:rPr lang="en-GB" err="1"/>
              <a:t>ympäristön</a:t>
            </a:r>
            <a:r>
              <a:rPr lang="en-GB"/>
              <a:t> </a:t>
            </a:r>
            <a:r>
              <a:rPr lang="en-GB" err="1"/>
              <a:t>siistinä</a:t>
            </a:r>
            <a:r>
              <a:rPr lang="en-GB"/>
              <a:t> </a:t>
            </a:r>
            <a:r>
              <a:rPr lang="en-GB" err="1"/>
              <a:t>pitämisen</a:t>
            </a:r>
            <a:r>
              <a:rPr lang="en-GB"/>
              <a:t> </a:t>
            </a:r>
            <a:r>
              <a:rPr lang="en-GB" err="1"/>
              <a:t>kuin</a:t>
            </a:r>
            <a:r>
              <a:rPr lang="en-GB"/>
              <a:t> </a:t>
            </a:r>
            <a:r>
              <a:rPr lang="en-GB" err="1"/>
              <a:t>lapsen</a:t>
            </a:r>
            <a:r>
              <a:rPr lang="en-GB"/>
              <a:t> </a:t>
            </a:r>
            <a:r>
              <a:rPr lang="en-GB" err="1"/>
              <a:t>oppimisen</a:t>
            </a:r>
            <a:r>
              <a:rPr lang="en-GB"/>
              <a:t> </a:t>
            </a:r>
            <a:r>
              <a:rPr lang="en-GB" err="1"/>
              <a:t>tukena</a:t>
            </a:r>
            <a:r>
              <a:rPr lang="en-GB"/>
              <a:t>.</a:t>
            </a:r>
          </a:p>
          <a:p>
            <a:endParaRPr lang="fi-FI"/>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334251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9620" y="271181"/>
            <a:ext cx="10516641" cy="899697"/>
          </a:xfrm>
        </p:spPr>
        <p:txBody>
          <a:bodyPr/>
          <a:lstStyle/>
          <a:p>
            <a:r>
              <a:rPr lang="fi-FI"/>
              <a:t>Jotka johtavat ongelmatilanteisiin…</a:t>
            </a:r>
          </a:p>
        </p:txBody>
      </p:sp>
      <p:sp>
        <p:nvSpPr>
          <p:cNvPr id="3" name="Sisällön paikkamerkki 2"/>
          <p:cNvSpPr>
            <a:spLocks noGrp="1"/>
          </p:cNvSpPr>
          <p:nvPr>
            <p:ph sz="quarter" idx="13"/>
          </p:nvPr>
        </p:nvSpPr>
        <p:spPr>
          <a:xfrm>
            <a:off x="702527" y="1170878"/>
            <a:ext cx="10971272" cy="4906537"/>
          </a:xfrm>
        </p:spPr>
        <p:txBody>
          <a:bodyPr/>
          <a:lstStyle/>
          <a:p>
            <a:r>
              <a:rPr lang="fi-FI" b="1"/>
              <a:t>Open </a:t>
            </a:r>
            <a:r>
              <a:rPr lang="fi-FI" b="1" err="1"/>
              <a:t>mouth</a:t>
            </a:r>
            <a:r>
              <a:rPr lang="fi-FI" b="1"/>
              <a:t>-ilmiö</a:t>
            </a:r>
            <a:r>
              <a:rPr lang="fi-FI"/>
              <a:t>, jossa lapsella levossa </a:t>
            </a:r>
            <a:r>
              <a:rPr lang="fi-FI" b="1"/>
              <a:t>usein suu auki</a:t>
            </a:r>
            <a:r>
              <a:rPr lang="fi-FI"/>
              <a:t>, leuka ja alahuuli roikkuu, posket pehmeät ja ”lihaksettomat”, kieli alahampaiden takana, kuolaa.</a:t>
            </a:r>
          </a:p>
          <a:p>
            <a:r>
              <a:rPr lang="fi-FI"/>
              <a:t>Nukkuessa </a:t>
            </a:r>
            <a:r>
              <a:rPr lang="fi-FI" b="1"/>
              <a:t>suuhengitys</a:t>
            </a:r>
            <a:r>
              <a:rPr lang="fi-FI"/>
              <a:t>, kuorsaamista, univaikeuksia jonka seurauksena väsymystä, kiukkuisuutta, jaksamattomuutta.</a:t>
            </a:r>
          </a:p>
          <a:p>
            <a:r>
              <a:rPr lang="fi-FI" b="1"/>
              <a:t>Syöminen työlästä ja vain pehmeä kelpaa, jolloin motorisen kehityksen herkkyyskaudet ohitetaan ja ongelmat monimutkaistuvat.</a:t>
            </a:r>
          </a:p>
          <a:p>
            <a:r>
              <a:rPr lang="fi-FI" b="1"/>
              <a:t>Puhemotoristen liikkeiden eriytymiskehitys estyy/hidastuu </a:t>
            </a:r>
            <a:r>
              <a:rPr lang="fi-FI"/>
              <a:t>ja edellytykset oikeiden puheliikkeiden itsekseen oppimiselle huonot.</a:t>
            </a:r>
          </a:p>
          <a:p>
            <a:r>
              <a:rPr lang="fi-FI"/>
              <a:t>Tarvitaan puheterapiaa ja sitä saatavissa rajallisesti sekä </a:t>
            </a:r>
            <a:r>
              <a:rPr lang="fi-FI" b="1"/>
              <a:t>herkkyyskausiin nähden aivan liian myöhään</a:t>
            </a:r>
            <a:r>
              <a:rPr lang="fi-FI"/>
              <a:t>, jolloin tietoinen harjoittelu on lapselle myös haasteellista.</a:t>
            </a:r>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178165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Varhaiskasvatuksen, neuvolan ja puheterapian konsultaatiomalli 2023</a:t>
            </a:r>
          </a:p>
        </p:txBody>
      </p:sp>
      <p:sp>
        <p:nvSpPr>
          <p:cNvPr id="3" name="Sisällön paikkamerkki 2"/>
          <p:cNvSpPr>
            <a:spLocks noGrp="1"/>
          </p:cNvSpPr>
          <p:nvPr>
            <p:ph sz="quarter" idx="13"/>
          </p:nvPr>
        </p:nvSpPr>
        <p:spPr>
          <a:xfrm>
            <a:off x="468351" y="1409179"/>
            <a:ext cx="11205448" cy="4723992"/>
          </a:xfrm>
        </p:spPr>
        <p:txBody>
          <a:bodyPr>
            <a:normAutofit lnSpcReduction="10000"/>
          </a:bodyPr>
          <a:lstStyle/>
          <a:p>
            <a:pPr marL="457200" indent="-457200">
              <a:buFont typeface="+mj-lt"/>
              <a:buAutoNum type="arabicPeriod"/>
            </a:pPr>
            <a:r>
              <a:rPr lang="fi-FI"/>
              <a:t>Kun varhaiskasvatuksessa havaitaan haasteita pienten lasten syömiskehityksessä, on hyvä ottaa tietoiseen tarkasteluun luennossa esitettävät tekijät ja </a:t>
            </a:r>
            <a:r>
              <a:rPr lang="fi-FI" err="1"/>
              <a:t>veon</a:t>
            </a:r>
            <a:r>
              <a:rPr lang="fi-FI"/>
              <a:t> johdolla miettiä systemaattista tukea lapsen syömistilanteisiin.</a:t>
            </a:r>
          </a:p>
          <a:p>
            <a:pPr marL="457200" indent="-457200">
              <a:buFont typeface="+mj-lt"/>
              <a:buAutoNum type="arabicPeriod"/>
            </a:pPr>
            <a:r>
              <a:rPr lang="fi-FI"/>
              <a:t>Mikäli toimintatapojen kohdentaminen oikein mietityttää kasvattajia ja herää pohdittavaa, voidaan vakasta pyytää puheterapeutin konsultaatiota.</a:t>
            </a:r>
          </a:p>
          <a:p>
            <a:pPr marL="457200" indent="-457200">
              <a:buFont typeface="+mj-lt"/>
              <a:buAutoNum type="arabicPeriod"/>
            </a:pPr>
            <a:r>
              <a:rPr lang="fi-FI" err="1"/>
              <a:t>Veo</a:t>
            </a:r>
            <a:r>
              <a:rPr lang="fi-FI"/>
              <a:t> kutsuu koolle Konsultaatio-</a:t>
            </a:r>
            <a:r>
              <a:rPr lang="fi-FI" err="1"/>
              <a:t>Teamsin</a:t>
            </a:r>
            <a:r>
              <a:rPr lang="fi-FI"/>
              <a:t>, jossa apuja aiheeseen mietitään moniammatillisesti vanhempien osallistuessa tasavertaisina.</a:t>
            </a:r>
          </a:p>
          <a:p>
            <a:pPr marL="457200" indent="-457200">
              <a:buFont typeface="+mj-lt"/>
              <a:buAutoNum type="arabicPeriod"/>
            </a:pPr>
            <a:r>
              <a:rPr lang="fi-FI" err="1"/>
              <a:t>Teamsiin</a:t>
            </a:r>
            <a:r>
              <a:rPr lang="fi-FI"/>
              <a:t> kutsutaan </a:t>
            </a:r>
            <a:r>
              <a:rPr lang="fi-FI" err="1"/>
              <a:t>vaka</a:t>
            </a:r>
            <a:r>
              <a:rPr lang="fi-FI"/>
              <a:t>-ihmisten ja huoltajien lisäksi lapsen oma terveydenhoitaja ja puheterapeutti.</a:t>
            </a:r>
          </a:p>
          <a:p>
            <a:pPr marL="457200" indent="-457200">
              <a:buFont typeface="+mj-lt"/>
              <a:buAutoNum type="arabicPeriod"/>
            </a:pPr>
            <a:r>
              <a:rPr lang="fi-FI"/>
              <a:t>Tunnin mittaisen avoimen ja yhteisen keskustelun aikana mietitään lasta juuri sillä hetkellä parhaiten auttava asia ja hänen haasteessaan eteenpäin vievät keinot.</a:t>
            </a:r>
          </a:p>
        </p:txBody>
      </p:sp>
      <p:sp>
        <p:nvSpPr>
          <p:cNvPr id="4" name="Alatunnisteen paikkamerkki 3"/>
          <p:cNvSpPr>
            <a:spLocks noGrp="1"/>
          </p:cNvSpPr>
          <p:nvPr>
            <p:ph type="ftr" sz="quarter" idx="15"/>
          </p:nvPr>
        </p:nvSpPr>
        <p:spPr/>
        <p:txBody>
          <a:bodyPr/>
          <a:lstStyle/>
          <a:p>
            <a:r>
              <a:rPr lang="fi-FI" noProof="0"/>
              <a:t>Puheterapeutti Anne Hilden 2023</a:t>
            </a:r>
          </a:p>
        </p:txBody>
      </p:sp>
    </p:spTree>
    <p:extLst>
      <p:ext uri="{BB962C8B-B14F-4D97-AF65-F5344CB8AC3E}">
        <p14:creationId xmlns:p14="http://schemas.microsoft.com/office/powerpoint/2010/main" val="1675497106"/>
      </p:ext>
    </p:extLst>
  </p:cSld>
  <p:clrMapOvr>
    <a:masterClrMapping/>
  </p:clrMapOvr>
</p:sld>
</file>

<file path=ppt/theme/theme1.xml><?xml version="1.0" encoding="utf-8"?>
<a:theme xmlns:a="http://schemas.openxmlformats.org/drawingml/2006/main" name="Kymenhva-2022">
  <a:themeElements>
    <a:clrScheme name="KymenHVA">
      <a:dk1>
        <a:srgbClr val="1E1E1E"/>
      </a:dk1>
      <a:lt1>
        <a:sysClr val="window" lastClr="FFFFFF"/>
      </a:lt1>
      <a:dk2>
        <a:srgbClr val="144C5B"/>
      </a:dk2>
      <a:lt2>
        <a:srgbClr val="E9E9E9"/>
      </a:lt2>
      <a:accent1>
        <a:srgbClr val="398BA2"/>
      </a:accent1>
      <a:accent2>
        <a:srgbClr val="FAB233"/>
      </a:accent2>
      <a:accent3>
        <a:srgbClr val="28B9CE"/>
      </a:accent3>
      <a:accent4>
        <a:srgbClr val="144C5B"/>
      </a:accent4>
      <a:accent5>
        <a:srgbClr val="FACC7D"/>
      </a:accent5>
      <a:accent6>
        <a:srgbClr val="4BCB72"/>
      </a:accent6>
      <a:hlink>
        <a:srgbClr val="009ED4"/>
      </a:hlink>
      <a:folHlink>
        <a:srgbClr val="7F7874"/>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Esitys1" id="{D8114509-B409-41AD-9ACC-807A05CF1500}" vid="{C9F4672F-F79B-4DC7-8C01-B31BF6CA6DC7}"/>
    </a:ext>
  </a:extLst>
</a:theme>
</file>

<file path=ppt/theme/theme2.xml><?xml version="1.0" encoding="utf-8"?>
<a:theme xmlns:a="http://schemas.openxmlformats.org/drawingml/2006/main" name="Kouvola">
  <a:themeElements>
    <a:clrScheme name="Kouvola">
      <a:dk1>
        <a:sysClr val="windowText" lastClr="000000"/>
      </a:dk1>
      <a:lt1>
        <a:sysClr val="window" lastClr="FFFFFF"/>
      </a:lt1>
      <a:dk2>
        <a:srgbClr val="28482B"/>
      </a:dk2>
      <a:lt2>
        <a:srgbClr val="E7E6E6"/>
      </a:lt2>
      <a:accent1>
        <a:srgbClr val="CEFF23"/>
      </a:accent1>
      <a:accent2>
        <a:srgbClr val="A75042"/>
      </a:accent2>
      <a:accent3>
        <a:srgbClr val="28482B"/>
      </a:accent3>
      <a:accent4>
        <a:srgbClr val="97B3D4"/>
      </a:accent4>
      <a:accent5>
        <a:srgbClr val="000000"/>
      </a:accent5>
      <a:accent6>
        <a:srgbClr val="7F7F7F"/>
      </a:accent6>
      <a:hlink>
        <a:srgbClr val="0563C1"/>
      </a:hlink>
      <a:folHlink>
        <a:srgbClr val="954F72"/>
      </a:folHlink>
    </a:clrScheme>
    <a:fontScheme name="Arial Narrow -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Kouvola_esitysmallipohja_2022" id="{920C091D-0194-4B76-A49D-304726FE087A}" vid="{9105EFCA-9D97-41B8-B7DE-26C4F435909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244712000827D49AD586D6D2F398A37" ma:contentTypeVersion="10" ma:contentTypeDescription="Luo uusi asiakirja." ma:contentTypeScope="" ma:versionID="9d6c35591d08e4799fb2a7c73ce48f6a">
  <xsd:schema xmlns:xsd="http://www.w3.org/2001/XMLSchema" xmlns:xs="http://www.w3.org/2001/XMLSchema" xmlns:p="http://schemas.microsoft.com/office/2006/metadata/properties" xmlns:ns2="cb4a58b4-99b1-43ab-a426-dd97745a6e65" xmlns:ns3="e45e7fe5-42d5-485a-a868-09dc277c4312" targetNamespace="http://schemas.microsoft.com/office/2006/metadata/properties" ma:root="true" ma:fieldsID="65ad42c70075de0b7f610d512f12f6fb" ns2:_="" ns3:_="">
    <xsd:import namespace="cb4a58b4-99b1-43ab-a426-dd97745a6e65"/>
    <xsd:import namespace="e45e7fe5-42d5-485a-a868-09dc277c431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4a58b4-99b1-43ab-a426-dd97745a6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f81ded02-9f86-4b0c-8912-f5f43177ca3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5e7fe5-42d5-485a-a868-09dc277c431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e5b50b0-8fbf-46b3-a315-0a5553a29cc0}" ma:internalName="TaxCatchAll" ma:showField="CatchAllData" ma:web="e45e7fe5-42d5-485a-a868-09dc277c43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4a58b4-99b1-43ab-a426-dd97745a6e65">
      <Terms xmlns="http://schemas.microsoft.com/office/infopath/2007/PartnerControls"/>
    </lcf76f155ced4ddcb4097134ff3c332f>
    <TaxCatchAll xmlns="e45e7fe5-42d5-485a-a868-09dc277c4312" xsi:nil="true"/>
  </documentManagement>
</p:properties>
</file>

<file path=customXml/itemProps1.xml><?xml version="1.0" encoding="utf-8"?>
<ds:datastoreItem xmlns:ds="http://schemas.openxmlformats.org/officeDocument/2006/customXml" ds:itemID="{3463BB99-CA88-4C5E-83F7-EAEF7F4D1D63}">
  <ds:schemaRefs>
    <ds:schemaRef ds:uri="cb4a58b4-99b1-43ab-a426-dd97745a6e65"/>
    <ds:schemaRef ds:uri="e45e7fe5-42d5-485a-a868-09dc277c43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D09CA8-95D6-4068-A2BB-09D0345FB8F9}">
  <ds:schemaRefs>
    <ds:schemaRef ds:uri="http://schemas.microsoft.com/sharepoint/v3/contenttype/forms"/>
  </ds:schemaRefs>
</ds:datastoreItem>
</file>

<file path=customXml/itemProps3.xml><?xml version="1.0" encoding="utf-8"?>
<ds:datastoreItem xmlns:ds="http://schemas.openxmlformats.org/officeDocument/2006/customXml" ds:itemID="{EF757E4B-DBD4-4B4A-B8F8-8585ECEC6169}">
  <ds:schemaRefs>
    <ds:schemaRef ds:uri="cb4a58b4-99b1-43ab-a426-dd97745a6e65"/>
    <ds:schemaRef ds:uri="e45e7fe5-42d5-485a-a868-09dc277c431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2363</Words>
  <Application>Microsoft Office PowerPoint</Application>
  <PresentationFormat>Laajakuva</PresentationFormat>
  <Paragraphs>275</Paragraphs>
  <Slides>32</Slides>
  <Notes>0</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32</vt:i4>
      </vt:variant>
    </vt:vector>
  </HeadingPairs>
  <TitlesOfParts>
    <vt:vector size="40" baseType="lpstr">
      <vt:lpstr>Arial</vt:lpstr>
      <vt:lpstr>Arial Narrow</vt:lpstr>
      <vt:lpstr>Arial,Sans-Serif</vt:lpstr>
      <vt:lpstr>Calibri</vt:lpstr>
      <vt:lpstr>Segoe UI</vt:lpstr>
      <vt:lpstr>Segoe UI Semibold</vt:lpstr>
      <vt:lpstr>Kymenhva-2022</vt:lpstr>
      <vt:lpstr>Kouvola</vt:lpstr>
      <vt:lpstr>Syömistoimintojen kehitys ja puhemotoristen taitojen tukeminen alle 3-vuotiailla lapsilla</vt:lpstr>
      <vt:lpstr>PowerPoint-esitys</vt:lpstr>
      <vt:lpstr>Kukko (vai kokki) puuron keitti</vt:lpstr>
      <vt:lpstr>PowerPoint-esitys</vt:lpstr>
      <vt:lpstr>Sapere</vt:lpstr>
      <vt:lpstr>Perushoitotilanteet, jotka toistuvat päivittäin, kuten </vt:lpstr>
      <vt:lpstr>Taustatekijöitä…</vt:lpstr>
      <vt:lpstr>Jotka johtavat ongelmatilanteisiin…</vt:lpstr>
      <vt:lpstr>Varhaiskasvatuksen, neuvolan ja puheterapian konsultaatiomalli 2023</vt:lpstr>
      <vt:lpstr>Pienen lapsen normaali syömiskehitys</vt:lpstr>
      <vt:lpstr>Syömiskehityksen vaiheita, tärkeitä rajapyykkejä</vt:lpstr>
      <vt:lpstr>Puheentuoton kannalta kriittiset motoriset funktiot </vt:lpstr>
      <vt:lpstr>Miten voin tukea lasten syömiskehitystä päivähoidossa</vt:lpstr>
      <vt:lpstr>Missä syödään</vt:lpstr>
      <vt:lpstr>Miten syödään</vt:lpstr>
      <vt:lpstr>Mitä syödään</vt:lpstr>
      <vt:lpstr>Sujuvuutta ruokailuun</vt:lpstr>
      <vt:lpstr>           OPPIMISYMPÄRISTÖ </vt:lpstr>
      <vt:lpstr>           VUOROVAIKUTUS </vt:lpstr>
      <vt:lpstr>           PEDAGOGINEN TOIMINTA </vt:lpstr>
      <vt:lpstr>Vinkki-idea   </vt:lpstr>
      <vt:lpstr>Vinkki-idea</vt:lpstr>
      <vt:lpstr>Vinkki-idea:  Kuvia voi käyttää monipuolisesti</vt:lpstr>
      <vt:lpstr>PowerPoint-esitys</vt:lpstr>
      <vt:lpstr>PowerPoint-esitys</vt:lpstr>
      <vt:lpstr>Vinkki-idea</vt:lpstr>
      <vt:lpstr>Ruokaan tutustumista lastenkirjoissa</vt:lpstr>
      <vt:lpstr>Ruokailupulmien käsittelyä lastenkirjoissa</vt:lpstr>
      <vt:lpstr>Vinkki-idea     </vt:lpstr>
      <vt:lpstr>Ruokailu on mukava sosiaalinen tapahtuma</vt:lpstr>
      <vt:lpstr>Lähteet</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Hyyrynen Marika</dc:creator>
  <cp:lastModifiedBy>Hyyrynen Marika</cp:lastModifiedBy>
  <cp:revision>2</cp:revision>
  <dcterms:created xsi:type="dcterms:W3CDTF">2013-07-15T20:26:40Z</dcterms:created>
  <dcterms:modified xsi:type="dcterms:W3CDTF">2023-04-27T11:14:05Z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0x0101002244712000827D49AD586D6D2F398A37</vt:lpwstr>
  </property>
  <property fmtid="{D5CDD505-2E9C-101B-9397-08002B2CF9AE}" pid="3" name="MediaServiceImageTags">
    <vt:lpwstr/>
  </property>
</Properties>
</file>