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4"/>
  </p:notesMasterIdLst>
  <p:sldIdLst>
    <p:sldId id="256" r:id="rId3"/>
    <p:sldId id="267" r:id="rId4"/>
    <p:sldId id="263" r:id="rId5"/>
    <p:sldId id="259" r:id="rId6"/>
    <p:sldId id="260" r:id="rId7"/>
    <p:sldId id="258" r:id="rId8"/>
    <p:sldId id="257" r:id="rId9"/>
    <p:sldId id="261" r:id="rId10"/>
    <p:sldId id="262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64E2A-B974-4D79-BE74-BB952584B96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767B3AC-F369-4C7D-A02D-3276E3E505AC}">
      <dgm:prSet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1</a:t>
          </a:r>
        </a:p>
      </dgm:t>
    </dgm:pt>
    <dgm:pt modelId="{7E66536A-33F6-495D-97BC-1260D25B0467}" type="parTrans" cxnId="{2ACA5AF7-1DA3-46D5-9CC3-E67DE2E60C1F}">
      <dgm:prSet/>
      <dgm:spPr/>
      <dgm:t>
        <a:bodyPr/>
        <a:lstStyle/>
        <a:p>
          <a:endParaRPr lang="fi-FI"/>
        </a:p>
      </dgm:t>
    </dgm:pt>
    <dgm:pt modelId="{98751A09-C0F1-4110-89E3-1EADD600EAA5}" type="sibTrans" cxnId="{2ACA5AF7-1DA3-46D5-9CC3-E67DE2E60C1F}">
      <dgm:prSet/>
      <dgm:spPr/>
      <dgm:t>
        <a:bodyPr/>
        <a:lstStyle/>
        <a:p>
          <a:endParaRPr lang="fi-FI"/>
        </a:p>
      </dgm:t>
    </dgm:pt>
    <dgm:pt modelId="{F3D04CED-CA8A-432B-8EF6-90185CFCBAC9}">
      <dgm:prSet/>
      <dgm:spPr>
        <a:solidFill>
          <a:srgbClr val="FF750D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10</a:t>
          </a:r>
        </a:p>
      </dgm:t>
    </dgm:pt>
    <dgm:pt modelId="{B7A1BB47-7F18-4255-9BB0-A14864FC0B35}" type="parTrans" cxnId="{6F3B1329-493E-4DB6-8B69-E1A27463110A}">
      <dgm:prSet/>
      <dgm:spPr/>
      <dgm:t>
        <a:bodyPr/>
        <a:lstStyle/>
        <a:p>
          <a:endParaRPr lang="fi-FI"/>
        </a:p>
      </dgm:t>
    </dgm:pt>
    <dgm:pt modelId="{BBE0E842-AE96-4B7A-9605-A1A0AE204A70}" type="sibTrans" cxnId="{6F3B1329-493E-4DB6-8B69-E1A27463110A}">
      <dgm:prSet/>
      <dgm:spPr/>
      <dgm:t>
        <a:bodyPr/>
        <a:lstStyle/>
        <a:p>
          <a:endParaRPr lang="fi-FI"/>
        </a:p>
      </dgm:t>
    </dgm:pt>
    <dgm:pt modelId="{027AC3DD-7EA3-44D2-B6C7-CF78E5A21290}">
      <dgm:prSet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30</a:t>
          </a:r>
        </a:p>
      </dgm:t>
    </dgm:pt>
    <dgm:pt modelId="{46705751-6A70-495D-9F5A-6A344CD32A18}" type="parTrans" cxnId="{8A9B9EE1-74C7-4422-8B44-EEAFDCDEDC35}">
      <dgm:prSet/>
      <dgm:spPr/>
      <dgm:t>
        <a:bodyPr/>
        <a:lstStyle/>
        <a:p>
          <a:endParaRPr lang="fi-FI"/>
        </a:p>
      </dgm:t>
    </dgm:pt>
    <dgm:pt modelId="{72444DB4-4799-4CD7-8FAD-893243B5EC88}" type="sibTrans" cxnId="{8A9B9EE1-74C7-4422-8B44-EEAFDCDEDC35}">
      <dgm:prSet/>
      <dgm:spPr/>
      <dgm:t>
        <a:bodyPr/>
        <a:lstStyle/>
        <a:p>
          <a:endParaRPr lang="fi-FI"/>
        </a:p>
      </dgm:t>
    </dgm:pt>
    <dgm:pt modelId="{C6F6A610-C8C6-4855-A5F5-09C52EFBDDBC}">
      <dgm:prSet/>
      <dgm:spPr>
        <a:solidFill>
          <a:srgbClr val="00B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600</a:t>
          </a:r>
        </a:p>
      </dgm:t>
    </dgm:pt>
    <dgm:pt modelId="{022D40AE-7CAE-4413-B8A9-6E39DD5FB787}" type="parTrans" cxnId="{4E79584F-4A31-4EC8-BC99-53220F06D374}">
      <dgm:prSet/>
      <dgm:spPr/>
      <dgm:t>
        <a:bodyPr/>
        <a:lstStyle/>
        <a:p>
          <a:endParaRPr lang="fi-FI"/>
        </a:p>
      </dgm:t>
    </dgm:pt>
    <dgm:pt modelId="{9F583BC5-B38A-4EB5-B5EB-2F1700752F2F}" type="sibTrans" cxnId="{4E79584F-4A31-4EC8-BC99-53220F06D374}">
      <dgm:prSet/>
      <dgm:spPr/>
      <dgm:t>
        <a:bodyPr/>
        <a:lstStyle/>
        <a:p>
          <a:endParaRPr lang="fi-FI"/>
        </a:p>
      </dgm:t>
    </dgm:pt>
    <dgm:pt modelId="{E6F3F7A0-FBF9-41F2-8332-1DF3AFD80619}" type="pres">
      <dgm:prSet presAssocID="{14464E2A-B974-4D79-BE74-BB952584B968}" presName="Name0" presStyleCnt="0">
        <dgm:presLayoutVars>
          <dgm:dir/>
          <dgm:animLvl val="lvl"/>
          <dgm:resizeHandles val="exact"/>
        </dgm:presLayoutVars>
      </dgm:prSet>
      <dgm:spPr/>
    </dgm:pt>
    <dgm:pt modelId="{01B17A64-A818-4E81-AF6E-38C2EFE7B00B}" type="pres">
      <dgm:prSet presAssocID="{C767B3AC-F369-4C7D-A02D-3276E3E505AC}" presName="Name8" presStyleCnt="0"/>
      <dgm:spPr/>
    </dgm:pt>
    <dgm:pt modelId="{D745FB7B-788B-4A97-BF5D-A9CA6D5F6AF2}" type="pres">
      <dgm:prSet presAssocID="{C767B3AC-F369-4C7D-A02D-3276E3E505A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6F24837-448F-48CD-BB49-BDD5E43CA905}" type="pres">
      <dgm:prSet presAssocID="{C767B3AC-F369-4C7D-A02D-3276E3E505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1E94A77-ADAF-44E7-902D-138615EDE9CD}" type="pres">
      <dgm:prSet presAssocID="{F3D04CED-CA8A-432B-8EF6-90185CFCBAC9}" presName="Name8" presStyleCnt="0"/>
      <dgm:spPr/>
    </dgm:pt>
    <dgm:pt modelId="{D3B5DA36-E526-4D21-A6B7-F9DA481CE180}" type="pres">
      <dgm:prSet presAssocID="{F3D04CED-CA8A-432B-8EF6-90185CFCBAC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901A732-6016-46D3-A07E-A50E4EE7FEC4}" type="pres">
      <dgm:prSet presAssocID="{F3D04CED-CA8A-432B-8EF6-90185CFCBAC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DE05F19-B7DC-477F-800C-828A6031444C}" type="pres">
      <dgm:prSet presAssocID="{027AC3DD-7EA3-44D2-B6C7-CF78E5A21290}" presName="Name8" presStyleCnt="0"/>
      <dgm:spPr/>
    </dgm:pt>
    <dgm:pt modelId="{0C001368-6071-4F4F-A134-603547F8876A}" type="pres">
      <dgm:prSet presAssocID="{027AC3DD-7EA3-44D2-B6C7-CF78E5A2129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F59893E-2582-4639-88A8-5B046C038BD2}" type="pres">
      <dgm:prSet presAssocID="{027AC3DD-7EA3-44D2-B6C7-CF78E5A212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A059CCD-5B0A-42B1-9C15-9FFC515FE5C3}" type="pres">
      <dgm:prSet presAssocID="{C6F6A610-C8C6-4855-A5F5-09C52EFBDDBC}" presName="Name8" presStyleCnt="0"/>
      <dgm:spPr/>
    </dgm:pt>
    <dgm:pt modelId="{0E973566-A021-4F10-82B8-9D50702C343C}" type="pres">
      <dgm:prSet presAssocID="{C6F6A610-C8C6-4855-A5F5-09C52EFBDDB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59A9C1C-2B7C-4C97-A36C-293254DECBC2}" type="pres">
      <dgm:prSet presAssocID="{C6F6A610-C8C6-4855-A5F5-09C52EFBDD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7C8CC25-99D3-4B71-BFC2-68C60A99C39E}" type="presOf" srcId="{C767B3AC-F369-4C7D-A02D-3276E3E505AC}" destId="{A6F24837-448F-48CD-BB49-BDD5E43CA905}" srcOrd="1" destOrd="0" presId="urn:microsoft.com/office/officeart/2005/8/layout/pyramid1"/>
    <dgm:cxn modelId="{204D0530-F477-4DD6-8765-5E6A1528CAB8}" type="presOf" srcId="{F3D04CED-CA8A-432B-8EF6-90185CFCBAC9}" destId="{0901A732-6016-46D3-A07E-A50E4EE7FEC4}" srcOrd="1" destOrd="0" presId="urn:microsoft.com/office/officeart/2005/8/layout/pyramid1"/>
    <dgm:cxn modelId="{DA941D6B-AFB2-4794-8AD8-DB384DE429C4}" type="presOf" srcId="{F3D04CED-CA8A-432B-8EF6-90185CFCBAC9}" destId="{D3B5DA36-E526-4D21-A6B7-F9DA481CE180}" srcOrd="0" destOrd="0" presId="urn:microsoft.com/office/officeart/2005/8/layout/pyramid1"/>
    <dgm:cxn modelId="{4E79584F-4A31-4EC8-BC99-53220F06D374}" srcId="{14464E2A-B974-4D79-BE74-BB952584B968}" destId="{C6F6A610-C8C6-4855-A5F5-09C52EFBDDBC}" srcOrd="3" destOrd="0" parTransId="{022D40AE-7CAE-4413-B8A9-6E39DD5FB787}" sibTransId="{9F583BC5-B38A-4EB5-B5EB-2F1700752F2F}"/>
    <dgm:cxn modelId="{2ACA5AF7-1DA3-46D5-9CC3-E67DE2E60C1F}" srcId="{14464E2A-B974-4D79-BE74-BB952584B968}" destId="{C767B3AC-F369-4C7D-A02D-3276E3E505AC}" srcOrd="0" destOrd="0" parTransId="{7E66536A-33F6-495D-97BC-1260D25B0467}" sibTransId="{98751A09-C0F1-4110-89E3-1EADD600EAA5}"/>
    <dgm:cxn modelId="{E8C65E1E-5EE7-4AFD-961C-8BCF86F92803}" type="presOf" srcId="{027AC3DD-7EA3-44D2-B6C7-CF78E5A21290}" destId="{0C001368-6071-4F4F-A134-603547F8876A}" srcOrd="0" destOrd="0" presId="urn:microsoft.com/office/officeart/2005/8/layout/pyramid1"/>
    <dgm:cxn modelId="{4FD49D52-DA79-4C62-9A16-4FEC56732CBF}" type="presOf" srcId="{C6F6A610-C8C6-4855-A5F5-09C52EFBDDBC}" destId="{0E973566-A021-4F10-82B8-9D50702C343C}" srcOrd="0" destOrd="0" presId="urn:microsoft.com/office/officeart/2005/8/layout/pyramid1"/>
    <dgm:cxn modelId="{8A9B9EE1-74C7-4422-8B44-EEAFDCDEDC35}" srcId="{14464E2A-B974-4D79-BE74-BB952584B968}" destId="{027AC3DD-7EA3-44D2-B6C7-CF78E5A21290}" srcOrd="2" destOrd="0" parTransId="{46705751-6A70-495D-9F5A-6A344CD32A18}" sibTransId="{72444DB4-4799-4CD7-8FAD-893243B5EC88}"/>
    <dgm:cxn modelId="{0AA7E59D-DC9C-40F7-8019-140DAB5EED27}" type="presOf" srcId="{027AC3DD-7EA3-44D2-B6C7-CF78E5A21290}" destId="{DF59893E-2582-4639-88A8-5B046C038BD2}" srcOrd="1" destOrd="0" presId="urn:microsoft.com/office/officeart/2005/8/layout/pyramid1"/>
    <dgm:cxn modelId="{51C194CA-CC74-4BD0-A4E9-785BB80E6A77}" type="presOf" srcId="{C767B3AC-F369-4C7D-A02D-3276E3E505AC}" destId="{D745FB7B-788B-4A97-BF5D-A9CA6D5F6AF2}" srcOrd="0" destOrd="0" presId="urn:microsoft.com/office/officeart/2005/8/layout/pyramid1"/>
    <dgm:cxn modelId="{C89FBD7F-7890-41A0-B288-04EBFE4C15E0}" type="presOf" srcId="{14464E2A-B974-4D79-BE74-BB952584B968}" destId="{E6F3F7A0-FBF9-41F2-8332-1DF3AFD80619}" srcOrd="0" destOrd="0" presId="urn:microsoft.com/office/officeart/2005/8/layout/pyramid1"/>
    <dgm:cxn modelId="{6F3B1329-493E-4DB6-8B69-E1A27463110A}" srcId="{14464E2A-B974-4D79-BE74-BB952584B968}" destId="{F3D04CED-CA8A-432B-8EF6-90185CFCBAC9}" srcOrd="1" destOrd="0" parTransId="{B7A1BB47-7F18-4255-9BB0-A14864FC0B35}" sibTransId="{BBE0E842-AE96-4B7A-9605-A1A0AE204A70}"/>
    <dgm:cxn modelId="{F021C8A6-087B-4650-8685-DB47AF3ADD0C}" type="presOf" srcId="{C6F6A610-C8C6-4855-A5F5-09C52EFBDDBC}" destId="{659A9C1C-2B7C-4C97-A36C-293254DECBC2}" srcOrd="1" destOrd="0" presId="urn:microsoft.com/office/officeart/2005/8/layout/pyramid1"/>
    <dgm:cxn modelId="{1BCD642B-504A-4E51-8D7E-6F56B844F498}" type="presParOf" srcId="{E6F3F7A0-FBF9-41F2-8332-1DF3AFD80619}" destId="{01B17A64-A818-4E81-AF6E-38C2EFE7B00B}" srcOrd="0" destOrd="0" presId="urn:microsoft.com/office/officeart/2005/8/layout/pyramid1"/>
    <dgm:cxn modelId="{1FBAC890-5A1B-4503-88A7-CFB12E35DADF}" type="presParOf" srcId="{01B17A64-A818-4E81-AF6E-38C2EFE7B00B}" destId="{D745FB7B-788B-4A97-BF5D-A9CA6D5F6AF2}" srcOrd="0" destOrd="0" presId="urn:microsoft.com/office/officeart/2005/8/layout/pyramid1"/>
    <dgm:cxn modelId="{1750C9DA-6F3C-4520-8845-DFE305D07D73}" type="presParOf" srcId="{01B17A64-A818-4E81-AF6E-38C2EFE7B00B}" destId="{A6F24837-448F-48CD-BB49-BDD5E43CA905}" srcOrd="1" destOrd="0" presId="urn:microsoft.com/office/officeart/2005/8/layout/pyramid1"/>
    <dgm:cxn modelId="{F86A151D-48C5-43C0-8643-B2DF63604353}" type="presParOf" srcId="{E6F3F7A0-FBF9-41F2-8332-1DF3AFD80619}" destId="{C1E94A77-ADAF-44E7-902D-138615EDE9CD}" srcOrd="1" destOrd="0" presId="urn:microsoft.com/office/officeart/2005/8/layout/pyramid1"/>
    <dgm:cxn modelId="{2CD91253-3063-4D9E-8581-E884A42B18DA}" type="presParOf" srcId="{C1E94A77-ADAF-44E7-902D-138615EDE9CD}" destId="{D3B5DA36-E526-4D21-A6B7-F9DA481CE180}" srcOrd="0" destOrd="0" presId="urn:microsoft.com/office/officeart/2005/8/layout/pyramid1"/>
    <dgm:cxn modelId="{9F9D1B54-1B1C-4A19-9004-55FD7360B0A3}" type="presParOf" srcId="{C1E94A77-ADAF-44E7-902D-138615EDE9CD}" destId="{0901A732-6016-46D3-A07E-A50E4EE7FEC4}" srcOrd="1" destOrd="0" presId="urn:microsoft.com/office/officeart/2005/8/layout/pyramid1"/>
    <dgm:cxn modelId="{641C7B02-D63C-469A-B955-8319AC200678}" type="presParOf" srcId="{E6F3F7A0-FBF9-41F2-8332-1DF3AFD80619}" destId="{1DE05F19-B7DC-477F-800C-828A6031444C}" srcOrd="2" destOrd="0" presId="urn:microsoft.com/office/officeart/2005/8/layout/pyramid1"/>
    <dgm:cxn modelId="{C390F564-2376-4D04-989C-5D798F8BD2DA}" type="presParOf" srcId="{1DE05F19-B7DC-477F-800C-828A6031444C}" destId="{0C001368-6071-4F4F-A134-603547F8876A}" srcOrd="0" destOrd="0" presId="urn:microsoft.com/office/officeart/2005/8/layout/pyramid1"/>
    <dgm:cxn modelId="{DE111EA9-8507-4462-8145-783899245267}" type="presParOf" srcId="{1DE05F19-B7DC-477F-800C-828A6031444C}" destId="{DF59893E-2582-4639-88A8-5B046C038BD2}" srcOrd="1" destOrd="0" presId="urn:microsoft.com/office/officeart/2005/8/layout/pyramid1"/>
    <dgm:cxn modelId="{B473B641-1AA3-4E6D-88D6-5A82B48F09BD}" type="presParOf" srcId="{E6F3F7A0-FBF9-41F2-8332-1DF3AFD80619}" destId="{FA059CCD-5B0A-42B1-9C15-9FFC515FE5C3}" srcOrd="3" destOrd="0" presId="urn:microsoft.com/office/officeart/2005/8/layout/pyramid1"/>
    <dgm:cxn modelId="{720A5F80-A0E7-4ECA-8993-56DB5738FD2C}" type="presParOf" srcId="{FA059CCD-5B0A-42B1-9C15-9FFC515FE5C3}" destId="{0E973566-A021-4F10-82B8-9D50702C343C}" srcOrd="0" destOrd="0" presId="urn:microsoft.com/office/officeart/2005/8/layout/pyramid1"/>
    <dgm:cxn modelId="{373C241C-1769-4C44-9476-AC2657C4B23F}" type="presParOf" srcId="{FA059CCD-5B0A-42B1-9C15-9FFC515FE5C3}" destId="{659A9C1C-2B7C-4C97-A36C-293254DECBC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5FB7B-788B-4A97-BF5D-A9CA6D5F6AF2}">
      <dsp:nvSpPr>
        <dsp:cNvPr id="0" name=""/>
        <dsp:cNvSpPr/>
      </dsp:nvSpPr>
      <dsp:spPr>
        <a:xfrm>
          <a:off x="2156020" y="0"/>
          <a:ext cx="1437346" cy="1276173"/>
        </a:xfrm>
        <a:prstGeom prst="trapezoid">
          <a:avLst>
            <a:gd name="adj" fmla="val 56315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6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1</a:t>
          </a:r>
        </a:p>
      </dsp:txBody>
      <dsp:txXfrm>
        <a:off x="2156020" y="0"/>
        <a:ext cx="1437346" cy="1276173"/>
      </dsp:txXfrm>
    </dsp:sp>
    <dsp:sp modelId="{D3B5DA36-E526-4D21-A6B7-F9DA481CE180}">
      <dsp:nvSpPr>
        <dsp:cNvPr id="0" name=""/>
        <dsp:cNvSpPr/>
      </dsp:nvSpPr>
      <dsp:spPr>
        <a:xfrm>
          <a:off x="1437346" y="1276172"/>
          <a:ext cx="2874693" cy="1276173"/>
        </a:xfrm>
        <a:prstGeom prst="trapezoid">
          <a:avLst>
            <a:gd name="adj" fmla="val 56315"/>
          </a:avLst>
        </a:prstGeom>
        <a:solidFill>
          <a:srgbClr val="FF750D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6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10</a:t>
          </a:r>
        </a:p>
      </dsp:txBody>
      <dsp:txXfrm>
        <a:off x="1940418" y="1276172"/>
        <a:ext cx="1868550" cy="1276173"/>
      </dsp:txXfrm>
    </dsp:sp>
    <dsp:sp modelId="{0C001368-6071-4F4F-A134-603547F8876A}">
      <dsp:nvSpPr>
        <dsp:cNvPr id="0" name=""/>
        <dsp:cNvSpPr/>
      </dsp:nvSpPr>
      <dsp:spPr>
        <a:xfrm>
          <a:off x="718673" y="2552345"/>
          <a:ext cx="4312040" cy="1276173"/>
        </a:xfrm>
        <a:prstGeom prst="trapezoid">
          <a:avLst>
            <a:gd name="adj" fmla="val 56315"/>
          </a:avLst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6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30</a:t>
          </a:r>
        </a:p>
      </dsp:txBody>
      <dsp:txXfrm>
        <a:off x="1473280" y="2552345"/>
        <a:ext cx="2802826" cy="1276173"/>
      </dsp:txXfrm>
    </dsp:sp>
    <dsp:sp modelId="{0E973566-A021-4F10-82B8-9D50702C343C}">
      <dsp:nvSpPr>
        <dsp:cNvPr id="0" name=""/>
        <dsp:cNvSpPr/>
      </dsp:nvSpPr>
      <dsp:spPr>
        <a:xfrm>
          <a:off x="0" y="3828519"/>
          <a:ext cx="5749386" cy="1276173"/>
        </a:xfrm>
        <a:prstGeom prst="trapezoid">
          <a:avLst>
            <a:gd name="adj" fmla="val 56315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6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 pitchFamily="-111" charset="-128"/>
              <a:sym typeface="Arial" charset="0"/>
            </a:rPr>
            <a:t>600</a:t>
          </a:r>
        </a:p>
      </dsp:txBody>
      <dsp:txXfrm>
        <a:off x="1006142" y="3828519"/>
        <a:ext cx="3737101" cy="127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88598-D201-416C-9D87-6D367DFC9F25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F3BC9-0025-4D89-96F6-10C879AFDC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16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fi-FI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Työntekijän vireystilan haltuunotto</a:t>
            </a:r>
          </a:p>
          <a:p>
            <a:pPr eaLnBrk="1" hangingPunct="1"/>
            <a:r>
              <a:rPr lang="en-US" altLang="fi-FI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Uhka- ja väkivaltatilanteiden riskien arviointi</a:t>
            </a:r>
          </a:p>
          <a:p>
            <a:pPr eaLnBrk="1" hangingPunct="1"/>
            <a:r>
              <a:rPr lang="en-US" altLang="fi-FI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Toimintatavan valinta</a:t>
            </a:r>
          </a:p>
          <a:p>
            <a:pPr eaLnBrk="1" hangingPunct="1"/>
            <a:r>
              <a:rPr lang="en-US" altLang="fi-FI" b="1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Hallinta: </a:t>
            </a:r>
            <a:r>
              <a:rPr lang="en-US" altLang="fi-FI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(Sanallinen ja fyysinen rajoittaminen)</a:t>
            </a:r>
          </a:p>
          <a:p>
            <a:pPr eaLnBrk="1" hangingPunct="1"/>
            <a:r>
              <a:rPr lang="en-US" altLang="fi-FI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Tarvittavat jatkotoimenpiteet ja jälkiselvittely</a:t>
            </a:r>
          </a:p>
          <a:p>
            <a:pPr eaLnBrk="1" hangingPunct="1"/>
            <a:r>
              <a:rPr lang="en-US" altLang="fi-FI" smtClean="0">
                <a:latin typeface="Arial" panose="020B0604020202020204" pitchFamily="34" charset="0"/>
                <a:ea typeface="ＭＳ Ｐゴシック" panose="020B0600070205080204" pitchFamily="34" charset="-128"/>
                <a:sym typeface="Eurostile" pitchFamily="-111" charset="0"/>
              </a:rPr>
              <a:t>Toiminnan arvioiminen ja siitä oppiminen</a:t>
            </a:r>
          </a:p>
        </p:txBody>
      </p:sp>
    </p:spTree>
    <p:extLst>
      <p:ext uri="{BB962C8B-B14F-4D97-AF65-F5344CB8AC3E}">
        <p14:creationId xmlns:p14="http://schemas.microsoft.com/office/powerpoint/2010/main" val="516835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035C50-8783-46D3-8E47-87A215E14110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27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8" eaLnBrk="1" hangingPunct="1"/>
            <a:endParaRPr lang="fi-FI" altLang="fi-FI" smtClean="0">
              <a:latin typeface="Arial" charset="0"/>
              <a:ea typeface="ＭＳ Ｐゴシック" pitchFamily="-11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626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37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50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488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196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60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42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13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901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Kaksi sisältökohdett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2708921"/>
            <a:ext cx="53848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2708921"/>
            <a:ext cx="53848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1D0B-AAAB-4043-8CA8-A7268650CEAB}" type="slidenum">
              <a:rPr lang="fi-FI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5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399832-BE95-40D3-8A5C-70B9C6C29A97}" type="datetimeFigureOut">
              <a:rPr lang="fi-FI" smtClean="0"/>
              <a:t>29.11.2018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E4AD9B-5463-478B-A976-159D00B36156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2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ampo.saarivirta@ksao.fi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Lapsen aggression ennakointi ja hallinta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Sampo Saarivirta 29.11.2018</a:t>
            </a:r>
          </a:p>
        </p:txBody>
      </p:sp>
    </p:spTree>
    <p:extLst>
      <p:ext uri="{BB962C8B-B14F-4D97-AF65-F5344CB8AC3E}">
        <p14:creationId xmlns:p14="http://schemas.microsoft.com/office/powerpoint/2010/main" val="17644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Ennakoinnin keinot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Oikeista naruista vetäminen jo aiemmin, ”kun ollaan vihreällä alueella”</a:t>
            </a:r>
          </a:p>
          <a:p>
            <a:r>
              <a:rPr lang="fi-FI" dirty="0" smtClean="0"/>
              <a:t>Lapsen vireystilasta huolehtiminen (”alatien välttäminen, ylätiellä pysyminen”)</a:t>
            </a:r>
          </a:p>
          <a:p>
            <a:pPr lvl="1"/>
            <a:r>
              <a:rPr lang="fi-FI" dirty="0" smtClean="0"/>
              <a:t>Päivän rytmi</a:t>
            </a:r>
          </a:p>
          <a:p>
            <a:pPr lvl="1"/>
            <a:r>
              <a:rPr lang="fi-FI" dirty="0" smtClean="0"/>
              <a:t>10h unta</a:t>
            </a:r>
          </a:p>
          <a:p>
            <a:pPr lvl="1"/>
            <a:r>
              <a:rPr lang="fi-FI" dirty="0" smtClean="0"/>
              <a:t>Ruokailut muutaman tunnin välein</a:t>
            </a:r>
          </a:p>
          <a:p>
            <a:pPr lvl="1"/>
            <a:r>
              <a:rPr lang="fi-FI" dirty="0" smtClean="0"/>
              <a:t>Joka päivä liikkumista ja ulkoilua</a:t>
            </a:r>
          </a:p>
          <a:p>
            <a:pPr lvl="1"/>
            <a:r>
              <a:rPr lang="fi-FI" dirty="0" smtClean="0"/>
              <a:t>Informaatiotulvan, jatkuvan suorittamisen ja ”digiähkyn” välttäminen</a:t>
            </a:r>
          </a:p>
          <a:p>
            <a:pPr lvl="1"/>
            <a:r>
              <a:rPr lang="fi-FI" dirty="0" smtClean="0"/>
              <a:t>Kaverisuhteista huolehtiminen</a:t>
            </a:r>
          </a:p>
          <a:p>
            <a:r>
              <a:rPr lang="fi-FI" dirty="0" smtClean="0"/>
              <a:t>Aikuisen omat tunnetilan hallintakeinot</a:t>
            </a:r>
          </a:p>
          <a:p>
            <a:pPr lvl="1"/>
            <a:r>
              <a:rPr lang="fi-FI" dirty="0" smtClean="0"/>
              <a:t>Mikä saa pinnan kireälle, miten se näkyy ja erityisesti MIKSI?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38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707034"/>
            <a:ext cx="3854528" cy="1278466"/>
          </a:xfrm>
        </p:spPr>
        <p:txBody>
          <a:bodyPr>
            <a:normAutofit/>
          </a:bodyPr>
          <a:lstStyle/>
          <a:p>
            <a:r>
              <a:rPr lang="fi-FI" sz="4000" dirty="0" smtClean="0"/>
              <a:t>Kiitoksia</a:t>
            </a:r>
            <a:endParaRPr lang="fi-FI" sz="4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sz="2400" dirty="0" smtClean="0"/>
              <a:t>Sampo Saarivirta</a:t>
            </a:r>
          </a:p>
          <a:p>
            <a:r>
              <a:rPr lang="fi-FI" sz="2400" dirty="0" smtClean="0">
                <a:hlinkClick r:id="rId2"/>
              </a:rPr>
              <a:t>sampo.saarivirta@ksao.fi</a:t>
            </a:r>
            <a:endParaRPr lang="fi-FI" sz="2400" dirty="0"/>
          </a:p>
          <a:p>
            <a:r>
              <a:rPr lang="fi-FI" sz="2400" dirty="0" smtClean="0"/>
              <a:t>0206155933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Turvallisuuskoulutukset yrityksille sekä yksilö- &amp; ryhmävalmennukset</a:t>
            </a:r>
          </a:p>
          <a:p>
            <a:pPr>
              <a:buFontTx/>
              <a:buChar char="-"/>
            </a:pPr>
            <a:r>
              <a:rPr lang="fi-FI" sz="2000" dirty="0" smtClean="0"/>
              <a:t>Haastavan asiakkaan kohtaaminen</a:t>
            </a:r>
          </a:p>
          <a:p>
            <a:pPr>
              <a:buFontTx/>
              <a:buChar char="-"/>
            </a:pPr>
            <a:r>
              <a:rPr lang="fi-FI" sz="2000" dirty="0" smtClean="0"/>
              <a:t>Henkilöturvallisuus</a:t>
            </a:r>
          </a:p>
          <a:p>
            <a:pPr>
              <a:buFontTx/>
              <a:buChar char="-"/>
            </a:pPr>
            <a:r>
              <a:rPr lang="fi-FI" sz="2000" dirty="0" smtClean="0"/>
              <a:t>Itsesuojelu</a:t>
            </a:r>
          </a:p>
          <a:p>
            <a:pPr>
              <a:buFontTx/>
              <a:buChar char="-"/>
            </a:pPr>
            <a:r>
              <a:rPr lang="fi-FI" sz="2000" dirty="0" smtClean="0"/>
              <a:t>Itsepuolustuskurssit</a:t>
            </a:r>
          </a:p>
          <a:p>
            <a:pPr>
              <a:buFontTx/>
              <a:buChar char="-"/>
            </a:pPr>
            <a:r>
              <a:rPr lang="fi-FI" sz="2000" dirty="0" smtClean="0"/>
              <a:t>AVEKKI - toimintatapamalli</a:t>
            </a:r>
          </a:p>
          <a:p>
            <a:pPr>
              <a:buFontTx/>
              <a:buChar char="-"/>
            </a:pPr>
            <a:r>
              <a:rPr lang="fi-FI" sz="2000" dirty="0" smtClean="0"/>
              <a:t>Fysiikkavalmennukset</a:t>
            </a:r>
          </a:p>
          <a:p>
            <a:pPr>
              <a:buFontTx/>
              <a:buChar char="-"/>
            </a:pPr>
            <a:r>
              <a:rPr lang="fi-FI" sz="2000" dirty="0" smtClean="0"/>
              <a:t>Elämäntapamuutosvalmennukset</a:t>
            </a:r>
          </a:p>
          <a:p>
            <a:pPr>
              <a:buFontTx/>
              <a:buChar char="-"/>
            </a:pPr>
            <a:r>
              <a:rPr lang="fi-FI" sz="2000" dirty="0" smtClean="0"/>
              <a:t>Työhyvinvointiluennot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3706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stinuoli 9"/>
          <p:cNvSpPr/>
          <p:nvPr/>
        </p:nvSpPr>
        <p:spPr bwMode="auto">
          <a:xfrm>
            <a:off x="6172200" y="3810000"/>
            <a:ext cx="1828800" cy="1828800"/>
          </a:xfrm>
          <a:prstGeom prst="quadArrow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pic>
        <p:nvPicPr>
          <p:cNvPr id="3075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4038601"/>
            <a:ext cx="2003425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90600"/>
            <a:ext cx="7467600" cy="990600"/>
          </a:xfrm>
        </p:spPr>
        <p:txBody>
          <a:bodyPr vert="horz" lIns="91440" tIns="45720" rIns="132080" bIns="45720" rtlCol="0" anchor="ctr">
            <a:normAutofit/>
          </a:bodyPr>
          <a:lstStyle/>
          <a:p>
            <a:pPr marL="39688"/>
            <a:r>
              <a:rPr lang="en-US" altLang="fi-FI" sz="3200" dirty="0">
                <a:solidFill>
                  <a:schemeClr val="tx2"/>
                </a:solidFill>
              </a:rPr>
              <a:t>AVEKKI - TOIMINTATAPAMALLI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981200"/>
            <a:ext cx="7620000" cy="1828800"/>
          </a:xfrm>
        </p:spPr>
        <p:txBody>
          <a:bodyPr vert="horz" lIns="127000" tIns="127000" rIns="167640" bIns="127000" rtlCol="0" anchor="ctr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i-FI" altLang="fi-FI" dirty="0"/>
              <a:t>Tarkoitetaan ammatillisten toimintojen sarjaa, joka kulkee ennakoinnista hallinnan kautta jälkiselvittelyyn ja tilanteesta oppimiseen.</a:t>
            </a:r>
          </a:p>
        </p:txBody>
      </p:sp>
      <p:sp>
        <p:nvSpPr>
          <p:cNvPr id="3078" name="AutoShape 3"/>
          <p:cNvSpPr>
            <a:spLocks/>
          </p:cNvSpPr>
          <p:nvPr/>
        </p:nvSpPr>
        <p:spPr bwMode="auto">
          <a:xfrm rot="-2052942">
            <a:off x="6350000" y="4984751"/>
            <a:ext cx="2159000" cy="212725"/>
          </a:xfrm>
          <a:prstGeom prst="leftRightArrow">
            <a:avLst>
              <a:gd name="adj1" fmla="val 39398"/>
              <a:gd name="adj2" fmla="val 163892"/>
            </a:avLst>
          </a:prstGeom>
          <a:solidFill>
            <a:srgbClr val="CE3B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None/>
            </a:pPr>
            <a:endParaRPr lang="fi-FI" altLang="fi-FI" sz="1800">
              <a:solidFill>
                <a:srgbClr val="FFFFFF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9" name="Rectangle 5"/>
          <p:cNvSpPr>
            <a:spLocks/>
          </p:cNvSpPr>
          <p:nvPr/>
        </p:nvSpPr>
        <p:spPr bwMode="auto">
          <a:xfrm>
            <a:off x="6324600" y="5791200"/>
            <a:ext cx="14872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82588" indent="-3429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i-FI" sz="2400">
                <a:solidFill>
                  <a:prstClr val="black"/>
                </a:solidFill>
              </a:rPr>
              <a:t>ennakointi</a:t>
            </a:r>
          </a:p>
        </p:txBody>
      </p:sp>
      <p:sp>
        <p:nvSpPr>
          <p:cNvPr id="3080" name="Rectangle 6"/>
          <p:cNvSpPr>
            <a:spLocks/>
          </p:cNvSpPr>
          <p:nvPr/>
        </p:nvSpPr>
        <p:spPr bwMode="auto">
          <a:xfrm>
            <a:off x="8534400" y="4267200"/>
            <a:ext cx="15048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82588" indent="-3429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i-FI" sz="2400">
                <a:solidFill>
                  <a:prstClr val="black"/>
                </a:solidFill>
              </a:rPr>
              <a:t>oppiminen</a:t>
            </a:r>
          </a:p>
        </p:txBody>
      </p:sp>
      <p:sp>
        <p:nvSpPr>
          <p:cNvPr id="3081" name="Rectangle 6"/>
          <p:cNvSpPr>
            <a:spLocks/>
          </p:cNvSpPr>
          <p:nvPr/>
        </p:nvSpPr>
        <p:spPr bwMode="auto">
          <a:xfrm>
            <a:off x="7848600" y="5029200"/>
            <a:ext cx="1795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82588" indent="-3429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i-FI" sz="2400">
                <a:solidFill>
                  <a:prstClr val="black"/>
                </a:solidFill>
              </a:rPr>
              <a:t>jälkiselvittely</a:t>
            </a:r>
          </a:p>
        </p:txBody>
      </p:sp>
      <p:sp>
        <p:nvSpPr>
          <p:cNvPr id="3082" name="Rectangle 6"/>
          <p:cNvSpPr>
            <a:spLocks/>
          </p:cNvSpPr>
          <p:nvPr/>
        </p:nvSpPr>
        <p:spPr bwMode="auto">
          <a:xfrm>
            <a:off x="7467601" y="5410200"/>
            <a:ext cx="1059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82588" indent="-3429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111" charset="-128"/>
                <a:sym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fi-FI" sz="2400">
                <a:solidFill>
                  <a:prstClr val="black"/>
                </a:solidFill>
              </a:rPr>
              <a:t>hallinta</a:t>
            </a:r>
          </a:p>
        </p:txBody>
      </p:sp>
      <p:sp>
        <p:nvSpPr>
          <p:cNvPr id="11" name="Ristinuoli 10"/>
          <p:cNvSpPr/>
          <p:nvPr/>
        </p:nvSpPr>
        <p:spPr bwMode="auto">
          <a:xfrm>
            <a:off x="8305800" y="5257800"/>
            <a:ext cx="76200" cy="76200"/>
          </a:xfrm>
          <a:prstGeom prst="quadArrow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9pPr>
          </a:lstStyle>
          <a:p>
            <a:pPr defTabSz="914400" eaLnBrk="1" hangingPunct="1">
              <a:defRPr/>
            </a:pPr>
            <a:endParaRPr lang="fi-FI" altLang="fi-FI" sz="1800"/>
          </a:p>
        </p:txBody>
      </p:sp>
    </p:spTree>
    <p:extLst>
      <p:ext uri="{BB962C8B-B14F-4D97-AF65-F5344CB8AC3E}">
        <p14:creationId xmlns:p14="http://schemas.microsoft.com/office/powerpoint/2010/main" val="9742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Tunne - järki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Kaikilla tunnetiloilla on tarkoitus</a:t>
            </a:r>
          </a:p>
          <a:p>
            <a:pPr lvl="1"/>
            <a:r>
              <a:rPr lang="fi-FI" dirty="0" smtClean="0"/>
              <a:t>Ilo, suru, pelko, viha…</a:t>
            </a:r>
          </a:p>
          <a:p>
            <a:r>
              <a:rPr lang="fi-FI" dirty="0" smtClean="0"/>
              <a:t>Kun tunne on suuri, järjelle ei ole sijaa</a:t>
            </a:r>
          </a:p>
          <a:p>
            <a:r>
              <a:rPr lang="fi-FI" dirty="0" smtClean="0"/>
              <a:t>Esimerkki aikuisten elämästä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41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77335" y="1731876"/>
            <a:ext cx="8596668" cy="1826581"/>
          </a:xfrm>
        </p:spPr>
        <p:txBody>
          <a:bodyPr/>
          <a:lstStyle/>
          <a:p>
            <a:r>
              <a:rPr lang="fi-FI" dirty="0" smtClean="0"/>
              <a:t>Mikä on aggressiivisuuden tarkoitus?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677335" y="4008832"/>
            <a:ext cx="8596668" cy="1354737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Tunne jonka avulla on tarkoitus (ja helppoa) puolustaa itseään, kun kokee </a:t>
            </a:r>
            <a:r>
              <a:rPr lang="fi-FI" dirty="0" smtClean="0"/>
              <a:t>epäoikeudenmukaisuutta</a:t>
            </a:r>
            <a:r>
              <a:rPr lang="fi-FI" smtClean="0"/>
              <a:t>, pelkoa </a:t>
            </a:r>
            <a:r>
              <a:rPr lang="fi-FI" dirty="0" smtClean="0"/>
              <a:t>tai kipua</a:t>
            </a:r>
          </a:p>
          <a:p>
            <a:endParaRPr lang="fi-FI" dirty="0"/>
          </a:p>
          <a:p>
            <a:r>
              <a:rPr lang="fi-FI" dirty="0" smtClean="0"/>
              <a:t>”</a:t>
            </a:r>
            <a:r>
              <a:rPr lang="fi-FI" dirty="0" smtClean="0"/>
              <a:t>Aggressiivisuus </a:t>
            </a:r>
            <a:r>
              <a:rPr lang="fi-FI" dirty="0" smtClean="0"/>
              <a:t>100% </a:t>
            </a:r>
            <a:r>
              <a:rPr lang="fi-FI" dirty="0" smtClean="0">
                <a:sym typeface="Wingdings" panose="05000000000000000000" pitchFamily="2" charset="2"/>
              </a:rPr>
              <a:t> väkivaltainen käytös”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85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3436078035"/>
              </p:ext>
            </p:extLst>
          </p:nvPr>
        </p:nvGraphicFramePr>
        <p:xfrm>
          <a:off x="1707777" y="1270000"/>
          <a:ext cx="5749387" cy="510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48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nostamme lapsen aggressiota?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Komentamalla</a:t>
            </a:r>
          </a:p>
          <a:p>
            <a:r>
              <a:rPr lang="fi-FI" dirty="0" smtClean="0"/>
              <a:t>Uhkaamalla</a:t>
            </a:r>
          </a:p>
          <a:p>
            <a:r>
              <a:rPr lang="fi-FI" dirty="0" smtClean="0"/>
              <a:t>Väittämällä vastaan</a:t>
            </a:r>
          </a:p>
          <a:p>
            <a:r>
              <a:rPr lang="fi-FI" dirty="0" smtClean="0"/>
              <a:t>Haastamalla</a:t>
            </a:r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Aikuisen tunnetila tarttuu lapseen</a:t>
            </a:r>
          </a:p>
          <a:p>
            <a:r>
              <a:rPr lang="fi-FI" dirty="0"/>
              <a:t>Tunnetila näkyy ja kuuluu</a:t>
            </a:r>
          </a:p>
          <a:p>
            <a:pPr lvl="1"/>
            <a:r>
              <a:rPr lang="fi-FI" dirty="0"/>
              <a:t>Kehonkielessä</a:t>
            </a:r>
          </a:p>
          <a:p>
            <a:pPr lvl="1"/>
            <a:r>
              <a:rPr lang="fi-FI" dirty="0"/>
              <a:t>Ilmeissä</a:t>
            </a:r>
          </a:p>
          <a:p>
            <a:pPr lvl="1"/>
            <a:r>
              <a:rPr lang="fi-FI" dirty="0"/>
              <a:t>Äänenpainoissa</a:t>
            </a:r>
          </a:p>
          <a:p>
            <a:pPr lvl="1"/>
            <a:r>
              <a:rPr lang="fi-FI" dirty="0"/>
              <a:t>Sanoissa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56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Keinoja lapsen tunnetilan rauhoittamiseen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Vain rauhallinen voi rauhoittaa</a:t>
            </a:r>
          </a:p>
          <a:p>
            <a:r>
              <a:rPr lang="fi-FI" dirty="0" smtClean="0"/>
              <a:t>Sovinnollinen, rauhallinen ja määrätietoinen käytös/vuorovaikutus</a:t>
            </a:r>
          </a:p>
          <a:p>
            <a:r>
              <a:rPr lang="fi-FI" dirty="0" smtClean="0"/>
              <a:t>Tuttu, turvallinen ja samankaltainen aikuinen</a:t>
            </a:r>
          </a:p>
          <a:p>
            <a:r>
              <a:rPr lang="fi-FI" dirty="0" smtClean="0"/>
              <a:t>Ratkaisukeskeisyys vatvomisen sijaan, kun tunnekuohu on päällä</a:t>
            </a:r>
          </a:p>
          <a:p>
            <a:pPr lvl="1"/>
            <a:r>
              <a:rPr lang="fi-FI" dirty="0" smtClean="0"/>
              <a:t>Lapsi tarttuu ratkaisuun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66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Oval 5"/>
          <p:cNvSpPr>
            <a:spLocks noChangeArrowheads="1"/>
          </p:cNvSpPr>
          <p:nvPr/>
        </p:nvSpPr>
        <p:spPr bwMode="auto">
          <a:xfrm>
            <a:off x="3231382" y="3532096"/>
            <a:ext cx="5436076" cy="1933258"/>
          </a:xfrm>
          <a:prstGeom prst="ellipse">
            <a:avLst/>
          </a:prstGeom>
          <a:gradFill rotWithShape="1">
            <a:gsLst>
              <a:gs pos="0">
                <a:srgbClr val="FF0000">
                  <a:alpha val="33000"/>
                  <a:lumMod val="0"/>
                  <a:lumOff val="100000"/>
                </a:srgbClr>
              </a:gs>
              <a:gs pos="100000">
                <a:srgbClr val="FB0000">
                  <a:alpha val="56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algn="ctr" eaLnBrk="1" hangingPunct="1"/>
            <a:r>
              <a:rPr lang="fi-FI" altLang="fi-FI" b="1" dirty="0">
                <a:cs typeface="Arial" charset="0"/>
              </a:rPr>
              <a:t>Ongelma- / aggressio- </a:t>
            </a:r>
          </a:p>
          <a:p>
            <a:pPr algn="ctr" eaLnBrk="1" hangingPunct="1"/>
            <a:r>
              <a:rPr lang="fi-FI" altLang="fi-FI" b="1" dirty="0">
                <a:cs typeface="Arial" charset="0"/>
              </a:rPr>
              <a:t>käyttäytymistä </a:t>
            </a:r>
          </a:p>
          <a:p>
            <a:pPr algn="ctr" eaLnBrk="1" hangingPunct="1"/>
            <a:r>
              <a:rPr lang="fi-FI" altLang="fi-FI" b="1" dirty="0">
                <a:cs typeface="Arial" charset="0"/>
              </a:rPr>
              <a:t>virittäviä tekijöitä</a:t>
            </a:r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2305683" y="3519141"/>
            <a:ext cx="2011975" cy="7719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2305683" y="4190603"/>
            <a:ext cx="2073169" cy="8136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66" name="Oval 7"/>
          <p:cNvSpPr>
            <a:spLocks noChangeArrowheads="1"/>
          </p:cNvSpPr>
          <p:nvPr/>
        </p:nvSpPr>
        <p:spPr bwMode="auto">
          <a:xfrm>
            <a:off x="2927649" y="4846288"/>
            <a:ext cx="2302050" cy="8869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28360" name="Oval 8"/>
          <p:cNvSpPr>
            <a:spLocks noChangeArrowheads="1"/>
          </p:cNvSpPr>
          <p:nvPr/>
        </p:nvSpPr>
        <p:spPr bwMode="auto">
          <a:xfrm>
            <a:off x="7525636" y="4542529"/>
            <a:ext cx="2139901" cy="8807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7608169" y="3829476"/>
            <a:ext cx="2118581" cy="10039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4612868" y="5282691"/>
            <a:ext cx="2273498" cy="950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6918460" y="3005245"/>
            <a:ext cx="1985852" cy="9963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 dirty="0">
              <a:latin typeface="Calibri" pitchFamily="34" charset="0"/>
              <a:cs typeface="Arial" charset="0"/>
            </a:endParaRPr>
          </a:p>
        </p:txBody>
      </p:sp>
      <p:sp>
        <p:nvSpPr>
          <p:cNvPr id="228354" name="Oval 2"/>
          <p:cNvSpPr>
            <a:spLocks noChangeArrowheads="1"/>
          </p:cNvSpPr>
          <p:nvPr/>
        </p:nvSpPr>
        <p:spPr bwMode="auto">
          <a:xfrm>
            <a:off x="5222688" y="2810260"/>
            <a:ext cx="2169456" cy="98635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i-FI" altLang="fi-FI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3555333" y="2800651"/>
            <a:ext cx="2105918" cy="9801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508916" y="5582487"/>
            <a:ext cx="24095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00" b="1" dirty="0"/>
              <a:t>PERSOONALLISUUS</a:t>
            </a:r>
          </a:p>
          <a:p>
            <a:pPr algn="ctr"/>
            <a:endParaRPr lang="fi-FI" sz="1300" b="1" dirty="0"/>
          </a:p>
        </p:txBody>
      </p:sp>
      <p:sp>
        <p:nvSpPr>
          <p:cNvPr id="5" name="Tekstiruutu 4"/>
          <p:cNvSpPr txBox="1"/>
          <p:nvPr/>
        </p:nvSpPr>
        <p:spPr>
          <a:xfrm>
            <a:off x="5551331" y="3005246"/>
            <a:ext cx="1624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fi-FI" sz="1400" b="1" dirty="0"/>
              <a:t>AISTI-HAVAINNOT</a:t>
            </a:r>
            <a:endParaRPr lang="fi-FI" sz="1400" b="1" dirty="0"/>
          </a:p>
        </p:txBody>
      </p:sp>
      <p:sp>
        <p:nvSpPr>
          <p:cNvPr id="29" name="Tekstiruutu 28"/>
          <p:cNvSpPr txBox="1"/>
          <p:nvPr/>
        </p:nvSpPr>
        <p:spPr>
          <a:xfrm>
            <a:off x="13020600" y="-3874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7392145" y="3241229"/>
            <a:ext cx="1711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fi-FI" sz="1400" b="1" dirty="0"/>
              <a:t>KOGNITIOT, USKOMUKSET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7875370" y="418334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fi-FI" sz="1400" b="1" dirty="0"/>
              <a:t>TUNTEET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7725244" y="4821098"/>
            <a:ext cx="2087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/>
              <a:t>  MIELIALA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3383127" y="4974986"/>
            <a:ext cx="1683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SOSIAALISEN TAITAVUUDEN</a:t>
            </a:r>
            <a:br>
              <a:rPr lang="fi-FI" sz="1400" b="1" dirty="0"/>
            </a:br>
            <a:r>
              <a:rPr lang="fi-FI" sz="1400" b="1" dirty="0"/>
              <a:t>ONGELMAT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2398239" y="4291064"/>
            <a:ext cx="19806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50" b="1" dirty="0"/>
              <a:t>FYYSISET SYYT JA FYSIOLOGISET SYYT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355437" y="3694140"/>
            <a:ext cx="2023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/>
              <a:t>LÄSNÄOLEVAT IHMISET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860026" y="3103642"/>
            <a:ext cx="169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YMPÄRISTÖ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7089001" y="149611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VUOROVAIKUTUKSEN KENTTÄ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367729" y="6164333"/>
            <a:ext cx="3187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VUOROVAIKUTUKSEN KENTTÄ</a:t>
            </a:r>
          </a:p>
        </p:txBody>
      </p:sp>
      <p:pic>
        <p:nvPicPr>
          <p:cNvPr id="26" name="Picture 2" descr="D:\Downloads\Presentermedia\CLIPART\figure_thinking_bubble_800_cl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33" y="541514"/>
            <a:ext cx="3398057" cy="21229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Tekstiruutu 1"/>
          <p:cNvSpPr txBox="1"/>
          <p:nvPr/>
        </p:nvSpPr>
        <p:spPr>
          <a:xfrm>
            <a:off x="2172235" y="984357"/>
            <a:ext cx="210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Moninainen ilmiö</a:t>
            </a: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6588495" y="5029727"/>
            <a:ext cx="2273498" cy="9506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Segoe UI" pitchFamily="34" charset="0"/>
              </a:defRPr>
            </a:lvl9pPr>
          </a:lstStyle>
          <a:p>
            <a:pPr eaLnBrk="1" hangingPunct="1"/>
            <a:endParaRPr lang="fi-FI" altLang="fi-FI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" name="Tekstiruutu 3"/>
          <p:cNvSpPr txBox="1"/>
          <p:nvPr/>
        </p:nvSpPr>
        <p:spPr>
          <a:xfrm>
            <a:off x="6522944" y="5096022"/>
            <a:ext cx="24095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dirty="0"/>
          </a:p>
          <a:p>
            <a:pPr algn="ctr"/>
            <a:r>
              <a:rPr lang="fi-FI" sz="1400" b="1" dirty="0"/>
              <a:t>KÄYTTÄYTYMISEN</a:t>
            </a:r>
          </a:p>
          <a:p>
            <a:pPr algn="ctr"/>
            <a:r>
              <a:rPr lang="fi-FI" sz="1400" b="1" dirty="0"/>
              <a:t> MALLIT</a:t>
            </a:r>
          </a:p>
        </p:txBody>
      </p:sp>
    </p:spTree>
    <p:extLst>
      <p:ext uri="{BB962C8B-B14F-4D97-AF65-F5344CB8AC3E}">
        <p14:creationId xmlns:p14="http://schemas.microsoft.com/office/powerpoint/2010/main" val="41366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uolivapaa piirto 9"/>
          <p:cNvSpPr>
            <a:spLocks noChangeArrowheads="1"/>
          </p:cNvSpPr>
          <p:nvPr/>
        </p:nvSpPr>
        <p:spPr bwMode="auto">
          <a:xfrm>
            <a:off x="2306077" y="2362200"/>
            <a:ext cx="5815106" cy="3946524"/>
          </a:xfrm>
          <a:custGeom>
            <a:avLst/>
            <a:gdLst>
              <a:gd name="T0" fmla="*/ 0 w 5080264"/>
              <a:gd name="T1" fmla="*/ 3038263 h 3336581"/>
              <a:gd name="T2" fmla="*/ 208343 w 5080264"/>
              <a:gd name="T3" fmla="*/ 2392632 h 3336581"/>
              <a:gd name="T4" fmla="*/ 776565 w 5080264"/>
              <a:gd name="T5" fmla="*/ 1917905 h 3336581"/>
              <a:gd name="T6" fmla="*/ 909146 w 5080264"/>
              <a:gd name="T7" fmla="*/ 1500144 h 3336581"/>
              <a:gd name="T8" fmla="*/ 1193249 w 5080264"/>
              <a:gd name="T9" fmla="*/ 1139343 h 3336581"/>
              <a:gd name="T10" fmla="*/ 1628874 w 5080264"/>
              <a:gd name="T11" fmla="*/ 1063394 h 3336581"/>
              <a:gd name="T12" fmla="*/ 1950874 w 5080264"/>
              <a:gd name="T13" fmla="*/ 816532 h 3336581"/>
              <a:gd name="T14" fmla="*/ 2178156 w 5080264"/>
              <a:gd name="T15" fmla="*/ 436751 h 3336581"/>
              <a:gd name="T16" fmla="*/ 2386498 w 5080264"/>
              <a:gd name="T17" fmla="*/ 0 h 3336581"/>
              <a:gd name="T18" fmla="*/ 2386498 w 5080264"/>
              <a:gd name="T19" fmla="*/ 303822 h 3336581"/>
              <a:gd name="T20" fmla="*/ 2500140 w 5080264"/>
              <a:gd name="T21" fmla="*/ 683603 h 3336581"/>
              <a:gd name="T22" fmla="*/ 2822123 w 5080264"/>
              <a:gd name="T23" fmla="*/ 797542 h 3336581"/>
              <a:gd name="T24" fmla="*/ 2916824 w 5080264"/>
              <a:gd name="T25" fmla="*/ 1063394 h 3336581"/>
              <a:gd name="T26" fmla="*/ 3238824 w 5080264"/>
              <a:gd name="T27" fmla="*/ 1367221 h 3336581"/>
              <a:gd name="T28" fmla="*/ 3522927 w 5080264"/>
              <a:gd name="T29" fmla="*/ 1652053 h 3336581"/>
              <a:gd name="T30" fmla="*/ 3977492 w 5080264"/>
              <a:gd name="T31" fmla="*/ 1898918 h 3336581"/>
              <a:gd name="T32" fmla="*/ 4015372 w 5080264"/>
              <a:gd name="T33" fmla="*/ 2297690 h 3336581"/>
              <a:gd name="T34" fmla="*/ 4375247 w 5080264"/>
              <a:gd name="T35" fmla="*/ 2525553 h 3336581"/>
              <a:gd name="T36" fmla="*/ 4735116 w 5080264"/>
              <a:gd name="T37" fmla="*/ 3000284 h 3336581"/>
              <a:gd name="T38" fmla="*/ 5076040 w 5080264"/>
              <a:gd name="T39" fmla="*/ 3342086 h 3336581"/>
              <a:gd name="T40" fmla="*/ 5076040 w 5080264"/>
              <a:gd name="T41" fmla="*/ 3342086 h 33365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080264"/>
              <a:gd name="T64" fmla="*/ 0 h 3336581"/>
              <a:gd name="T65" fmla="*/ 5080264 w 5080264"/>
              <a:gd name="T66" fmla="*/ 3336581 h 33365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080264" h="3336581">
                <a:moveTo>
                  <a:pt x="0" y="3033255"/>
                </a:moveTo>
                <a:lnTo>
                  <a:pt x="208519" y="2388689"/>
                </a:lnTo>
                <a:lnTo>
                  <a:pt x="777205" y="1914742"/>
                </a:lnTo>
                <a:lnTo>
                  <a:pt x="909898" y="1497670"/>
                </a:lnTo>
                <a:lnTo>
                  <a:pt x="1194241" y="1137471"/>
                </a:lnTo>
                <a:lnTo>
                  <a:pt x="1630234" y="1061639"/>
                </a:lnTo>
                <a:lnTo>
                  <a:pt x="1952490" y="815188"/>
                </a:lnTo>
                <a:lnTo>
                  <a:pt x="2179964" y="436031"/>
                </a:lnTo>
                <a:lnTo>
                  <a:pt x="2388482" y="0"/>
                </a:lnTo>
                <a:lnTo>
                  <a:pt x="2388482" y="303326"/>
                </a:lnTo>
                <a:lnTo>
                  <a:pt x="2502220" y="682483"/>
                </a:lnTo>
                <a:lnTo>
                  <a:pt x="2824475" y="796230"/>
                </a:lnTo>
                <a:lnTo>
                  <a:pt x="2919256" y="1061639"/>
                </a:lnTo>
                <a:lnTo>
                  <a:pt x="3241512" y="1364965"/>
                </a:lnTo>
                <a:lnTo>
                  <a:pt x="3525855" y="1649333"/>
                </a:lnTo>
                <a:lnTo>
                  <a:pt x="3980804" y="1895785"/>
                </a:lnTo>
                <a:lnTo>
                  <a:pt x="4018716" y="2293899"/>
                </a:lnTo>
                <a:lnTo>
                  <a:pt x="4378884" y="2521393"/>
                </a:lnTo>
                <a:lnTo>
                  <a:pt x="4739052" y="2995340"/>
                </a:lnTo>
                <a:lnTo>
                  <a:pt x="5080264" y="3336581"/>
                </a:lnTo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90600"/>
            <a:ext cx="7467600" cy="990600"/>
          </a:xfrm>
        </p:spPr>
        <p:txBody>
          <a:bodyPr vert="horz" lIns="91440" tIns="45720" rIns="132080" bIns="45720" rtlCol="0" anchor="t">
            <a:normAutofit/>
          </a:bodyPr>
          <a:lstStyle/>
          <a:p>
            <a:pPr marL="39688" algn="ctr"/>
            <a:r>
              <a:rPr lang="en-US" altLang="fi-FI" sz="3200" dirty="0">
                <a:solidFill>
                  <a:schemeClr val="tx1"/>
                </a:solidFill>
              </a:rPr>
              <a:t>JÄÄVUORI – ARVIO (</a:t>
            </a:r>
            <a:r>
              <a:rPr lang="en-US" altLang="fi-FI" sz="3200" dirty="0" err="1">
                <a:solidFill>
                  <a:schemeClr val="tx1"/>
                </a:solidFill>
              </a:rPr>
              <a:t>ennakointi</a:t>
            </a:r>
            <a:r>
              <a:rPr lang="en-US" altLang="fi-FI" sz="3200" dirty="0">
                <a:solidFill>
                  <a:schemeClr val="tx1"/>
                </a:solidFill>
              </a:rPr>
              <a:t>)</a:t>
            </a:r>
            <a:r>
              <a:rPr lang="en-US" altLang="fi-FI" sz="3200" dirty="0"/>
              <a:t/>
            </a:r>
            <a:br>
              <a:rPr lang="en-US" altLang="fi-FI" sz="3200" dirty="0"/>
            </a:br>
            <a:r>
              <a:rPr lang="en-US" altLang="fi-FI" sz="2400" dirty="0"/>
              <a:t> - APUVÄLINE -</a:t>
            </a: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2362200" y="6172200"/>
            <a:ext cx="66246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132080" bIns="50800"/>
          <a:lstStyle>
            <a:lvl1pPr marL="382588" indent="-3429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fi-FI"/>
              <a:t>(Birgit Vuori-Metsämäki)</a:t>
            </a:r>
          </a:p>
        </p:txBody>
      </p:sp>
      <p:sp>
        <p:nvSpPr>
          <p:cNvPr id="13317" name="Puolivapaa piirto 12"/>
          <p:cNvSpPr>
            <a:spLocks noChangeArrowheads="1"/>
          </p:cNvSpPr>
          <p:nvPr/>
        </p:nvSpPr>
        <p:spPr bwMode="auto">
          <a:xfrm>
            <a:off x="2252942" y="3024981"/>
            <a:ext cx="5921375" cy="808038"/>
          </a:xfrm>
          <a:custGeom>
            <a:avLst/>
            <a:gdLst>
              <a:gd name="T0" fmla="*/ 0 w 5921435"/>
              <a:gd name="T1" fmla="*/ 495255 h 808278"/>
              <a:gd name="T2" fmla="*/ 725635 w 5921435"/>
              <a:gd name="T3" fmla="*/ 757931 h 808278"/>
              <a:gd name="T4" fmla="*/ 1434759 w 5921435"/>
              <a:gd name="T5" fmla="*/ 216166 h 808278"/>
              <a:gd name="T6" fmla="*/ 2490231 w 5921435"/>
              <a:gd name="T7" fmla="*/ 544508 h 808278"/>
              <a:gd name="T8" fmla="*/ 3661131 w 5921435"/>
              <a:gd name="T9" fmla="*/ 314661 h 808278"/>
              <a:gd name="T10" fmla="*/ 3974474 w 5921435"/>
              <a:gd name="T11" fmla="*/ 35564 h 808278"/>
              <a:gd name="T12" fmla="*/ 5227829 w 5921435"/>
              <a:gd name="T13" fmla="*/ 528090 h 808278"/>
              <a:gd name="T14" fmla="*/ 5920475 w 5921435"/>
              <a:gd name="T15" fmla="*/ 396752 h 80827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921435"/>
              <a:gd name="T25" fmla="*/ 0 h 808278"/>
              <a:gd name="T26" fmla="*/ 5921435 w 5921435"/>
              <a:gd name="T27" fmla="*/ 808278 h 80827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921435" h="808278">
                <a:moveTo>
                  <a:pt x="0" y="497613"/>
                </a:moveTo>
                <a:cubicBezTo>
                  <a:pt x="243290" y="652945"/>
                  <a:pt x="486581" y="808278"/>
                  <a:pt x="725747" y="761541"/>
                </a:cubicBezTo>
                <a:cubicBezTo>
                  <a:pt x="964913" y="714804"/>
                  <a:pt x="1140852" y="252930"/>
                  <a:pt x="1434999" y="217190"/>
                </a:cubicBezTo>
                <a:cubicBezTo>
                  <a:pt x="1729146" y="181450"/>
                  <a:pt x="2119510" y="530605"/>
                  <a:pt x="2490631" y="547100"/>
                </a:cubicBezTo>
                <a:cubicBezTo>
                  <a:pt x="2861752" y="563595"/>
                  <a:pt x="3414309" y="401390"/>
                  <a:pt x="3661723" y="316163"/>
                </a:cubicBezTo>
                <a:cubicBezTo>
                  <a:pt x="3909137" y="230936"/>
                  <a:pt x="3713955" y="0"/>
                  <a:pt x="3975114" y="35740"/>
                </a:cubicBezTo>
                <a:cubicBezTo>
                  <a:pt x="4236273" y="71480"/>
                  <a:pt x="4904290" y="470121"/>
                  <a:pt x="5228677" y="530604"/>
                </a:cubicBezTo>
                <a:lnTo>
                  <a:pt x="5921435" y="398640"/>
                </a:lnTo>
              </a:path>
            </a:pathLst>
          </a:custGeom>
          <a:solidFill>
            <a:srgbClr val="6390E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226424" y="3680619"/>
            <a:ext cx="5181600" cy="533400"/>
          </a:xfrm>
        </p:spPr>
        <p:txBody>
          <a:bodyPr vert="horz" lIns="91440" tIns="45720" rIns="132080" bIns="45720" rtlCol="0">
            <a:normAutofit/>
          </a:bodyPr>
          <a:lstStyle/>
          <a:p>
            <a:pPr lvl="1"/>
            <a:r>
              <a:rPr lang="en-US" altLang="fi-FI" dirty="0"/>
              <a:t>POHDITAAN SYITÄ MISTÄ VOISI JOHTUA</a:t>
            </a:r>
          </a:p>
        </p:txBody>
      </p:sp>
      <p:sp>
        <p:nvSpPr>
          <p:cNvPr id="13319" name="Rectangle 2"/>
          <p:cNvSpPr txBox="1">
            <a:spLocks noChangeArrowheads="1"/>
          </p:cNvSpPr>
          <p:nvPr/>
        </p:nvSpPr>
        <p:spPr bwMode="auto">
          <a:xfrm>
            <a:off x="5257800" y="2324100"/>
            <a:ext cx="464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132080" bIns="50800"/>
          <a:lstStyle>
            <a:lvl1pPr marL="382588" indent="-3429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Eurostile" pitchFamily="-111" charset="0"/>
              <a:buChar char="•"/>
              <a:defRPr sz="1600">
                <a:solidFill>
                  <a:schemeClr val="tx1"/>
                </a:solidFill>
                <a:latin typeface="Eurostile" pitchFamily="-111" charset="0"/>
                <a:ea typeface="ヒラギノ角ゴ ProN W3" pitchFamily="-111" charset="-128"/>
                <a:sym typeface="Eurostile" pitchFamily="-111" charset="0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2pPr>
            <a:lvl3pPr marL="1081088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3pPr>
            <a:lvl4pPr marL="15382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4pPr>
            <a:lvl5pPr marL="1995488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pitchFamily="-111" charset="-128"/>
                <a:sym typeface="Arial" charset="0"/>
              </a:defRPr>
            </a:lvl9pPr>
          </a:lstStyle>
          <a:p>
            <a:pPr eaLnBrk="1" hangingPunct="1"/>
            <a:r>
              <a:rPr lang="en-US" altLang="fi-FI" sz="1800" dirty="0"/>
              <a:t>KÄYTTÄYTYMINEN JOKA HAVAITAAN</a:t>
            </a:r>
          </a:p>
        </p:txBody>
      </p:sp>
    </p:spTree>
    <p:extLst>
      <p:ext uri="{BB962C8B-B14F-4D97-AF65-F5344CB8AC3E}">
        <p14:creationId xmlns:p14="http://schemas.microsoft.com/office/powerpoint/2010/main" val="36629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2" grpId="0" build="p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312</Words>
  <Application>Microsoft Office PowerPoint</Application>
  <PresentationFormat>Laajakuva</PresentationFormat>
  <Paragraphs>91</Paragraphs>
  <Slides>11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Calibri</vt:lpstr>
      <vt:lpstr>Candara</vt:lpstr>
      <vt:lpstr>Eurostile</vt:lpstr>
      <vt:lpstr>Symbol</vt:lpstr>
      <vt:lpstr>Trebuchet MS</vt:lpstr>
      <vt:lpstr>Wingdings</vt:lpstr>
      <vt:lpstr>Wingdings 3</vt:lpstr>
      <vt:lpstr>ヒラギノ角ゴ ProN W3</vt:lpstr>
      <vt:lpstr>Pinta</vt:lpstr>
      <vt:lpstr>Aaltomuoto</vt:lpstr>
      <vt:lpstr>Lapsen aggression ennakointi ja hallinta</vt:lpstr>
      <vt:lpstr>AVEKKI - TOIMINTATAPAMALLI</vt:lpstr>
      <vt:lpstr>Tunne - järki</vt:lpstr>
      <vt:lpstr>Mikä on aggressiivisuuden tarkoitus?</vt:lpstr>
      <vt:lpstr>PowerPoint-esitys</vt:lpstr>
      <vt:lpstr>Miten nostamme lapsen aggressiota?</vt:lpstr>
      <vt:lpstr>Keinoja lapsen tunnetilan rauhoittamiseen</vt:lpstr>
      <vt:lpstr>PowerPoint-esitys</vt:lpstr>
      <vt:lpstr>JÄÄVUORI – ARVIO (ennakointi)  - APUVÄLINE -</vt:lpstr>
      <vt:lpstr>Ennakoinnin keinot</vt:lpstr>
      <vt:lpstr>Kiitoksia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Saarivirta Sampo</dc:creator>
  <cp:lastModifiedBy>Valkeala Vallu</cp:lastModifiedBy>
  <cp:revision>10</cp:revision>
  <dcterms:created xsi:type="dcterms:W3CDTF">2018-11-20T21:17:31Z</dcterms:created>
  <dcterms:modified xsi:type="dcterms:W3CDTF">2018-11-29T15:56:26Z</dcterms:modified>
</cp:coreProperties>
</file>