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58" r:id="rId14"/>
    <p:sldId id="265" r:id="rId15"/>
    <p:sldId id="267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B2F31-E4CF-43FC-A706-72774D53F9FC}" v="43" dt="2020-04-01T11:30:26.656"/>
    <p1510:client id="{2E361A24-91B6-CC69-14D4-6B3D3EA0A77A}" v="1" dt="2020-04-01T06:28:57.917"/>
    <p1510:client id="{455DA92B-5327-47DE-AFAC-204B893F9426}" v="12" dt="2020-03-31T11:53:23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hyperlink" Target="http://papunet.net/_pelit/ruokakolmio/#/" TargetMode="Externa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hyperlink" Target="http://visa.ruokavisa.fi/#/visa/230/question/26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Ravinto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Tekijä: Minna Mänttäri Fysioterapeuttiopiskelija</a:t>
            </a:r>
          </a:p>
        </p:txBody>
      </p:sp>
      <p:pic>
        <p:nvPicPr>
          <p:cNvPr id="5" name="Kuva 4" descr="Kattaus">
            <a:extLst>
              <a:ext uri="{FF2B5EF4-FFF2-40B4-BE49-F238E27FC236}">
                <a16:creationId xmlns:a16="http://schemas.microsoft.com/office/drawing/2014/main" id="{0D32D1C4-28EE-4DCB-A35C-40490273C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1768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730"/>
    </mc:Choice>
    <mc:Fallback xmlns="">
      <p:transition spd="slow" advTm="67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Lautasmalli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6800" y="1894432"/>
            <a:ext cx="5986274" cy="393223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276011" y="1449977"/>
            <a:ext cx="42193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Puolet lautasesta kasviksia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sz="1600" dirty="0"/>
              <a:t>Vitamiineja, virkeyttä ja vastustuskykyä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¼ lihaa, kanaa, kalaa tai kasvisvaihtoehtoa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sz="1600" dirty="0"/>
              <a:t>Rakennusaineita kasvamiseen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¼ peruna tai viljalisäke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sz="1600" dirty="0"/>
              <a:t>Energiaa päivän askareisiin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Ruokajuomana rasvaton maito tai piimä tai vesi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sz="1600" dirty="0"/>
              <a:t>Riittävä juominen auttaa jaksamaan ja virkistää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Lisukkeena täysjyväleipää ja kasvirasvalevitettä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sz="1600" dirty="0"/>
              <a:t>Pehmeät rasvat ovat elimistölle hyväksi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Jälkiruokana marjoja tai hedelmiä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sz="1600" dirty="0"/>
              <a:t>Taltuttavat makeannälän</a:t>
            </a:r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6847E15-4047-4F39-9B27-628AD5D0F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4650" y="1125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6"/>
    </mc:Choice>
    <mc:Fallback xmlns="">
      <p:transition spd="slow" advTm="8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29" objId="7"/>
        <p14:stopEvt time="79568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Ravinnon monipuolisuus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7315" y="1894432"/>
            <a:ext cx="5033554" cy="417705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096000" y="1894432"/>
            <a:ext cx="51075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Syö kolmion alaosasta runsaasti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Keskeltä kolmiota kohtuullisesti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Kolmion yläosasta satunnaisesti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80/20-ruokavalio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80 % syö hyvin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20 % voi myös herkutella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Testaa tietosi:</a:t>
            </a:r>
            <a:endParaRPr lang="fi-FI" dirty="0">
              <a:hlinkClick r:id="rId5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5"/>
              </a:rPr>
              <a:t>http://papunet.net/_pelit/ruokakolmio/#/</a:t>
            </a:r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F2A7B29-4D58-4F21-AA70-7D70AB1A7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788" y="1125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6"/>
    </mc:Choice>
    <mc:Fallback xmlns="">
      <p:transition spd="slow" advTm="7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12" objId="6"/>
        <p14:stopEvt time="62340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Mitä vaikutuksia monipuolisella ravinnolla on ihmisen kehoon ja mielialaan?</a:t>
            </a:r>
          </a:p>
          <a:p>
            <a:r>
              <a:rPr lang="fi-FI" dirty="0"/>
              <a:t>Mikä on päivän tärkein ateria?</a:t>
            </a:r>
          </a:p>
          <a:p>
            <a:r>
              <a:rPr lang="fi-FI" dirty="0"/>
              <a:t>Miten lautasmallin mukainen ateria koostetaan?</a:t>
            </a:r>
          </a:p>
          <a:p>
            <a:r>
              <a:rPr lang="fi-FI" dirty="0"/>
              <a:t>Miksi säännöllinen syöminen on tärkeää?</a:t>
            </a:r>
          </a:p>
          <a:p>
            <a:r>
              <a:rPr lang="fi-FI" dirty="0"/>
              <a:t>Testaa vielä tietosi ruokavisassa:</a:t>
            </a:r>
          </a:p>
          <a:p>
            <a:pPr lvl="1"/>
            <a:r>
              <a:rPr lang="fi-FI" dirty="0">
                <a:hlinkClick r:id="rId4"/>
              </a:rPr>
              <a:t>http://visa.ruokavisa.fi/#/visa/230/question/266</a:t>
            </a:r>
            <a:endParaRPr lang="fi-FI" dirty="0"/>
          </a:p>
          <a:p>
            <a:pPr marL="274320" lvl="1" indent="0">
              <a:buNone/>
            </a:pP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47" y="1528355"/>
            <a:ext cx="6111933" cy="4036422"/>
          </a:xfrm>
        </p:spPr>
      </p:pic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9F78C8D-66DC-43AA-9D44-02BE03B04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2"/>
    </mc:Choice>
    <mc:Fallback xmlns="">
      <p:transition spd="slow" advTm="3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Lähteet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https://neuvokasperhe.fi/ammattilaiset/materiaalit/hyvinvointioppiminen/1-ruoka-ja-syominen/</a:t>
            </a:r>
          </a:p>
          <a:p>
            <a:r>
              <a:rPr lang="fi-FI" dirty="0"/>
              <a:t>https://neuvokasperhe.fi/syominen/suositukset/</a:t>
            </a:r>
          </a:p>
          <a:p>
            <a:r>
              <a:rPr lang="fi-FI" dirty="0"/>
              <a:t>http://papunet.net/_pelit/ruokakolmio/#/</a:t>
            </a:r>
          </a:p>
          <a:p>
            <a:r>
              <a:rPr lang="fi-FI" dirty="0"/>
              <a:t>https://www.ruokavirasto.fi/teemat/terveytta-edistava-ruokavalio/kuluttaja--ja-ammattilaismateriaali/kuva-arkisto/</a:t>
            </a:r>
          </a:p>
          <a:p>
            <a:r>
              <a:rPr lang="fi-FI" dirty="0"/>
              <a:t>http://syohyvaa.fi/ruokakolmio/</a:t>
            </a:r>
          </a:p>
          <a:p>
            <a:r>
              <a:rPr lang="fi-FI" dirty="0"/>
              <a:t>https://www.tervekoululainen.fi/alakoulu/ravinto/</a:t>
            </a:r>
          </a:p>
          <a:p>
            <a:r>
              <a:rPr lang="fi-FI" dirty="0"/>
              <a:t>https://thl.fi/fi/web/elintavat-ja-ravitsemus/ravitsemus</a:t>
            </a:r>
          </a:p>
          <a:p>
            <a:r>
              <a:rPr lang="fi-FI" dirty="0"/>
              <a:t>http://visa.ruokavisa.fi/#/visa/230/question/266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19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1"/>
    </mc:Choice>
    <mc:Fallback xmlns="">
      <p:transition spd="slow" advTm="102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Ravinnon merkitys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66800" y="1828800"/>
            <a:ext cx="6313714" cy="4023360"/>
          </a:xfrm>
        </p:spPr>
        <p:txBody>
          <a:bodyPr>
            <a:normAutofit fontScale="92500"/>
          </a:bodyPr>
          <a:lstStyle/>
          <a:p>
            <a:r>
              <a:rPr lang="fi-FI" dirty="0"/>
              <a:t>Monipuolisella ravinnolla on runsaasti positiivisia vaikutuksia hyvinvointiin</a:t>
            </a:r>
          </a:p>
          <a:p>
            <a:r>
              <a:rPr lang="fi-FI" dirty="0"/>
              <a:t>Ravinto vaikuttaa sekä kehoon että mielialaan</a:t>
            </a:r>
          </a:p>
          <a:p>
            <a:r>
              <a:rPr lang="fi-FI" dirty="0"/>
              <a:t>Monipuolinen ruokavalio edistää kasvua ja luiden kehitystä</a:t>
            </a:r>
          </a:p>
          <a:p>
            <a:r>
              <a:rPr lang="fi-FI" dirty="0"/>
              <a:t>Ravinto vaikuttaa vireyteen ja jaksamiseen</a:t>
            </a:r>
          </a:p>
          <a:p>
            <a:r>
              <a:rPr lang="fi-FI" dirty="0"/>
              <a:t>Monipuolinen ruokavalio auttaa vastustuskykyyn ja auttaa pitämään flunssat poissa</a:t>
            </a:r>
          </a:p>
          <a:p>
            <a:r>
              <a:rPr lang="fi-FI" dirty="0"/>
              <a:t>Riittävä ja säännöllinen ruokailu pitää mielialan hyvänä</a:t>
            </a:r>
          </a:p>
          <a:p>
            <a:r>
              <a:rPr lang="fi-FI" dirty="0"/>
              <a:t>Syöminen ja juominen parantavat keskittymiskykyä</a:t>
            </a:r>
          </a:p>
          <a:p>
            <a:r>
              <a:rPr lang="fi-FI" dirty="0"/>
              <a:t>Monipuolinen syöminen auttaa nukahtamaan ja nukkumaan paremmin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68" y="1828800"/>
            <a:ext cx="4278244" cy="2327365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EF52753-A55F-4B85-8605-F2954CB31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8825" y="10229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72"/>
    </mc:Choice>
    <mc:Fallback xmlns="">
      <p:transition spd="slow" advTm="7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28" objId="6"/>
        <p14:stopEvt time="7344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Ateriarytmi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Päivän aikana 5-6 ruokailukertaa</a:t>
            </a:r>
          </a:p>
          <a:p>
            <a:r>
              <a:rPr lang="fi-FI" dirty="0"/>
              <a:t>Aterioiden väli 3-4 tuntia</a:t>
            </a:r>
          </a:p>
          <a:p>
            <a:r>
              <a:rPr lang="fi-FI" dirty="0"/>
              <a:t>Säännöllinen syöminen auttaa jaksamiseen </a:t>
            </a:r>
          </a:p>
          <a:p>
            <a:r>
              <a:rPr lang="fi-FI" dirty="0"/>
              <a:t>Syömällä riittävän usein on helpompaa välttää napostelua pitkin päivää, iltaherkuttelua, huonoja välipaloja ja liian suuria annoskokoja</a:t>
            </a:r>
          </a:p>
          <a:p>
            <a:r>
              <a:rPr lang="fi-FI" dirty="0"/>
              <a:t>Aterioiden rytmitys:</a:t>
            </a:r>
          </a:p>
          <a:p>
            <a:pPr lvl="1"/>
            <a:r>
              <a:rPr lang="fi-FI" dirty="0"/>
              <a:t>Aamiainen</a:t>
            </a:r>
          </a:p>
          <a:p>
            <a:pPr lvl="1"/>
            <a:r>
              <a:rPr lang="fi-FI" dirty="0"/>
              <a:t>Lounas</a:t>
            </a:r>
          </a:p>
          <a:p>
            <a:pPr lvl="1"/>
            <a:r>
              <a:rPr lang="fi-FI" dirty="0"/>
              <a:t>Välipala</a:t>
            </a:r>
          </a:p>
          <a:p>
            <a:pPr lvl="1"/>
            <a:r>
              <a:rPr lang="fi-FI" dirty="0"/>
              <a:t>Päivällinen</a:t>
            </a:r>
          </a:p>
          <a:p>
            <a:pPr lvl="1"/>
            <a:r>
              <a:rPr lang="fi-FI" dirty="0"/>
              <a:t>Iltapala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103120"/>
            <a:ext cx="5757104" cy="3092283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9C572AF-B5FB-431C-8A71-3A2A84C2E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3832" y="9219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52"/>
    </mc:Choice>
    <mc:Fallback xmlns="">
      <p:transition spd="slow" advTm="8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50" objId="5"/>
        <p14:stopEvt time="83332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Aamiainen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Päivän tärkein ateria</a:t>
            </a:r>
          </a:p>
          <a:p>
            <a:r>
              <a:rPr lang="fi-FI" dirty="0"/>
              <a:t>Riittävä aamiainen antaa energiaa aamupäivään ja pitää nälän loitolla lounaaseen saakka</a:t>
            </a:r>
          </a:p>
          <a:p>
            <a:r>
              <a:rPr lang="fi-FI" dirty="0"/>
              <a:t>Hyvä aamiainen sisältää:</a:t>
            </a:r>
          </a:p>
          <a:p>
            <a:pPr lvl="1"/>
            <a:r>
              <a:rPr lang="fi-FI" dirty="0"/>
              <a:t>Viljatuotteita: esim. puurot, murot, mysli, täysjyväleipä</a:t>
            </a:r>
          </a:p>
          <a:p>
            <a:pPr lvl="1"/>
            <a:r>
              <a:rPr lang="fi-FI" dirty="0"/>
              <a:t>Proteiinia: esim. jogurtti, rahka, kananmuna, leikkeleet, juusto</a:t>
            </a:r>
          </a:p>
          <a:p>
            <a:pPr lvl="1"/>
            <a:r>
              <a:rPr lang="fi-FI" dirty="0"/>
              <a:t>Kasviksia: esim. salaatti, kurkku, paprika, tomaatti, marjat ja hedelmät</a:t>
            </a:r>
          </a:p>
          <a:p>
            <a:pPr lvl="1"/>
            <a:r>
              <a:rPr lang="fi-FI" dirty="0"/>
              <a:t>Juomana esim. lasillinen maitoa tai kaakaota</a:t>
            </a:r>
          </a:p>
          <a:p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92" y="2103120"/>
            <a:ext cx="5447135" cy="3749040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240F8F7-A512-4670-83AF-B8A08BBB6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2475" y="9219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9"/>
    </mc:Choice>
    <mc:Fallback xmlns="">
      <p:transition spd="slow" advTm="5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36" objId="7"/>
        <p14:stopEvt time="54545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Lounas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734907" y="1770562"/>
            <a:ext cx="3439886" cy="4107724"/>
          </a:xfrm>
        </p:spPr>
        <p:txBody>
          <a:bodyPr/>
          <a:lstStyle/>
          <a:p>
            <a:r>
              <a:rPr lang="fi-FI" dirty="0"/>
              <a:t>Päivän toiseksi tärkein ateria</a:t>
            </a:r>
          </a:p>
          <a:p>
            <a:r>
              <a:rPr lang="fi-FI" dirty="0"/>
              <a:t>Riittävällä lounaalla jaksaa energisenä iltapäivään saakka</a:t>
            </a:r>
          </a:p>
          <a:p>
            <a:r>
              <a:rPr lang="fi-FI" dirty="0"/>
              <a:t>Lautasmallin mukaan kasattu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33" y="1136468"/>
            <a:ext cx="6760860" cy="5074376"/>
          </a:xfrm>
          <a:prstGeom prst="rect">
            <a:avLst/>
          </a:prstGeom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F796C27-9B75-4F80-8ED1-8684F8EF4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715" y="1567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6"/>
    </mc:Choice>
    <mc:Fallback xmlns="">
      <p:transition spd="slow" advTm="3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53" objId="7"/>
        <p14:stopEvt time="37377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Välipala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Täydentää ja tukee ateriarytmiä</a:t>
            </a:r>
          </a:p>
          <a:p>
            <a:r>
              <a:rPr lang="fi-FI" dirty="0"/>
              <a:t>Terveellinen välipala ravitsee ja on monipuolinen</a:t>
            </a:r>
          </a:p>
          <a:p>
            <a:r>
              <a:rPr lang="fi-FI" dirty="0"/>
              <a:t>Hyviä välipalavaihtoehtoja ovat mm.</a:t>
            </a:r>
          </a:p>
          <a:p>
            <a:pPr lvl="1"/>
            <a:r>
              <a:rPr lang="fi-FI" dirty="0"/>
              <a:t>Jogurtti</a:t>
            </a:r>
          </a:p>
          <a:p>
            <a:pPr lvl="1"/>
            <a:r>
              <a:rPr lang="fi-FI" dirty="0"/>
              <a:t>Täysjyväleipä</a:t>
            </a:r>
          </a:p>
          <a:p>
            <a:pPr lvl="1"/>
            <a:r>
              <a:rPr lang="fi-FI" dirty="0"/>
              <a:t>Hedelmät</a:t>
            </a:r>
          </a:p>
          <a:p>
            <a:pPr lvl="1"/>
            <a:r>
              <a:rPr lang="fi-FI" dirty="0"/>
              <a:t>Marjat</a:t>
            </a:r>
          </a:p>
          <a:p>
            <a:r>
              <a:rPr lang="fi-FI" dirty="0"/>
              <a:t>Makeiset ja muut herkut eivät korvaa välipalaa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2014194"/>
            <a:ext cx="4341223" cy="2733363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A1E4363-6024-48AE-B618-856C4131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1450" y="1125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4"/>
    </mc:Choice>
    <mc:Fallback xmlns="">
      <p:transition spd="slow" advTm="4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77" objId="5"/>
        <p14:pauseEvt time="3557" objId="5"/>
        <p14:resumeEvt time="17290" objId="5"/>
        <p14:stopEvt time="3865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Päivällinen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3309257" cy="3931920"/>
          </a:xfrm>
        </p:spPr>
        <p:txBody>
          <a:bodyPr/>
          <a:lstStyle/>
          <a:p>
            <a:r>
              <a:rPr lang="fi-FI" dirty="0"/>
              <a:t>Päivän toinen lämmin ateria</a:t>
            </a:r>
          </a:p>
          <a:p>
            <a:r>
              <a:rPr lang="fi-FI" dirty="0"/>
              <a:t>Noudattaa lautasmallin mukaista annosta</a:t>
            </a:r>
          </a:p>
          <a:p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6" y="1496423"/>
            <a:ext cx="7023463" cy="4682309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D7AD86E-5FD6-4C8C-8878-CB8CB426C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8850" y="10010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1"/>
    </mc:Choice>
    <mc:Fallback xmlns="">
      <p:transition spd="slow" advTm="2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57" objId="6"/>
        <p14:stopEvt time="25921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Iltapala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Hyvä iltapala auttaa nukkumaan aamuun saakka ja helpottaa nukahtamista</a:t>
            </a:r>
          </a:p>
          <a:p>
            <a:r>
              <a:rPr lang="fi-FI" dirty="0"/>
              <a:t>Hyviä iltapalavaihtoehtoja ovat mm.:</a:t>
            </a:r>
          </a:p>
          <a:p>
            <a:pPr lvl="1"/>
            <a:r>
              <a:rPr lang="fi-FI" dirty="0"/>
              <a:t>Täysjyväleipä</a:t>
            </a:r>
          </a:p>
          <a:p>
            <a:pPr lvl="1"/>
            <a:r>
              <a:rPr lang="fi-FI" dirty="0"/>
              <a:t>Murot</a:t>
            </a:r>
          </a:p>
          <a:p>
            <a:pPr lvl="1"/>
            <a:r>
              <a:rPr lang="fi-FI" dirty="0"/>
              <a:t>Mysli</a:t>
            </a:r>
          </a:p>
          <a:p>
            <a:pPr lvl="1"/>
            <a:r>
              <a:rPr lang="fi-FI" dirty="0"/>
              <a:t>Puuro</a:t>
            </a:r>
          </a:p>
          <a:p>
            <a:pPr lvl="1"/>
            <a:r>
              <a:rPr lang="fi-FI" dirty="0"/>
              <a:t>Hedelmät </a:t>
            </a:r>
          </a:p>
          <a:p>
            <a:pPr lvl="1"/>
            <a:r>
              <a:rPr lang="fi-FI" dirty="0"/>
              <a:t>Marjat</a:t>
            </a:r>
          </a:p>
          <a:p>
            <a:pPr lvl="1"/>
            <a:r>
              <a:rPr lang="fi-FI" dirty="0"/>
              <a:t>Kasvikset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2636"/>
            <a:ext cx="4542826" cy="3372404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F864A3F-1098-4C67-8B0A-7DDCA33DC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4050" y="13093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7"/>
    </mc:Choice>
    <mc:Fallback xmlns="">
      <p:transition spd="slow" advTm="2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36" objId="5"/>
        <p14:stopEvt time="26247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Juomat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040777" cy="3461657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Päivän aikana 1,5-2 litraa nestettä</a:t>
            </a:r>
          </a:p>
          <a:p>
            <a:r>
              <a:rPr lang="fi-FI" dirty="0"/>
              <a:t>Tärkeää juoda pitkin päivää, vaikka ei kokisi itseään janoiseksi</a:t>
            </a:r>
          </a:p>
          <a:p>
            <a:r>
              <a:rPr lang="fi-FI" dirty="0"/>
              <a:t>Liian vähäinen juominen johtaa nuutuneeseen oloon</a:t>
            </a:r>
          </a:p>
          <a:p>
            <a:r>
              <a:rPr lang="fi-FI" dirty="0"/>
              <a:t>Vesi on paras janojuoma</a:t>
            </a:r>
          </a:p>
          <a:p>
            <a:r>
              <a:rPr lang="fi-FI" dirty="0"/>
              <a:t>Ruokajuomana toimii rasvaton maito tai piimä</a:t>
            </a:r>
          </a:p>
          <a:p>
            <a:r>
              <a:rPr lang="fi-FI" dirty="0"/>
              <a:t>Limsat ja mehut eivät ole hyviä janojuomia niiden runsaan sokeripitoisuuden vuoksi</a:t>
            </a: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52" y="1841863"/>
            <a:ext cx="6024859" cy="4010297"/>
          </a:xfrm>
        </p:spPr>
      </p:pic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F084CC4-4813-468A-9A42-97C6B9E65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1200" y="1125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0"/>
    </mc:Choice>
    <mc:Fallback xmlns="">
      <p:transition spd="slow" advTm="4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02" objId="5"/>
        <p14:stopEvt time="44818" objId="5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29B9735A69894797CFD12EBFD4BCA5" ma:contentTypeVersion="12" ma:contentTypeDescription="Create a new document." ma:contentTypeScope="" ma:versionID="2eb3e94fe1d821e7805edf2245f6766b">
  <xsd:schema xmlns:xsd="http://www.w3.org/2001/XMLSchema" xmlns:xs="http://www.w3.org/2001/XMLSchema" xmlns:p="http://schemas.microsoft.com/office/2006/metadata/properties" xmlns:ns3="f62c1ec2-ef36-43c4-a4eb-04568e264c9a" xmlns:ns4="a5698c72-a9e3-4361-be31-6c3fc76832a1" targetNamespace="http://schemas.microsoft.com/office/2006/metadata/properties" ma:root="true" ma:fieldsID="0f05983d92c1b2b04ee41a4ae08d65b7" ns3:_="" ns4:_="">
    <xsd:import namespace="f62c1ec2-ef36-43c4-a4eb-04568e264c9a"/>
    <xsd:import namespace="a5698c72-a9e3-4361-be31-6c3fc76832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c1ec2-ef36-43c4-a4eb-04568e264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698c72-a9e3-4361-be31-6c3fc76832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8D4B41-1CF8-4F6A-A5A9-C6B5D5E416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2D4F74-00F4-46F2-8D33-F45E4FBCE6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2c1ec2-ef36-43c4-a4eb-04568e264c9a"/>
    <ds:schemaRef ds:uri="a5698c72-a9e3-4361-be31-6c3fc76832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F1B166-9A8F-4399-A08E-FA42A2E0BFE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5698c72-a9e3-4361-be31-6c3fc76832a1"/>
    <ds:schemaRef ds:uri="http://purl.org/dc/dcmitype/"/>
    <ds:schemaRef ds:uri="http://schemas.microsoft.com/office/infopath/2007/PartnerControls"/>
    <ds:schemaRef ds:uri="f62c1ec2-ef36-43c4-a4eb-04568e264c9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420</TotalTime>
  <Words>519</Words>
  <Application>Microsoft Office PowerPoint</Application>
  <PresentationFormat>Laajakuva</PresentationFormat>
  <Paragraphs>103</Paragraphs>
  <Slides>13</Slides>
  <Notes>0</Notes>
  <HiddenSlides>0</HiddenSlides>
  <MMClips>11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</vt:lpstr>
      <vt:lpstr>Savon</vt:lpstr>
      <vt:lpstr>Ravinto</vt:lpstr>
      <vt:lpstr>Ravinnon merkitys</vt:lpstr>
      <vt:lpstr>Ateriarytmi</vt:lpstr>
      <vt:lpstr>Aamiainen</vt:lpstr>
      <vt:lpstr>Lounas</vt:lpstr>
      <vt:lpstr>Välipala</vt:lpstr>
      <vt:lpstr>Päivällinen</vt:lpstr>
      <vt:lpstr>Iltapala</vt:lpstr>
      <vt:lpstr>Juomat </vt:lpstr>
      <vt:lpstr>Lautasmalli</vt:lpstr>
      <vt:lpstr>Ravinnon monipuolisuus</vt:lpstr>
      <vt:lpstr>Kysymyksiä</vt:lpstr>
      <vt:lpstr>Lähteet</vt:lpstr>
    </vt:vector>
  </TitlesOfParts>
  <Company>Kouvolan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Ravinto</dc:title>
  <dc:creator>Minna Mänttäri</dc:creator>
  <cp:lastModifiedBy>Minna</cp:lastModifiedBy>
  <cp:revision>35</cp:revision>
  <dcterms:created xsi:type="dcterms:W3CDTF">2020-03-30T07:31:03Z</dcterms:created>
  <dcterms:modified xsi:type="dcterms:W3CDTF">2020-04-01T11:35:10Z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0x010100B929B9735A69894797CFD12EBFD4BCA5</vt:lpwstr>
  </property>
</Properties>
</file>