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handoutMasterIdLst>
    <p:handoutMasterId r:id="rId26"/>
  </p:handoutMasterIdLst>
  <p:sldIdLst>
    <p:sldId id="256" r:id="rId2"/>
    <p:sldId id="257" r:id="rId3"/>
    <p:sldId id="271" r:id="rId4"/>
    <p:sldId id="258" r:id="rId5"/>
    <p:sldId id="268" r:id="rId6"/>
    <p:sldId id="272" r:id="rId7"/>
    <p:sldId id="276" r:id="rId8"/>
    <p:sldId id="277" r:id="rId9"/>
    <p:sldId id="278" r:id="rId10"/>
    <p:sldId id="275" r:id="rId11"/>
    <p:sldId id="273" r:id="rId12"/>
    <p:sldId id="269" r:id="rId13"/>
    <p:sldId id="270" r:id="rId14"/>
    <p:sldId id="274" r:id="rId15"/>
    <p:sldId id="260" r:id="rId16"/>
    <p:sldId id="261" r:id="rId17"/>
    <p:sldId id="259" r:id="rId18"/>
    <p:sldId id="262" r:id="rId19"/>
    <p:sldId id="265" r:id="rId20"/>
    <p:sldId id="263" r:id="rId21"/>
    <p:sldId id="264" r:id="rId22"/>
    <p:sldId id="266" r:id="rId23"/>
    <p:sldId id="279" r:id="rId24"/>
    <p:sldId id="280" r:id="rId25"/>
  </p:sldIdLst>
  <p:sldSz cx="12192000" cy="6858000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59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24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47" cy="49821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51343" y="0"/>
            <a:ext cx="2946347" cy="49821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9247CFF8-D3EC-4662-99B9-39ACEC748C08}" type="datetimeFigureOut">
              <a:rPr lang="fi-FI" smtClean="0"/>
              <a:t>22.8.2019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1" y="9431600"/>
            <a:ext cx="2946347" cy="498214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51343" y="9431600"/>
            <a:ext cx="2946347" cy="498214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102CFE0D-8A42-4A3C-974E-38ED7D1EFA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6858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67E49F1-6FED-4269-A2AA-AC9451AD7FAB}" type="datetimeFigureOut">
              <a:rPr lang="fi-FI" smtClean="0"/>
              <a:t>22.8.2019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8602925-26CA-488C-865E-9B355F11C1F3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35726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49F1-6FED-4269-A2AA-AC9451AD7FAB}" type="datetimeFigureOut">
              <a:rPr lang="fi-FI" smtClean="0"/>
              <a:t>22.8.2019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02925-26CA-488C-865E-9B355F11C1F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4908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67E49F1-6FED-4269-A2AA-AC9451AD7FAB}" type="datetimeFigureOut">
              <a:rPr lang="fi-FI" smtClean="0"/>
              <a:t>22.8.2019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8602925-26CA-488C-865E-9B355F11C1F3}" type="slidenum">
              <a:rPr lang="fi-FI" smtClean="0"/>
              <a:t>‹#›</a:t>
            </a:fld>
            <a:endParaRPr lang="fi-FI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429930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49F1-6FED-4269-A2AA-AC9451AD7FAB}" type="datetimeFigureOut">
              <a:rPr lang="fi-FI" smtClean="0"/>
              <a:t>22.8.2019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02925-26CA-488C-865E-9B355F11C1F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705615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49F1-6FED-4269-A2AA-AC9451AD7FAB}" type="datetimeFigureOut">
              <a:rPr lang="fi-FI" smtClean="0"/>
              <a:t>22.8.2019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02925-26CA-488C-865E-9B355F11C1F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27325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49F1-6FED-4269-A2AA-AC9451AD7FAB}" type="datetimeFigureOut">
              <a:rPr lang="fi-FI" smtClean="0"/>
              <a:t>22.8.2019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02925-26CA-488C-865E-9B355F11C1F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4471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49F1-6FED-4269-A2AA-AC9451AD7FAB}" type="datetimeFigureOut">
              <a:rPr lang="fi-FI" smtClean="0"/>
              <a:t>22.8.2019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02925-26CA-488C-865E-9B355F11C1F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2112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467E49F1-6FED-4269-A2AA-AC9451AD7FAB}" type="datetimeFigureOut">
              <a:rPr lang="fi-FI" smtClean="0"/>
              <a:t>22.8.2019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48602925-26CA-488C-865E-9B355F11C1F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9261723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467E49F1-6FED-4269-A2AA-AC9451AD7FAB}" type="datetimeFigureOut">
              <a:rPr lang="fi-FI" smtClean="0"/>
              <a:t>22.8.2019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48602925-26CA-488C-865E-9B355F11C1F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6912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49F1-6FED-4269-A2AA-AC9451AD7FAB}" type="datetimeFigureOut">
              <a:rPr lang="fi-FI" smtClean="0"/>
              <a:t>22.8.2019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02925-26CA-488C-865E-9B355F11C1F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7886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E49F1-6FED-4269-A2AA-AC9451AD7FAB}" type="datetimeFigureOut">
              <a:rPr lang="fi-FI" smtClean="0"/>
              <a:t>22.8.2019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02925-26CA-488C-865E-9B355F11C1F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7326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67E49F1-6FED-4269-A2AA-AC9451AD7FAB}" type="datetimeFigureOut">
              <a:rPr lang="fi-FI" smtClean="0"/>
              <a:t>22.8.2019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8602925-26CA-488C-865E-9B355F11C1F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05785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>
                <a:latin typeface="Bernard MT Condensed" panose="02050806060905020404" pitchFamily="18" charset="0"/>
              </a:rPr>
              <a:t>Runo</a:t>
            </a:r>
            <a:r>
              <a:rPr lang="fi-FI" dirty="0" smtClean="0"/>
              <a:t> </a:t>
            </a:r>
            <a:r>
              <a:rPr lang="fi-FI" dirty="0" smtClean="0">
                <a:latin typeface="Bernard MT Condensed" panose="02050806060905020404" pitchFamily="18" charset="0"/>
              </a:rPr>
              <a:t>tutuksi</a:t>
            </a:r>
            <a:endParaRPr lang="fi-FI" dirty="0"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01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>
                <a:latin typeface="Bernard MT Condensed" panose="02050806060905020404" pitchFamily="18" charset="0"/>
              </a:rPr>
              <a:t>Runotermejä</a:t>
            </a:r>
            <a:endParaRPr lang="fi-FI" dirty="0">
              <a:latin typeface="Bernard MT Condensed" panose="02050806060905020404" pitchFamily="18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521151"/>
            <a:ext cx="10515600" cy="5047074"/>
          </a:xfrm>
        </p:spPr>
        <p:txBody>
          <a:bodyPr>
            <a:noAutofit/>
          </a:bodyPr>
          <a:lstStyle/>
          <a:p>
            <a:r>
              <a:rPr lang="fi-FI" sz="2400" dirty="0" smtClean="0">
                <a:solidFill>
                  <a:schemeClr val="accent6">
                    <a:lumMod val="50000"/>
                  </a:schemeClr>
                </a:solidFill>
              </a:rPr>
              <a:t>Säe</a:t>
            </a:r>
            <a:r>
              <a:rPr lang="fi-FI" sz="2400" dirty="0" smtClean="0"/>
              <a:t> = yksi runon rivi	</a:t>
            </a:r>
            <a:r>
              <a:rPr lang="fi-FI" sz="3200" i="1" dirty="0" smtClean="0"/>
              <a:t>Jo joutui armas aika/</a:t>
            </a:r>
          </a:p>
          <a:p>
            <a:pPr marL="0" indent="0">
              <a:buNone/>
            </a:pPr>
            <a:endParaRPr lang="fi-FI" sz="1600" dirty="0" smtClean="0"/>
          </a:p>
          <a:p>
            <a:r>
              <a:rPr lang="fi-FI" sz="2400" dirty="0" smtClean="0">
                <a:solidFill>
                  <a:schemeClr val="accent6">
                    <a:lumMod val="50000"/>
                  </a:schemeClr>
                </a:solidFill>
              </a:rPr>
              <a:t>Säkeistö</a:t>
            </a:r>
            <a:r>
              <a:rPr lang="fi-FI" sz="2400" dirty="0" smtClean="0"/>
              <a:t>			</a:t>
            </a:r>
            <a:r>
              <a:rPr lang="fi-FI" sz="2800" i="1" dirty="0" smtClean="0"/>
              <a:t>Jo </a:t>
            </a:r>
            <a:r>
              <a:rPr lang="fi-FI" sz="2800" i="1" dirty="0"/>
              <a:t>joutui armas aika</a:t>
            </a:r>
            <a:br>
              <a:rPr lang="fi-FI" sz="2800" i="1" dirty="0"/>
            </a:br>
            <a:r>
              <a:rPr lang="fi-FI" sz="2800" i="1" dirty="0" smtClean="0"/>
              <a:t>				ja </a:t>
            </a:r>
            <a:r>
              <a:rPr lang="fi-FI" sz="2800" i="1" dirty="0"/>
              <a:t>suvi suloinen.</a:t>
            </a:r>
            <a:br>
              <a:rPr lang="fi-FI" sz="2800" i="1" dirty="0"/>
            </a:br>
            <a:r>
              <a:rPr lang="fi-FI" sz="2800" i="1" dirty="0" smtClean="0"/>
              <a:t>				Kauniisti </a:t>
            </a:r>
            <a:r>
              <a:rPr lang="fi-FI" sz="2800" i="1" dirty="0"/>
              <a:t>joka paikkaa</a:t>
            </a:r>
            <a:br>
              <a:rPr lang="fi-FI" sz="2800" i="1" dirty="0"/>
            </a:br>
            <a:r>
              <a:rPr lang="fi-FI" sz="2800" i="1" dirty="0" smtClean="0"/>
              <a:t>				koristaa </a:t>
            </a:r>
            <a:r>
              <a:rPr lang="fi-FI" sz="2800" i="1" dirty="0"/>
              <a:t>kukkanen.</a:t>
            </a:r>
            <a:br>
              <a:rPr lang="fi-FI" sz="2800" i="1" dirty="0"/>
            </a:br>
            <a:r>
              <a:rPr lang="fi-FI" sz="2800" i="1" dirty="0" smtClean="0"/>
              <a:t>				Nyt </a:t>
            </a:r>
            <a:r>
              <a:rPr lang="fi-FI" sz="2800" i="1" dirty="0"/>
              <a:t>siunaustaan </a:t>
            </a:r>
            <a:r>
              <a:rPr lang="fi-FI" sz="2800" i="1" dirty="0" err="1"/>
              <a:t>suopi</a:t>
            </a:r>
            <a:r>
              <a:rPr lang="fi-FI" sz="2800" i="1" dirty="0"/>
              <a:t/>
            </a:r>
            <a:br>
              <a:rPr lang="fi-FI" sz="2800" i="1" dirty="0"/>
            </a:br>
            <a:r>
              <a:rPr lang="fi-FI" sz="2800" i="1" dirty="0" smtClean="0"/>
              <a:t>				taas </a:t>
            </a:r>
            <a:r>
              <a:rPr lang="fi-FI" sz="2800" i="1" dirty="0"/>
              <a:t>lämpö auringon,</a:t>
            </a:r>
            <a:br>
              <a:rPr lang="fi-FI" sz="2800" i="1" dirty="0"/>
            </a:br>
            <a:r>
              <a:rPr lang="fi-FI" sz="2800" i="1" dirty="0" smtClean="0"/>
              <a:t>				se </a:t>
            </a:r>
            <a:r>
              <a:rPr lang="fi-FI" sz="2800" i="1" dirty="0"/>
              <a:t>luonnon </a:t>
            </a:r>
            <a:r>
              <a:rPr lang="fi-FI" sz="2800" i="1" dirty="0" err="1"/>
              <a:t>uudeks</a:t>
            </a:r>
            <a:r>
              <a:rPr lang="fi-FI" sz="2800" i="1" dirty="0"/>
              <a:t>' </a:t>
            </a:r>
            <a:r>
              <a:rPr lang="fi-FI" sz="2800" i="1" dirty="0" err="1"/>
              <a:t>luopi</a:t>
            </a:r>
            <a:r>
              <a:rPr lang="fi-FI" sz="2800" i="1" dirty="0"/>
              <a:t>,</a:t>
            </a:r>
            <a:br>
              <a:rPr lang="fi-FI" sz="2800" i="1" dirty="0"/>
            </a:br>
            <a:r>
              <a:rPr lang="fi-FI" sz="2800" i="1" dirty="0" smtClean="0"/>
              <a:t>				sen </a:t>
            </a:r>
            <a:r>
              <a:rPr lang="fi-FI" sz="2800" i="1" dirty="0"/>
              <a:t>kutsuu </a:t>
            </a:r>
            <a:r>
              <a:rPr lang="fi-FI" sz="2800" i="1" dirty="0" err="1"/>
              <a:t>elohon</a:t>
            </a:r>
            <a:r>
              <a:rPr lang="fi-FI" sz="2800" i="1" dirty="0" smtClean="0"/>
              <a:t>.</a:t>
            </a:r>
            <a:endParaRPr lang="fi-FI" sz="2400" i="1" dirty="0" smtClean="0"/>
          </a:p>
          <a:p>
            <a:endParaRPr lang="fi-FI" sz="1600" dirty="0" smtClean="0"/>
          </a:p>
        </p:txBody>
      </p:sp>
    </p:spTree>
    <p:extLst>
      <p:ext uri="{BB962C8B-B14F-4D97-AF65-F5344CB8AC3E}">
        <p14:creationId xmlns:p14="http://schemas.microsoft.com/office/powerpoint/2010/main" val="90396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03947" y="579549"/>
            <a:ext cx="10506733" cy="5653826"/>
          </a:xfrm>
        </p:spPr>
        <p:txBody>
          <a:bodyPr>
            <a:normAutofit/>
          </a:bodyPr>
          <a:lstStyle/>
          <a:p>
            <a:r>
              <a:rPr lang="fi-FI" sz="3200" b="1" dirty="0">
                <a:solidFill>
                  <a:srgbClr val="0070C0"/>
                </a:solidFill>
              </a:rPr>
              <a:t>Loppusointu, riimi</a:t>
            </a:r>
            <a:r>
              <a:rPr lang="fi-FI" sz="3200" dirty="0">
                <a:solidFill>
                  <a:srgbClr val="0070C0"/>
                </a:solidFill>
              </a:rPr>
              <a:t>: </a:t>
            </a:r>
            <a:r>
              <a:rPr lang="fi-FI" sz="3200" b="1" dirty="0" err="1"/>
              <a:t>suopi</a:t>
            </a:r>
            <a:r>
              <a:rPr lang="fi-FI" sz="3200" b="1" dirty="0"/>
              <a:t> </a:t>
            </a:r>
            <a:r>
              <a:rPr lang="fi-FI" sz="3200" dirty="0"/>
              <a:t>– </a:t>
            </a:r>
            <a:r>
              <a:rPr lang="fi-FI" sz="3200" b="1" dirty="0" err="1"/>
              <a:t>luopi</a:t>
            </a:r>
            <a:r>
              <a:rPr lang="fi-FI" sz="3200" dirty="0"/>
              <a:t>, aurin</a:t>
            </a:r>
            <a:r>
              <a:rPr lang="fi-FI" sz="3200" b="1" dirty="0"/>
              <a:t>gon</a:t>
            </a:r>
            <a:r>
              <a:rPr lang="fi-FI" sz="3200" dirty="0"/>
              <a:t> – </a:t>
            </a:r>
            <a:r>
              <a:rPr lang="fi-FI" sz="3200" dirty="0" err="1" smtClean="0"/>
              <a:t>elo</a:t>
            </a:r>
            <a:r>
              <a:rPr lang="fi-FI" sz="3200" b="1" dirty="0" err="1" smtClean="0"/>
              <a:t>hon</a:t>
            </a:r>
            <a:endParaRPr lang="fi-FI" sz="3200" b="1" dirty="0" smtClean="0"/>
          </a:p>
          <a:p>
            <a:pPr marL="0" indent="0">
              <a:buNone/>
            </a:pPr>
            <a:endParaRPr lang="fi-FI" sz="3200" b="1" dirty="0"/>
          </a:p>
          <a:p>
            <a:r>
              <a:rPr lang="fi-FI" sz="3200" b="1" dirty="0" smtClean="0">
                <a:solidFill>
                  <a:srgbClr val="0070C0"/>
                </a:solidFill>
              </a:rPr>
              <a:t>Runomitta</a:t>
            </a:r>
            <a:r>
              <a:rPr lang="fi-FI" sz="3200" b="1" dirty="0">
                <a:solidFill>
                  <a:srgbClr val="0070C0"/>
                </a:solidFill>
              </a:rPr>
              <a:t>:	</a:t>
            </a:r>
            <a:r>
              <a:rPr lang="fi-FI" sz="3200" dirty="0"/>
              <a:t>tavujen lukumäärää koskeva sääntö, josta syntyy runon rytmi, esim. Kalevala-mitassa yhdessä säkeessä on kahdeksan </a:t>
            </a:r>
            <a:r>
              <a:rPr lang="fi-FI" sz="3200" dirty="0" smtClean="0"/>
              <a:t>tavua:</a:t>
            </a:r>
          </a:p>
          <a:p>
            <a:pPr marL="0" indent="0">
              <a:buNone/>
            </a:pPr>
            <a:r>
              <a:rPr lang="fi-FI" sz="3200" dirty="0" smtClean="0"/>
              <a:t>		</a:t>
            </a:r>
            <a:r>
              <a:rPr lang="fi-FI" sz="3200" i="1" dirty="0" err="1" smtClean="0"/>
              <a:t>Va</a:t>
            </a:r>
            <a:r>
              <a:rPr lang="fi-FI" sz="3200" i="1" dirty="0" smtClean="0"/>
              <a:t>-ka van-ha </a:t>
            </a:r>
            <a:r>
              <a:rPr lang="fi-FI" sz="3200" i="1" dirty="0" err="1" smtClean="0"/>
              <a:t>Väi</a:t>
            </a:r>
            <a:r>
              <a:rPr lang="fi-FI" sz="3200" i="1" dirty="0" smtClean="0"/>
              <a:t>-</a:t>
            </a:r>
            <a:r>
              <a:rPr lang="fi-FI" sz="3200" i="1" dirty="0" err="1" smtClean="0"/>
              <a:t>nä</a:t>
            </a:r>
            <a:r>
              <a:rPr lang="fi-FI" sz="3200" i="1" dirty="0" smtClean="0"/>
              <a:t>-möi-</a:t>
            </a:r>
            <a:r>
              <a:rPr lang="fi-FI" sz="3200" i="1" dirty="0" err="1" smtClean="0"/>
              <a:t>nen</a:t>
            </a:r>
            <a:endParaRPr lang="fi-FI" sz="3200" i="1" dirty="0" smtClean="0"/>
          </a:p>
          <a:p>
            <a:pPr marL="0" indent="0">
              <a:buNone/>
            </a:pPr>
            <a:endParaRPr lang="fi-FI" sz="3200" i="1" dirty="0" smtClean="0"/>
          </a:p>
          <a:p>
            <a:r>
              <a:rPr lang="fi-FI" sz="3200" b="1" dirty="0" smtClean="0">
                <a:solidFill>
                  <a:srgbClr val="0070C0"/>
                </a:solidFill>
              </a:rPr>
              <a:t>Alkusointu:</a:t>
            </a:r>
            <a:r>
              <a:rPr lang="fi-FI" sz="3200" dirty="0" smtClean="0"/>
              <a:t> sanat </a:t>
            </a:r>
            <a:r>
              <a:rPr lang="fi-FI" sz="3200" dirty="0"/>
              <a:t>alkavat samoilla kirjaimilla: </a:t>
            </a:r>
            <a:endParaRPr lang="fi-FI" sz="3200" dirty="0" smtClean="0"/>
          </a:p>
          <a:p>
            <a:pPr marL="457200" lvl="1" indent="0">
              <a:buNone/>
            </a:pPr>
            <a:r>
              <a:rPr lang="fi-FI" sz="3200" b="1" i="1" dirty="0"/>
              <a:t>	</a:t>
            </a:r>
            <a:r>
              <a:rPr lang="fi-FI" sz="3200" b="1" i="1" dirty="0" smtClean="0"/>
              <a:t>	</a:t>
            </a:r>
            <a:r>
              <a:rPr lang="fi-FI" sz="3200" b="1" i="1" dirty="0" err="1" smtClean="0"/>
              <a:t>Va</a:t>
            </a:r>
            <a:r>
              <a:rPr lang="fi-FI" sz="3200" i="1" dirty="0" err="1" smtClean="0"/>
              <a:t>ka</a:t>
            </a:r>
            <a:r>
              <a:rPr lang="fi-FI" sz="3200" i="1" dirty="0"/>
              <a:t> </a:t>
            </a:r>
            <a:r>
              <a:rPr lang="fi-FI" sz="3200" b="1" i="1" dirty="0" smtClean="0"/>
              <a:t>va</a:t>
            </a:r>
            <a:r>
              <a:rPr lang="fi-FI" sz="3200" i="1" dirty="0" smtClean="0"/>
              <a:t>nha </a:t>
            </a:r>
            <a:r>
              <a:rPr lang="fi-FI" sz="3200" b="1" i="1" dirty="0" smtClean="0"/>
              <a:t>Vä</a:t>
            </a:r>
            <a:r>
              <a:rPr lang="fi-FI" sz="3200" i="1" dirty="0" smtClean="0"/>
              <a:t>inämöinen</a:t>
            </a:r>
            <a:endParaRPr lang="fi-FI" sz="3600" i="1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7489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558344" y="244700"/>
            <a:ext cx="10633656" cy="632454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fi-FI" sz="2200" i="1" dirty="0"/>
          </a:p>
          <a:p>
            <a:r>
              <a:rPr lang="fi-FI" sz="5800" b="1" dirty="0" smtClean="0">
                <a:solidFill>
                  <a:srgbClr val="0070C0"/>
                </a:solidFill>
              </a:rPr>
              <a:t>Vertaus:</a:t>
            </a:r>
            <a:r>
              <a:rPr lang="fi-FI" sz="7700" b="1" dirty="0" smtClean="0">
                <a:solidFill>
                  <a:srgbClr val="0070C0"/>
                </a:solidFill>
              </a:rPr>
              <a:t> </a:t>
            </a:r>
            <a:r>
              <a:rPr lang="fi-FI" sz="5100" b="1" dirty="0" smtClean="0"/>
              <a:t>yhdistetään kaksi asiaa </a:t>
            </a:r>
            <a:r>
              <a:rPr lang="fi-FI" sz="5100" b="1" i="1" dirty="0" smtClean="0"/>
              <a:t>kuin</a:t>
            </a:r>
            <a:r>
              <a:rPr lang="fi-FI" sz="5100" b="1" dirty="0" smtClean="0"/>
              <a:t>-sanan avulla:  </a:t>
            </a:r>
          </a:p>
          <a:p>
            <a:pPr marL="0" indent="0">
              <a:buNone/>
            </a:pPr>
            <a:r>
              <a:rPr lang="fi-FI" sz="3200" i="1" dirty="0" smtClean="0"/>
              <a:t>				illat ovat kuin samettia, ilma on kuin morsian</a:t>
            </a:r>
          </a:p>
          <a:p>
            <a:pPr marL="0" indent="0">
              <a:buNone/>
            </a:pPr>
            <a:endParaRPr lang="fi-FI" sz="2200" i="1" dirty="0" smtClean="0"/>
          </a:p>
          <a:p>
            <a:r>
              <a:rPr lang="fi-FI" sz="5100" b="1" dirty="0" smtClean="0">
                <a:solidFill>
                  <a:srgbClr val="0070C0"/>
                </a:solidFill>
              </a:rPr>
              <a:t>Metafora:</a:t>
            </a:r>
            <a:r>
              <a:rPr lang="fi-FI" sz="5100" b="1" dirty="0"/>
              <a:t> </a:t>
            </a:r>
            <a:r>
              <a:rPr lang="fi-FI" sz="5100" b="1" dirty="0" smtClean="0"/>
              <a:t>yhdistetään kaksi asiaa ilman </a:t>
            </a:r>
            <a:r>
              <a:rPr lang="fi-FI" sz="5100" b="1" i="1" dirty="0" smtClean="0"/>
              <a:t>kuin</a:t>
            </a:r>
            <a:r>
              <a:rPr lang="fi-FI" sz="5100" b="1" dirty="0" smtClean="0"/>
              <a:t>-sanaa:</a:t>
            </a:r>
          </a:p>
          <a:p>
            <a:pPr marL="0" indent="0">
              <a:buNone/>
            </a:pPr>
            <a:r>
              <a:rPr lang="fi-FI" sz="2600" i="1" dirty="0"/>
              <a:t>	</a:t>
            </a:r>
            <a:r>
              <a:rPr lang="fi-FI" sz="2600" i="1" dirty="0" smtClean="0"/>
              <a:t>			</a:t>
            </a:r>
            <a:r>
              <a:rPr lang="fi-FI" sz="3100" i="1" dirty="0" smtClean="0"/>
              <a:t>koskenkorva </a:t>
            </a:r>
            <a:r>
              <a:rPr lang="fi-FI" sz="3100" i="1" dirty="0"/>
              <a:t>/ koskenniska</a:t>
            </a:r>
          </a:p>
          <a:p>
            <a:pPr marL="3657600" lvl="8" indent="0">
              <a:buNone/>
            </a:pPr>
            <a:r>
              <a:rPr lang="fi-FI" sz="3100" i="1" dirty="0"/>
              <a:t>niemennokka</a:t>
            </a:r>
          </a:p>
          <a:p>
            <a:pPr marL="3657600" lvl="8" indent="0">
              <a:buNone/>
            </a:pPr>
            <a:r>
              <a:rPr lang="fi-FI" sz="3100" i="1" dirty="0"/>
              <a:t>suonsilmä / </a:t>
            </a:r>
            <a:r>
              <a:rPr lang="fi-FI" sz="3100" i="1" dirty="0" smtClean="0"/>
              <a:t>lähteensilmä</a:t>
            </a:r>
            <a:endParaRPr lang="fi-FI" sz="3100" i="1" dirty="0"/>
          </a:p>
          <a:p>
            <a:pPr marL="3657600" lvl="8" indent="0">
              <a:buNone/>
            </a:pPr>
            <a:r>
              <a:rPr lang="fi-FI" sz="3100" i="1" dirty="0"/>
              <a:t>tiimalasivartalo / ampiaisvartalo / päärynävartalo</a:t>
            </a:r>
          </a:p>
          <a:p>
            <a:pPr marL="3657600" lvl="8" indent="0">
              <a:buNone/>
            </a:pPr>
            <a:r>
              <a:rPr lang="fi-FI" sz="3100" i="1" dirty="0"/>
              <a:t>s</a:t>
            </a:r>
            <a:r>
              <a:rPr lang="fi-FI" sz="3100" i="1" dirty="0" smtClean="0"/>
              <a:t>ello (takapuolesta)</a:t>
            </a:r>
            <a:endParaRPr lang="fi-FI" sz="3100" i="1" dirty="0"/>
          </a:p>
          <a:p>
            <a:pPr marL="3657600" lvl="8" indent="0">
              <a:buNone/>
            </a:pPr>
            <a:r>
              <a:rPr lang="fi-FI" sz="3100" i="1" dirty="0"/>
              <a:t>luuviulu</a:t>
            </a:r>
          </a:p>
          <a:p>
            <a:pPr marL="3657600" lvl="8" indent="0">
              <a:buNone/>
            </a:pPr>
            <a:r>
              <a:rPr lang="fi-FI" sz="3100" i="1" dirty="0"/>
              <a:t>hongankolistaja</a:t>
            </a:r>
          </a:p>
          <a:p>
            <a:pPr marL="3657600" lvl="8" indent="0">
              <a:buNone/>
            </a:pPr>
            <a:r>
              <a:rPr lang="fi-FI" sz="3100" i="1" dirty="0"/>
              <a:t>kukkakeppi</a:t>
            </a:r>
          </a:p>
          <a:p>
            <a:pPr marL="3657600" lvl="8" indent="0">
              <a:buNone/>
            </a:pPr>
            <a:r>
              <a:rPr lang="fi-FI" sz="3100" i="1" dirty="0"/>
              <a:t>p</a:t>
            </a:r>
            <a:r>
              <a:rPr lang="fi-FI" sz="3100" i="1" dirty="0" smtClean="0"/>
              <a:t>yykkilautavatsa</a:t>
            </a:r>
          </a:p>
          <a:p>
            <a:pPr marL="3657600" lvl="8" indent="0">
              <a:buNone/>
            </a:pPr>
            <a:r>
              <a:rPr lang="fi-FI" sz="3100" i="1" dirty="0"/>
              <a:t>k</a:t>
            </a:r>
            <a:r>
              <a:rPr lang="fi-FI" sz="3100" i="1" dirty="0" smtClean="0"/>
              <a:t>atse salamoi</a:t>
            </a:r>
          </a:p>
          <a:p>
            <a:pPr marL="3657600" lvl="8" indent="0">
              <a:buNone/>
            </a:pPr>
            <a:r>
              <a:rPr lang="fi-FI" sz="3100" i="1" dirty="0" smtClean="0"/>
              <a:t>Heikki on etana/lokki/laskiainen/jänis.</a:t>
            </a:r>
            <a:endParaRPr lang="fi-FI" sz="3100" i="1" dirty="0"/>
          </a:p>
          <a:p>
            <a:pPr marL="0" indent="0">
              <a:buNone/>
            </a:pPr>
            <a:endParaRPr lang="fi-FI" i="1" dirty="0" smtClean="0"/>
          </a:p>
          <a:p>
            <a:pPr marL="0" indent="0">
              <a:buNone/>
            </a:pPr>
            <a:endParaRPr lang="fi-FI" sz="1300" i="1" dirty="0" smtClean="0"/>
          </a:p>
        </p:txBody>
      </p:sp>
    </p:spTree>
    <p:extLst>
      <p:ext uri="{BB962C8B-B14F-4D97-AF65-F5344CB8AC3E}">
        <p14:creationId xmlns:p14="http://schemas.microsoft.com/office/powerpoint/2010/main" val="286924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91673" y="559871"/>
            <a:ext cx="10614790" cy="6136204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fi-FI" sz="3800" b="1" dirty="0" smtClean="0">
                <a:solidFill>
                  <a:srgbClr val="0070C0"/>
                </a:solidFill>
                <a:effectLst/>
              </a:rPr>
              <a:t>allegoria</a:t>
            </a:r>
            <a:r>
              <a:rPr lang="fi-FI" sz="3800" dirty="0" smtClean="0">
                <a:solidFill>
                  <a:srgbClr val="0070C0"/>
                </a:solidFill>
                <a:effectLst/>
              </a:rPr>
              <a:t> </a:t>
            </a:r>
            <a:r>
              <a:rPr lang="fi-FI" sz="3800" dirty="0" smtClean="0">
                <a:effectLst/>
              </a:rPr>
              <a:t>= vertauskuvallinen kertomus (esim. monet Raamatun kertomukset</a:t>
            </a:r>
            <a:r>
              <a:rPr lang="fi-FI" sz="3800" dirty="0" smtClean="0">
                <a:effectLst/>
              </a:rPr>
              <a:t>)</a:t>
            </a:r>
          </a:p>
          <a:p>
            <a:pPr marL="0" indent="0" fontAlgn="base">
              <a:buNone/>
            </a:pPr>
            <a:r>
              <a:rPr lang="fi-FI" sz="3800" dirty="0" smtClean="0">
                <a:effectLst/>
              </a:rPr>
              <a:t> </a:t>
            </a:r>
            <a:endParaRPr lang="fi-FI" sz="3000" dirty="0" smtClean="0">
              <a:effectLst/>
            </a:endParaRPr>
          </a:p>
          <a:p>
            <a:pPr fontAlgn="base"/>
            <a:r>
              <a:rPr lang="fi-FI" sz="3800" b="1" dirty="0" smtClean="0">
                <a:solidFill>
                  <a:srgbClr val="0070C0"/>
                </a:solidFill>
                <a:effectLst/>
              </a:rPr>
              <a:t>alluusio</a:t>
            </a:r>
            <a:r>
              <a:rPr lang="fi-FI" sz="3800" dirty="0" smtClean="0">
                <a:solidFill>
                  <a:srgbClr val="0070C0"/>
                </a:solidFill>
                <a:effectLst/>
              </a:rPr>
              <a:t> </a:t>
            </a:r>
            <a:r>
              <a:rPr lang="fi-FI" sz="3800" dirty="0" smtClean="0">
                <a:effectLst/>
              </a:rPr>
              <a:t>= viittaus toiseen teokseen (tai esim. viittaus antiikin mytologiaan tai Raamatun kertomukseen) </a:t>
            </a:r>
            <a:endParaRPr lang="fi-FI" sz="3800" dirty="0" smtClean="0">
              <a:effectLst/>
            </a:endParaRPr>
          </a:p>
          <a:p>
            <a:pPr marL="0" indent="0" fontAlgn="base">
              <a:buNone/>
            </a:pPr>
            <a:endParaRPr lang="fi-FI" sz="3500" dirty="0" smtClean="0">
              <a:effectLst/>
            </a:endParaRPr>
          </a:p>
          <a:p>
            <a:pPr fontAlgn="base"/>
            <a:r>
              <a:rPr lang="fi-FI" sz="3800" b="1" dirty="0" smtClean="0">
                <a:solidFill>
                  <a:srgbClr val="0070C0"/>
                </a:solidFill>
                <a:effectLst/>
              </a:rPr>
              <a:t>antiteesi</a:t>
            </a:r>
            <a:r>
              <a:rPr lang="fi-FI" sz="3800" dirty="0" smtClean="0">
                <a:effectLst/>
              </a:rPr>
              <a:t> = vastakohta, antiteesi tarkoittaa kahden vastakkaisen väitteen tai käsitteen asettamista vierekkäin, jolloin se, mitä halutaan sanoa, tulee tehostetusti </a:t>
            </a:r>
            <a:r>
              <a:rPr lang="fi-FI" sz="3800" dirty="0" smtClean="0">
                <a:effectLst/>
              </a:rPr>
              <a:t>esille</a:t>
            </a:r>
            <a:r>
              <a:rPr lang="fi-FI" sz="3800" dirty="0"/>
              <a:t> </a:t>
            </a:r>
            <a:r>
              <a:rPr lang="fi-FI" sz="3800" dirty="0" smtClean="0"/>
              <a:t>(esim. mutta- ja vaan-sanojen avulla)</a:t>
            </a:r>
            <a:r>
              <a:rPr lang="fi-FI" dirty="0" smtClean="0">
                <a:effectLst/>
              </a:rPr>
              <a:t/>
            </a:r>
            <a:br>
              <a:rPr lang="fi-FI" dirty="0" smtClean="0">
                <a:effectLst/>
              </a:rPr>
            </a:br>
            <a:r>
              <a:rPr lang="fi-FI" dirty="0" smtClean="0">
                <a:effectLst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9370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251678" y="695459"/>
            <a:ext cx="10178322" cy="6162541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fi-FI" sz="4000" b="1" dirty="0">
                <a:solidFill>
                  <a:srgbClr val="0070C0"/>
                </a:solidFill>
              </a:rPr>
              <a:t>eufemismi</a:t>
            </a:r>
            <a:r>
              <a:rPr lang="fi-FI" sz="4000" dirty="0">
                <a:solidFill>
                  <a:srgbClr val="0070C0"/>
                </a:solidFill>
              </a:rPr>
              <a:t> </a:t>
            </a:r>
            <a:r>
              <a:rPr lang="fi-FI" sz="4000" dirty="0"/>
              <a:t>= kaunisteleva kiertoilmaus </a:t>
            </a:r>
            <a:endParaRPr lang="fi-FI" sz="4000" dirty="0" smtClean="0"/>
          </a:p>
          <a:p>
            <a:pPr marL="0" indent="0" fontAlgn="base">
              <a:buNone/>
            </a:pPr>
            <a:r>
              <a:rPr lang="fi-FI" sz="4000" dirty="0"/>
              <a:t>	</a:t>
            </a:r>
            <a:r>
              <a:rPr lang="fi-FI" sz="4000" dirty="0" smtClean="0"/>
              <a:t>		(</a:t>
            </a:r>
            <a:r>
              <a:rPr lang="fi-FI" sz="4000" dirty="0"/>
              <a:t>esim. karhu = metsän </a:t>
            </a:r>
            <a:r>
              <a:rPr lang="fi-FI" sz="4000" dirty="0" smtClean="0"/>
              <a:t>kuningas</a:t>
            </a:r>
          </a:p>
          <a:p>
            <a:pPr marL="0" indent="0" fontAlgn="base">
              <a:buNone/>
            </a:pPr>
            <a:r>
              <a:rPr lang="fi-FI" sz="4000" dirty="0"/>
              <a:t>	</a:t>
            </a:r>
            <a:r>
              <a:rPr lang="fi-FI" sz="4000" dirty="0" smtClean="0"/>
              <a:t>		Hyväntoivonniemi</a:t>
            </a:r>
            <a:r>
              <a:rPr lang="fi-FI" sz="4000" dirty="0" smtClean="0"/>
              <a:t>)</a:t>
            </a:r>
            <a:r>
              <a:rPr lang="fi-FI" sz="4000" dirty="0"/>
              <a:t> </a:t>
            </a:r>
            <a:endParaRPr lang="fi-FI" sz="4000" dirty="0" smtClean="0"/>
          </a:p>
          <a:p>
            <a:pPr marL="0" indent="0" fontAlgn="base">
              <a:buNone/>
            </a:pPr>
            <a:endParaRPr lang="fi-FI" sz="4000" dirty="0"/>
          </a:p>
          <a:p>
            <a:pPr fontAlgn="base"/>
            <a:r>
              <a:rPr lang="fi-FI" sz="4000" b="1" dirty="0">
                <a:solidFill>
                  <a:srgbClr val="0070C0"/>
                </a:solidFill>
              </a:rPr>
              <a:t>hyperbola</a:t>
            </a:r>
            <a:r>
              <a:rPr lang="fi-FI" sz="4000" dirty="0"/>
              <a:t> </a:t>
            </a:r>
            <a:r>
              <a:rPr lang="fi-FI" sz="4000" dirty="0" smtClean="0"/>
              <a:t>	= </a:t>
            </a:r>
            <a:r>
              <a:rPr lang="fi-FI" sz="4000" dirty="0"/>
              <a:t>liioittelu </a:t>
            </a:r>
            <a:endParaRPr lang="fi-FI" sz="4000" dirty="0" smtClean="0"/>
          </a:p>
          <a:p>
            <a:pPr marL="0" indent="0" fontAlgn="base">
              <a:buNone/>
            </a:pPr>
            <a:r>
              <a:rPr lang="fi-FI" sz="4000" dirty="0"/>
              <a:t>	</a:t>
            </a:r>
            <a:r>
              <a:rPr lang="fi-FI" sz="4000" dirty="0" smtClean="0"/>
              <a:t>		(</a:t>
            </a:r>
            <a:r>
              <a:rPr lang="fi-FI" sz="4000" dirty="0"/>
              <a:t>esim. hetken </a:t>
            </a:r>
            <a:r>
              <a:rPr lang="fi-FI" sz="4000" dirty="0" smtClean="0"/>
              <a:t>ikuisuus</a:t>
            </a:r>
            <a:r>
              <a:rPr lang="fi-FI" sz="4000" dirty="0" smtClean="0"/>
              <a:t>)</a:t>
            </a:r>
          </a:p>
          <a:p>
            <a:pPr marL="0" indent="0" fontAlgn="base">
              <a:buNone/>
            </a:pPr>
            <a:endParaRPr lang="fi-FI" sz="4000" dirty="0"/>
          </a:p>
          <a:p>
            <a:pPr fontAlgn="base"/>
            <a:r>
              <a:rPr lang="fi-FI" sz="4000" b="1" dirty="0">
                <a:solidFill>
                  <a:srgbClr val="0070C0"/>
                </a:solidFill>
              </a:rPr>
              <a:t>kuvakieli</a:t>
            </a:r>
            <a:r>
              <a:rPr lang="fi-FI" sz="4000" dirty="0"/>
              <a:t> </a:t>
            </a:r>
            <a:r>
              <a:rPr lang="fi-FI" sz="4000" dirty="0" smtClean="0"/>
              <a:t>	= </a:t>
            </a:r>
            <a:r>
              <a:rPr lang="fi-FI" sz="4000" dirty="0"/>
              <a:t>kieli, joka sisältää runsaasti </a:t>
            </a:r>
            <a:r>
              <a:rPr lang="fi-FI" sz="4000" dirty="0" smtClean="0"/>
              <a:t>			</a:t>
            </a:r>
            <a:r>
              <a:rPr lang="fi-FI" sz="4000" dirty="0"/>
              <a:t>	</a:t>
            </a:r>
            <a:r>
              <a:rPr lang="fi-FI" sz="4000" dirty="0" smtClean="0"/>
              <a:t>   kielikuvia</a:t>
            </a:r>
            <a:endParaRPr lang="fi-FI" sz="4000" dirty="0"/>
          </a:p>
        </p:txBody>
      </p:sp>
    </p:spTree>
    <p:extLst>
      <p:ext uri="{BB962C8B-B14F-4D97-AF65-F5344CB8AC3E}">
        <p14:creationId xmlns:p14="http://schemas.microsoft.com/office/powerpoint/2010/main" val="231315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Harjoitus: Kuvasta runoksi 1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753083" y="1526148"/>
            <a:ext cx="3676918" cy="48360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2400" dirty="0" smtClean="0"/>
              <a:t>Mitä </a:t>
            </a:r>
            <a:r>
              <a:rPr lang="fi-FI" sz="2400" dirty="0"/>
              <a:t>tunteita kuvaan voisi liittyä? </a:t>
            </a:r>
            <a:endParaRPr lang="fi-FI" sz="2400" dirty="0" smtClean="0"/>
          </a:p>
          <a:p>
            <a:pPr marL="0" indent="0">
              <a:buNone/>
            </a:pPr>
            <a:r>
              <a:rPr lang="fi-FI" sz="2400" dirty="0" smtClean="0"/>
              <a:t>Mitä </a:t>
            </a:r>
            <a:r>
              <a:rPr lang="fi-FI" sz="2400" dirty="0"/>
              <a:t>on tapahtunut tai jäänyt tapahtumatta? </a:t>
            </a:r>
            <a:r>
              <a:rPr lang="fi-FI" sz="2400" dirty="0" smtClean="0"/>
              <a:t>Mieti, </a:t>
            </a:r>
            <a:r>
              <a:rPr lang="fi-FI" sz="2400" dirty="0"/>
              <a:t>kuka voisi olla runon kertoja ja miltä hänestä tuntuu kuvaushetkellä. Minkälaisen runon kuvan henkilö kirjoittaisi, entä ohikulkija, henkilön ystävä tai äiti?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43" y="1752384"/>
            <a:ext cx="6608808" cy="422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26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Harjoitus: Kuvasta runoksi </a:t>
            </a:r>
            <a:r>
              <a:rPr lang="fi-FI" dirty="0" smtClean="0"/>
              <a:t>2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353837" y="2286001"/>
            <a:ext cx="4456089" cy="43337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Tarkastele kuvan </a:t>
            </a:r>
            <a:r>
              <a:rPr lang="fi-FI" b="1" dirty="0"/>
              <a:t>pintoja</a:t>
            </a:r>
            <a:r>
              <a:rPr lang="fi-FI" dirty="0"/>
              <a:t> ja </a:t>
            </a:r>
            <a:r>
              <a:rPr lang="fi-FI" b="1" dirty="0"/>
              <a:t>muotoja</a:t>
            </a:r>
            <a:r>
              <a:rPr lang="fi-FI" dirty="0"/>
              <a:t>. Miltä tuntuisi kuljettaa kättä polkupyörän pinnoilla, miltä eri materiaalit tuoksuisivat haistettaessa tai </a:t>
            </a:r>
            <a:r>
              <a:rPr lang="fi-FI" dirty="0" smtClean="0"/>
              <a:t>maistuisivat, </a:t>
            </a:r>
            <a:r>
              <a:rPr lang="fi-FI" dirty="0"/>
              <a:t>jos koskisit niitä </a:t>
            </a:r>
            <a:r>
              <a:rPr lang="fi-FI" dirty="0" smtClean="0"/>
              <a:t>kielen päällä</a:t>
            </a:r>
            <a:r>
              <a:rPr lang="fi-FI" dirty="0"/>
              <a:t>?</a:t>
            </a:r>
          </a:p>
          <a:p>
            <a:pPr marL="0" indent="0">
              <a:buNone/>
            </a:pPr>
            <a:r>
              <a:rPr lang="fi-FI" dirty="0" smtClean="0"/>
              <a:t>Suunnittele ylistys kuvan </a:t>
            </a:r>
            <a:r>
              <a:rPr lang="fi-FI" dirty="0"/>
              <a:t>rikkinäiselle </a:t>
            </a:r>
            <a:r>
              <a:rPr lang="fi-FI" dirty="0" smtClean="0"/>
              <a:t>polkupyörälle, </a:t>
            </a:r>
            <a:r>
              <a:rPr lang="fi-FI" dirty="0"/>
              <a:t>niin että käytät mahdollisimman paljon kuvaavia yksityiskohtia ja aisteja. Yritä miettiä tuoreita vertauksia, yhdistele rohkeasti eri aisteja ja anna mielikuvituksesi hakea yllättäviä yhdistelmiä.</a:t>
            </a:r>
          </a:p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677" y="2154795"/>
            <a:ext cx="5403761" cy="405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9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550794" y="1300767"/>
            <a:ext cx="5879206" cy="45788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 dirty="0"/>
              <a:t>Mitä ajatuksia ja tunteita tämä kuva herättää? </a:t>
            </a:r>
            <a:endParaRPr lang="fi-FI" sz="2800" dirty="0" smtClean="0"/>
          </a:p>
          <a:p>
            <a:pPr marL="0" indent="0">
              <a:buNone/>
            </a:pPr>
            <a:r>
              <a:rPr lang="fi-FI" sz="2800" dirty="0" smtClean="0"/>
              <a:t>Minkälaisia </a:t>
            </a:r>
            <a:r>
              <a:rPr lang="fi-FI" sz="2800" dirty="0"/>
              <a:t>mielikuvia tai vertauksia kuva voi tuoda mieleen? </a:t>
            </a:r>
            <a:endParaRPr lang="fi-FI" sz="2800" dirty="0" smtClean="0"/>
          </a:p>
          <a:p>
            <a:pPr marL="0" indent="0">
              <a:buNone/>
            </a:pPr>
            <a:r>
              <a:rPr lang="fi-FI" sz="2800" dirty="0" smtClean="0"/>
              <a:t>Mistä </a:t>
            </a:r>
            <a:r>
              <a:rPr lang="fi-FI" sz="2800" dirty="0"/>
              <a:t>kuvassa on kyse; avautuuko ovi paljastaen jotakin vai sulkeutuuko se piilottaen jotakin? </a:t>
            </a:r>
            <a:endParaRPr lang="fi-FI" sz="2800" dirty="0" smtClean="0"/>
          </a:p>
          <a:p>
            <a:pPr marL="0" indent="0">
              <a:buNone/>
            </a:pPr>
            <a:r>
              <a:rPr lang="fi-FI" sz="2800" dirty="0" smtClean="0"/>
              <a:t>Onko </a:t>
            </a:r>
            <a:r>
              <a:rPr lang="fi-FI" sz="2800" dirty="0"/>
              <a:t>kyse oikeasti ovesta vai onko ovi vain </a:t>
            </a:r>
            <a:r>
              <a:rPr lang="fi-FI" sz="2800" b="1" dirty="0"/>
              <a:t>vertaus</a:t>
            </a:r>
            <a:r>
              <a:rPr lang="fi-FI" sz="2800" dirty="0"/>
              <a:t>? </a:t>
            </a:r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260" y="1073239"/>
            <a:ext cx="3938488" cy="4954073"/>
          </a:xfrm>
          <a:prstGeom prst="rect">
            <a:avLst/>
          </a:prstGeom>
        </p:spPr>
      </p:pic>
      <p:sp>
        <p:nvSpPr>
          <p:cNvPr id="6" name="Tekstiruutu 5"/>
          <p:cNvSpPr txBox="1"/>
          <p:nvPr/>
        </p:nvSpPr>
        <p:spPr>
          <a:xfrm>
            <a:off x="1481070" y="218941"/>
            <a:ext cx="8873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dirty="0" smtClean="0">
                <a:latin typeface="+mj-lt"/>
              </a:rPr>
              <a:t>HARJOITUS: KUVASTA RUNOKSI 3</a:t>
            </a:r>
            <a:endParaRPr lang="fi-FI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63977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251678" y="949055"/>
            <a:ext cx="10178322" cy="1175959"/>
          </a:xfrm>
        </p:spPr>
        <p:txBody>
          <a:bodyPr/>
          <a:lstStyle/>
          <a:p>
            <a:r>
              <a:rPr lang="fi-FI" dirty="0" err="1" smtClean="0"/>
              <a:t>kuvausHarjoitus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39988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3200" dirty="0" smtClean="0"/>
              <a:t>Valitse yksi tilanteista ja laadi siitä mahdollisimman tarkka kuvaus:</a:t>
            </a:r>
            <a:endParaRPr lang="fi-FI" sz="3200" dirty="0"/>
          </a:p>
          <a:p>
            <a:pPr lvl="1"/>
            <a:r>
              <a:rPr lang="fi-FI" sz="3000" i="1" dirty="0" smtClean="0"/>
              <a:t>Mies </a:t>
            </a:r>
            <a:r>
              <a:rPr lang="fi-FI" sz="3000" i="1" dirty="0"/>
              <a:t>ja nainen makaavat </a:t>
            </a:r>
            <a:r>
              <a:rPr lang="fi-FI" sz="3000" i="1" dirty="0" smtClean="0"/>
              <a:t>nurmikolla, </a:t>
            </a:r>
            <a:r>
              <a:rPr lang="fi-FI" sz="3000" i="1" dirty="0"/>
              <a:t>kunnes alkaa sataa. </a:t>
            </a:r>
            <a:endParaRPr lang="fi-FI" sz="3000" i="1" dirty="0" smtClean="0"/>
          </a:p>
          <a:p>
            <a:pPr lvl="1"/>
            <a:r>
              <a:rPr lang="fi-FI" sz="3000" i="1" dirty="0" smtClean="0"/>
              <a:t>Huvipuisto </a:t>
            </a:r>
            <a:r>
              <a:rPr lang="fi-FI" sz="3000" i="1" dirty="0"/>
              <a:t>suljetaan ennen ensimmäisiä </a:t>
            </a:r>
            <a:r>
              <a:rPr lang="fi-FI" sz="3000" i="1" dirty="0" smtClean="0"/>
              <a:t>pakkasia.</a:t>
            </a:r>
          </a:p>
          <a:p>
            <a:pPr lvl="1"/>
            <a:r>
              <a:rPr lang="fi-FI" sz="3000" i="1" dirty="0" smtClean="0"/>
              <a:t>Vanha </a:t>
            </a:r>
            <a:r>
              <a:rPr lang="fi-FI" sz="3000" i="1" dirty="0"/>
              <a:t>mies istuu puistonpenkillä ja lukee </a:t>
            </a:r>
            <a:r>
              <a:rPr lang="fi-FI" sz="3000" i="1" dirty="0" smtClean="0"/>
              <a:t>kirjaa.</a:t>
            </a:r>
          </a:p>
          <a:p>
            <a:pPr lvl="1"/>
            <a:r>
              <a:rPr lang="fi-FI" sz="3000" i="1" dirty="0" smtClean="0"/>
              <a:t>Kettu </a:t>
            </a:r>
            <a:r>
              <a:rPr lang="fi-FI" sz="3000" i="1" dirty="0"/>
              <a:t>juoksee lumihangella. Sää on talvinen ja kaunis.</a:t>
            </a:r>
          </a:p>
          <a:p>
            <a:endParaRPr lang="fi-FI" dirty="0"/>
          </a:p>
        </p:txBody>
      </p:sp>
      <p:pic>
        <p:nvPicPr>
          <p:cNvPr id="4" name="Kuva 3" descr="Free vector graphic: Amusement, Carnival, Circus, Fair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212" y="262945"/>
            <a:ext cx="4046112" cy="202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78510" y="1313645"/>
            <a:ext cx="10692825" cy="5267459"/>
          </a:xfrm>
        </p:spPr>
        <p:txBody>
          <a:bodyPr numCol="2"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i-FI" sz="2400" dirty="0"/>
              <a:t>Halun ajamana illoin heitän </a:t>
            </a:r>
            <a:r>
              <a:rPr lang="fi-FI" sz="2400" dirty="0">
                <a:solidFill>
                  <a:srgbClr val="FF0000"/>
                </a:solidFill>
              </a:rPr>
              <a:t>surun verkot</a:t>
            </a:r>
            <a:r>
              <a:rPr lang="fi-FI" sz="2400" dirty="0"/>
              <a:t> </a:t>
            </a:r>
            <a:endParaRPr lang="fi-FI" sz="24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 smtClean="0">
                <a:solidFill>
                  <a:srgbClr val="FF0000"/>
                </a:solidFill>
              </a:rPr>
              <a:t>silmiesi </a:t>
            </a:r>
            <a:r>
              <a:rPr lang="fi-FI" sz="2400" dirty="0">
                <a:solidFill>
                  <a:srgbClr val="FF0000"/>
                </a:solidFill>
              </a:rPr>
              <a:t>valtamereen</a:t>
            </a:r>
            <a:r>
              <a:rPr lang="fi-FI" sz="2400" dirty="0"/>
              <a:t>. </a:t>
            </a:r>
            <a:endParaRPr lang="fi-FI" sz="2400" dirty="0" smtClean="0"/>
          </a:p>
          <a:p>
            <a:pPr marL="0" indent="0">
              <a:lnSpc>
                <a:spcPct val="100000"/>
              </a:lnSpc>
              <a:buNone/>
            </a:pPr>
            <a:endParaRPr lang="fi-FI" sz="16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 smtClean="0"/>
              <a:t>Korkeimmasta </a:t>
            </a:r>
            <a:r>
              <a:rPr lang="fi-FI" sz="2400" dirty="0"/>
              <a:t>roviosta kurkottaa </a:t>
            </a:r>
            <a:r>
              <a:rPr lang="fi-FI" sz="2400" dirty="0">
                <a:solidFill>
                  <a:srgbClr val="FF0000"/>
                </a:solidFill>
              </a:rPr>
              <a:t>palava yksinäisyyteni</a:t>
            </a:r>
            <a:r>
              <a:rPr lang="fi-FI" sz="2400" dirty="0"/>
              <a:t> </a:t>
            </a:r>
            <a:endParaRPr lang="fi-FI" sz="24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 smtClean="0">
                <a:solidFill>
                  <a:srgbClr val="FF0000"/>
                </a:solidFill>
              </a:rPr>
              <a:t>viittoen </a:t>
            </a:r>
            <a:r>
              <a:rPr lang="fi-FI" sz="2400" dirty="0">
                <a:solidFill>
                  <a:srgbClr val="FF0000"/>
                </a:solidFill>
              </a:rPr>
              <a:t>käsillään </a:t>
            </a:r>
            <a:r>
              <a:rPr lang="fi-FI" sz="2400" dirty="0">
                <a:solidFill>
                  <a:srgbClr val="0070C0"/>
                </a:solidFill>
              </a:rPr>
              <a:t>kuin haaksirikkoinen</a:t>
            </a:r>
            <a:r>
              <a:rPr lang="fi-FI" sz="2400" dirty="0"/>
              <a:t>. </a:t>
            </a:r>
            <a:endParaRPr lang="fi-FI" sz="2400" dirty="0" smtClean="0"/>
          </a:p>
          <a:p>
            <a:pPr marL="0" indent="0">
              <a:lnSpc>
                <a:spcPct val="100000"/>
              </a:lnSpc>
              <a:buNone/>
            </a:pPr>
            <a:endParaRPr lang="fi-FI" sz="16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 smtClean="0"/>
              <a:t>Lähetän </a:t>
            </a:r>
            <a:r>
              <a:rPr lang="fi-FI" sz="2400" dirty="0">
                <a:solidFill>
                  <a:srgbClr val="FF0000"/>
                </a:solidFill>
              </a:rPr>
              <a:t>punaisia hätämerkkejä hajamielisille silmillesi </a:t>
            </a:r>
            <a:endParaRPr lang="fi-FI" sz="24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 smtClean="0"/>
              <a:t>jotka </a:t>
            </a:r>
            <a:r>
              <a:rPr lang="fi-FI" sz="2400" dirty="0">
                <a:solidFill>
                  <a:srgbClr val="0070C0"/>
                </a:solidFill>
              </a:rPr>
              <a:t>kimaltavat kuin meri </a:t>
            </a:r>
            <a:r>
              <a:rPr lang="fi-FI" sz="2400" dirty="0"/>
              <a:t>majakan ympärillä. </a:t>
            </a:r>
            <a:endParaRPr lang="fi-FI" sz="2400" dirty="0" smtClean="0"/>
          </a:p>
          <a:p>
            <a:pPr marL="0" indent="0">
              <a:lnSpc>
                <a:spcPct val="100000"/>
              </a:lnSpc>
              <a:buNone/>
            </a:pPr>
            <a:endParaRPr lang="fi-FI" sz="16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 smtClean="0"/>
              <a:t>Kätket </a:t>
            </a:r>
            <a:r>
              <a:rPr lang="fi-FI" sz="2400" dirty="0"/>
              <a:t>vain pimeyden, oma </a:t>
            </a:r>
            <a:r>
              <a:rPr lang="fi-FI" sz="2400" dirty="0">
                <a:solidFill>
                  <a:srgbClr val="FF0000"/>
                </a:solidFill>
              </a:rPr>
              <a:t>kaukainen naiseni</a:t>
            </a:r>
            <a:r>
              <a:rPr lang="fi-FI" sz="2400" dirty="0"/>
              <a:t>, </a:t>
            </a:r>
            <a:endParaRPr lang="fi-FI" sz="24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 smtClean="0"/>
              <a:t>katseessasi </a:t>
            </a:r>
            <a:r>
              <a:rPr lang="fi-FI" sz="2400" dirty="0"/>
              <a:t>häilähtävät joskus </a:t>
            </a:r>
            <a:r>
              <a:rPr lang="fi-FI" sz="2400" dirty="0">
                <a:solidFill>
                  <a:srgbClr val="FF0000"/>
                </a:solidFill>
              </a:rPr>
              <a:t>kauhun rannat</a:t>
            </a:r>
            <a:r>
              <a:rPr lang="fi-FI" sz="2400" dirty="0"/>
              <a:t>. </a:t>
            </a:r>
            <a:endParaRPr lang="fi-FI" sz="2400" dirty="0" smtClean="0"/>
          </a:p>
          <a:p>
            <a:pPr marL="0" indent="0">
              <a:lnSpc>
                <a:spcPct val="100000"/>
              </a:lnSpc>
              <a:buNone/>
            </a:pPr>
            <a:endParaRPr lang="fi-FI" sz="14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 smtClean="0"/>
              <a:t>Halun </a:t>
            </a:r>
            <a:r>
              <a:rPr lang="fi-FI" sz="2400" dirty="0"/>
              <a:t>ajamana illoin lasken </a:t>
            </a:r>
            <a:r>
              <a:rPr lang="fi-FI" sz="2400" dirty="0">
                <a:solidFill>
                  <a:srgbClr val="FF0000"/>
                </a:solidFill>
              </a:rPr>
              <a:t>surun verkot </a:t>
            </a:r>
            <a:endParaRPr lang="fi-FI" sz="24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 smtClean="0">
                <a:solidFill>
                  <a:srgbClr val="FF0000"/>
                </a:solidFill>
              </a:rPr>
              <a:t>silmiesi </a:t>
            </a:r>
            <a:r>
              <a:rPr lang="fi-FI" sz="2400" dirty="0">
                <a:solidFill>
                  <a:srgbClr val="FF0000"/>
                </a:solidFill>
              </a:rPr>
              <a:t>aaltoilevaan valtamereen</a:t>
            </a:r>
            <a:r>
              <a:rPr lang="fi-FI" sz="2400" dirty="0"/>
              <a:t>. </a:t>
            </a:r>
            <a:endParaRPr lang="fi-FI" sz="2400" dirty="0" smtClean="0"/>
          </a:p>
          <a:p>
            <a:pPr marL="0" indent="0">
              <a:lnSpc>
                <a:spcPct val="100000"/>
              </a:lnSpc>
              <a:buNone/>
            </a:pPr>
            <a:endParaRPr lang="fi-FI" sz="14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 smtClean="0"/>
              <a:t>Yölinnut </a:t>
            </a:r>
            <a:r>
              <a:rPr lang="fi-FI" sz="2400" dirty="0">
                <a:solidFill>
                  <a:srgbClr val="FF0000"/>
                </a:solidFill>
              </a:rPr>
              <a:t>nokkivat ensimmäisiä tähtiä </a:t>
            </a:r>
            <a:endParaRPr lang="fi-FI" sz="24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 smtClean="0"/>
              <a:t>jotka </a:t>
            </a:r>
            <a:r>
              <a:rPr lang="fi-FI" sz="2400" dirty="0" smtClean="0">
                <a:solidFill>
                  <a:srgbClr val="0070C0"/>
                </a:solidFill>
              </a:rPr>
              <a:t>säkenöivät </a:t>
            </a:r>
            <a:r>
              <a:rPr lang="fi-FI" sz="2400" dirty="0">
                <a:solidFill>
                  <a:srgbClr val="0070C0"/>
                </a:solidFill>
              </a:rPr>
              <a:t>kuin sieluni </a:t>
            </a:r>
            <a:endParaRPr lang="fi-FI" sz="2400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 smtClean="0"/>
              <a:t>kun </a:t>
            </a:r>
            <a:r>
              <a:rPr lang="fi-FI" sz="2400" dirty="0"/>
              <a:t>sinua rakastan. </a:t>
            </a:r>
            <a:endParaRPr lang="fi-FI" sz="2400" dirty="0" smtClean="0"/>
          </a:p>
          <a:p>
            <a:pPr marL="0" indent="0">
              <a:lnSpc>
                <a:spcPct val="100000"/>
              </a:lnSpc>
              <a:buNone/>
            </a:pPr>
            <a:endParaRPr lang="fi-FI" sz="14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 smtClean="0">
                <a:solidFill>
                  <a:srgbClr val="FF0000"/>
                </a:solidFill>
              </a:rPr>
              <a:t>Yö laukkaa </a:t>
            </a:r>
            <a:r>
              <a:rPr lang="fi-FI" sz="2400" dirty="0">
                <a:solidFill>
                  <a:srgbClr val="FF0000"/>
                </a:solidFill>
              </a:rPr>
              <a:t>varjotammallaan </a:t>
            </a:r>
            <a:endParaRPr lang="fi-FI" sz="24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 smtClean="0"/>
              <a:t>ja </a:t>
            </a:r>
            <a:r>
              <a:rPr lang="fi-FI" sz="2400" dirty="0">
                <a:solidFill>
                  <a:srgbClr val="0070C0"/>
                </a:solidFill>
              </a:rPr>
              <a:t>kylvää sinisiä tähkäpäitä </a:t>
            </a:r>
            <a:r>
              <a:rPr lang="fi-FI" sz="2400" dirty="0"/>
              <a:t>vainioille.</a:t>
            </a:r>
          </a:p>
        </p:txBody>
      </p:sp>
      <p:sp>
        <p:nvSpPr>
          <p:cNvPr id="4" name="Tekstiruutu 3"/>
          <p:cNvSpPr txBox="1"/>
          <p:nvPr/>
        </p:nvSpPr>
        <p:spPr>
          <a:xfrm>
            <a:off x="1695343" y="497914"/>
            <a:ext cx="8942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b="1" dirty="0" smtClean="0"/>
              <a:t>HALUN AJAMANA ILLOIN </a:t>
            </a:r>
            <a:r>
              <a:rPr lang="fi-FI" sz="3200" dirty="0" smtClean="0"/>
              <a:t>(</a:t>
            </a:r>
            <a:r>
              <a:rPr lang="fi-FI" sz="3200" dirty="0" smtClean="0"/>
              <a:t>Pablo Neruda)</a:t>
            </a:r>
            <a:endParaRPr lang="fi-FI" sz="3200" dirty="0"/>
          </a:p>
        </p:txBody>
      </p:sp>
    </p:spTree>
    <p:extLst>
      <p:ext uri="{BB962C8B-B14F-4D97-AF65-F5344CB8AC3E}">
        <p14:creationId xmlns:p14="http://schemas.microsoft.com/office/powerpoint/2010/main" val="7801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44451" y="489827"/>
            <a:ext cx="10972800" cy="6149740"/>
          </a:xfrm>
        </p:spPr>
        <p:txBody>
          <a:bodyPr>
            <a:normAutofit fontScale="92500"/>
          </a:bodyPr>
          <a:lstStyle/>
          <a:p>
            <a:pPr fontAlgn="base"/>
            <a:r>
              <a:rPr lang="fi-FI" sz="4000" b="1" dirty="0" smtClean="0">
                <a:solidFill>
                  <a:srgbClr val="0070C0"/>
                </a:solidFill>
                <a:effectLst/>
              </a:rPr>
              <a:t>personifikaatio</a:t>
            </a:r>
            <a:r>
              <a:rPr lang="fi-FI" sz="4000" dirty="0" smtClean="0">
                <a:solidFill>
                  <a:srgbClr val="0070C0"/>
                </a:solidFill>
                <a:effectLst/>
              </a:rPr>
              <a:t> </a:t>
            </a:r>
            <a:r>
              <a:rPr lang="fi-FI" sz="4000" dirty="0" smtClean="0">
                <a:effectLst/>
              </a:rPr>
              <a:t>= elollistaminen</a:t>
            </a:r>
          </a:p>
          <a:p>
            <a:pPr marL="0" indent="0" fontAlgn="base">
              <a:buNone/>
            </a:pPr>
            <a:r>
              <a:rPr lang="fi-FI" sz="4000" dirty="0"/>
              <a:t>	</a:t>
            </a:r>
            <a:r>
              <a:rPr lang="fi-FI" sz="4000" dirty="0" smtClean="0">
                <a:effectLst/>
              </a:rPr>
              <a:t>esim. </a:t>
            </a:r>
            <a:r>
              <a:rPr lang="fi-FI" sz="4000" dirty="0"/>
              <a:t>	</a:t>
            </a:r>
            <a:r>
              <a:rPr lang="fi-FI" sz="4000" i="1" dirty="0" smtClean="0">
                <a:effectLst/>
              </a:rPr>
              <a:t>koivu nyökytteli päätään </a:t>
            </a:r>
          </a:p>
          <a:p>
            <a:pPr marL="1771650" lvl="4" indent="0" fontAlgn="base">
              <a:buNone/>
            </a:pPr>
            <a:r>
              <a:rPr lang="fi-FI" sz="4000" i="1" dirty="0" smtClean="0">
                <a:effectLst/>
              </a:rPr>
              <a:t>		tuuli puhaltaa kumoon</a:t>
            </a:r>
          </a:p>
          <a:p>
            <a:pPr marL="1771650" lvl="4" indent="0" fontAlgn="base">
              <a:buNone/>
            </a:pPr>
            <a:r>
              <a:rPr lang="fi-FI" sz="4000" i="1" dirty="0" smtClean="0">
                <a:effectLst/>
              </a:rPr>
              <a:t>		aurinko hymyilee meille </a:t>
            </a:r>
            <a:endParaRPr lang="fi-FI" sz="4000" i="1" dirty="0"/>
          </a:p>
          <a:p>
            <a:pPr marL="1771650" lvl="4" indent="0" fontAlgn="base">
              <a:buNone/>
            </a:pPr>
            <a:r>
              <a:rPr lang="fi-FI" sz="4000" i="1" dirty="0" smtClean="0">
                <a:effectLst/>
              </a:rPr>
              <a:t>		valo tanssii seinillä</a:t>
            </a:r>
            <a:r>
              <a:rPr lang="fi-FI" sz="4000" dirty="0" smtClean="0">
                <a:effectLst/>
              </a:rPr>
              <a:t> </a:t>
            </a:r>
          </a:p>
          <a:p>
            <a:pPr marL="0" indent="0" fontAlgn="base">
              <a:buNone/>
            </a:pPr>
            <a:endParaRPr lang="fi-FI" sz="2600" dirty="0" smtClean="0">
              <a:effectLst/>
            </a:endParaRPr>
          </a:p>
          <a:p>
            <a:pPr fontAlgn="base"/>
            <a:r>
              <a:rPr lang="fi-FI" sz="4000" b="1" dirty="0">
                <a:solidFill>
                  <a:srgbClr val="0070C0"/>
                </a:solidFill>
              </a:rPr>
              <a:t>t</a:t>
            </a:r>
            <a:r>
              <a:rPr lang="fi-FI" sz="4000" b="1" dirty="0" smtClean="0">
                <a:solidFill>
                  <a:srgbClr val="0070C0"/>
                </a:solidFill>
              </a:rPr>
              <a:t>oisto</a:t>
            </a:r>
            <a:r>
              <a:rPr lang="fi-FI" sz="4000" dirty="0" smtClean="0">
                <a:solidFill>
                  <a:srgbClr val="0070C0"/>
                </a:solidFill>
              </a:rPr>
              <a:t> </a:t>
            </a:r>
            <a:r>
              <a:rPr lang="fi-FI" sz="4000" dirty="0" smtClean="0"/>
              <a:t>= sama </a:t>
            </a:r>
            <a:r>
              <a:rPr lang="fi-FI" sz="4000" dirty="0"/>
              <a:t>asia toistetaan joko samanlaisena tai toisin </a:t>
            </a:r>
            <a:r>
              <a:rPr lang="fi-FI" sz="4000" dirty="0" smtClean="0"/>
              <a:t>sanoin</a:t>
            </a:r>
            <a:endParaRPr lang="fi-FI" sz="4000" dirty="0"/>
          </a:p>
          <a:p>
            <a:pPr marL="0" indent="0" fontAlgn="base">
              <a:buNone/>
            </a:pPr>
            <a:r>
              <a:rPr lang="fi-FI" sz="4000" dirty="0" smtClean="0"/>
              <a:t>	esim</a:t>
            </a:r>
            <a:r>
              <a:rPr lang="fi-FI" sz="4000" dirty="0"/>
              <a:t>. Kalevala </a:t>
            </a:r>
            <a:r>
              <a:rPr lang="fi-FI" sz="4000" i="1" dirty="0"/>
              <a:t>Mieleni minun </a:t>
            </a:r>
            <a:r>
              <a:rPr lang="fi-FI" sz="4000" i="1" dirty="0" err="1"/>
              <a:t>tekevi</a:t>
            </a:r>
            <a:r>
              <a:rPr lang="fi-FI" sz="4000" i="1" dirty="0"/>
              <a:t>, aivoni </a:t>
            </a:r>
            <a:r>
              <a:rPr lang="fi-FI" sz="4000" i="1" dirty="0" err="1"/>
              <a:t>ajattelevi</a:t>
            </a:r>
            <a:r>
              <a:rPr lang="fi-FI" sz="4000" i="1" dirty="0" smtClean="0"/>
              <a:t>.)</a:t>
            </a:r>
            <a:endParaRPr lang="fi-FI" sz="4000" i="1" dirty="0"/>
          </a:p>
          <a:p>
            <a:pPr marL="0" indent="0" fontAlgn="base">
              <a:buNone/>
            </a:pPr>
            <a:endParaRPr lang="fi-FI" dirty="0" smtClean="0">
              <a:effectLst/>
            </a:endParaRPr>
          </a:p>
        </p:txBody>
      </p:sp>
      <p:pic>
        <p:nvPicPr>
          <p:cNvPr id="4" name="Kuva 3" descr="This is what the Teletubbies' Sun Baby looks like now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9903" y="1916021"/>
            <a:ext cx="3056689" cy="2037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Kuva 4" descr="Ice Breaker Games: Big Wind Blow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0144" y="2426359"/>
            <a:ext cx="2358022" cy="1550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551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50513" y="569462"/>
            <a:ext cx="10414715" cy="5775646"/>
          </a:xfrm>
        </p:spPr>
        <p:txBody>
          <a:bodyPr>
            <a:normAutofit/>
          </a:bodyPr>
          <a:lstStyle/>
          <a:p>
            <a:pPr fontAlgn="base"/>
            <a:r>
              <a:rPr lang="fi-FI" sz="2800" b="1" dirty="0" smtClean="0">
                <a:solidFill>
                  <a:srgbClr val="0070C0"/>
                </a:solidFill>
                <a:effectLst/>
              </a:rPr>
              <a:t>metonymia</a:t>
            </a:r>
            <a:r>
              <a:rPr lang="fi-FI" sz="2800" dirty="0" smtClean="0">
                <a:solidFill>
                  <a:srgbClr val="0070C0"/>
                </a:solidFill>
                <a:effectLst/>
              </a:rPr>
              <a:t> 	</a:t>
            </a:r>
            <a:r>
              <a:rPr lang="fi-FI" sz="2800" dirty="0" smtClean="0">
                <a:effectLst/>
              </a:rPr>
              <a:t>= sanan korvaaminen toisella, siihen olennaisesti 				liittyvällä sanalla tai ilmauksella , esim. </a:t>
            </a:r>
            <a:r>
              <a:rPr lang="fi-FI" sz="2800" i="1" dirty="0" smtClean="0">
                <a:effectLst/>
              </a:rPr>
              <a:t>Suomi voitti 				Ruotsin </a:t>
            </a:r>
            <a:r>
              <a:rPr lang="fi-FI" sz="2800" dirty="0" smtClean="0">
                <a:effectLst/>
              </a:rPr>
              <a:t>(kyse maajoukkueista, ei maista)</a:t>
            </a:r>
          </a:p>
          <a:p>
            <a:pPr fontAlgn="base"/>
            <a:r>
              <a:rPr lang="fi-FI" sz="2800" b="1" dirty="0" err="1" smtClean="0">
                <a:solidFill>
                  <a:srgbClr val="0070C0"/>
                </a:solidFill>
                <a:effectLst/>
              </a:rPr>
              <a:t>synekdokee</a:t>
            </a:r>
            <a:r>
              <a:rPr lang="fi-FI" sz="2800" dirty="0" smtClean="0">
                <a:effectLst/>
              </a:rPr>
              <a:t> 	= osaa käytetään merkitsemään kokonaisuutta 				(esim. </a:t>
            </a:r>
            <a:r>
              <a:rPr lang="fi-FI" sz="2800" i="1" dirty="0" smtClean="0">
                <a:effectLst/>
              </a:rPr>
              <a:t>suu haukotteli </a:t>
            </a:r>
            <a:r>
              <a:rPr lang="fi-FI" sz="2800" dirty="0" smtClean="0">
                <a:effectLst/>
              </a:rPr>
              <a:t>= ihminen haukotteli)</a:t>
            </a:r>
          </a:p>
          <a:p>
            <a:pPr fontAlgn="base"/>
            <a:r>
              <a:rPr lang="fi-FI" sz="2800" b="1" dirty="0" smtClean="0">
                <a:solidFill>
                  <a:srgbClr val="0070C0"/>
                </a:solidFill>
                <a:effectLst/>
              </a:rPr>
              <a:t>symboli</a:t>
            </a:r>
            <a:r>
              <a:rPr lang="fi-FI" sz="2800" dirty="0" smtClean="0">
                <a:effectLst/>
              </a:rPr>
              <a:t> 		= vertauskuva </a:t>
            </a:r>
          </a:p>
          <a:p>
            <a:pPr fontAlgn="base"/>
            <a:r>
              <a:rPr lang="fi-FI" sz="2800" b="1" dirty="0" smtClean="0">
                <a:solidFill>
                  <a:srgbClr val="0070C0"/>
                </a:solidFill>
                <a:effectLst/>
              </a:rPr>
              <a:t>symboliikka</a:t>
            </a:r>
            <a:r>
              <a:rPr lang="fi-FI" sz="2800" dirty="0" smtClean="0">
                <a:effectLst/>
              </a:rPr>
              <a:t> 	= vertauskuvallisuus</a:t>
            </a:r>
          </a:p>
          <a:p>
            <a:r>
              <a:rPr lang="fi-FI" sz="2800" b="1" dirty="0">
                <a:solidFill>
                  <a:srgbClr val="0070C0"/>
                </a:solidFill>
              </a:rPr>
              <a:t>s</a:t>
            </a:r>
            <a:r>
              <a:rPr lang="fi-FI" sz="2800" b="1" dirty="0" smtClean="0">
                <a:solidFill>
                  <a:srgbClr val="0070C0"/>
                </a:solidFill>
              </a:rPr>
              <a:t>ynestesia</a:t>
            </a:r>
            <a:r>
              <a:rPr lang="fi-FI" sz="2800" dirty="0" smtClean="0">
                <a:solidFill>
                  <a:srgbClr val="0070C0"/>
                </a:solidFill>
              </a:rPr>
              <a:t> 	</a:t>
            </a:r>
            <a:r>
              <a:rPr lang="fi-FI" sz="2800" dirty="0" smtClean="0">
                <a:solidFill>
                  <a:schemeClr val="tx1"/>
                </a:solidFill>
              </a:rPr>
              <a:t>=</a:t>
            </a:r>
            <a:r>
              <a:rPr lang="fi-FI" sz="2800" dirty="0" smtClean="0">
                <a:solidFill>
                  <a:srgbClr val="0070C0"/>
                </a:solidFill>
              </a:rPr>
              <a:t> </a:t>
            </a:r>
            <a:r>
              <a:rPr lang="fi-FI" sz="2800" dirty="0" smtClean="0"/>
              <a:t>aistien </a:t>
            </a:r>
            <a:r>
              <a:rPr lang="fi-FI" sz="2800" dirty="0"/>
              <a:t>yhdistäminen: </a:t>
            </a:r>
            <a:r>
              <a:rPr lang="fi-FI" sz="2800" i="1" dirty="0"/>
              <a:t>hapan ilme, makea auto, </a:t>
            </a:r>
            <a:r>
              <a:rPr lang="fi-FI" sz="2800" i="1" dirty="0" smtClean="0"/>
              <a:t>				kirkuvat värit</a:t>
            </a:r>
            <a:endParaRPr lang="fi-FI" sz="2800" dirty="0" smtClean="0">
              <a:effectLst/>
            </a:endParaRPr>
          </a:p>
          <a:p>
            <a:pPr fontAlgn="base"/>
            <a:r>
              <a:rPr lang="fi-FI" sz="2800" b="1" dirty="0" smtClean="0">
                <a:solidFill>
                  <a:srgbClr val="0070C0"/>
                </a:solidFill>
                <a:effectLst/>
              </a:rPr>
              <a:t>synonyymi</a:t>
            </a:r>
            <a:r>
              <a:rPr lang="fi-FI" sz="2800" dirty="0" smtClean="0">
                <a:effectLst/>
              </a:rPr>
              <a:t> 	= samaa tai melkein samaa tarkoittava sana</a:t>
            </a:r>
          </a:p>
        </p:txBody>
      </p:sp>
      <p:pic>
        <p:nvPicPr>
          <p:cNvPr id="2" name="Kuva 1" descr="Heart+下载_v1.0_安卓手机版apk-优亿市场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474" y="3003705"/>
            <a:ext cx="1331890" cy="1331890"/>
          </a:xfrm>
          <a:prstGeom prst="rect">
            <a:avLst/>
          </a:prstGeom>
        </p:spPr>
      </p:pic>
      <p:pic>
        <p:nvPicPr>
          <p:cNvPr id="4" name="Kuva 3" descr="File:Gold Christian Cross no Red.svg - Wikipedia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751" y="3102149"/>
            <a:ext cx="868723" cy="1134998"/>
          </a:xfrm>
          <a:prstGeom prst="rect">
            <a:avLst/>
          </a:prstGeom>
        </p:spPr>
      </p:pic>
      <p:pic>
        <p:nvPicPr>
          <p:cNvPr id="5" name="Kuva 4" descr="Black Standard - Wikipedia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587" y="3309039"/>
            <a:ext cx="1202028" cy="721217"/>
          </a:xfrm>
          <a:prstGeom prst="rect">
            <a:avLst/>
          </a:prstGeom>
        </p:spPr>
      </p:pic>
      <p:pic>
        <p:nvPicPr>
          <p:cNvPr id="6" name="Kuva 5" descr="Rocky Mountain Horse — Wikipédia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768" y="3215668"/>
            <a:ext cx="835547" cy="907961"/>
          </a:xfrm>
          <a:prstGeom prst="rect">
            <a:avLst/>
          </a:prstGeom>
        </p:spPr>
      </p:pic>
      <p:pic>
        <p:nvPicPr>
          <p:cNvPr id="7" name="Kuva 6" descr="Sour Face Kid | Funny Pictures 1125 Pic#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273" y="4430142"/>
            <a:ext cx="928048" cy="1161607"/>
          </a:xfrm>
          <a:prstGeom prst="rect">
            <a:avLst/>
          </a:prstGeom>
        </p:spPr>
      </p:pic>
      <p:pic>
        <p:nvPicPr>
          <p:cNvPr id="8" name="Kuva 7" descr="Eponymous: Silence In Scream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273" y="5517842"/>
            <a:ext cx="928048" cy="1122207"/>
          </a:xfrm>
          <a:prstGeom prst="rect">
            <a:avLst/>
          </a:prstGeom>
        </p:spPr>
      </p:pic>
      <p:pic>
        <p:nvPicPr>
          <p:cNvPr id="9" name="Kuva 8" descr="October 2014 - Ozgen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244" y="1017450"/>
            <a:ext cx="836645" cy="116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0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Harjoitus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251678" y="1300767"/>
            <a:ext cx="10178322" cy="50613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 dirty="0" smtClean="0"/>
              <a:t>Mieti, </a:t>
            </a:r>
            <a:r>
              <a:rPr lang="fi-FI" sz="2800" dirty="0"/>
              <a:t>millaisia seuraavat esineet ja asiat olisivat </a:t>
            </a:r>
            <a:r>
              <a:rPr lang="fi-FI" sz="2800" dirty="0" smtClean="0"/>
              <a:t>ihmisinä, </a:t>
            </a:r>
          </a:p>
          <a:p>
            <a:pPr marL="0" indent="0">
              <a:buNone/>
            </a:pPr>
            <a:r>
              <a:rPr lang="fi-FI" sz="2800" dirty="0" smtClean="0"/>
              <a:t>esim. ikä</a:t>
            </a:r>
            <a:r>
              <a:rPr lang="fi-FI" sz="2800" dirty="0"/>
              <a:t>, </a:t>
            </a:r>
            <a:r>
              <a:rPr lang="fi-FI" sz="2800" dirty="0" smtClean="0"/>
              <a:t>etu- ja sukunimi, sukupuoli</a:t>
            </a:r>
            <a:r>
              <a:rPr lang="fi-FI" sz="2800" dirty="0"/>
              <a:t>, </a:t>
            </a:r>
            <a:r>
              <a:rPr lang="fi-FI" sz="2800" dirty="0" smtClean="0"/>
              <a:t>ammatti, ulkonäkö</a:t>
            </a:r>
            <a:r>
              <a:rPr lang="fi-FI" sz="2800" dirty="0"/>
              <a:t>, </a:t>
            </a:r>
            <a:r>
              <a:rPr lang="fi-FI" sz="2800" dirty="0" smtClean="0"/>
              <a:t>luonne, harrastukset </a:t>
            </a:r>
            <a:r>
              <a:rPr lang="fi-FI" sz="2800" dirty="0"/>
              <a:t>jne. </a:t>
            </a:r>
            <a:endParaRPr lang="fi-FI" sz="2800" dirty="0" smtClean="0"/>
          </a:p>
          <a:p>
            <a:pPr marL="0" indent="0">
              <a:buNone/>
            </a:pPr>
            <a:r>
              <a:rPr lang="fi-FI" sz="2800" dirty="0"/>
              <a:t>	</a:t>
            </a:r>
            <a:endParaRPr lang="fi-FI" sz="2800" dirty="0" smtClean="0"/>
          </a:p>
          <a:p>
            <a:pPr marL="0" indent="0">
              <a:buNone/>
            </a:pPr>
            <a:r>
              <a:rPr lang="fi-FI" sz="2800" dirty="0" smtClean="0"/>
              <a:t>	saksofoni / sello</a:t>
            </a:r>
          </a:p>
          <a:p>
            <a:pPr marL="0" indent="0">
              <a:buNone/>
            </a:pPr>
            <a:r>
              <a:rPr lang="fi-FI" sz="2800" dirty="0" smtClean="0"/>
              <a:t>	kuorma-auto / henkilöauto</a:t>
            </a:r>
          </a:p>
          <a:p>
            <a:pPr marL="0" indent="0">
              <a:buNone/>
            </a:pPr>
            <a:r>
              <a:rPr lang="fi-FI" sz="2800" dirty="0" smtClean="0"/>
              <a:t>	puuvaja metsänreunassa / kerrostalo kaupunkilähiössä</a:t>
            </a:r>
          </a:p>
          <a:p>
            <a:pPr marL="0" indent="0">
              <a:buNone/>
            </a:pPr>
            <a:r>
              <a:rPr lang="fi-FI" sz="2800" dirty="0" smtClean="0"/>
              <a:t>	peura / susi	</a:t>
            </a:r>
          </a:p>
          <a:p>
            <a:pPr marL="0" indent="0">
              <a:buNone/>
            </a:pPr>
            <a:r>
              <a:rPr lang="fi-FI" sz="2800" dirty="0" smtClean="0"/>
              <a:t>	kumisaapas / sandaali</a:t>
            </a:r>
          </a:p>
          <a:p>
            <a:endParaRPr lang="fi-FI" dirty="0"/>
          </a:p>
        </p:txBody>
      </p:sp>
      <p:pic>
        <p:nvPicPr>
          <p:cNvPr id="5" name="Kuva 4" descr="Fichier:Sandal 2 (PSF).png — Wikipédia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641" y="2622776"/>
            <a:ext cx="1964028" cy="17549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Kuva 5" descr="Wellington Boots &amp; Flowers Free Stock Photo - Public ...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7" r="19947"/>
          <a:stretch/>
        </p:blipFill>
        <p:spPr>
          <a:xfrm>
            <a:off x="7843233" y="2622776"/>
            <a:ext cx="1416676" cy="19717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Kuva 6" descr="25+ best ideas about Cartoon wolf on Pinterest | How to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069" y="4965679"/>
            <a:ext cx="1357599" cy="15365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Kuva 7" descr="Saxophone PNG Transparent Images | PNG All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22" y="3831465"/>
            <a:ext cx="1140585" cy="240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0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>
                <a:latin typeface="Bernard MT Condensed" panose="02050806060905020404" pitchFamily="18" charset="0"/>
              </a:rPr>
              <a:t>Runon lajeja</a:t>
            </a:r>
            <a:endParaRPr lang="fi-FI" dirty="0">
              <a:latin typeface="Bernard MT Condensed" panose="02050806060905020404" pitchFamily="18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251678" y="1545465"/>
            <a:ext cx="10178322" cy="433412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i-FI" sz="4400" dirty="0">
                <a:latin typeface="Bernard MT Condensed" panose="02050806060905020404" pitchFamily="18" charset="0"/>
              </a:rPr>
              <a:t>Tanka </a:t>
            </a:r>
          </a:p>
          <a:p>
            <a:r>
              <a:rPr lang="fi-FI" sz="3600" dirty="0" smtClean="0"/>
              <a:t>lyhyt </a:t>
            </a:r>
            <a:r>
              <a:rPr lang="fi-FI" sz="3600" dirty="0"/>
              <a:t>runo tai laulu</a:t>
            </a:r>
          </a:p>
          <a:p>
            <a:pPr lvl="0"/>
            <a:r>
              <a:rPr lang="fi-FI" sz="3600" dirty="0"/>
              <a:t>käytettiin </a:t>
            </a:r>
            <a:r>
              <a:rPr lang="fi-FI" sz="3600" dirty="0" smtClean="0"/>
              <a:t>Japanissa salaisina </a:t>
            </a:r>
            <a:r>
              <a:rPr lang="fi-FI" sz="3600" dirty="0"/>
              <a:t>viesteinä rakastavaisten välillä</a:t>
            </a:r>
          </a:p>
          <a:p>
            <a:pPr lvl="0"/>
            <a:r>
              <a:rPr lang="fi-FI" sz="3600" dirty="0"/>
              <a:t>usein runoissa valitetaan jostain tai kaivataan jotakin tai jonnekin</a:t>
            </a:r>
          </a:p>
          <a:p>
            <a:pPr lvl="0"/>
            <a:r>
              <a:rPr lang="fi-FI" sz="3600" dirty="0" smtClean="0"/>
              <a:t>tavurakenne: 5-7-5-7-7</a:t>
            </a:r>
            <a:endParaRPr lang="fi-FI" sz="3600" dirty="0"/>
          </a:p>
          <a:p>
            <a:endParaRPr lang="fi-FI" dirty="0"/>
          </a:p>
        </p:txBody>
      </p:sp>
      <p:pic>
        <p:nvPicPr>
          <p:cNvPr id="4" name="Kuva 3" descr="File:The Great Wave off Kanagawa.jpg - Wikipedia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038" y="464154"/>
            <a:ext cx="2522422" cy="22924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383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>
                <a:latin typeface="Bernard MT Condensed" panose="02050806060905020404" pitchFamily="18" charset="0"/>
              </a:rPr>
              <a:t>Esimerkkejä tanka-runoista</a:t>
            </a:r>
            <a:endParaRPr lang="fi-FI" dirty="0">
              <a:latin typeface="Bernard MT Condensed" panose="02050806060905020404" pitchFamily="18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251678" y="1532587"/>
            <a:ext cx="10178322" cy="4347006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fi-FI" sz="2400" i="1" dirty="0" smtClean="0"/>
              <a:t>Minä en tahdo</a:t>
            </a:r>
            <a:br>
              <a:rPr lang="fi-FI" sz="2400" i="1" dirty="0" smtClean="0"/>
            </a:br>
            <a:r>
              <a:rPr lang="fi-FI" sz="2400" i="1" dirty="0" smtClean="0"/>
              <a:t>rakastaa sinua suotta.</a:t>
            </a:r>
            <a:br>
              <a:rPr lang="fi-FI" sz="2400" i="1" dirty="0" smtClean="0"/>
            </a:br>
            <a:r>
              <a:rPr lang="fi-FI" sz="2400" i="1" dirty="0" smtClean="0"/>
              <a:t>Mieluummin lähden</a:t>
            </a:r>
            <a:br>
              <a:rPr lang="fi-FI" sz="2400" i="1" dirty="0" smtClean="0"/>
            </a:br>
            <a:r>
              <a:rPr lang="fi-FI" sz="2400" i="1" dirty="0" smtClean="0"/>
              <a:t>pois vuorille jonnekin,</a:t>
            </a:r>
            <a:br>
              <a:rPr lang="fi-FI" sz="2400" i="1" dirty="0" smtClean="0"/>
            </a:br>
            <a:r>
              <a:rPr lang="fi-FI" sz="2400" i="1" dirty="0" smtClean="0"/>
              <a:t>painan pään kiveen, kuolen.</a:t>
            </a:r>
            <a:endParaRPr lang="fi-FI" sz="2400" dirty="0" smtClean="0"/>
          </a:p>
          <a:p>
            <a:pPr marL="0" indent="0">
              <a:buNone/>
            </a:pPr>
            <a:r>
              <a:rPr lang="fi-FI" sz="2400" dirty="0" smtClean="0"/>
              <a:t>---------------------------</a:t>
            </a:r>
          </a:p>
          <a:p>
            <a:pPr marL="0" indent="0">
              <a:buNone/>
            </a:pPr>
            <a:r>
              <a:rPr lang="fi-FI" sz="2400" i="1" dirty="0" smtClean="0"/>
              <a:t>Miten mieletön</a:t>
            </a:r>
            <a:br>
              <a:rPr lang="fi-FI" sz="2400" i="1" dirty="0" smtClean="0"/>
            </a:br>
            <a:r>
              <a:rPr lang="fi-FI" sz="2400" i="1" dirty="0" smtClean="0"/>
              <a:t>voi olla ihmissydän - </a:t>
            </a:r>
            <a:br>
              <a:rPr lang="fi-FI" sz="2400" i="1" dirty="0" smtClean="0"/>
            </a:br>
            <a:r>
              <a:rPr lang="fi-FI" sz="2400" i="1" dirty="0" smtClean="0"/>
              <a:t>että silloinkin</a:t>
            </a:r>
            <a:br>
              <a:rPr lang="fi-FI" sz="2400" i="1" dirty="0" smtClean="0"/>
            </a:br>
            <a:r>
              <a:rPr lang="fi-FI" sz="2400" i="1" dirty="0" smtClean="0"/>
              <a:t>kun olemme yhdessä</a:t>
            </a:r>
            <a:br>
              <a:rPr lang="fi-FI" sz="2400" i="1" dirty="0" smtClean="0"/>
            </a:br>
            <a:r>
              <a:rPr lang="fi-FI" sz="2400" i="1" dirty="0" smtClean="0"/>
              <a:t>on ikävä sinua!</a:t>
            </a:r>
            <a:endParaRPr lang="fi-FI" sz="2400" dirty="0" smtClean="0"/>
          </a:p>
          <a:p>
            <a:pPr marL="0" indent="0">
              <a:buNone/>
            </a:pPr>
            <a:endParaRPr lang="fi-FI" sz="2400" i="1" dirty="0" smtClean="0"/>
          </a:p>
          <a:p>
            <a:pPr marL="0" indent="0">
              <a:buNone/>
            </a:pPr>
            <a:r>
              <a:rPr lang="fi-FI" sz="2400" i="1" dirty="0" smtClean="0"/>
              <a:t>Kaipuu on, rakas</a:t>
            </a:r>
            <a:br>
              <a:rPr lang="fi-FI" sz="2400" i="1" dirty="0" smtClean="0"/>
            </a:br>
            <a:r>
              <a:rPr lang="fi-FI" sz="2400" i="1" dirty="0" smtClean="0"/>
              <a:t>tuhanneksi pirstonut</a:t>
            </a:r>
            <a:br>
              <a:rPr lang="fi-FI" sz="2400" i="1" dirty="0" smtClean="0"/>
            </a:br>
            <a:r>
              <a:rPr lang="fi-FI" sz="2400" i="1" dirty="0" smtClean="0"/>
              <a:t>tämän sydämen.</a:t>
            </a:r>
            <a:br>
              <a:rPr lang="fi-FI" sz="2400" i="1" dirty="0" smtClean="0"/>
            </a:br>
            <a:r>
              <a:rPr lang="fi-FI" sz="2400" i="1" dirty="0" smtClean="0"/>
              <a:t>Mutta yksikään siru</a:t>
            </a:r>
            <a:br>
              <a:rPr lang="fi-FI" sz="2400" i="1" dirty="0" smtClean="0"/>
            </a:br>
            <a:r>
              <a:rPr lang="fi-FI" sz="2400" i="1" dirty="0" smtClean="0"/>
              <a:t>ei ole mennyt hukkaan.</a:t>
            </a:r>
            <a:endParaRPr lang="fi-FI" sz="2400" dirty="0" smtClean="0"/>
          </a:p>
          <a:p>
            <a:pPr marL="0" indent="0">
              <a:buNone/>
            </a:pPr>
            <a:r>
              <a:rPr lang="fi-FI" sz="2400" dirty="0" smtClean="0"/>
              <a:t>---------------------------</a:t>
            </a:r>
          </a:p>
          <a:p>
            <a:pPr marL="0" indent="0">
              <a:buNone/>
            </a:pPr>
            <a:r>
              <a:rPr lang="fi-FI" sz="2400" i="1" dirty="0" smtClean="0"/>
              <a:t>Rikkaruohoilta</a:t>
            </a:r>
            <a:br>
              <a:rPr lang="fi-FI" sz="2400" i="1" dirty="0" smtClean="0"/>
            </a:br>
            <a:r>
              <a:rPr lang="fi-FI" sz="2400" i="1" dirty="0" smtClean="0"/>
              <a:t>et voi erottaa taloon</a:t>
            </a:r>
            <a:br>
              <a:rPr lang="fi-FI" sz="2400" i="1" dirty="0" smtClean="0"/>
            </a:br>
            <a:r>
              <a:rPr lang="fi-FI" sz="2400" i="1" dirty="0" smtClean="0"/>
              <a:t>tuovaa polkua.</a:t>
            </a:r>
            <a:br>
              <a:rPr lang="fi-FI" sz="2400" i="1" dirty="0" smtClean="0"/>
            </a:br>
            <a:r>
              <a:rPr lang="fi-FI" sz="2400" i="1" dirty="0" smtClean="0"/>
              <a:t>Kasvoivat, kun odotin</a:t>
            </a:r>
            <a:br>
              <a:rPr lang="fi-FI" sz="2400" i="1" dirty="0" smtClean="0"/>
            </a:br>
            <a:r>
              <a:rPr lang="fi-FI" sz="2400" i="1" dirty="0" smtClean="0"/>
              <a:t>häntä, joka ei tullut.</a:t>
            </a:r>
            <a:endParaRPr lang="fi-FI" sz="2400" dirty="0" smtClean="0"/>
          </a:p>
          <a:p>
            <a:pPr marL="0" indent="0">
              <a:buNone/>
            </a:pP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58174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fi-FI" dirty="0" smtClean="0">
                <a:latin typeface="Bernard MT Condensed" panose="02050806060905020404" pitchFamily="18" charset="0"/>
              </a:rPr>
              <a:t>Haiku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fi-FI" sz="5400" dirty="0" smtClean="0"/>
              <a:t>tavurakenne</a:t>
            </a:r>
            <a:r>
              <a:rPr lang="fi-FI" sz="5400" dirty="0"/>
              <a:t>: 5-7-5</a:t>
            </a:r>
          </a:p>
          <a:p>
            <a:pPr lvl="0"/>
            <a:r>
              <a:rPr lang="fi-FI" sz="5400" dirty="0"/>
              <a:t>yleensä luontoaiheisia</a:t>
            </a:r>
          </a:p>
          <a:p>
            <a:pPr lvl="0"/>
            <a:r>
              <a:rPr lang="fi-FI" sz="5400" dirty="0"/>
              <a:t>muistuttavat mietelauseita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4391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>
                <a:latin typeface="Bernard MT Condensed" panose="02050806060905020404" pitchFamily="18" charset="0"/>
              </a:rPr>
              <a:t>Esimerkkejä haiku-runoista</a:t>
            </a:r>
            <a:endParaRPr lang="fi-FI" dirty="0">
              <a:latin typeface="Bernard MT Condensed" panose="02050806060905020404" pitchFamily="18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20000"/>
          </a:bodyPr>
          <a:lstStyle/>
          <a:p>
            <a:pPr marL="0" indent="0">
              <a:buNone/>
            </a:pPr>
            <a:r>
              <a:rPr lang="fi-FI" sz="2600" dirty="0"/>
              <a:t>aalto kallistaa</a:t>
            </a:r>
            <a:br>
              <a:rPr lang="fi-FI" sz="2600" dirty="0"/>
            </a:br>
            <a:r>
              <a:rPr lang="fi-FI" sz="2600" dirty="0"/>
              <a:t>lipuvaa kajakkia</a:t>
            </a:r>
            <a:br>
              <a:rPr lang="fi-FI" sz="2600" dirty="0"/>
            </a:br>
            <a:r>
              <a:rPr lang="fi-FI" sz="2600" dirty="0"/>
              <a:t>ranta loittonee</a:t>
            </a:r>
          </a:p>
          <a:p>
            <a:pPr marL="0" indent="0">
              <a:buNone/>
            </a:pPr>
            <a:r>
              <a:rPr lang="fi-FI" sz="2600" dirty="0"/>
              <a:t>---------------------------</a:t>
            </a:r>
          </a:p>
          <a:p>
            <a:pPr marL="0" indent="0">
              <a:buNone/>
            </a:pPr>
            <a:r>
              <a:rPr lang="fi-FI" sz="2600" dirty="0"/>
              <a:t>kiskot vinkuvat</a:t>
            </a:r>
            <a:br>
              <a:rPr lang="fi-FI" sz="2600" dirty="0"/>
            </a:br>
            <a:r>
              <a:rPr lang="fi-FI" sz="2600" dirty="0"/>
              <a:t>asemalaiturilla</a:t>
            </a:r>
            <a:br>
              <a:rPr lang="fi-FI" sz="2600" dirty="0"/>
            </a:br>
            <a:r>
              <a:rPr lang="fi-FI" sz="2600" dirty="0"/>
              <a:t>junaasi ei näy</a:t>
            </a:r>
          </a:p>
          <a:p>
            <a:pPr marL="0" indent="0">
              <a:buNone/>
            </a:pPr>
            <a:endParaRPr lang="fi-FI" sz="2600" dirty="0" smtClean="0"/>
          </a:p>
          <a:p>
            <a:pPr marL="0" indent="0">
              <a:buNone/>
            </a:pPr>
            <a:endParaRPr lang="fi-FI" sz="2600" dirty="0" smtClean="0"/>
          </a:p>
          <a:p>
            <a:pPr marL="0" indent="0">
              <a:buNone/>
            </a:pPr>
            <a:r>
              <a:rPr lang="fi-FI" sz="2600" dirty="0" smtClean="0"/>
              <a:t>tapetun </a:t>
            </a:r>
            <a:r>
              <a:rPr lang="fi-FI" sz="2600" dirty="0"/>
              <a:t>paarman</a:t>
            </a:r>
            <a:br>
              <a:rPr lang="fi-FI" sz="2600" dirty="0"/>
            </a:br>
            <a:r>
              <a:rPr lang="fi-FI" sz="2600" dirty="0"/>
              <a:t>korvaavat tuhat uutta</a:t>
            </a:r>
            <a:br>
              <a:rPr lang="fi-FI" sz="2600" dirty="0"/>
            </a:br>
            <a:r>
              <a:rPr lang="fi-FI" sz="2600" dirty="0"/>
              <a:t>suolla syntyvää</a:t>
            </a:r>
          </a:p>
          <a:p>
            <a:pPr marL="0" indent="0">
              <a:buNone/>
            </a:pPr>
            <a:r>
              <a:rPr lang="fi-FI" sz="2600" dirty="0"/>
              <a:t>---------------------------</a:t>
            </a:r>
          </a:p>
          <a:p>
            <a:pPr marL="0" indent="0">
              <a:buNone/>
            </a:pPr>
            <a:r>
              <a:rPr lang="fi-FI" sz="2600" dirty="0"/>
              <a:t>pienet otukset</a:t>
            </a:r>
            <a:br>
              <a:rPr lang="fi-FI" sz="2600" dirty="0"/>
            </a:br>
            <a:r>
              <a:rPr lang="fi-FI" sz="2600" dirty="0"/>
              <a:t>väistävät kalliota</a:t>
            </a:r>
            <a:br>
              <a:rPr lang="fi-FI" sz="2600" dirty="0"/>
            </a:br>
            <a:r>
              <a:rPr lang="fi-FI" sz="2600" dirty="0"/>
              <a:t>kaislikkopiiloon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1655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85537" y="-14494"/>
            <a:ext cx="10972800" cy="1143000"/>
          </a:xfrm>
        </p:spPr>
        <p:txBody>
          <a:bodyPr/>
          <a:lstStyle/>
          <a:p>
            <a:r>
              <a:rPr lang="fi-FI" dirty="0" smtClean="0">
                <a:latin typeface="Bernard MT Condensed" panose="02050806060905020404" pitchFamily="18" charset="0"/>
              </a:rPr>
              <a:t>Kuvaruno</a:t>
            </a:r>
            <a:endParaRPr lang="fi-FI" dirty="0">
              <a:latin typeface="Bernard MT Condensed" panose="02050806060905020404" pitchFamily="18" charset="0"/>
            </a:endParaRP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481" y="477896"/>
            <a:ext cx="2857500" cy="2085975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1514" y="2807294"/>
            <a:ext cx="2069507" cy="27593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669" y="4663021"/>
            <a:ext cx="2219325" cy="2066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5691" y="1193919"/>
            <a:ext cx="3375350" cy="3226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6432" y="2641281"/>
            <a:ext cx="2991027" cy="19155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4597" y="4776279"/>
            <a:ext cx="4623835" cy="18404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kstiruutu 11"/>
          <p:cNvSpPr txBox="1"/>
          <p:nvPr/>
        </p:nvSpPr>
        <p:spPr>
          <a:xfrm>
            <a:off x="845268" y="1210182"/>
            <a:ext cx="3409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 smtClean="0"/>
              <a:t>Sanat asetellaan niin, että niistä muodostuu jokin kuva.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260840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>
                <a:latin typeface="Bernard MT Condensed" panose="02050806060905020404" pitchFamily="18" charset="0"/>
              </a:rPr>
              <a:t>”Timantti”</a:t>
            </a:r>
            <a:endParaRPr lang="fi-FI" dirty="0">
              <a:latin typeface="Bernard MT Condensed" panose="02050806060905020404" pitchFamily="18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483792"/>
            <a:ext cx="10591800" cy="4831549"/>
          </a:xfrm>
        </p:spPr>
        <p:txBody>
          <a:bodyPr>
            <a:normAutofit/>
          </a:bodyPr>
          <a:lstStyle/>
          <a:p>
            <a:r>
              <a:rPr lang="fi-FI" sz="2800" dirty="0" smtClean="0"/>
              <a:t>Nimetään ja kuvaillaan jotain asiaa ja sen vastakohtaa siten, että runon puolivälissä kuvailun kohde vaihtuu.</a:t>
            </a:r>
          </a:p>
          <a:p>
            <a:r>
              <a:rPr lang="fi-FI" sz="2800" dirty="0" smtClean="0"/>
              <a:t>Asetellaan timantin muotoon.</a:t>
            </a:r>
          </a:p>
          <a:p>
            <a:pPr marL="0" indent="0">
              <a:buNone/>
            </a:pPr>
            <a:endParaRPr lang="fi-FI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i-FI" dirty="0" smtClean="0"/>
              <a:t>Rakenne: 		</a:t>
            </a:r>
            <a:r>
              <a:rPr lang="fi-FI" b="1" dirty="0" smtClean="0"/>
              <a:t>substantiivi 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dirty="0"/>
              <a:t>	</a:t>
            </a:r>
            <a:r>
              <a:rPr lang="fi-FI" dirty="0" smtClean="0"/>
              <a:t>	           kaksi adjektiivia	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i-FI" dirty="0"/>
              <a:t>	</a:t>
            </a:r>
            <a:r>
              <a:rPr lang="fi-FI" dirty="0" smtClean="0"/>
              <a:t>	        neljä VA-partisiippia	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i-FI" dirty="0"/>
              <a:t>	 </a:t>
            </a:r>
            <a:r>
              <a:rPr lang="fi-FI" dirty="0" smtClean="0"/>
              <a:t>                2 substantiivia / 2 substantiivia </a:t>
            </a:r>
            <a:r>
              <a:rPr lang="fi-FI" dirty="0"/>
              <a:t>	</a:t>
            </a:r>
            <a:r>
              <a:rPr lang="fi-FI" dirty="0" smtClean="0"/>
              <a:t>	  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i-FI" dirty="0"/>
              <a:t>	</a:t>
            </a:r>
            <a:r>
              <a:rPr lang="fi-FI" dirty="0" smtClean="0"/>
              <a:t>	         neljä VA-partisiippia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i-FI" dirty="0"/>
              <a:t>	</a:t>
            </a:r>
            <a:r>
              <a:rPr lang="fi-FI" dirty="0" smtClean="0"/>
              <a:t>	            kaksi adjektiivia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i-FI" dirty="0"/>
              <a:t>	</a:t>
            </a:r>
            <a:r>
              <a:rPr lang="fi-FI" dirty="0" smtClean="0"/>
              <a:t>		</a:t>
            </a:r>
            <a:r>
              <a:rPr lang="fi-FI" b="1" dirty="0" smtClean="0"/>
              <a:t>substantiivi 2</a:t>
            </a:r>
            <a:r>
              <a:rPr lang="fi-FI" dirty="0" smtClean="0"/>
              <a:t>	</a:t>
            </a:r>
            <a:endParaRPr lang="fi-FI" dirty="0"/>
          </a:p>
        </p:txBody>
      </p:sp>
      <p:sp>
        <p:nvSpPr>
          <p:cNvPr id="6" name="Tekstiruutu 5"/>
          <p:cNvSpPr txBox="1"/>
          <p:nvPr/>
        </p:nvSpPr>
        <p:spPr>
          <a:xfrm>
            <a:off x="7686675" y="2714625"/>
            <a:ext cx="4105275" cy="3190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 dirty="0"/>
          </a:p>
        </p:txBody>
      </p:sp>
      <p:sp>
        <p:nvSpPr>
          <p:cNvPr id="7" name="Tekstiruutu 6"/>
          <p:cNvSpPr txBox="1"/>
          <p:nvPr/>
        </p:nvSpPr>
        <p:spPr>
          <a:xfrm>
            <a:off x="6877050" y="3600450"/>
            <a:ext cx="50006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>
                <a:solidFill>
                  <a:srgbClr val="FF0000"/>
                </a:solidFill>
              </a:rPr>
              <a:t>                                    omena</a:t>
            </a:r>
          </a:p>
          <a:p>
            <a:r>
              <a:rPr lang="fi-FI" dirty="0" smtClean="0">
                <a:solidFill>
                  <a:srgbClr val="FF0000"/>
                </a:solidFill>
              </a:rPr>
              <a:t>                               vihreä kiiltävä</a:t>
            </a:r>
          </a:p>
          <a:p>
            <a:r>
              <a:rPr lang="fi-FI" dirty="0" smtClean="0">
                <a:solidFill>
                  <a:srgbClr val="FF0000"/>
                </a:solidFill>
              </a:rPr>
              <a:t>              irvistyttävä rouskuva ravitseva tirskuva </a:t>
            </a:r>
          </a:p>
          <a:p>
            <a:r>
              <a:rPr lang="fi-FI" dirty="0" smtClean="0">
                <a:solidFill>
                  <a:srgbClr val="FF0000"/>
                </a:solidFill>
              </a:rPr>
              <a:t>                kanta siemenkota </a:t>
            </a:r>
            <a:r>
              <a:rPr lang="fi-FI" dirty="0" smtClean="0"/>
              <a:t>siemenet kuori</a:t>
            </a:r>
          </a:p>
          <a:p>
            <a:r>
              <a:rPr lang="fi-FI" dirty="0" smtClean="0"/>
              <a:t>               sotkeva kasteleva piristävä tuoksuva</a:t>
            </a:r>
          </a:p>
          <a:p>
            <a:r>
              <a:rPr lang="fi-FI" dirty="0" smtClean="0"/>
              <a:t>                              oranssi makea</a:t>
            </a:r>
          </a:p>
          <a:p>
            <a:r>
              <a:rPr lang="fi-FI" dirty="0"/>
              <a:t>	 </a:t>
            </a:r>
            <a:r>
              <a:rPr lang="fi-FI" dirty="0" smtClean="0"/>
              <a:t>                         appelsiini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0739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>
                <a:latin typeface="Bernard MT Condensed" panose="02050806060905020404" pitchFamily="18" charset="0"/>
              </a:rPr>
              <a:t>Esimerkkejä ”runotimanteista”</a:t>
            </a:r>
            <a:endParaRPr lang="fi-FI" dirty="0">
              <a:latin typeface="Bernard MT Condensed" panose="02050806060905020404" pitchFamily="18" charset="0"/>
            </a:endParaRPr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255" y="4396728"/>
            <a:ext cx="3805784" cy="21529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7961" y="1305647"/>
            <a:ext cx="3560373" cy="2853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uorakulmio 6"/>
          <p:cNvSpPr/>
          <p:nvPr/>
        </p:nvSpPr>
        <p:spPr>
          <a:xfrm>
            <a:off x="390258" y="1744373"/>
            <a:ext cx="6096000" cy="48705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1847850" algn="l"/>
              </a:tabLst>
            </a:pP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Kitten</a:t>
            </a:r>
            <a:endParaRPr lang="fi-FI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1847850" algn="l"/>
              </a:tabLst>
            </a:pP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Soft, </a:t>
            </a: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cute</a:t>
            </a:r>
            <a:endParaRPr lang="fi-FI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1847850" algn="l"/>
              </a:tabLst>
            </a:pP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Snuggling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purring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licking</a:t>
            </a:r>
            <a:endParaRPr lang="fi-FI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1847850" algn="l"/>
              </a:tabLst>
            </a:pP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meow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hiss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bark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growl</a:t>
            </a:r>
            <a:endParaRPr lang="fi-FI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1847850" algn="l"/>
              </a:tabLst>
            </a:pP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running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chasing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biting</a:t>
            </a:r>
            <a:endParaRPr lang="fi-FI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1847850" algn="l"/>
              </a:tabLst>
            </a:pP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fluffy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smooth</a:t>
            </a:r>
            <a:endParaRPr lang="fi-FI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1847850" algn="l"/>
              </a:tabLst>
            </a:pP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puppies</a:t>
            </a:r>
            <a:endParaRPr lang="fi-FI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1847850" algn="l"/>
              </a:tabLst>
            </a:pP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i-FI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1847850" algn="l"/>
              </a:tabLst>
            </a:pP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Mountain</a:t>
            </a:r>
            <a:endParaRPr lang="fi-FI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1847850" algn="l"/>
              </a:tabLst>
            </a:pP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rocky</a:t>
            </a:r>
            <a:endParaRPr lang="fi-FI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1847850" algn="l"/>
              </a:tabLst>
            </a:pP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running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looking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hiking</a:t>
            </a:r>
            <a:endParaRPr lang="fi-FI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1200150" algn="l"/>
              </a:tabLst>
            </a:pP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Eagle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fear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rabbit</a:t>
            </a:r>
            <a:endParaRPr lang="fi-FI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1466850" algn="l"/>
              </a:tabLst>
            </a:pP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Living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moving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making-noise</a:t>
            </a:r>
            <a:endParaRPr lang="fi-FI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2381250" algn="l"/>
              </a:tabLst>
            </a:pP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Deep, </a:t>
            </a: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beautiful</a:t>
            </a:r>
            <a:endParaRPr lang="fi-FI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3819525" algn="l"/>
              </a:tabLst>
            </a:pP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Valley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8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fi-FI" dirty="0" smtClean="0">
                <a:latin typeface="Bernard MT Condensed" panose="02050806060905020404" pitchFamily="18" charset="0"/>
              </a:rPr>
              <a:t>Aforismit eli mietelauseet ja sanonnat</a:t>
            </a:r>
            <a:endParaRPr lang="fi-FI" dirty="0">
              <a:latin typeface="Bernard MT Condensed" panose="02050806060905020404" pitchFamily="18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816994" y="1874517"/>
            <a:ext cx="10515600" cy="480377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i-FI" dirty="0" smtClean="0">
                <a:latin typeface="Bernard MT Condensed" panose="02050806060905020404" pitchFamily="18" charset="0"/>
              </a:rPr>
              <a:t>Kaikki mikä ei tapa, vahvistaa. </a:t>
            </a:r>
            <a:r>
              <a:rPr lang="fi-FI" dirty="0" smtClean="0">
                <a:latin typeface="+mj-lt"/>
              </a:rPr>
              <a:t>(Friedrich Nietzsche)</a:t>
            </a:r>
          </a:p>
          <a:p>
            <a:pPr marL="0" indent="0">
              <a:buNone/>
            </a:pPr>
            <a:r>
              <a:rPr lang="fi-FI" dirty="0" smtClean="0">
                <a:latin typeface="Bernard MT Condensed" panose="02050806060905020404" pitchFamily="18" charset="0"/>
              </a:rPr>
              <a:t/>
            </a:r>
            <a:br>
              <a:rPr lang="fi-FI" dirty="0" smtClean="0">
                <a:latin typeface="Bernard MT Condensed" panose="02050806060905020404" pitchFamily="18" charset="0"/>
              </a:rPr>
            </a:br>
            <a:r>
              <a:rPr lang="fi-FI" dirty="0" smtClean="0">
                <a:latin typeface="Bernard MT Condensed" panose="02050806060905020404" pitchFamily="18" charset="0"/>
              </a:rPr>
              <a:t>Vain kuolleet ovat nähneet sodan lopun. </a:t>
            </a:r>
            <a:r>
              <a:rPr lang="fi-FI" dirty="0" smtClean="0">
                <a:latin typeface="+mj-lt"/>
              </a:rPr>
              <a:t>(Platon)</a:t>
            </a:r>
          </a:p>
          <a:p>
            <a:pPr marL="0" indent="0">
              <a:buNone/>
            </a:pPr>
            <a:r>
              <a:rPr lang="fi-FI" dirty="0" smtClean="0">
                <a:latin typeface="Bernard MT Condensed" panose="02050806060905020404" pitchFamily="18" charset="0"/>
              </a:rPr>
              <a:t/>
            </a:r>
            <a:br>
              <a:rPr lang="fi-FI" dirty="0" smtClean="0">
                <a:latin typeface="Bernard MT Condensed" panose="02050806060905020404" pitchFamily="18" charset="0"/>
              </a:rPr>
            </a:br>
            <a:r>
              <a:rPr lang="fi-FI" dirty="0" smtClean="0">
                <a:latin typeface="Bernard MT Condensed" panose="02050806060905020404" pitchFamily="18" charset="0"/>
              </a:rPr>
              <a:t>Joka osaa, se tekee. Joka ei osaa, opettaa. </a:t>
            </a:r>
            <a:r>
              <a:rPr lang="fi-FI" dirty="0" smtClean="0">
                <a:latin typeface="+mj-lt"/>
              </a:rPr>
              <a:t>(Bernard Shaw) [</a:t>
            </a:r>
            <a:r>
              <a:rPr lang="fi-FI" b="1" dirty="0" smtClean="0">
                <a:latin typeface="+mj-lt"/>
              </a:rPr>
              <a:t>Joka ei osaa opettaa, siirtyy hallinnollisiin tehtäviin.</a:t>
            </a:r>
            <a:r>
              <a:rPr lang="fi-FI" dirty="0" smtClean="0">
                <a:latin typeface="+mj-lt"/>
              </a:rPr>
              <a:t>]</a:t>
            </a:r>
          </a:p>
          <a:p>
            <a:pPr marL="0" indent="0">
              <a:buNone/>
            </a:pPr>
            <a:r>
              <a:rPr lang="fi-FI" dirty="0" smtClean="0">
                <a:latin typeface="Bernard MT Condensed" panose="02050806060905020404" pitchFamily="18" charset="0"/>
              </a:rPr>
              <a:t/>
            </a:r>
            <a:br>
              <a:rPr lang="fi-FI" dirty="0" smtClean="0">
                <a:latin typeface="Bernard MT Condensed" panose="02050806060905020404" pitchFamily="18" charset="0"/>
              </a:rPr>
            </a:br>
            <a:r>
              <a:rPr lang="fi-FI" dirty="0" smtClean="0">
                <a:latin typeface="Bernard MT Condensed" panose="02050806060905020404" pitchFamily="18" charset="0"/>
              </a:rPr>
              <a:t>Hymy on lyhin etäisyys kahden ihmisen välillä. </a:t>
            </a:r>
            <a:r>
              <a:rPr lang="fi-FI" dirty="0" smtClean="0">
                <a:latin typeface="+mj-lt"/>
              </a:rPr>
              <a:t>(Victor </a:t>
            </a:r>
            <a:r>
              <a:rPr lang="fi-FI" dirty="0" err="1" smtClean="0">
                <a:latin typeface="+mj-lt"/>
              </a:rPr>
              <a:t>Borge</a:t>
            </a:r>
            <a:r>
              <a:rPr lang="fi-FI" dirty="0" smtClean="0">
                <a:latin typeface="+mj-lt"/>
              </a:rPr>
              <a:t>)</a:t>
            </a:r>
          </a:p>
          <a:p>
            <a:pPr marL="0" indent="0">
              <a:buNone/>
            </a:pPr>
            <a:r>
              <a:rPr lang="fi-FI" dirty="0" smtClean="0">
                <a:latin typeface="Bernard MT Condensed" panose="02050806060905020404" pitchFamily="18" charset="0"/>
              </a:rPr>
              <a:t/>
            </a:r>
            <a:br>
              <a:rPr lang="fi-FI" dirty="0" smtClean="0">
                <a:latin typeface="Bernard MT Condensed" panose="02050806060905020404" pitchFamily="18" charset="0"/>
              </a:rPr>
            </a:br>
            <a:r>
              <a:rPr lang="fi-FI" dirty="0" smtClean="0">
                <a:latin typeface="Bernard MT Condensed" panose="02050806060905020404" pitchFamily="18" charset="0"/>
              </a:rPr>
              <a:t>Jos joku väittää, ettei rahalla voi ostaa onnea, hänellä ei ole koskaan ollut rahaa. </a:t>
            </a:r>
            <a:r>
              <a:rPr lang="fi-FI" dirty="0" smtClean="0">
                <a:latin typeface="+mj-lt"/>
              </a:rPr>
              <a:t>(Samuel L. Jackson)</a:t>
            </a:r>
          </a:p>
          <a:p>
            <a:pPr marL="0" indent="0">
              <a:buNone/>
            </a:pPr>
            <a:r>
              <a:rPr lang="fi-FI" dirty="0" smtClean="0">
                <a:latin typeface="Bernard MT Condensed" panose="02050806060905020404" pitchFamily="18" charset="0"/>
              </a:rPr>
              <a:t/>
            </a:r>
            <a:br>
              <a:rPr lang="fi-FI" dirty="0" smtClean="0">
                <a:latin typeface="Bernard MT Condensed" panose="02050806060905020404" pitchFamily="18" charset="0"/>
              </a:rPr>
            </a:br>
            <a:r>
              <a:rPr lang="fi-FI" dirty="0" smtClean="0">
                <a:latin typeface="Bernard MT Condensed" panose="02050806060905020404" pitchFamily="18" charset="0"/>
              </a:rPr>
              <a:t>En tee elokuvia vain ansaitakseni lisää rahaa. Teen rahaa, jotta voisin tehdä lisää elokuvia. </a:t>
            </a:r>
            <a:r>
              <a:rPr lang="fi-FI" dirty="0" smtClean="0">
                <a:latin typeface="+mj-lt"/>
              </a:rPr>
              <a:t>(Walt Disney)</a:t>
            </a:r>
          </a:p>
          <a:p>
            <a:pPr marL="0" indent="0">
              <a:buNone/>
            </a:pPr>
            <a:r>
              <a:rPr lang="fi-FI" dirty="0" smtClean="0">
                <a:latin typeface="Bernard MT Condensed" panose="02050806060905020404" pitchFamily="18" charset="0"/>
              </a:rPr>
              <a:t/>
            </a:r>
            <a:br>
              <a:rPr lang="fi-FI" dirty="0" smtClean="0">
                <a:latin typeface="Bernard MT Condensed" panose="02050806060905020404" pitchFamily="18" charset="0"/>
              </a:rPr>
            </a:br>
            <a:r>
              <a:rPr lang="fi-FI" dirty="0" smtClean="0">
                <a:latin typeface="Bernard MT Condensed" panose="02050806060905020404" pitchFamily="18" charset="0"/>
              </a:rPr>
              <a:t>Omena päivässä pitää lääkärin loitolla, sipuli päivässä pitää jokaisen loitolla.</a:t>
            </a:r>
          </a:p>
          <a:p>
            <a:pPr marL="0" indent="0">
              <a:buNone/>
            </a:pPr>
            <a:endParaRPr lang="fi-FI" sz="1500" dirty="0" smtClean="0">
              <a:latin typeface="Bernard MT Condensed" panose="02050806060905020404" pitchFamily="18" charset="0"/>
            </a:endParaRPr>
          </a:p>
          <a:p>
            <a:pPr marL="0" indent="0">
              <a:buNone/>
            </a:pPr>
            <a:r>
              <a:rPr lang="fi-FI" dirty="0" smtClean="0">
                <a:latin typeface="Bernard MT Condensed" panose="02050806060905020404" pitchFamily="18" charset="0"/>
              </a:rPr>
              <a:t>Kun sormi osoittaa kuuta, typerys katsoo sormea. </a:t>
            </a:r>
            <a:r>
              <a:rPr lang="fi-FI" dirty="0" smtClean="0">
                <a:latin typeface="+mj-lt"/>
              </a:rPr>
              <a:t>(Kiinalainen sananlasku)</a:t>
            </a:r>
          </a:p>
          <a:p>
            <a:pPr marL="0" indent="0">
              <a:buNone/>
            </a:pPr>
            <a:endParaRPr lang="fi-FI" sz="1500" dirty="0" smtClean="0">
              <a:latin typeface="Bernard MT Condensed" panose="02050806060905020404" pitchFamily="18" charset="0"/>
            </a:endParaRPr>
          </a:p>
          <a:p>
            <a:pPr marL="0" indent="0">
              <a:buNone/>
            </a:pPr>
            <a:r>
              <a:rPr lang="fi-FI" dirty="0" smtClean="0">
                <a:latin typeface="Bernard MT Condensed" panose="02050806060905020404" pitchFamily="18" charset="0"/>
              </a:rPr>
              <a:t>Voit viedä hevosen lähteelle, mutta et voi pakottaa sitä juomaan.</a:t>
            </a:r>
            <a:r>
              <a:rPr lang="fi-FI" dirty="0" smtClean="0">
                <a:latin typeface="+mj-lt"/>
              </a:rPr>
              <a:t> (Kiinalainen sananlasku)</a:t>
            </a:r>
          </a:p>
        </p:txBody>
      </p:sp>
    </p:spTree>
    <p:extLst>
      <p:ext uri="{BB962C8B-B14F-4D97-AF65-F5344CB8AC3E}">
        <p14:creationId xmlns:p14="http://schemas.microsoft.com/office/powerpoint/2010/main" val="12502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Runo Satunnaisista sanoista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251678" y="1609859"/>
            <a:ext cx="10178322" cy="4269733"/>
          </a:xfrm>
        </p:spPr>
        <p:txBody>
          <a:bodyPr/>
          <a:lstStyle/>
          <a:p>
            <a:pPr marL="0" indent="0">
              <a:buNone/>
            </a:pPr>
            <a:r>
              <a:rPr lang="fi-FI" sz="3200" dirty="0" smtClean="0"/>
              <a:t>Valitse jokin sanaryhmistä 1 – 4 ja laadi runo, jossa sanat esiintyvät. Voit lisäillä runoosi toki muitakin sanoja:</a:t>
            </a:r>
          </a:p>
          <a:p>
            <a:pPr marL="0" indent="0">
              <a:buNone/>
            </a:pPr>
            <a:endParaRPr lang="fi-FI" sz="3200" dirty="0" smtClean="0"/>
          </a:p>
          <a:p>
            <a:pPr marL="914400" lvl="2" indent="0">
              <a:buNone/>
            </a:pPr>
            <a:r>
              <a:rPr lang="fi-FI" sz="2800" i="1" dirty="0" smtClean="0"/>
              <a:t>1 </a:t>
            </a:r>
            <a:r>
              <a:rPr lang="fi-FI" sz="2800" i="1" dirty="0"/>
              <a:t>) lusikka, pelko, tyytyväinen, hiukset, joskus, avoin</a:t>
            </a:r>
          </a:p>
          <a:p>
            <a:pPr marL="914400" lvl="2" indent="0">
              <a:buNone/>
            </a:pPr>
            <a:r>
              <a:rPr lang="fi-FI" sz="2800" i="1" dirty="0"/>
              <a:t>2 ) oranssi, huojuva, peili, nojatuoli, Pariisi, rivi</a:t>
            </a:r>
          </a:p>
          <a:p>
            <a:pPr marL="914400" lvl="2" indent="0">
              <a:buNone/>
            </a:pPr>
            <a:r>
              <a:rPr lang="fi-FI" sz="2800" i="1" dirty="0"/>
              <a:t>3 ) pöly, kalju, pitsi, aamu, kurki, tyhjä</a:t>
            </a:r>
          </a:p>
          <a:p>
            <a:pPr marL="914400" lvl="2" indent="0">
              <a:buNone/>
            </a:pPr>
            <a:r>
              <a:rPr lang="fi-FI" sz="2800" i="1" dirty="0"/>
              <a:t>4 ) sulava, kirjekuori, naarmu, unelias, graniitti, lanka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4418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8318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TM10001106[[fn=Merkki]]</Template>
  <TotalTime>222</TotalTime>
  <Words>546</Words>
  <Application>Microsoft Office PowerPoint</Application>
  <PresentationFormat>Laajakuva</PresentationFormat>
  <Paragraphs>185</Paragraphs>
  <Slides>24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24</vt:i4>
      </vt:variant>
    </vt:vector>
  </HeadingPairs>
  <TitlesOfParts>
    <vt:vector size="31" baseType="lpstr">
      <vt:lpstr>Arial</vt:lpstr>
      <vt:lpstr>Bernard MT Condensed</vt:lpstr>
      <vt:lpstr>Calibri</vt:lpstr>
      <vt:lpstr>Gill Sans MT</vt:lpstr>
      <vt:lpstr>Impact</vt:lpstr>
      <vt:lpstr>Times New Roman</vt:lpstr>
      <vt:lpstr>Badge</vt:lpstr>
      <vt:lpstr>Runo tutuksi</vt:lpstr>
      <vt:lpstr>Runotermejä</vt:lpstr>
      <vt:lpstr>PowerPoint-esitys</vt:lpstr>
      <vt:lpstr>PowerPoint-esitys</vt:lpstr>
      <vt:lpstr>PowerPoint-esitys</vt:lpstr>
      <vt:lpstr>PowerPoint-esitys</vt:lpstr>
      <vt:lpstr>Harjoitus: Kuvasta runoksi 1 </vt:lpstr>
      <vt:lpstr>Harjoitus: Kuvasta runoksi 2</vt:lpstr>
      <vt:lpstr>PowerPoint-esitys</vt:lpstr>
      <vt:lpstr>kuvausHarjoitus</vt:lpstr>
      <vt:lpstr>PowerPoint-esitys</vt:lpstr>
      <vt:lpstr>PowerPoint-esitys</vt:lpstr>
      <vt:lpstr>PowerPoint-esitys</vt:lpstr>
      <vt:lpstr>Harjoitus</vt:lpstr>
      <vt:lpstr>Runon lajeja</vt:lpstr>
      <vt:lpstr>Esimerkkejä tanka-runoista</vt:lpstr>
      <vt:lpstr>Haiku </vt:lpstr>
      <vt:lpstr>Esimerkkejä haiku-runoista</vt:lpstr>
      <vt:lpstr>Kuvaruno</vt:lpstr>
      <vt:lpstr>”Timantti”</vt:lpstr>
      <vt:lpstr>Esimerkkejä ”runotimanteista”</vt:lpstr>
      <vt:lpstr>Aforismit eli mietelauseet ja sanonnat</vt:lpstr>
      <vt:lpstr>Runo Satunnaisista sanoista</vt:lpstr>
      <vt:lpstr>PowerPoint-esitys</vt:lpstr>
    </vt:vector>
  </TitlesOfParts>
  <Company>Kouvola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Runo tutuksi</dc:title>
  <dc:creator>Virtanen Ulla</dc:creator>
  <cp:lastModifiedBy>Virtanen Ulla</cp:lastModifiedBy>
  <cp:revision>42</cp:revision>
  <cp:lastPrinted>2019-01-30T06:34:01Z</cp:lastPrinted>
  <dcterms:created xsi:type="dcterms:W3CDTF">2016-04-22T05:56:20Z</dcterms:created>
  <dcterms:modified xsi:type="dcterms:W3CDTF">2019-08-22T11:24:54Z</dcterms:modified>
</cp:coreProperties>
</file>